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1.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2.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44" r:id="rId2"/>
    <p:sldMasterId id="2147483758" r:id="rId3"/>
  </p:sldMasterIdLst>
  <p:notesMasterIdLst>
    <p:notesMasterId r:id="rId120"/>
  </p:notesMasterIdLst>
  <p:handoutMasterIdLst>
    <p:handoutMasterId r:id="rId121"/>
  </p:handoutMasterIdLst>
  <p:sldIdLst>
    <p:sldId id="457" r:id="rId4"/>
    <p:sldId id="256" r:id="rId5"/>
    <p:sldId id="267" r:id="rId6"/>
    <p:sldId id="466" r:id="rId7"/>
    <p:sldId id="268" r:id="rId8"/>
    <p:sldId id="355" r:id="rId9"/>
    <p:sldId id="269" r:id="rId10"/>
    <p:sldId id="364" r:id="rId11"/>
    <p:sldId id="468" r:id="rId12"/>
    <p:sldId id="270" r:id="rId13"/>
    <p:sldId id="271" r:id="rId14"/>
    <p:sldId id="273" r:id="rId15"/>
    <p:sldId id="384" r:id="rId16"/>
    <p:sldId id="383" r:id="rId17"/>
    <p:sldId id="385" r:id="rId18"/>
    <p:sldId id="279" r:id="rId19"/>
    <p:sldId id="281" r:id="rId20"/>
    <p:sldId id="283" r:id="rId21"/>
    <p:sldId id="286" r:id="rId22"/>
    <p:sldId id="284" r:id="rId23"/>
    <p:sldId id="285" r:id="rId24"/>
    <p:sldId id="287" r:id="rId25"/>
    <p:sldId id="460" r:id="rId26"/>
    <p:sldId id="288" r:id="rId27"/>
    <p:sldId id="290" r:id="rId28"/>
    <p:sldId id="291" r:id="rId29"/>
    <p:sldId id="292" r:id="rId30"/>
    <p:sldId id="481" r:id="rId31"/>
    <p:sldId id="469" r:id="rId32"/>
    <p:sldId id="459" r:id="rId33"/>
    <p:sldId id="297" r:id="rId34"/>
    <p:sldId id="462" r:id="rId35"/>
    <p:sldId id="298" r:id="rId36"/>
    <p:sldId id="299" r:id="rId37"/>
    <p:sldId id="300" r:id="rId38"/>
    <p:sldId id="301" r:id="rId39"/>
    <p:sldId id="306" r:id="rId40"/>
    <p:sldId id="308" r:id="rId41"/>
    <p:sldId id="327" r:id="rId42"/>
    <p:sldId id="353" r:id="rId43"/>
    <p:sldId id="354" r:id="rId44"/>
    <p:sldId id="356" r:id="rId45"/>
    <p:sldId id="357" r:id="rId46"/>
    <p:sldId id="358" r:id="rId47"/>
    <p:sldId id="359" r:id="rId48"/>
    <p:sldId id="360" r:id="rId49"/>
    <p:sldId id="361" r:id="rId50"/>
    <p:sldId id="362" r:id="rId51"/>
    <p:sldId id="363" r:id="rId52"/>
    <p:sldId id="352" r:id="rId53"/>
    <p:sldId id="480" r:id="rId54"/>
    <p:sldId id="329" r:id="rId55"/>
    <p:sldId id="330" r:id="rId56"/>
    <p:sldId id="332" r:id="rId57"/>
    <p:sldId id="341" r:id="rId58"/>
    <p:sldId id="351" r:id="rId59"/>
    <p:sldId id="367" r:id="rId60"/>
    <p:sldId id="369" r:id="rId61"/>
    <p:sldId id="371" r:id="rId62"/>
    <p:sldId id="374" r:id="rId63"/>
    <p:sldId id="377" r:id="rId64"/>
    <p:sldId id="378" r:id="rId65"/>
    <p:sldId id="379" r:id="rId66"/>
    <p:sldId id="380" r:id="rId67"/>
    <p:sldId id="381" r:id="rId68"/>
    <p:sldId id="461" r:id="rId69"/>
    <p:sldId id="382" r:id="rId70"/>
    <p:sldId id="387" r:id="rId71"/>
    <p:sldId id="388" r:id="rId72"/>
    <p:sldId id="389" r:id="rId73"/>
    <p:sldId id="483" r:id="rId74"/>
    <p:sldId id="482" r:id="rId75"/>
    <p:sldId id="394" r:id="rId76"/>
    <p:sldId id="396" r:id="rId77"/>
    <p:sldId id="399" r:id="rId78"/>
    <p:sldId id="400" r:id="rId79"/>
    <p:sldId id="401" r:id="rId80"/>
    <p:sldId id="402" r:id="rId81"/>
    <p:sldId id="403" r:id="rId82"/>
    <p:sldId id="405" r:id="rId83"/>
    <p:sldId id="465" r:id="rId84"/>
    <p:sldId id="408" r:id="rId85"/>
    <p:sldId id="409" r:id="rId86"/>
    <p:sldId id="410" r:id="rId87"/>
    <p:sldId id="411" r:id="rId88"/>
    <p:sldId id="412" r:id="rId89"/>
    <p:sldId id="418" r:id="rId90"/>
    <p:sldId id="419" r:id="rId91"/>
    <p:sldId id="420" r:id="rId92"/>
    <p:sldId id="421" r:id="rId93"/>
    <p:sldId id="422" r:id="rId94"/>
    <p:sldId id="424" r:id="rId95"/>
    <p:sldId id="431" r:id="rId96"/>
    <p:sldId id="432" r:id="rId97"/>
    <p:sldId id="463" r:id="rId98"/>
    <p:sldId id="433" r:id="rId99"/>
    <p:sldId id="434" r:id="rId100"/>
    <p:sldId id="435" r:id="rId101"/>
    <p:sldId id="436" r:id="rId102"/>
    <p:sldId id="437" r:id="rId103"/>
    <p:sldId id="438" r:id="rId104"/>
    <p:sldId id="439" r:id="rId105"/>
    <p:sldId id="440" r:id="rId106"/>
    <p:sldId id="441" r:id="rId107"/>
    <p:sldId id="444" r:id="rId108"/>
    <p:sldId id="445" r:id="rId109"/>
    <p:sldId id="479" r:id="rId110"/>
    <p:sldId id="470" r:id="rId111"/>
    <p:sldId id="471" r:id="rId112"/>
    <p:sldId id="472" r:id="rId113"/>
    <p:sldId id="473" r:id="rId114"/>
    <p:sldId id="474" r:id="rId115"/>
    <p:sldId id="475" r:id="rId116"/>
    <p:sldId id="476" r:id="rId117"/>
    <p:sldId id="477" r:id="rId118"/>
    <p:sldId id="478" r:id="rId11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581"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31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pl-PL"/>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pl-PL"/>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pl-PL"/>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E539C17-0DE9-4A64-B9F5-FB0F14B54A80}" type="slidenum">
              <a:rPr lang="pl-PL"/>
              <a:pPr/>
              <a:t>‹#›</a:t>
            </a:fld>
            <a:endParaRPr lang="pl-PL"/>
          </a:p>
        </p:txBody>
      </p:sp>
    </p:spTree>
    <p:extLst>
      <p:ext uri="{BB962C8B-B14F-4D97-AF65-F5344CB8AC3E}">
        <p14:creationId xmlns:p14="http://schemas.microsoft.com/office/powerpoint/2010/main" val="610998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pl-PL"/>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pl-PL"/>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pl-PL"/>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16A1EBBD-3C2D-41D5-96A5-A3925C7F75FA}" type="slidenum">
              <a:rPr lang="pl-PL"/>
              <a:pPr/>
              <a:t>‹#›</a:t>
            </a:fld>
            <a:endParaRPr lang="pl-PL"/>
          </a:p>
        </p:txBody>
      </p:sp>
    </p:spTree>
    <p:extLst>
      <p:ext uri="{BB962C8B-B14F-4D97-AF65-F5344CB8AC3E}">
        <p14:creationId xmlns:p14="http://schemas.microsoft.com/office/powerpoint/2010/main" val="2830112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ature.com/mp/journal/v10/n1/pdf/4001556a.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nature.com/npp/journal/v28/n8/pdf/1300203a.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a:t>
            </a:fld>
            <a:endParaRPr lang="pl-PL"/>
          </a:p>
        </p:txBody>
      </p:sp>
    </p:spTree>
    <p:extLst>
      <p:ext uri="{BB962C8B-B14F-4D97-AF65-F5344CB8AC3E}">
        <p14:creationId xmlns:p14="http://schemas.microsoft.com/office/powerpoint/2010/main" val="50208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11</a:t>
            </a:fld>
            <a:endParaRPr lang="pl-PL"/>
          </a:p>
        </p:txBody>
      </p:sp>
    </p:spTree>
    <p:extLst>
      <p:ext uri="{BB962C8B-B14F-4D97-AF65-F5344CB8AC3E}">
        <p14:creationId xmlns:p14="http://schemas.microsoft.com/office/powerpoint/2010/main" val="15810062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10EE1DAA-BE96-4A92-86AB-E578E9E14245}" type="slidenum">
              <a:rPr lang="pl-PL" smtClean="0">
                <a:solidFill>
                  <a:prstClr val="black"/>
                </a:solidFill>
              </a:rPr>
              <a:pPr>
                <a:defRPr/>
              </a:pPr>
              <a:t>105</a:t>
            </a:fld>
            <a:endParaRPr lang="pl-PL">
              <a:solidFill>
                <a:prstClr val="black"/>
              </a:solidFill>
            </a:endParaRPr>
          </a:p>
        </p:txBody>
      </p:sp>
    </p:spTree>
    <p:extLst>
      <p:ext uri="{BB962C8B-B14F-4D97-AF65-F5344CB8AC3E}">
        <p14:creationId xmlns:p14="http://schemas.microsoft.com/office/powerpoint/2010/main" val="8514919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10EE1DAA-BE96-4A92-86AB-E578E9E14245}" type="slidenum">
              <a:rPr lang="pl-PL" smtClean="0">
                <a:solidFill>
                  <a:prstClr val="black"/>
                </a:solidFill>
              </a:rPr>
              <a:pPr>
                <a:defRPr/>
              </a:pPr>
              <a:t>106</a:t>
            </a:fld>
            <a:endParaRPr lang="pl-PL">
              <a:solidFill>
                <a:prstClr val="black"/>
              </a:solidFill>
            </a:endParaRPr>
          </a:p>
        </p:txBody>
      </p:sp>
    </p:spTree>
    <p:extLst>
      <p:ext uri="{BB962C8B-B14F-4D97-AF65-F5344CB8AC3E}">
        <p14:creationId xmlns:p14="http://schemas.microsoft.com/office/powerpoint/2010/main" val="17898313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4BF40AD-33AD-4B8E-8490-A46DF347A1DB}" type="slidenum">
              <a:rPr lang="pl-PL" smtClean="0"/>
              <a:pPr/>
              <a:t>107</a:t>
            </a:fld>
            <a:endParaRPr lang="pl-PL"/>
          </a:p>
        </p:txBody>
      </p:sp>
    </p:spTree>
    <p:extLst>
      <p:ext uri="{BB962C8B-B14F-4D97-AF65-F5344CB8AC3E}">
        <p14:creationId xmlns:p14="http://schemas.microsoft.com/office/powerpoint/2010/main" val="215720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12</a:t>
            </a:fld>
            <a:endParaRPr lang="pl-PL"/>
          </a:p>
        </p:txBody>
      </p:sp>
    </p:spTree>
    <p:extLst>
      <p:ext uri="{BB962C8B-B14F-4D97-AF65-F5344CB8AC3E}">
        <p14:creationId xmlns:p14="http://schemas.microsoft.com/office/powerpoint/2010/main" val="156018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939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2867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5F392-C16E-47E6-A430-DF9FAB5C55F2}" type="slidenum">
              <a:rPr lang="pl-PL" smtClean="0">
                <a:solidFill>
                  <a:srgbClr val="000000"/>
                </a:solidFill>
              </a:rPr>
              <a:pPr fontAlgn="base">
                <a:spcBef>
                  <a:spcPct val="0"/>
                </a:spcBef>
                <a:spcAft>
                  <a:spcPct val="0"/>
                </a:spcAft>
                <a:defRPr/>
              </a:pPr>
              <a:t>13</a:t>
            </a:fld>
            <a:endParaRPr lang="pl-PL" smtClean="0">
              <a:solidFill>
                <a:srgbClr val="000000"/>
              </a:solidFill>
            </a:endParaRPr>
          </a:p>
        </p:txBody>
      </p:sp>
    </p:spTree>
    <p:extLst>
      <p:ext uri="{BB962C8B-B14F-4D97-AF65-F5344CB8AC3E}">
        <p14:creationId xmlns:p14="http://schemas.microsoft.com/office/powerpoint/2010/main" val="341909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837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2765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07953E-D5E6-4D0A-81F8-FADBE1846566}" type="slidenum">
              <a:rPr lang="pl-PL" smtClean="0"/>
              <a:pPr fontAlgn="base">
                <a:spcBef>
                  <a:spcPct val="0"/>
                </a:spcBef>
                <a:spcAft>
                  <a:spcPct val="0"/>
                </a:spcAft>
                <a:defRPr/>
              </a:pPr>
              <a:t>14</a:t>
            </a:fld>
            <a:endParaRPr lang="pl-PL" smtClean="0"/>
          </a:p>
        </p:txBody>
      </p:sp>
    </p:spTree>
    <p:extLst>
      <p:ext uri="{BB962C8B-B14F-4D97-AF65-F5344CB8AC3E}">
        <p14:creationId xmlns:p14="http://schemas.microsoft.com/office/powerpoint/2010/main" val="219398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041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2970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646439-C943-48FE-9D9F-DDB669198B1A}" type="slidenum">
              <a:rPr lang="pl-PL" smtClean="0"/>
              <a:pPr fontAlgn="base">
                <a:spcBef>
                  <a:spcPct val="0"/>
                </a:spcBef>
                <a:spcAft>
                  <a:spcPct val="0"/>
                </a:spcAft>
                <a:defRPr/>
              </a:pPr>
              <a:t>15</a:t>
            </a:fld>
            <a:endParaRPr lang="pl-PL" smtClean="0"/>
          </a:p>
        </p:txBody>
      </p:sp>
    </p:spTree>
    <p:extLst>
      <p:ext uri="{BB962C8B-B14F-4D97-AF65-F5344CB8AC3E}">
        <p14:creationId xmlns:p14="http://schemas.microsoft.com/office/powerpoint/2010/main" val="372429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16</a:t>
            </a:fld>
            <a:endParaRPr lang="pl-PL"/>
          </a:p>
        </p:txBody>
      </p:sp>
    </p:spTree>
    <p:extLst>
      <p:ext uri="{BB962C8B-B14F-4D97-AF65-F5344CB8AC3E}">
        <p14:creationId xmlns:p14="http://schemas.microsoft.com/office/powerpoint/2010/main" val="405964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17</a:t>
            </a:fld>
            <a:endParaRPr lang="pl-PL"/>
          </a:p>
        </p:txBody>
      </p:sp>
    </p:spTree>
    <p:extLst>
      <p:ext uri="{BB962C8B-B14F-4D97-AF65-F5344CB8AC3E}">
        <p14:creationId xmlns:p14="http://schemas.microsoft.com/office/powerpoint/2010/main" val="189751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18</a:t>
            </a:fld>
            <a:endParaRPr lang="pl-PL"/>
          </a:p>
        </p:txBody>
      </p:sp>
    </p:spTree>
    <p:extLst>
      <p:ext uri="{BB962C8B-B14F-4D97-AF65-F5344CB8AC3E}">
        <p14:creationId xmlns:p14="http://schemas.microsoft.com/office/powerpoint/2010/main" val="233859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19</a:t>
            </a:fld>
            <a:endParaRPr lang="pl-PL"/>
          </a:p>
        </p:txBody>
      </p:sp>
    </p:spTree>
    <p:extLst>
      <p:ext uri="{BB962C8B-B14F-4D97-AF65-F5344CB8AC3E}">
        <p14:creationId xmlns:p14="http://schemas.microsoft.com/office/powerpoint/2010/main" val="254895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20</a:t>
            </a:fld>
            <a:endParaRPr lang="pl-PL"/>
          </a:p>
        </p:txBody>
      </p:sp>
    </p:spTree>
    <p:extLst>
      <p:ext uri="{BB962C8B-B14F-4D97-AF65-F5344CB8AC3E}">
        <p14:creationId xmlns:p14="http://schemas.microsoft.com/office/powerpoint/2010/main" val="112542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a:t>
            </a:fld>
            <a:endParaRPr lang="pl-PL"/>
          </a:p>
        </p:txBody>
      </p:sp>
    </p:spTree>
    <p:extLst>
      <p:ext uri="{BB962C8B-B14F-4D97-AF65-F5344CB8AC3E}">
        <p14:creationId xmlns:p14="http://schemas.microsoft.com/office/powerpoint/2010/main" val="126764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21</a:t>
            </a:fld>
            <a:endParaRPr lang="pl-PL"/>
          </a:p>
        </p:txBody>
      </p:sp>
    </p:spTree>
    <p:extLst>
      <p:ext uri="{BB962C8B-B14F-4D97-AF65-F5344CB8AC3E}">
        <p14:creationId xmlns:p14="http://schemas.microsoft.com/office/powerpoint/2010/main" val="15811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22</a:t>
            </a:fld>
            <a:endParaRPr lang="pl-PL"/>
          </a:p>
        </p:txBody>
      </p:sp>
    </p:spTree>
    <p:extLst>
      <p:ext uri="{BB962C8B-B14F-4D97-AF65-F5344CB8AC3E}">
        <p14:creationId xmlns:p14="http://schemas.microsoft.com/office/powerpoint/2010/main" val="2523624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3B49B3E-2661-455B-A7E2-EE978418889D}" type="slidenum">
              <a:rPr lang="pl-PL" smtClean="0">
                <a:solidFill>
                  <a:prstClr val="black"/>
                </a:solidFill>
              </a:rPr>
              <a:pPr/>
              <a:t>23</a:t>
            </a:fld>
            <a:endParaRPr lang="pl-PL">
              <a:solidFill>
                <a:prstClr val="black"/>
              </a:solidFill>
            </a:endParaRPr>
          </a:p>
        </p:txBody>
      </p:sp>
    </p:spTree>
    <p:extLst>
      <p:ext uri="{BB962C8B-B14F-4D97-AF65-F5344CB8AC3E}">
        <p14:creationId xmlns:p14="http://schemas.microsoft.com/office/powerpoint/2010/main" val="274649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24</a:t>
            </a:fld>
            <a:endParaRPr lang="pl-PL"/>
          </a:p>
        </p:txBody>
      </p:sp>
    </p:spTree>
    <p:extLst>
      <p:ext uri="{BB962C8B-B14F-4D97-AF65-F5344CB8AC3E}">
        <p14:creationId xmlns:p14="http://schemas.microsoft.com/office/powerpoint/2010/main" val="3863669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25</a:t>
            </a:fld>
            <a:endParaRPr lang="pl-PL"/>
          </a:p>
        </p:txBody>
      </p:sp>
    </p:spTree>
    <p:extLst>
      <p:ext uri="{BB962C8B-B14F-4D97-AF65-F5344CB8AC3E}">
        <p14:creationId xmlns:p14="http://schemas.microsoft.com/office/powerpoint/2010/main" val="303496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26</a:t>
            </a:fld>
            <a:endParaRPr lang="pl-PL"/>
          </a:p>
        </p:txBody>
      </p:sp>
    </p:spTree>
    <p:extLst>
      <p:ext uri="{BB962C8B-B14F-4D97-AF65-F5344CB8AC3E}">
        <p14:creationId xmlns:p14="http://schemas.microsoft.com/office/powerpoint/2010/main" val="200667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27</a:t>
            </a:fld>
            <a:endParaRPr lang="pl-PL"/>
          </a:p>
        </p:txBody>
      </p:sp>
    </p:spTree>
    <p:extLst>
      <p:ext uri="{BB962C8B-B14F-4D97-AF65-F5344CB8AC3E}">
        <p14:creationId xmlns:p14="http://schemas.microsoft.com/office/powerpoint/2010/main" val="2003894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C30988-9415-4A60-98C2-74A84EB59A8A}" type="slidenum">
              <a:rPr lang="pl-PL" smtClean="0"/>
              <a:t>28</a:t>
            </a:fld>
            <a:endParaRPr lang="pl-PL"/>
          </a:p>
        </p:txBody>
      </p:sp>
    </p:spTree>
    <p:extLst>
      <p:ext uri="{BB962C8B-B14F-4D97-AF65-F5344CB8AC3E}">
        <p14:creationId xmlns:p14="http://schemas.microsoft.com/office/powerpoint/2010/main" val="3016018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79B5AD3A-C387-451B-BD88-FFB3166A1BFF}" type="slidenum">
              <a:rPr lang="pl-PL" smtClean="0"/>
              <a:pPr>
                <a:defRPr/>
              </a:pPr>
              <a:t>29</a:t>
            </a:fld>
            <a:endParaRPr lang="pl-PL"/>
          </a:p>
        </p:txBody>
      </p:sp>
    </p:spTree>
    <p:extLst>
      <p:ext uri="{BB962C8B-B14F-4D97-AF65-F5344CB8AC3E}">
        <p14:creationId xmlns:p14="http://schemas.microsoft.com/office/powerpoint/2010/main" val="3125715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9D41B89D-EDDC-4804-8AB6-3A5B89BE70DA}" type="slidenum">
              <a:rPr lang="pl-PL" smtClean="0">
                <a:solidFill>
                  <a:prstClr val="black"/>
                </a:solidFill>
              </a:rPr>
              <a:pPr>
                <a:defRPr/>
              </a:pPr>
              <a:t>30</a:t>
            </a:fld>
            <a:endParaRPr lang="pl-PL">
              <a:solidFill>
                <a:prstClr val="black"/>
              </a:solidFill>
            </a:endParaRPr>
          </a:p>
        </p:txBody>
      </p:sp>
    </p:spTree>
    <p:extLst>
      <p:ext uri="{BB962C8B-B14F-4D97-AF65-F5344CB8AC3E}">
        <p14:creationId xmlns:p14="http://schemas.microsoft.com/office/powerpoint/2010/main" val="173744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a:t>
            </a:fld>
            <a:endParaRPr lang="pl-PL"/>
          </a:p>
        </p:txBody>
      </p:sp>
    </p:spTree>
    <p:extLst>
      <p:ext uri="{BB962C8B-B14F-4D97-AF65-F5344CB8AC3E}">
        <p14:creationId xmlns:p14="http://schemas.microsoft.com/office/powerpoint/2010/main" val="794721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31</a:t>
            </a:fld>
            <a:endParaRPr lang="pl-PL"/>
          </a:p>
        </p:txBody>
      </p:sp>
    </p:spTree>
    <p:extLst>
      <p:ext uri="{BB962C8B-B14F-4D97-AF65-F5344CB8AC3E}">
        <p14:creationId xmlns:p14="http://schemas.microsoft.com/office/powerpoint/2010/main" val="464577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44588" y="684213"/>
            <a:ext cx="4573587" cy="3430587"/>
          </a:xfrm>
          <a:ln/>
        </p:spPr>
      </p:sp>
      <p:sp>
        <p:nvSpPr>
          <p:cNvPr id="256003" name="Rectangle 3"/>
          <p:cNvSpPr>
            <a:spLocks noGrp="1" noChangeArrowheads="1"/>
          </p:cNvSpPr>
          <p:nvPr>
            <p:ph type="body" idx="1"/>
          </p:nvPr>
        </p:nvSpPr>
        <p:spPr>
          <a:xfrm>
            <a:off x="685800" y="4344988"/>
            <a:ext cx="5486400" cy="4114800"/>
          </a:xfrm>
          <a:noFill/>
          <a:ln w="9525"/>
        </p:spPr>
        <p:txBody>
          <a:bodyPr/>
          <a:lstStyle/>
          <a:p>
            <a:r>
              <a:rPr lang="en-US" smtClean="0"/>
              <a:t>First-generation antipsychotics are high-affinity D</a:t>
            </a:r>
            <a:r>
              <a:rPr lang="en-US" baseline="-25000" smtClean="0"/>
              <a:t>2</a:t>
            </a:r>
            <a:r>
              <a:rPr lang="en-US" smtClean="0"/>
              <a:t> receptor antagonists</a:t>
            </a:r>
            <a:r>
              <a:rPr lang="en-US" baseline="30000" smtClean="0"/>
              <a:t>1</a:t>
            </a:r>
            <a:endParaRPr lang="en-US" smtClean="0"/>
          </a:p>
          <a:p>
            <a:r>
              <a:rPr lang="en-US" smtClean="0"/>
              <a:t>Second-generation antipsychotics have varying receptor affinity at the D</a:t>
            </a:r>
            <a:r>
              <a:rPr lang="en-US" baseline="-25000" smtClean="0"/>
              <a:t>2</a:t>
            </a:r>
            <a:r>
              <a:rPr lang="en-US" smtClean="0"/>
              <a:t> receptor, and high receptor affinity and antagonism at the 5HT</a:t>
            </a:r>
            <a:r>
              <a:rPr lang="en-US" baseline="-25000" smtClean="0"/>
              <a:t>2A</a:t>
            </a:r>
            <a:r>
              <a:rPr lang="en-US" smtClean="0"/>
              <a:t> receptor relative to the D</a:t>
            </a:r>
            <a:r>
              <a:rPr lang="en-US" baseline="-25000" smtClean="0"/>
              <a:t>2</a:t>
            </a:r>
            <a:r>
              <a:rPr lang="en-US" smtClean="0"/>
              <a:t> receptor</a:t>
            </a:r>
            <a:r>
              <a:rPr lang="en-US" baseline="30000" smtClean="0"/>
              <a:t>1</a:t>
            </a:r>
            <a:endParaRPr lang="en-US" smtClean="0"/>
          </a:p>
          <a:p>
            <a:r>
              <a:rPr lang="en-US" smtClean="0"/>
              <a:t>Aripiprazole, a dopamine partial agonist, binds to D</a:t>
            </a:r>
            <a:r>
              <a:rPr lang="en-US" baseline="-25000" smtClean="0"/>
              <a:t>2</a:t>
            </a:r>
            <a:r>
              <a:rPr lang="en-US" smtClean="0"/>
              <a:t> receptors but elicits lower intrinsic activity. It has high affinity for the D</a:t>
            </a:r>
            <a:r>
              <a:rPr lang="en-US" baseline="-25000" smtClean="0"/>
              <a:t>2 </a:t>
            </a:r>
            <a:r>
              <a:rPr lang="en-US" smtClean="0"/>
              <a:t>receptor, moderate affinity at the 5HT</a:t>
            </a:r>
            <a:r>
              <a:rPr lang="en-US" baseline="-25000" smtClean="0"/>
              <a:t>2A</a:t>
            </a:r>
            <a:r>
              <a:rPr lang="en-US" smtClean="0"/>
              <a:t> receptor relative to the D</a:t>
            </a:r>
            <a:r>
              <a:rPr lang="en-US" baseline="-25000" smtClean="0"/>
              <a:t>2</a:t>
            </a:r>
            <a:r>
              <a:rPr lang="en-US" smtClean="0"/>
              <a:t> receptor, and low receptor affinity for the 5HT</a:t>
            </a:r>
            <a:r>
              <a:rPr lang="en-US" baseline="-25000" smtClean="0"/>
              <a:t>1A</a:t>
            </a:r>
            <a:r>
              <a:rPr lang="en-US" smtClean="0"/>
              <a:t> receptor</a:t>
            </a:r>
            <a:r>
              <a:rPr lang="en-US" baseline="30000" smtClean="0"/>
              <a:t>1,2</a:t>
            </a:r>
          </a:p>
          <a:p>
            <a:endParaRPr lang="en-US" smtClean="0"/>
          </a:p>
          <a:p>
            <a:endParaRPr lang="en-US" smtClean="0"/>
          </a:p>
        </p:txBody>
      </p:sp>
      <p:sp>
        <p:nvSpPr>
          <p:cNvPr id="256004" name="Rectangle 4"/>
          <p:cNvSpPr>
            <a:spLocks noChangeArrowheads="1"/>
          </p:cNvSpPr>
          <p:nvPr/>
        </p:nvSpPr>
        <p:spPr bwMode="blackGray">
          <a:xfrm>
            <a:off x="800100" y="8183563"/>
            <a:ext cx="5557838" cy="727075"/>
          </a:xfrm>
          <a:prstGeom prst="rect">
            <a:avLst/>
          </a:prstGeom>
          <a:noFill/>
          <a:ln w="19050" algn="ctr">
            <a:noFill/>
            <a:miter lim="800000"/>
            <a:headEnd/>
            <a:tailEnd/>
          </a:ln>
          <a:effectLst/>
        </p:spPr>
        <p:txBody>
          <a:bodyPr anchor="b">
            <a:spAutoFit/>
          </a:bodyPr>
          <a:lstStyle/>
          <a:p>
            <a:pPr defTabSz="904875">
              <a:spcAft>
                <a:spcPct val="25000"/>
              </a:spcAft>
            </a:pPr>
            <a:r>
              <a:rPr lang="en-US" sz="1000">
                <a:solidFill>
                  <a:prstClr val="black"/>
                </a:solidFill>
                <a:latin typeface="Arial" pitchFamily="34" charset="0"/>
                <a:cs typeface="Arial" pitchFamily="34" charset="0"/>
              </a:rPr>
              <a:t>1. Miyamoto S et al. </a:t>
            </a:r>
            <a:r>
              <a:rPr lang="en-US" sz="1000" i="1">
                <a:solidFill>
                  <a:prstClr val="black"/>
                </a:solidFill>
                <a:latin typeface="Arial" pitchFamily="34" charset="0"/>
                <a:cs typeface="Arial" pitchFamily="34" charset="0"/>
              </a:rPr>
              <a:t>Mol Psychiatry</a:t>
            </a:r>
            <a:r>
              <a:rPr lang="en-US" sz="1000">
                <a:solidFill>
                  <a:prstClr val="black"/>
                </a:solidFill>
                <a:latin typeface="Arial" pitchFamily="34" charset="0"/>
                <a:cs typeface="Arial" pitchFamily="34" charset="0"/>
              </a:rPr>
              <a:t>. 2005;10:79-104. </a:t>
            </a:r>
            <a:r>
              <a:rPr lang="da-DK" sz="1000">
                <a:solidFill>
                  <a:prstClr val="black"/>
                </a:solidFill>
                <a:latin typeface="Arial" pitchFamily="34" charset="0"/>
                <a:hlinkClick r:id="rId3"/>
              </a:rPr>
              <a:t>http://www.nature.com/mp/journal/v10/n1/pdf/4001556a.pdf</a:t>
            </a:r>
            <a:endParaRPr lang="en-US" sz="1000">
              <a:solidFill>
                <a:prstClr val="black"/>
              </a:solidFill>
              <a:latin typeface="Arial" pitchFamily="34" charset="0"/>
              <a:cs typeface="Arial" pitchFamily="34" charset="0"/>
            </a:endParaRPr>
          </a:p>
          <a:p>
            <a:pPr defTabSz="904875">
              <a:spcAft>
                <a:spcPct val="25000"/>
              </a:spcAft>
            </a:pPr>
            <a:r>
              <a:rPr lang="en-US" sz="1000">
                <a:solidFill>
                  <a:prstClr val="black"/>
                </a:solidFill>
                <a:latin typeface="Arial" pitchFamily="34" charset="0"/>
                <a:cs typeface="Arial" pitchFamily="34" charset="0"/>
              </a:rPr>
              <a:t>2. Shapiro DA et al. </a:t>
            </a:r>
            <a:r>
              <a:rPr lang="en-US" sz="1000" i="1">
                <a:solidFill>
                  <a:prstClr val="black"/>
                </a:solidFill>
                <a:latin typeface="Arial" pitchFamily="34" charset="0"/>
                <a:cs typeface="Arial" pitchFamily="34" charset="0"/>
              </a:rPr>
              <a:t>Neuropsychopharmacology</a:t>
            </a:r>
            <a:r>
              <a:rPr lang="en-US" sz="1000">
                <a:solidFill>
                  <a:prstClr val="black"/>
                </a:solidFill>
                <a:latin typeface="Arial" pitchFamily="34" charset="0"/>
                <a:cs typeface="Arial" pitchFamily="34" charset="0"/>
              </a:rPr>
              <a:t>. 2003;28:1400-1411. </a:t>
            </a:r>
            <a:r>
              <a:rPr lang="da-DK" sz="1000">
                <a:solidFill>
                  <a:prstClr val="black"/>
                </a:solidFill>
                <a:latin typeface="Arial" pitchFamily="34" charset="0"/>
                <a:hlinkClick r:id="rId4"/>
              </a:rPr>
              <a:t>http://www.nature.com/npp/journal/v28/n8/pdf/1300203a.pdf</a:t>
            </a:r>
            <a:endParaRPr lang="en-US" sz="1000">
              <a:solidFill>
                <a:prstClr val="black"/>
              </a:solidFill>
              <a:latin typeface="Arial" pitchFamily="34" charset="0"/>
            </a:endParaRPr>
          </a:p>
        </p:txBody>
      </p:sp>
    </p:spTree>
    <p:extLst>
      <p:ext uri="{BB962C8B-B14F-4D97-AF65-F5344CB8AC3E}">
        <p14:creationId xmlns:p14="http://schemas.microsoft.com/office/powerpoint/2010/main" val="2701116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33</a:t>
            </a:fld>
            <a:endParaRPr lang="pl-PL"/>
          </a:p>
        </p:txBody>
      </p:sp>
    </p:spTree>
    <p:extLst>
      <p:ext uri="{BB962C8B-B14F-4D97-AF65-F5344CB8AC3E}">
        <p14:creationId xmlns:p14="http://schemas.microsoft.com/office/powerpoint/2010/main" val="4172420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34</a:t>
            </a:fld>
            <a:endParaRPr lang="pl-PL"/>
          </a:p>
        </p:txBody>
      </p:sp>
    </p:spTree>
    <p:extLst>
      <p:ext uri="{BB962C8B-B14F-4D97-AF65-F5344CB8AC3E}">
        <p14:creationId xmlns:p14="http://schemas.microsoft.com/office/powerpoint/2010/main" val="2268581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35</a:t>
            </a:fld>
            <a:endParaRPr lang="pl-PL"/>
          </a:p>
        </p:txBody>
      </p:sp>
    </p:spTree>
    <p:extLst>
      <p:ext uri="{BB962C8B-B14F-4D97-AF65-F5344CB8AC3E}">
        <p14:creationId xmlns:p14="http://schemas.microsoft.com/office/powerpoint/2010/main" val="117285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36</a:t>
            </a:fld>
            <a:endParaRPr lang="pl-PL"/>
          </a:p>
        </p:txBody>
      </p:sp>
    </p:spTree>
    <p:extLst>
      <p:ext uri="{BB962C8B-B14F-4D97-AF65-F5344CB8AC3E}">
        <p14:creationId xmlns:p14="http://schemas.microsoft.com/office/powerpoint/2010/main" val="330090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37</a:t>
            </a:fld>
            <a:endParaRPr lang="pl-PL"/>
          </a:p>
        </p:txBody>
      </p:sp>
    </p:spTree>
    <p:extLst>
      <p:ext uri="{BB962C8B-B14F-4D97-AF65-F5344CB8AC3E}">
        <p14:creationId xmlns:p14="http://schemas.microsoft.com/office/powerpoint/2010/main" val="3777643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38</a:t>
            </a:fld>
            <a:endParaRPr lang="pl-PL"/>
          </a:p>
        </p:txBody>
      </p:sp>
    </p:spTree>
    <p:extLst>
      <p:ext uri="{BB962C8B-B14F-4D97-AF65-F5344CB8AC3E}">
        <p14:creationId xmlns:p14="http://schemas.microsoft.com/office/powerpoint/2010/main" val="2960396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a:fld id="{9F8D94BA-8ED3-466B-9FFB-C7416BE95FB9}" type="slidenum">
              <a:rPr lang="pl-PL" sz="1200" kern="1200">
                <a:solidFill>
                  <a:prstClr val="black"/>
                </a:solidFill>
                <a:latin typeface="Calibri"/>
                <a:ea typeface="+mn-ea"/>
                <a:cs typeface="+mn-cs"/>
              </a:rPr>
              <a:pPr algn="r" rtl="0"/>
              <a:t>39</a:t>
            </a:fld>
            <a:endParaRPr lang="pl-PL" sz="1200" kern="1200">
              <a:solidFill>
                <a:prstClr val="black"/>
              </a:solidFill>
              <a:latin typeface="Calibri"/>
              <a:ea typeface="+mn-ea"/>
              <a:cs typeface="+mn-cs"/>
            </a:endParaRPr>
          </a:p>
        </p:txBody>
      </p:sp>
    </p:spTree>
    <p:extLst>
      <p:ext uri="{BB962C8B-B14F-4D97-AF65-F5344CB8AC3E}">
        <p14:creationId xmlns:p14="http://schemas.microsoft.com/office/powerpoint/2010/main" val="151858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E8E9A8F-C549-4C72-B02C-22E2D88D7041}" type="slidenum">
              <a:rPr lang="pl-PL" smtClean="0">
                <a:latin typeface="Arial" charset="0"/>
              </a:rPr>
              <a:pPr/>
              <a:t>40</a:t>
            </a:fld>
            <a:endParaRPr lang="pl-PL" smtClean="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367549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32D33-A0B9-489D-A08A-78D7BC2775F3}" type="slidenum">
              <a:rPr lang="fr-FR">
                <a:solidFill>
                  <a:prstClr val="black"/>
                </a:solidFill>
              </a:rPr>
              <a:pPr/>
              <a:t>4</a:t>
            </a:fld>
            <a:endParaRPr lang="fr-FR">
              <a:solidFill>
                <a:prstClr val="black"/>
              </a:solidFill>
            </a:endParaRPr>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1405875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8AD64B8-277F-47BA-9D5E-FA4F05F77CD4}" type="slidenum">
              <a:rPr lang="pl-PL" smtClean="0">
                <a:latin typeface="Arial" charset="0"/>
              </a:rPr>
              <a:pPr/>
              <a:t>41</a:t>
            </a:fld>
            <a:endParaRPr lang="pl-PL"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312945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42</a:t>
            </a:fld>
            <a:endParaRPr lang="pl-PL"/>
          </a:p>
        </p:txBody>
      </p:sp>
    </p:spTree>
    <p:extLst>
      <p:ext uri="{BB962C8B-B14F-4D97-AF65-F5344CB8AC3E}">
        <p14:creationId xmlns:p14="http://schemas.microsoft.com/office/powerpoint/2010/main" val="731224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43</a:t>
            </a:fld>
            <a:endParaRPr lang="pl-PL"/>
          </a:p>
        </p:txBody>
      </p:sp>
    </p:spTree>
    <p:extLst>
      <p:ext uri="{BB962C8B-B14F-4D97-AF65-F5344CB8AC3E}">
        <p14:creationId xmlns:p14="http://schemas.microsoft.com/office/powerpoint/2010/main" val="2811485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44</a:t>
            </a:fld>
            <a:endParaRPr lang="pl-PL"/>
          </a:p>
        </p:txBody>
      </p:sp>
    </p:spTree>
    <p:extLst>
      <p:ext uri="{BB962C8B-B14F-4D97-AF65-F5344CB8AC3E}">
        <p14:creationId xmlns:p14="http://schemas.microsoft.com/office/powerpoint/2010/main" val="4128809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45</a:t>
            </a:fld>
            <a:endParaRPr lang="pl-PL"/>
          </a:p>
        </p:txBody>
      </p:sp>
    </p:spTree>
    <p:extLst>
      <p:ext uri="{BB962C8B-B14F-4D97-AF65-F5344CB8AC3E}">
        <p14:creationId xmlns:p14="http://schemas.microsoft.com/office/powerpoint/2010/main" val="2516427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46</a:t>
            </a:fld>
            <a:endParaRPr lang="pl-PL"/>
          </a:p>
        </p:txBody>
      </p:sp>
    </p:spTree>
    <p:extLst>
      <p:ext uri="{BB962C8B-B14F-4D97-AF65-F5344CB8AC3E}">
        <p14:creationId xmlns:p14="http://schemas.microsoft.com/office/powerpoint/2010/main" val="3059213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47</a:t>
            </a:fld>
            <a:endParaRPr lang="pl-PL"/>
          </a:p>
        </p:txBody>
      </p:sp>
    </p:spTree>
    <p:extLst>
      <p:ext uri="{BB962C8B-B14F-4D97-AF65-F5344CB8AC3E}">
        <p14:creationId xmlns:p14="http://schemas.microsoft.com/office/powerpoint/2010/main" val="3646181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48</a:t>
            </a:fld>
            <a:endParaRPr lang="pl-PL"/>
          </a:p>
        </p:txBody>
      </p:sp>
    </p:spTree>
    <p:extLst>
      <p:ext uri="{BB962C8B-B14F-4D97-AF65-F5344CB8AC3E}">
        <p14:creationId xmlns:p14="http://schemas.microsoft.com/office/powerpoint/2010/main" val="4145944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49</a:t>
            </a:fld>
            <a:endParaRPr lang="pl-PL"/>
          </a:p>
        </p:txBody>
      </p:sp>
    </p:spTree>
    <p:extLst>
      <p:ext uri="{BB962C8B-B14F-4D97-AF65-F5344CB8AC3E}">
        <p14:creationId xmlns:p14="http://schemas.microsoft.com/office/powerpoint/2010/main" val="3647885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50</a:t>
            </a:fld>
            <a:endParaRPr lang="pl-PL"/>
          </a:p>
        </p:txBody>
      </p:sp>
    </p:spTree>
    <p:extLst>
      <p:ext uri="{BB962C8B-B14F-4D97-AF65-F5344CB8AC3E}">
        <p14:creationId xmlns:p14="http://schemas.microsoft.com/office/powerpoint/2010/main" val="159866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5</a:t>
            </a:fld>
            <a:endParaRPr lang="pl-PL"/>
          </a:p>
        </p:txBody>
      </p:sp>
    </p:spTree>
    <p:extLst>
      <p:ext uri="{BB962C8B-B14F-4D97-AF65-F5344CB8AC3E}">
        <p14:creationId xmlns:p14="http://schemas.microsoft.com/office/powerpoint/2010/main" val="3146769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BEECEC3-CB1C-46F0-B55F-151771F63F3E}" type="slidenum">
              <a:rPr lang="pl-PL" smtClean="0"/>
              <a:pPr/>
              <a:t>51</a:t>
            </a:fld>
            <a:endParaRPr lang="pl-PL"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784038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fontAlgn="base">
              <a:spcBef>
                <a:spcPct val="0"/>
              </a:spcBef>
              <a:spcAft>
                <a:spcPct val="0"/>
              </a:spcAft>
            </a:pPr>
            <a:fld id="{5C5385B1-462A-45DB-912A-49B45D3F56F3}" type="slidenum">
              <a:rPr lang="pl-PL" sz="1200" kern="1200">
                <a:solidFill>
                  <a:prstClr val="black"/>
                </a:solidFill>
                <a:latin typeface="Tahoma" pitchFamily="34" charset="0"/>
                <a:ea typeface="+mn-ea"/>
                <a:cs typeface="+mn-cs"/>
              </a:rPr>
              <a:pPr algn="r" rtl="0" fontAlgn="base">
                <a:spcBef>
                  <a:spcPct val="0"/>
                </a:spcBef>
                <a:spcAft>
                  <a:spcPct val="0"/>
                </a:spcAft>
              </a:pPr>
              <a:t>52</a:t>
            </a:fld>
            <a:endParaRPr lang="pl-PL" sz="1200" kern="1200">
              <a:solidFill>
                <a:prstClr val="black"/>
              </a:solidFill>
              <a:latin typeface="Tahoma" pitchFamily="34" charset="0"/>
              <a:ea typeface="+mn-ea"/>
              <a:cs typeface="+mn-cs"/>
            </a:endParaRPr>
          </a:p>
        </p:txBody>
      </p:sp>
    </p:spTree>
    <p:extLst>
      <p:ext uri="{BB962C8B-B14F-4D97-AF65-F5344CB8AC3E}">
        <p14:creationId xmlns:p14="http://schemas.microsoft.com/office/powerpoint/2010/main" val="57057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a:fld id="{9F8D94BA-8ED3-466B-9FFB-C7416BE95FB9}" type="slidenum">
              <a:rPr lang="pl-PL" sz="1200" kern="1200">
                <a:solidFill>
                  <a:prstClr val="black"/>
                </a:solidFill>
                <a:latin typeface="Calibri"/>
                <a:ea typeface="+mn-ea"/>
                <a:cs typeface="+mn-cs"/>
              </a:rPr>
              <a:pPr algn="r" rtl="0"/>
              <a:t>53</a:t>
            </a:fld>
            <a:endParaRPr lang="pl-PL" sz="1200" kern="1200">
              <a:solidFill>
                <a:prstClr val="black"/>
              </a:solidFill>
              <a:latin typeface="Calibri"/>
              <a:ea typeface="+mn-ea"/>
              <a:cs typeface="+mn-cs"/>
            </a:endParaRPr>
          </a:p>
        </p:txBody>
      </p:sp>
    </p:spTree>
    <p:extLst>
      <p:ext uri="{BB962C8B-B14F-4D97-AF65-F5344CB8AC3E}">
        <p14:creationId xmlns:p14="http://schemas.microsoft.com/office/powerpoint/2010/main" val="41996564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fontAlgn="base">
              <a:spcBef>
                <a:spcPct val="0"/>
              </a:spcBef>
              <a:spcAft>
                <a:spcPct val="0"/>
              </a:spcAft>
            </a:pPr>
            <a:fld id="{5C5385B1-462A-45DB-912A-49B45D3F56F3}" type="slidenum">
              <a:rPr lang="pl-PL" sz="1200" kern="1200">
                <a:solidFill>
                  <a:prstClr val="black"/>
                </a:solidFill>
                <a:latin typeface="Tahoma" pitchFamily="34" charset="0"/>
                <a:ea typeface="+mn-ea"/>
                <a:cs typeface="+mn-cs"/>
              </a:rPr>
              <a:pPr algn="r" rtl="0" fontAlgn="base">
                <a:spcBef>
                  <a:spcPct val="0"/>
                </a:spcBef>
                <a:spcAft>
                  <a:spcPct val="0"/>
                </a:spcAft>
              </a:pPr>
              <a:t>54</a:t>
            </a:fld>
            <a:endParaRPr lang="pl-PL" sz="1200" kern="1200">
              <a:solidFill>
                <a:prstClr val="black"/>
              </a:solidFill>
              <a:latin typeface="Tahoma" pitchFamily="34" charset="0"/>
              <a:ea typeface="+mn-ea"/>
              <a:cs typeface="+mn-cs"/>
            </a:endParaRPr>
          </a:p>
        </p:txBody>
      </p:sp>
    </p:spTree>
    <p:extLst>
      <p:ext uri="{BB962C8B-B14F-4D97-AF65-F5344CB8AC3E}">
        <p14:creationId xmlns:p14="http://schemas.microsoft.com/office/powerpoint/2010/main" val="1023688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a:fld id="{9F8D94BA-8ED3-466B-9FFB-C7416BE95FB9}" type="slidenum">
              <a:rPr lang="pl-PL" sz="1200" kern="1200">
                <a:solidFill>
                  <a:prstClr val="black"/>
                </a:solidFill>
                <a:latin typeface="Calibri"/>
                <a:ea typeface="+mn-ea"/>
                <a:cs typeface="+mn-cs"/>
              </a:rPr>
              <a:pPr algn="r" rtl="0"/>
              <a:t>55</a:t>
            </a:fld>
            <a:endParaRPr lang="pl-PL" sz="1200" kern="1200">
              <a:solidFill>
                <a:prstClr val="black"/>
              </a:solidFill>
              <a:latin typeface="Calibri"/>
              <a:ea typeface="+mn-ea"/>
              <a:cs typeface="+mn-cs"/>
            </a:endParaRPr>
          </a:p>
        </p:txBody>
      </p:sp>
    </p:spTree>
    <p:extLst>
      <p:ext uri="{BB962C8B-B14F-4D97-AF65-F5344CB8AC3E}">
        <p14:creationId xmlns:p14="http://schemas.microsoft.com/office/powerpoint/2010/main" val="2575029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56</a:t>
            </a:fld>
            <a:endParaRPr lang="pl-PL"/>
          </a:p>
        </p:txBody>
      </p:sp>
    </p:spTree>
    <p:extLst>
      <p:ext uri="{BB962C8B-B14F-4D97-AF65-F5344CB8AC3E}">
        <p14:creationId xmlns:p14="http://schemas.microsoft.com/office/powerpoint/2010/main" val="484706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57</a:t>
            </a:fld>
            <a:endParaRPr lang="pl-PL"/>
          </a:p>
        </p:txBody>
      </p:sp>
    </p:spTree>
    <p:extLst>
      <p:ext uri="{BB962C8B-B14F-4D97-AF65-F5344CB8AC3E}">
        <p14:creationId xmlns:p14="http://schemas.microsoft.com/office/powerpoint/2010/main" val="793407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58</a:t>
            </a:fld>
            <a:endParaRPr lang="pl-PL"/>
          </a:p>
        </p:txBody>
      </p:sp>
    </p:spTree>
    <p:extLst>
      <p:ext uri="{BB962C8B-B14F-4D97-AF65-F5344CB8AC3E}">
        <p14:creationId xmlns:p14="http://schemas.microsoft.com/office/powerpoint/2010/main" val="1213636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59</a:t>
            </a:fld>
            <a:endParaRPr lang="pl-PL"/>
          </a:p>
        </p:txBody>
      </p:sp>
    </p:spTree>
    <p:extLst>
      <p:ext uri="{BB962C8B-B14F-4D97-AF65-F5344CB8AC3E}">
        <p14:creationId xmlns:p14="http://schemas.microsoft.com/office/powerpoint/2010/main" val="20624894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60</a:t>
            </a:fld>
            <a:endParaRPr lang="pl-PL"/>
          </a:p>
        </p:txBody>
      </p:sp>
    </p:spTree>
    <p:extLst>
      <p:ext uri="{BB962C8B-B14F-4D97-AF65-F5344CB8AC3E}">
        <p14:creationId xmlns:p14="http://schemas.microsoft.com/office/powerpoint/2010/main" val="425948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43F0A3AD-50C0-42AA-8864-1B3A18704781}" type="slidenum">
              <a:rPr lang="pl-PL" smtClean="0">
                <a:latin typeface="Arial" charset="0"/>
              </a:rPr>
              <a:pPr/>
              <a:t>6</a:t>
            </a:fld>
            <a:endParaRPr lang="pl-PL" smtClean="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696593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61</a:t>
            </a:fld>
            <a:endParaRPr lang="pl-PL"/>
          </a:p>
        </p:txBody>
      </p:sp>
    </p:spTree>
    <p:extLst>
      <p:ext uri="{BB962C8B-B14F-4D97-AF65-F5344CB8AC3E}">
        <p14:creationId xmlns:p14="http://schemas.microsoft.com/office/powerpoint/2010/main" val="2644986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62</a:t>
            </a:fld>
            <a:endParaRPr lang="pl-PL"/>
          </a:p>
        </p:txBody>
      </p:sp>
    </p:spTree>
    <p:extLst>
      <p:ext uri="{BB962C8B-B14F-4D97-AF65-F5344CB8AC3E}">
        <p14:creationId xmlns:p14="http://schemas.microsoft.com/office/powerpoint/2010/main" val="3468639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63</a:t>
            </a:fld>
            <a:endParaRPr lang="pl-PL"/>
          </a:p>
        </p:txBody>
      </p:sp>
    </p:spTree>
    <p:extLst>
      <p:ext uri="{BB962C8B-B14F-4D97-AF65-F5344CB8AC3E}">
        <p14:creationId xmlns:p14="http://schemas.microsoft.com/office/powerpoint/2010/main" val="41275978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64</a:t>
            </a:fld>
            <a:endParaRPr lang="pl-PL"/>
          </a:p>
        </p:txBody>
      </p:sp>
    </p:spTree>
    <p:extLst>
      <p:ext uri="{BB962C8B-B14F-4D97-AF65-F5344CB8AC3E}">
        <p14:creationId xmlns:p14="http://schemas.microsoft.com/office/powerpoint/2010/main" val="12979810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65</a:t>
            </a:fld>
            <a:endParaRPr lang="pl-PL"/>
          </a:p>
        </p:txBody>
      </p:sp>
    </p:spTree>
    <p:extLst>
      <p:ext uri="{BB962C8B-B14F-4D97-AF65-F5344CB8AC3E}">
        <p14:creationId xmlns:p14="http://schemas.microsoft.com/office/powerpoint/2010/main" val="8977360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611588D-BF60-4661-B341-9E187B5FE869}" type="slidenum">
              <a:rPr lang="pl-PL" smtClean="0"/>
              <a:pPr/>
              <a:t>66</a:t>
            </a:fld>
            <a:endParaRPr lang="pl-PL"/>
          </a:p>
        </p:txBody>
      </p:sp>
    </p:spTree>
    <p:extLst>
      <p:ext uri="{BB962C8B-B14F-4D97-AF65-F5344CB8AC3E}">
        <p14:creationId xmlns:p14="http://schemas.microsoft.com/office/powerpoint/2010/main" val="36380181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8D5979-956C-4C43-BBC2-52B5698FA43E}" type="slidenum">
              <a:rPr lang="en-US" smtClean="0"/>
              <a:pPr fontAlgn="base">
                <a:spcBef>
                  <a:spcPct val="0"/>
                </a:spcBef>
                <a:spcAft>
                  <a:spcPct val="0"/>
                </a:spcAft>
                <a:defRPr/>
              </a:pPr>
              <a:t>67</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Do not write notes for this slide</a:t>
            </a:r>
          </a:p>
        </p:txBody>
      </p:sp>
    </p:spTree>
    <p:extLst>
      <p:ext uri="{BB962C8B-B14F-4D97-AF65-F5344CB8AC3E}">
        <p14:creationId xmlns:p14="http://schemas.microsoft.com/office/powerpoint/2010/main" val="40466740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963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5837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4D4E177F-6E70-46E0-9547-595E7C17EF37}" type="slidenum">
              <a:rPr lang="pl-PL" sz="1200" kern="1200">
                <a:solidFill>
                  <a:prstClr val="black"/>
                </a:solidFill>
                <a:latin typeface="Tahoma" pitchFamily="34" charset="0"/>
                <a:ea typeface="+mn-ea"/>
                <a:cs typeface="+mn-cs"/>
              </a:rPr>
              <a:pPr algn="r" rtl="0" fontAlgn="base">
                <a:spcBef>
                  <a:spcPct val="0"/>
                </a:spcBef>
                <a:spcAft>
                  <a:spcPct val="0"/>
                </a:spcAft>
                <a:defRPr/>
              </a:pPr>
              <a:t>68</a:t>
            </a:fld>
            <a:endParaRPr lang="pl-PL" sz="1200" kern="1200">
              <a:solidFill>
                <a:prstClr val="black"/>
              </a:solidFill>
              <a:latin typeface="Tahoma" pitchFamily="34" charset="0"/>
              <a:ea typeface="+mn-ea"/>
              <a:cs typeface="+mn-cs"/>
            </a:endParaRPr>
          </a:p>
        </p:txBody>
      </p:sp>
    </p:spTree>
    <p:extLst>
      <p:ext uri="{BB962C8B-B14F-4D97-AF65-F5344CB8AC3E}">
        <p14:creationId xmlns:p14="http://schemas.microsoft.com/office/powerpoint/2010/main" val="16374685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fontAlgn="base">
              <a:spcBef>
                <a:spcPct val="0"/>
              </a:spcBef>
              <a:spcAft>
                <a:spcPct val="0"/>
              </a:spcAft>
            </a:pPr>
            <a:fld id="{5C5385B1-462A-45DB-912A-49B45D3F56F3}" type="slidenum">
              <a:rPr lang="pl-PL" sz="1200" kern="1200">
                <a:solidFill>
                  <a:prstClr val="black"/>
                </a:solidFill>
                <a:latin typeface="Tahoma" pitchFamily="34" charset="0"/>
                <a:ea typeface="+mn-ea"/>
                <a:cs typeface="+mn-cs"/>
              </a:rPr>
              <a:pPr algn="r" rtl="0" fontAlgn="base">
                <a:spcBef>
                  <a:spcPct val="0"/>
                </a:spcBef>
                <a:spcAft>
                  <a:spcPct val="0"/>
                </a:spcAft>
              </a:pPr>
              <a:t>69</a:t>
            </a:fld>
            <a:endParaRPr lang="pl-PL" sz="1200" kern="1200">
              <a:solidFill>
                <a:prstClr val="black"/>
              </a:solidFill>
              <a:latin typeface="Tahoma" pitchFamily="34" charset="0"/>
              <a:ea typeface="+mn-ea"/>
              <a:cs typeface="+mn-cs"/>
            </a:endParaRPr>
          </a:p>
        </p:txBody>
      </p:sp>
    </p:spTree>
    <p:extLst>
      <p:ext uri="{BB962C8B-B14F-4D97-AF65-F5344CB8AC3E}">
        <p14:creationId xmlns:p14="http://schemas.microsoft.com/office/powerpoint/2010/main" val="2322788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lgn="r" rtl="0" fontAlgn="base">
              <a:spcBef>
                <a:spcPct val="0"/>
              </a:spcBef>
              <a:spcAft>
                <a:spcPct val="0"/>
              </a:spcAft>
            </a:pPr>
            <a:fld id="{5C5385B1-462A-45DB-912A-49B45D3F56F3}" type="slidenum">
              <a:rPr lang="pl-PL" sz="1200" kern="1200">
                <a:solidFill>
                  <a:prstClr val="black"/>
                </a:solidFill>
                <a:latin typeface="Tahoma" pitchFamily="34" charset="0"/>
                <a:ea typeface="+mn-ea"/>
                <a:cs typeface="+mn-cs"/>
              </a:rPr>
              <a:pPr algn="r" rtl="0" fontAlgn="base">
                <a:spcBef>
                  <a:spcPct val="0"/>
                </a:spcBef>
                <a:spcAft>
                  <a:spcPct val="0"/>
                </a:spcAft>
              </a:pPr>
              <a:t>70</a:t>
            </a:fld>
            <a:endParaRPr lang="pl-PL" sz="1200" kern="1200">
              <a:solidFill>
                <a:prstClr val="black"/>
              </a:solidFill>
              <a:latin typeface="Tahoma" pitchFamily="34" charset="0"/>
              <a:ea typeface="+mn-ea"/>
              <a:cs typeface="+mn-cs"/>
            </a:endParaRPr>
          </a:p>
        </p:txBody>
      </p:sp>
    </p:spTree>
    <p:extLst>
      <p:ext uri="{BB962C8B-B14F-4D97-AF65-F5344CB8AC3E}">
        <p14:creationId xmlns:p14="http://schemas.microsoft.com/office/powerpoint/2010/main" val="367571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7</a:t>
            </a:fld>
            <a:endParaRPr lang="pl-PL"/>
          </a:p>
        </p:txBody>
      </p:sp>
    </p:spTree>
    <p:extLst>
      <p:ext uri="{BB962C8B-B14F-4D97-AF65-F5344CB8AC3E}">
        <p14:creationId xmlns:p14="http://schemas.microsoft.com/office/powerpoint/2010/main" val="1605119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73</a:t>
            </a:fld>
            <a:endParaRPr lang="pl-PL"/>
          </a:p>
        </p:txBody>
      </p:sp>
    </p:spTree>
    <p:extLst>
      <p:ext uri="{BB962C8B-B14F-4D97-AF65-F5344CB8AC3E}">
        <p14:creationId xmlns:p14="http://schemas.microsoft.com/office/powerpoint/2010/main" val="29722832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3831CCB-D709-4087-8D2C-46508086B2B5}" type="slidenum">
              <a:rPr lang="pl-PL" smtClean="0">
                <a:solidFill>
                  <a:prstClr val="black"/>
                </a:solidFill>
              </a:rPr>
              <a:pPr/>
              <a:t>74</a:t>
            </a:fld>
            <a:endParaRPr lang="pl-PL">
              <a:solidFill>
                <a:prstClr val="black"/>
              </a:solidFill>
            </a:endParaRPr>
          </a:p>
        </p:txBody>
      </p:sp>
    </p:spTree>
    <p:extLst>
      <p:ext uri="{BB962C8B-B14F-4D97-AF65-F5344CB8AC3E}">
        <p14:creationId xmlns:p14="http://schemas.microsoft.com/office/powerpoint/2010/main" val="18678471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75</a:t>
            </a:fld>
            <a:endParaRPr lang="pl-PL"/>
          </a:p>
        </p:txBody>
      </p:sp>
    </p:spTree>
    <p:extLst>
      <p:ext uri="{BB962C8B-B14F-4D97-AF65-F5344CB8AC3E}">
        <p14:creationId xmlns:p14="http://schemas.microsoft.com/office/powerpoint/2010/main" val="6684645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76</a:t>
            </a:fld>
            <a:endParaRPr lang="pl-PL"/>
          </a:p>
        </p:txBody>
      </p:sp>
    </p:spTree>
    <p:extLst>
      <p:ext uri="{BB962C8B-B14F-4D97-AF65-F5344CB8AC3E}">
        <p14:creationId xmlns:p14="http://schemas.microsoft.com/office/powerpoint/2010/main" val="3949131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611588D-BF60-4661-B341-9E187B5FE869}" type="slidenum">
              <a:rPr lang="pl-PL" smtClean="0"/>
              <a:pPr/>
              <a:t>77</a:t>
            </a:fld>
            <a:endParaRPr lang="pl-PL"/>
          </a:p>
        </p:txBody>
      </p:sp>
    </p:spTree>
    <p:extLst>
      <p:ext uri="{BB962C8B-B14F-4D97-AF65-F5344CB8AC3E}">
        <p14:creationId xmlns:p14="http://schemas.microsoft.com/office/powerpoint/2010/main" val="864902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78</a:t>
            </a:fld>
            <a:endParaRPr lang="pl-PL"/>
          </a:p>
        </p:txBody>
      </p:sp>
    </p:spTree>
    <p:extLst>
      <p:ext uri="{BB962C8B-B14F-4D97-AF65-F5344CB8AC3E}">
        <p14:creationId xmlns:p14="http://schemas.microsoft.com/office/powerpoint/2010/main" val="8554772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79</a:t>
            </a:fld>
            <a:endParaRPr lang="pl-PL"/>
          </a:p>
        </p:txBody>
      </p:sp>
    </p:spTree>
    <p:extLst>
      <p:ext uri="{BB962C8B-B14F-4D97-AF65-F5344CB8AC3E}">
        <p14:creationId xmlns:p14="http://schemas.microsoft.com/office/powerpoint/2010/main" val="759134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80</a:t>
            </a:fld>
            <a:endParaRPr lang="pl-PL"/>
          </a:p>
        </p:txBody>
      </p:sp>
    </p:spTree>
    <p:extLst>
      <p:ext uri="{BB962C8B-B14F-4D97-AF65-F5344CB8AC3E}">
        <p14:creationId xmlns:p14="http://schemas.microsoft.com/office/powerpoint/2010/main" val="35645799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82</a:t>
            </a:fld>
            <a:endParaRPr lang="pl-PL"/>
          </a:p>
        </p:txBody>
      </p:sp>
    </p:spTree>
    <p:extLst>
      <p:ext uri="{BB962C8B-B14F-4D97-AF65-F5344CB8AC3E}">
        <p14:creationId xmlns:p14="http://schemas.microsoft.com/office/powerpoint/2010/main" val="78055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83</a:t>
            </a:fld>
            <a:endParaRPr lang="pl-PL"/>
          </a:p>
        </p:txBody>
      </p:sp>
    </p:spTree>
    <p:extLst>
      <p:ext uri="{BB962C8B-B14F-4D97-AF65-F5344CB8AC3E}">
        <p14:creationId xmlns:p14="http://schemas.microsoft.com/office/powerpoint/2010/main" val="292604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2662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514539-67BD-4AD3-80BA-8FB7E1058678}" type="slidenum">
              <a:rPr lang="pl-PL" smtClean="0"/>
              <a:pPr fontAlgn="base">
                <a:spcBef>
                  <a:spcPct val="0"/>
                </a:spcBef>
                <a:spcAft>
                  <a:spcPct val="0"/>
                </a:spcAft>
                <a:defRPr/>
              </a:pPr>
              <a:t>8</a:t>
            </a:fld>
            <a:endParaRPr lang="pl-PL" smtClean="0"/>
          </a:p>
        </p:txBody>
      </p:sp>
    </p:spTree>
    <p:extLst>
      <p:ext uri="{BB962C8B-B14F-4D97-AF65-F5344CB8AC3E}">
        <p14:creationId xmlns:p14="http://schemas.microsoft.com/office/powerpoint/2010/main" val="6634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84</a:t>
            </a:fld>
            <a:endParaRPr lang="pl-PL"/>
          </a:p>
        </p:txBody>
      </p:sp>
    </p:spTree>
    <p:extLst>
      <p:ext uri="{BB962C8B-B14F-4D97-AF65-F5344CB8AC3E}">
        <p14:creationId xmlns:p14="http://schemas.microsoft.com/office/powerpoint/2010/main" val="18777693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85</a:t>
            </a:fld>
            <a:endParaRPr lang="pl-PL"/>
          </a:p>
        </p:txBody>
      </p:sp>
    </p:spTree>
    <p:extLst>
      <p:ext uri="{BB962C8B-B14F-4D97-AF65-F5344CB8AC3E}">
        <p14:creationId xmlns:p14="http://schemas.microsoft.com/office/powerpoint/2010/main" val="42075235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86</a:t>
            </a:fld>
            <a:endParaRPr lang="pl-PL"/>
          </a:p>
        </p:txBody>
      </p:sp>
    </p:spTree>
    <p:extLst>
      <p:ext uri="{BB962C8B-B14F-4D97-AF65-F5344CB8AC3E}">
        <p14:creationId xmlns:p14="http://schemas.microsoft.com/office/powerpoint/2010/main" val="3872122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87</a:t>
            </a:fld>
            <a:endParaRPr lang="pl-PL"/>
          </a:p>
        </p:txBody>
      </p:sp>
    </p:spTree>
    <p:extLst>
      <p:ext uri="{BB962C8B-B14F-4D97-AF65-F5344CB8AC3E}">
        <p14:creationId xmlns:p14="http://schemas.microsoft.com/office/powerpoint/2010/main" val="1934814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88</a:t>
            </a:fld>
            <a:endParaRPr lang="pl-PL"/>
          </a:p>
        </p:txBody>
      </p:sp>
    </p:spTree>
    <p:extLst>
      <p:ext uri="{BB962C8B-B14F-4D97-AF65-F5344CB8AC3E}">
        <p14:creationId xmlns:p14="http://schemas.microsoft.com/office/powerpoint/2010/main" val="28024567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89</a:t>
            </a:fld>
            <a:endParaRPr lang="pl-PL"/>
          </a:p>
        </p:txBody>
      </p:sp>
    </p:spTree>
    <p:extLst>
      <p:ext uri="{BB962C8B-B14F-4D97-AF65-F5344CB8AC3E}">
        <p14:creationId xmlns:p14="http://schemas.microsoft.com/office/powerpoint/2010/main" val="11773289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90</a:t>
            </a:fld>
            <a:endParaRPr lang="pl-PL"/>
          </a:p>
        </p:txBody>
      </p:sp>
    </p:spTree>
    <p:extLst>
      <p:ext uri="{BB962C8B-B14F-4D97-AF65-F5344CB8AC3E}">
        <p14:creationId xmlns:p14="http://schemas.microsoft.com/office/powerpoint/2010/main" val="30133033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A83305CD-8AEE-4C75-ADE4-4C100161A0DB}" type="slidenum">
              <a:rPr lang="pl-PL" smtClean="0">
                <a:solidFill>
                  <a:prstClr val="black"/>
                </a:solidFill>
              </a:rPr>
              <a:pPr>
                <a:defRPr/>
              </a:pPr>
              <a:t>91</a:t>
            </a:fld>
            <a:endParaRPr lang="pl-PL">
              <a:solidFill>
                <a:prstClr val="black"/>
              </a:solidFill>
            </a:endParaRPr>
          </a:p>
        </p:txBody>
      </p:sp>
    </p:spTree>
    <p:extLst>
      <p:ext uri="{BB962C8B-B14F-4D97-AF65-F5344CB8AC3E}">
        <p14:creationId xmlns:p14="http://schemas.microsoft.com/office/powerpoint/2010/main" val="24308122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B147A3CF-199D-4728-9D07-C026805EB43E}" type="slidenum">
              <a:rPr lang="pl-PL" smtClean="0">
                <a:solidFill>
                  <a:prstClr val="black"/>
                </a:solidFill>
              </a:rPr>
              <a:pPr>
                <a:defRPr/>
              </a:pPr>
              <a:t>92</a:t>
            </a:fld>
            <a:endParaRPr lang="pl-PL" smtClean="0">
              <a:solidFill>
                <a:prstClr val="black"/>
              </a:solidFill>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pl-PL" smtClean="0">
              <a:latin typeface="Times New Roman" pitchFamily="18" charset="0"/>
            </a:endParaRPr>
          </a:p>
        </p:txBody>
      </p:sp>
    </p:spTree>
    <p:extLst>
      <p:ext uri="{BB962C8B-B14F-4D97-AF65-F5344CB8AC3E}">
        <p14:creationId xmlns:p14="http://schemas.microsoft.com/office/powerpoint/2010/main" val="12751948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93</a:t>
            </a:fld>
            <a:endParaRPr lang="pl-PL"/>
          </a:p>
        </p:txBody>
      </p:sp>
    </p:spTree>
    <p:extLst>
      <p:ext uri="{BB962C8B-B14F-4D97-AF65-F5344CB8AC3E}">
        <p14:creationId xmlns:p14="http://schemas.microsoft.com/office/powerpoint/2010/main" val="158362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6A1EBBD-3C2D-41D5-96A5-A3925C7F75FA}" type="slidenum">
              <a:rPr lang="pl-PL" smtClean="0"/>
              <a:pPr/>
              <a:t>10</a:t>
            </a:fld>
            <a:endParaRPr lang="pl-PL"/>
          </a:p>
        </p:txBody>
      </p:sp>
    </p:spTree>
    <p:extLst>
      <p:ext uri="{BB962C8B-B14F-4D97-AF65-F5344CB8AC3E}">
        <p14:creationId xmlns:p14="http://schemas.microsoft.com/office/powerpoint/2010/main" val="40236553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94</a:t>
            </a:fld>
            <a:endParaRPr lang="pl-PL"/>
          </a:p>
        </p:txBody>
      </p:sp>
    </p:spTree>
    <p:extLst>
      <p:ext uri="{BB962C8B-B14F-4D97-AF65-F5344CB8AC3E}">
        <p14:creationId xmlns:p14="http://schemas.microsoft.com/office/powerpoint/2010/main" val="19694812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96</a:t>
            </a:fld>
            <a:endParaRPr lang="pl-PL"/>
          </a:p>
        </p:txBody>
      </p:sp>
    </p:spTree>
    <p:extLst>
      <p:ext uri="{BB962C8B-B14F-4D97-AF65-F5344CB8AC3E}">
        <p14:creationId xmlns:p14="http://schemas.microsoft.com/office/powerpoint/2010/main" val="8843873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97</a:t>
            </a:fld>
            <a:endParaRPr lang="pl-PL"/>
          </a:p>
        </p:txBody>
      </p:sp>
    </p:spTree>
    <p:extLst>
      <p:ext uri="{BB962C8B-B14F-4D97-AF65-F5344CB8AC3E}">
        <p14:creationId xmlns:p14="http://schemas.microsoft.com/office/powerpoint/2010/main" val="9608746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98</a:t>
            </a:fld>
            <a:endParaRPr lang="pl-PL"/>
          </a:p>
        </p:txBody>
      </p:sp>
    </p:spTree>
    <p:extLst>
      <p:ext uri="{BB962C8B-B14F-4D97-AF65-F5344CB8AC3E}">
        <p14:creationId xmlns:p14="http://schemas.microsoft.com/office/powerpoint/2010/main" val="42849508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99</a:t>
            </a:fld>
            <a:endParaRPr lang="pl-PL"/>
          </a:p>
        </p:txBody>
      </p:sp>
    </p:spTree>
    <p:extLst>
      <p:ext uri="{BB962C8B-B14F-4D97-AF65-F5344CB8AC3E}">
        <p14:creationId xmlns:p14="http://schemas.microsoft.com/office/powerpoint/2010/main" val="11981478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2E79C02-2CB8-4D16-A766-C9C96D98A982}" type="slidenum">
              <a:rPr lang="en-US" smtClean="0"/>
              <a:pPr/>
              <a:t>100</a:t>
            </a:fld>
            <a:endParaRPr lang="en-US" smtClean="0"/>
          </a:p>
        </p:txBody>
      </p:sp>
      <p:sp>
        <p:nvSpPr>
          <p:cNvPr id="95235" name="Rectangle 2"/>
          <p:cNvSpPr>
            <a:spLocks noGrp="1" noRot="1" noChangeAspect="1" noChangeArrowheads="1" noTextEdit="1"/>
          </p:cNvSpPr>
          <p:nvPr>
            <p:ph type="sldImg"/>
          </p:nvPr>
        </p:nvSpPr>
        <p:spPr>
          <a:xfrm>
            <a:off x="1141413" y="695325"/>
            <a:ext cx="4584700" cy="3438525"/>
          </a:xfrm>
          <a:ln/>
        </p:spPr>
      </p:sp>
      <p:sp>
        <p:nvSpPr>
          <p:cNvPr id="95236" name="Rectangle 3"/>
          <p:cNvSpPr>
            <a:spLocks noGrp="1" noChangeArrowheads="1"/>
          </p:cNvSpPr>
          <p:nvPr>
            <p:ph type="body" idx="1"/>
          </p:nvPr>
        </p:nvSpPr>
        <p:spPr>
          <a:xfrm>
            <a:off x="671844" y="4390071"/>
            <a:ext cx="5580848" cy="4941057"/>
          </a:xfrm>
          <a:noFill/>
          <a:ln/>
        </p:spPr>
        <p:txBody>
          <a:bodyPr lIns="0" tIns="0" rIns="0" bIns="0"/>
          <a:lstStyle/>
          <a:p>
            <a:pPr eaLnBrk="1" hangingPunct="1">
              <a:spcBef>
                <a:spcPct val="0"/>
              </a:spcBef>
            </a:pPr>
            <a:r>
              <a:rPr lang="en-US" sz="1000" b="1" smtClean="0"/>
              <a:t>TIMA Algorithm for Treatment of Acute Manic Episodes (etaps 1</a:t>
            </a:r>
            <a:r>
              <a:rPr lang="en-US" sz="1000" b="1" smtClean="0">
                <a:cs typeface="Times New Roman" pitchFamily="18" charset="0"/>
              </a:rPr>
              <a:t>–</a:t>
            </a:r>
            <a:r>
              <a:rPr lang="en-US" sz="1000" b="1" smtClean="0"/>
              <a:t>2)</a:t>
            </a:r>
          </a:p>
          <a:p>
            <a:pPr eaLnBrk="1" hangingPunct="1"/>
            <a:r>
              <a:rPr lang="en-US" sz="1000" smtClean="0"/>
              <a:t>Guidelines support important principles, such as using an evidence-based treatment approach. Often times different guidelines may differ with the numbers of steps, choices, and decision-making points. However, in most instances, decisions are based upon the highest level of evidence available at the time, preferably a double-blind, placebo-controlled trial. </a:t>
            </a:r>
          </a:p>
          <a:p>
            <a:pPr eaLnBrk="1" hangingPunct="1"/>
            <a:r>
              <a:rPr lang="en-US" sz="1000" smtClean="0"/>
              <a:t>These slides outline the often cited consensus of an expert panel who met in May 2004 to review new evidence for the pharmacologic treatment of bipolar I disorder. </a:t>
            </a:r>
            <a:r>
              <a:rPr lang="en-US" sz="1000" smtClean="0">
                <a:solidFill>
                  <a:srgbClr val="000000"/>
                </a:solidFill>
              </a:rPr>
              <a:t>The goal of the meeting was to update and revise the current treatment algorithm for bipolar I disorder as part of the </a:t>
            </a:r>
            <a:r>
              <a:rPr lang="en-US" sz="1000" smtClean="0"/>
              <a:t>Texas Implementation of Medication Algorithms (</a:t>
            </a:r>
            <a:r>
              <a:rPr lang="en-US" sz="1000" smtClean="0">
                <a:solidFill>
                  <a:srgbClr val="000000"/>
                </a:solidFill>
              </a:rPr>
              <a:t>TIMA), a statewide quality assurance program for the treatment of major psychiatric illness. These guidelines are helpful, but need to be revised as new data are published that challenge current standards of care. </a:t>
            </a:r>
            <a:endParaRPr lang="en-US" sz="1000" smtClean="0"/>
          </a:p>
          <a:p>
            <a:pPr eaLnBrk="1" hangingPunct="1"/>
            <a:r>
              <a:rPr lang="en-US" sz="1000" smtClean="0"/>
              <a:t>etap 1A indicates monoterapia  for patients presenting with manic episodes. The therapeutic options for monoterapia  are węglan litu, walproinian, and atypical antipsychotics, excluding olanzapine and clozapine. Olanzapine and carbamazepine are potential monoterapia  options for the subetap designated etap 1B. These options are associated with greater concern regarding adverse events or complexity.</a:t>
            </a:r>
          </a:p>
          <a:p>
            <a:pPr eaLnBrk="1" hangingPunct="1"/>
            <a:r>
              <a:rPr lang="en-US" sz="1000" smtClean="0"/>
              <a:t>etap 2 reflects the reliance on combination therapy in the treatment of bipolar disorder. It includes an array of potential agents to choose a 2-drug combination. Specifically, the choice of options that should be considered are as follows: węglan litu, walproinian, olanzapine, quetiapine, risperidone, and ziprasidone. The panel does </a:t>
            </a:r>
            <a:r>
              <a:rPr lang="en-US" sz="1000" u="sng" smtClean="0"/>
              <a:t>not</a:t>
            </a:r>
            <a:r>
              <a:rPr lang="en-US" sz="1000" smtClean="0"/>
              <a:t> recommend a combination of 2 atypical antipsychotics (aripiprazole or clozapine) for etap 2.</a:t>
            </a:r>
          </a:p>
          <a:p>
            <a:pPr eaLnBrk="1" hangingPunct="1"/>
            <a:r>
              <a:rPr lang="en-US" sz="1000" smtClean="0"/>
              <a:t>If the patient demonstrates częściowa odpowiedźor nonodpowiedź after etap 2, further medical consult or referral for other treatment options is recommended.</a:t>
            </a:r>
          </a:p>
          <a:p>
            <a:pPr eaLnBrk="1" hangingPunct="1">
              <a:spcBef>
                <a:spcPct val="0"/>
              </a:spcBef>
            </a:pPr>
            <a:endParaRPr lang="en-US" sz="1000" smtClean="0"/>
          </a:p>
          <a:p>
            <a:pPr eaLnBrk="1" hangingPunct="1">
              <a:spcBef>
                <a:spcPct val="0"/>
              </a:spcBef>
            </a:pPr>
            <a:endParaRPr lang="en-US" sz="1000" smtClean="0"/>
          </a:p>
          <a:p>
            <a:pPr eaLnBrk="1" hangingPunct="1">
              <a:spcBef>
                <a:spcPct val="0"/>
              </a:spcBef>
            </a:pPr>
            <a:r>
              <a:rPr lang="en-US" sz="1000" smtClean="0"/>
              <a:t>Suppes T, Dennehy EB, Hirschfeld RM, i in. The Texas implementation of medication algorithms: update to the algorithms for treatment of bipolar I disorder. </a:t>
            </a:r>
            <a:r>
              <a:rPr lang="en-US" sz="1000" i="1" smtClean="0"/>
              <a:t>J Clin Psychiatry</a:t>
            </a:r>
            <a:r>
              <a:rPr lang="en-US" sz="1000" smtClean="0"/>
              <a:t>. 2005;66:870-886.</a:t>
            </a:r>
          </a:p>
        </p:txBody>
      </p:sp>
    </p:spTree>
    <p:extLst>
      <p:ext uri="{BB962C8B-B14F-4D97-AF65-F5344CB8AC3E}">
        <p14:creationId xmlns:p14="http://schemas.microsoft.com/office/powerpoint/2010/main" val="6366121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101</a:t>
            </a:fld>
            <a:endParaRPr lang="pl-PL"/>
          </a:p>
        </p:txBody>
      </p:sp>
    </p:spTree>
    <p:extLst>
      <p:ext uri="{BB962C8B-B14F-4D97-AF65-F5344CB8AC3E}">
        <p14:creationId xmlns:p14="http://schemas.microsoft.com/office/powerpoint/2010/main" val="25327986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C49F969-CB96-4341-8693-1CD8FE1D3CD6}" type="slidenum">
              <a:rPr lang="en-US" smtClean="0"/>
              <a:pPr/>
              <a:t>102</a:t>
            </a:fld>
            <a:endParaRPr lang="en-US" smtClean="0"/>
          </a:p>
        </p:txBody>
      </p:sp>
      <p:sp>
        <p:nvSpPr>
          <p:cNvPr id="102403" name="Rectangle 2"/>
          <p:cNvSpPr>
            <a:spLocks noGrp="1" noRot="1" noChangeAspect="1" noChangeArrowheads="1" noTextEdit="1"/>
          </p:cNvSpPr>
          <p:nvPr>
            <p:ph type="sldImg"/>
          </p:nvPr>
        </p:nvSpPr>
        <p:spPr>
          <a:xfrm>
            <a:off x="1147763" y="704850"/>
            <a:ext cx="4572000" cy="3429000"/>
          </a:xfrm>
          <a:ln/>
        </p:spPr>
      </p:sp>
      <p:sp>
        <p:nvSpPr>
          <p:cNvPr id="102404" name="Rectangle 3"/>
          <p:cNvSpPr>
            <a:spLocks noGrp="1" noChangeArrowheads="1"/>
          </p:cNvSpPr>
          <p:nvPr>
            <p:ph type="body" idx="1"/>
          </p:nvPr>
        </p:nvSpPr>
        <p:spPr>
          <a:xfrm>
            <a:off x="447896" y="4333635"/>
            <a:ext cx="5887559" cy="4810365"/>
          </a:xfrm>
          <a:noFill/>
          <a:ln/>
        </p:spPr>
        <p:txBody>
          <a:bodyPr/>
          <a:lstStyle/>
          <a:p>
            <a:pPr eaLnBrk="1" hangingPunct="1"/>
            <a:r>
              <a:rPr lang="en-US" sz="1100" b="1" smtClean="0"/>
              <a:t>TIMA Bipolar: Treatment of Acute Depressive Episodes (etaps 1</a:t>
            </a:r>
            <a:r>
              <a:rPr lang="en-US" sz="1100" b="1" smtClean="0">
                <a:cs typeface="Arial" pitchFamily="34" charset="0"/>
              </a:rPr>
              <a:t>–</a:t>
            </a:r>
            <a:r>
              <a:rPr lang="en-US" sz="1100" b="1" smtClean="0"/>
              <a:t>3)</a:t>
            </a:r>
          </a:p>
          <a:p>
            <a:pPr eaLnBrk="1" hangingPunct="1"/>
            <a:r>
              <a:rPr lang="en-US" sz="1100" smtClean="0"/>
              <a:t>This slide describes the TIMA recommendations for the pharmacologic treatment of acute depressive episodes in patients with bipolar disorder. While these guidelines are helpful, they need to be revised from time to time as new data challenge the current standards of care. Decisions should be made based upon the highest level of evidence available at the time.</a:t>
            </a:r>
          </a:p>
          <a:p>
            <a:pPr eaLnBrk="1" hangingPunct="1"/>
            <a:r>
              <a:rPr lang="en-US" sz="1100" smtClean="0"/>
              <a:t>etap 1 has multiple entry points. All patients with bipolar disorder who are currently depressed should have mood stabilizer treatment (eg, węglan litu) optimized before initiation of other therapies. Lamotrigine as additional therapy was recommended for patients with persistent symptoms after optimized mood stabilizer therapy. Lamotrigine monoterapia  was recommended as a first-etap option only for patients without a recent and/or severe history of manic symptoms.</a:t>
            </a:r>
          </a:p>
          <a:p>
            <a:pPr eaLnBrk="1" hangingPunct="1"/>
            <a:r>
              <a:rPr lang="en-US" sz="1100" smtClean="0"/>
              <a:t>The use of lamotrigine therapy was recommended based on data from 2 open-label adjunctive trials and 2 placebo-controlled monoterapia  trials for acute treatment of bipolar patients. Both open-label adjunctive trials reported that 65% to 68% of patients were much or very much improved following lamotrigine add-on therapy. The two monoterapia  trials found that lamotrigine led to significant reductions in depression compared with placebo.</a:t>
            </a:r>
          </a:p>
          <a:p>
            <a:pPr eaLnBrk="1" hangingPunct="1"/>
            <a:r>
              <a:rPr lang="en-US" sz="1100" smtClean="0"/>
              <a:t>etap 2 options include quetiapine monoterapia  and olanzapine-fluoxetine combination treatment. For etap 3, wherein patients have a częściowa odpowiedźor nonodpowiedź to quetiapine or olanzapine-fluoxetine combination therapy, combination therapy with any 2 of the 4 agents already introduced (ie, węglan litu, lamotrigine, quetiapine, or the olanzapine-fluoxetine combination) and considered appropriate is recommended. </a:t>
            </a:r>
          </a:p>
          <a:p>
            <a:pPr eaLnBrk="1" hangingPunct="1"/>
            <a:endParaRPr lang="en-US" sz="1100" smtClean="0"/>
          </a:p>
          <a:p>
            <a:pPr eaLnBrk="1" hangingPunct="1"/>
            <a:r>
              <a:rPr lang="en-US" sz="1100" smtClean="0"/>
              <a:t>Suppes T, Dennehy EB, Hirschfeld RM, i in. The Texas implementation of medication algorithms: update to the algorithms for treatment of bipolar I disorder. </a:t>
            </a:r>
            <a:r>
              <a:rPr lang="en-US" sz="1100" i="1" smtClean="0"/>
              <a:t>J Clin Psychiatry</a:t>
            </a:r>
            <a:r>
              <a:rPr lang="en-US" sz="1100" smtClean="0"/>
              <a:t>. 2005;66:870-886.</a:t>
            </a:r>
          </a:p>
        </p:txBody>
      </p:sp>
    </p:spTree>
    <p:extLst>
      <p:ext uri="{BB962C8B-B14F-4D97-AF65-F5344CB8AC3E}">
        <p14:creationId xmlns:p14="http://schemas.microsoft.com/office/powerpoint/2010/main" val="32996608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103</a:t>
            </a:fld>
            <a:endParaRPr lang="pl-PL"/>
          </a:p>
        </p:txBody>
      </p:sp>
    </p:spTree>
    <p:extLst>
      <p:ext uri="{BB962C8B-B14F-4D97-AF65-F5344CB8AC3E}">
        <p14:creationId xmlns:p14="http://schemas.microsoft.com/office/powerpoint/2010/main" val="26829111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10EE1DAA-BE96-4A92-86AB-E578E9E14245}" type="slidenum">
              <a:rPr lang="pl-PL" smtClean="0">
                <a:solidFill>
                  <a:prstClr val="black"/>
                </a:solidFill>
              </a:rPr>
              <a:pPr>
                <a:defRPr/>
              </a:pPr>
              <a:t>104</a:t>
            </a:fld>
            <a:endParaRPr lang="pl-PL">
              <a:solidFill>
                <a:prstClr val="black"/>
              </a:solidFill>
            </a:endParaRPr>
          </a:p>
        </p:txBody>
      </p:sp>
    </p:spTree>
    <p:extLst>
      <p:ext uri="{BB962C8B-B14F-4D97-AF65-F5344CB8AC3E}">
        <p14:creationId xmlns:p14="http://schemas.microsoft.com/office/powerpoint/2010/main" val="3860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pl-PL" altLang="ja-JP" smtClean="0"/>
              <a:t>Kliknij, aby edytować styl</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pl-PL" altLang="ja-JP" smtClean="0"/>
              <a:t>Kliknij, aby edytować styl wzorca podtytułu</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pl-PL"/>
          </a:p>
        </p:txBody>
      </p:sp>
      <p:sp>
        <p:nvSpPr>
          <p:cNvPr id="11" name="図形 10"/>
          <p:cNvSpPr>
            <a:spLocks noGrp="1"/>
          </p:cNvSpPr>
          <p:nvPr>
            <p:ph type="ftr" sz="quarter" idx="11"/>
          </p:nvPr>
        </p:nvSpPr>
        <p:spPr>
          <a:xfrm>
            <a:off x="6048000" y="6492875"/>
            <a:ext cx="2394000" cy="365125"/>
          </a:xfrm>
        </p:spPr>
        <p:txBody>
          <a:bodyPr/>
          <a:lstStyle/>
          <a:p>
            <a:endParaRPr lang="pl-PL"/>
          </a:p>
        </p:txBody>
      </p:sp>
      <p:sp>
        <p:nvSpPr>
          <p:cNvPr id="18" name="図形 17"/>
          <p:cNvSpPr>
            <a:spLocks noGrp="1"/>
          </p:cNvSpPr>
          <p:nvPr>
            <p:ph type="sldNum" sz="quarter" idx="12"/>
          </p:nvPr>
        </p:nvSpPr>
        <p:spPr>
          <a:xfrm>
            <a:off x="8499632" y="6492875"/>
            <a:ext cx="644400" cy="365125"/>
          </a:xfrm>
        </p:spPr>
        <p:txBody>
          <a:bodyPr/>
          <a:lstStyle/>
          <a:p>
            <a:fld id="{495AE09A-8712-4E18-8728-9F77DA4C3F10}" type="slidenum">
              <a:rPr lang="pl-PL" smtClean="0"/>
              <a:pPr/>
              <a:t>‹#›</a:t>
            </a:fld>
            <a:endParaRPr lang="pl-PL"/>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pl-PL" altLang="ja-JP" smtClean="0"/>
              <a:t>Kliknij, aby edytować styl</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pl-PL"/>
          </a:p>
        </p:txBody>
      </p:sp>
      <p:sp>
        <p:nvSpPr>
          <p:cNvPr id="5" name="図形 4"/>
          <p:cNvSpPr>
            <a:spLocks noGrp="1"/>
          </p:cNvSpPr>
          <p:nvPr>
            <p:ph type="ftr" sz="quarter" idx="11"/>
          </p:nvPr>
        </p:nvSpPr>
        <p:spPr>
          <a:xfrm>
            <a:off x="6048000" y="6494400"/>
            <a:ext cx="2394000" cy="365125"/>
          </a:xfrm>
        </p:spPr>
        <p:txBody>
          <a:bodyPr/>
          <a:lstStyle/>
          <a:p>
            <a:endParaRPr lang="pl-PL"/>
          </a:p>
        </p:txBody>
      </p:sp>
      <p:sp>
        <p:nvSpPr>
          <p:cNvPr id="6" name="図形 5"/>
          <p:cNvSpPr>
            <a:spLocks noGrp="1"/>
          </p:cNvSpPr>
          <p:nvPr>
            <p:ph type="sldNum" sz="quarter" idx="12"/>
          </p:nvPr>
        </p:nvSpPr>
        <p:spPr>
          <a:xfrm>
            <a:off x="8499600" y="6494400"/>
            <a:ext cx="644400" cy="365125"/>
          </a:xfrm>
        </p:spPr>
        <p:txBody>
          <a:bodyPr/>
          <a:lstStyle/>
          <a:p>
            <a:fld id="{3A18A420-DC7A-4EFB-8E36-338F02E05291}"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pl-PL" altLang="ja-JP" smtClean="0"/>
              <a:t>Kliknij, aby edytować styl</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pl-PL"/>
          </a:p>
        </p:txBody>
      </p:sp>
      <p:sp>
        <p:nvSpPr>
          <p:cNvPr id="5" name="図形 4"/>
          <p:cNvSpPr>
            <a:spLocks noGrp="1"/>
          </p:cNvSpPr>
          <p:nvPr>
            <p:ph type="ftr" sz="quarter" idx="11"/>
          </p:nvPr>
        </p:nvSpPr>
        <p:spPr>
          <a:xfrm>
            <a:off x="6048000" y="6494400"/>
            <a:ext cx="2394000" cy="365125"/>
          </a:xfrm>
        </p:spPr>
        <p:txBody>
          <a:bodyPr/>
          <a:lstStyle/>
          <a:p>
            <a:endParaRPr lang="pl-PL"/>
          </a:p>
        </p:txBody>
      </p:sp>
      <p:sp>
        <p:nvSpPr>
          <p:cNvPr id="6" name="図形 5"/>
          <p:cNvSpPr>
            <a:spLocks noGrp="1"/>
          </p:cNvSpPr>
          <p:nvPr>
            <p:ph type="sldNum" sz="quarter" idx="12"/>
          </p:nvPr>
        </p:nvSpPr>
        <p:spPr>
          <a:xfrm>
            <a:off x="8499600" y="6494400"/>
            <a:ext cx="644400" cy="365125"/>
          </a:xfrm>
        </p:spPr>
        <p:txBody>
          <a:bodyPr/>
          <a:lstStyle/>
          <a:p>
            <a:fld id="{A580257C-1186-4D09-9962-8D8FAC34CFC5}"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pl-PL" altLang="ja-JP" smtClean="0"/>
              <a:t>Kliknij, aby edytować styl</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pl-PL" altLang="ja-JP" smtClean="0"/>
              <a:t>Kliknij, aby edytować styl wzorca podtytułu</a:t>
            </a:r>
            <a:endParaRPr kumimoji="1" lang="ja-JP" alt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1B2550-ABBE-4AF9-B335-47241B0F8253}"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wykresu 2"/>
          <p:cNvSpPr>
            <a:spLocks noGrp="1"/>
          </p:cNvSpPr>
          <p:nvPr>
            <p:ph type="chart" idx="1"/>
          </p:nvPr>
        </p:nvSpPr>
        <p:spPr>
          <a:xfrm>
            <a:off x="457200" y="1600200"/>
            <a:ext cx="8229600" cy="4525963"/>
          </a:xfrm>
        </p:spPr>
        <p:txBody>
          <a:bodyPr rtlCol="0">
            <a:normAutofit/>
          </a:bodyPr>
          <a:lstStyle/>
          <a:p>
            <a:pPr lvl="0"/>
            <a:endParaRPr lang="pl-PL" noProof="0"/>
          </a:p>
        </p:txBody>
      </p:sp>
      <p:sp>
        <p:nvSpPr>
          <p:cNvPr id="4" name="Symbol zastępczy daty 3"/>
          <p:cNvSpPr>
            <a:spLocks noGrp="1"/>
          </p:cNvSpPr>
          <p:nvPr>
            <p:ph type="dt" sz="half" idx="10"/>
          </p:nvPr>
        </p:nvSpPr>
        <p:spPr>
          <a:xfrm>
            <a:off x="457200" y="6251575"/>
            <a:ext cx="2133600" cy="476250"/>
          </a:xfrm>
        </p:spPr>
        <p:txBody>
          <a:bodyPr/>
          <a:lstStyle>
            <a:lvl1pPr>
              <a:defRPr/>
            </a:lvl1pPr>
          </a:lstStyle>
          <a:p>
            <a:pPr>
              <a:defRPr/>
            </a:pPr>
            <a:endParaRPr lang="pl-PL"/>
          </a:p>
        </p:txBody>
      </p:sp>
      <p:sp>
        <p:nvSpPr>
          <p:cNvPr id="5" name="Symbol zastępczy numeru slajdu 4"/>
          <p:cNvSpPr>
            <a:spLocks noGrp="1"/>
          </p:cNvSpPr>
          <p:nvPr>
            <p:ph type="sldNum" sz="quarter" idx="11"/>
          </p:nvPr>
        </p:nvSpPr>
        <p:spPr>
          <a:xfrm>
            <a:off x="6553200" y="6248400"/>
            <a:ext cx="2133600" cy="476250"/>
          </a:xfrm>
        </p:spPr>
        <p:txBody>
          <a:bodyPr/>
          <a:lstStyle>
            <a:lvl1pPr>
              <a:defRPr/>
            </a:lvl1pPr>
          </a:lstStyle>
          <a:p>
            <a:pPr>
              <a:defRPr/>
            </a:pPr>
            <a:fld id="{A5C8512B-A39F-445D-AF9A-988C932287DD}" type="slidenum">
              <a:rPr lang="pl-PL"/>
              <a:pPr>
                <a:defRPr/>
              </a:pPr>
              <a:t>‹#›</a:t>
            </a:fld>
            <a:endParaRPr lang="pl-PL"/>
          </a:p>
        </p:txBody>
      </p:sp>
      <p:sp>
        <p:nvSpPr>
          <p:cNvPr id="6" name="Symbol zastępczy stopki 5"/>
          <p:cNvSpPr>
            <a:spLocks noGrp="1"/>
          </p:cNvSpPr>
          <p:nvPr>
            <p:ph type="ftr" sz="quarter" idx="12"/>
          </p:nvPr>
        </p:nvSpPr>
        <p:spPr>
          <a:xfrm>
            <a:off x="3124200" y="6248400"/>
            <a:ext cx="2895600" cy="476250"/>
          </a:xfrm>
        </p:spPr>
        <p:txBody>
          <a:bodyPr/>
          <a:lstStyle>
            <a:lvl1pPr>
              <a:defRPr/>
            </a:lvl1pPr>
          </a:lstStyle>
          <a:p>
            <a:pPr>
              <a:defRPr/>
            </a:pP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endParaRPr lang="pl-PL"/>
          </a:p>
        </p:txBody>
      </p:sp>
      <p:sp>
        <p:nvSpPr>
          <p:cNvPr id="23" name="Slide Number Placeholder 22"/>
          <p:cNvSpPr>
            <a:spLocks noGrp="1"/>
          </p:cNvSpPr>
          <p:nvPr>
            <p:ph type="sldNum" sz="quarter" idx="11"/>
          </p:nvPr>
        </p:nvSpPr>
        <p:spPr/>
        <p:txBody>
          <a:bodyPr/>
          <a:lstStyle/>
          <a:p>
            <a:fld id="{495AE09A-8712-4E18-8728-9F77DA4C3F10}" type="slidenum">
              <a:rPr lang="pl-PL" smtClean="0"/>
              <a:pPr/>
              <a:t>‹#›</a:t>
            </a:fld>
            <a:endParaRPr lang="pl-PL"/>
          </a:p>
        </p:txBody>
      </p:sp>
      <p:sp>
        <p:nvSpPr>
          <p:cNvPr id="24" name="Footer Placeholder 23"/>
          <p:cNvSpPr>
            <a:spLocks noGrp="1"/>
          </p:cNvSpPr>
          <p:nvPr>
            <p:ph type="ftr" sz="quarter" idx="12"/>
          </p:nvPr>
        </p:nvSpPr>
        <p:spPr/>
        <p:txBody>
          <a:bodyPr/>
          <a:lstStyle/>
          <a:p>
            <a:endParaRPr lang="pl-PL"/>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2" name="Date Placeholder 11"/>
          <p:cNvSpPr>
            <a:spLocks noGrp="1"/>
          </p:cNvSpPr>
          <p:nvPr>
            <p:ph type="dt" sz="half" idx="14"/>
          </p:nvPr>
        </p:nvSpPr>
        <p:spPr/>
        <p:txBody>
          <a:bodyPr/>
          <a:lstStyle/>
          <a:p>
            <a:endParaRPr lang="pl-PL"/>
          </a:p>
        </p:txBody>
      </p:sp>
      <p:sp>
        <p:nvSpPr>
          <p:cNvPr id="19" name="Slide Number Placeholder 18"/>
          <p:cNvSpPr>
            <a:spLocks noGrp="1"/>
          </p:cNvSpPr>
          <p:nvPr>
            <p:ph type="sldNum" sz="quarter" idx="15"/>
          </p:nvPr>
        </p:nvSpPr>
        <p:spPr/>
        <p:txBody>
          <a:bodyPr/>
          <a:lstStyle/>
          <a:p>
            <a:fld id="{C8AFDDB3-D809-414C-9164-CF0B30254A2D}" type="slidenum">
              <a:rPr lang="pl-PL" smtClean="0"/>
              <a:pPr/>
              <a:t>‹#›</a:t>
            </a:fld>
            <a:endParaRPr lang="pl-PL"/>
          </a:p>
        </p:txBody>
      </p:sp>
      <p:sp>
        <p:nvSpPr>
          <p:cNvPr id="21" name="Footer Placeholder 20"/>
          <p:cNvSpPr>
            <a:spLocks noGrp="1"/>
          </p:cNvSpPr>
          <p:nvPr>
            <p:ph type="ftr" sz="quarter" idx="16"/>
          </p:nvPr>
        </p:nvSpPr>
        <p:spPr/>
        <p:txBody>
          <a:bodyPr/>
          <a:lstStyle/>
          <a:p>
            <a:endParaRPr lang="pl-PL"/>
          </a:p>
        </p:txBody>
      </p:sp>
      <p:sp>
        <p:nvSpPr>
          <p:cNvPr id="8" name="Title 7"/>
          <p:cNvSpPr>
            <a:spLocks noGrp="1"/>
          </p:cNvSpPr>
          <p:nvPr>
            <p:ph type="title"/>
          </p:nvPr>
        </p:nvSpPr>
        <p:spPr/>
        <p:txBody>
          <a:body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6" name="Date Placeholder 15"/>
          <p:cNvSpPr>
            <a:spLocks noGrp="1"/>
          </p:cNvSpPr>
          <p:nvPr>
            <p:ph type="dt" sz="half" idx="10"/>
          </p:nvPr>
        </p:nvSpPr>
        <p:spPr/>
        <p:txBody>
          <a:bodyPr/>
          <a:lstStyle/>
          <a:p>
            <a:endParaRPr lang="pl-PL"/>
          </a:p>
        </p:txBody>
      </p:sp>
      <p:sp>
        <p:nvSpPr>
          <p:cNvPr id="20" name="Slide Number Placeholder 19"/>
          <p:cNvSpPr>
            <a:spLocks noGrp="1"/>
          </p:cNvSpPr>
          <p:nvPr>
            <p:ph type="sldNum" sz="quarter" idx="11"/>
          </p:nvPr>
        </p:nvSpPr>
        <p:spPr/>
        <p:txBody>
          <a:bodyPr/>
          <a:lstStyle/>
          <a:p>
            <a:fld id="{D6B32B53-0CD7-4ACE-B82E-82B81CE70597}" type="slidenum">
              <a:rPr lang="pl-PL" smtClean="0"/>
              <a:pPr/>
              <a:t>‹#›</a:t>
            </a:fld>
            <a:endParaRPr lang="pl-PL"/>
          </a:p>
        </p:txBody>
      </p:sp>
      <p:sp>
        <p:nvSpPr>
          <p:cNvPr id="21" name="Footer Placeholder 20"/>
          <p:cNvSpPr>
            <a:spLocks noGrp="1"/>
          </p:cNvSpPr>
          <p:nvPr>
            <p:ph type="ftr" sz="quarter" idx="12"/>
          </p:nvPr>
        </p:nvSpPr>
        <p:spPr/>
        <p:txBody>
          <a:bodyPr/>
          <a:lstStyle/>
          <a:p>
            <a:endParaRPr lang="pl-P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7" name="Title 26"/>
          <p:cNvSpPr>
            <a:spLocks noGrp="1"/>
          </p:cNvSpPr>
          <p:nvPr>
            <p:ph type="title"/>
          </p:nvPr>
        </p:nvSpPr>
        <p:spPr/>
        <p:txBody>
          <a:bodyPr/>
          <a:lstStyle/>
          <a:p>
            <a:r>
              <a:rPr lang="pl-PL" smtClean="0"/>
              <a:t>Kliknij, aby edytować styl</a:t>
            </a:r>
            <a:endParaRPr lang="en-US" dirty="0"/>
          </a:p>
        </p:txBody>
      </p:sp>
      <p:sp>
        <p:nvSpPr>
          <p:cNvPr id="20" name="Date Placeholder 19"/>
          <p:cNvSpPr>
            <a:spLocks noGrp="1"/>
          </p:cNvSpPr>
          <p:nvPr>
            <p:ph type="dt" sz="half" idx="15"/>
          </p:nvPr>
        </p:nvSpPr>
        <p:spPr/>
        <p:txBody>
          <a:bodyPr/>
          <a:lstStyle/>
          <a:p>
            <a:endParaRPr lang="pl-PL"/>
          </a:p>
        </p:txBody>
      </p:sp>
      <p:sp>
        <p:nvSpPr>
          <p:cNvPr id="25" name="Slide Number Placeholder 24"/>
          <p:cNvSpPr>
            <a:spLocks noGrp="1"/>
          </p:cNvSpPr>
          <p:nvPr>
            <p:ph type="sldNum" sz="quarter" idx="16"/>
          </p:nvPr>
        </p:nvSpPr>
        <p:spPr/>
        <p:txBody>
          <a:bodyPr/>
          <a:lstStyle/>
          <a:p>
            <a:fld id="{672AFA8D-FA01-4DC4-A5E2-CD4E12766AEC}" type="slidenum">
              <a:rPr lang="pl-PL" smtClean="0"/>
              <a:pPr/>
              <a:t>‹#›</a:t>
            </a:fld>
            <a:endParaRPr lang="pl-PL"/>
          </a:p>
        </p:txBody>
      </p:sp>
      <p:sp>
        <p:nvSpPr>
          <p:cNvPr id="26" name="Footer Placeholder 25"/>
          <p:cNvSpPr>
            <a:spLocks noGrp="1"/>
          </p:cNvSpPr>
          <p:nvPr>
            <p:ph type="ftr" sz="quarter" idx="17"/>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30" name="Title 29"/>
          <p:cNvSpPr>
            <a:spLocks noGrp="1"/>
          </p:cNvSpPr>
          <p:nvPr>
            <p:ph type="title"/>
          </p:nvPr>
        </p:nvSpPr>
        <p:spPr/>
        <p:txBody>
          <a:bodyPr/>
          <a:lstStyle/>
          <a:p>
            <a:r>
              <a:rPr lang="pl-PL" smtClean="0"/>
              <a:t>Kliknij, aby edytować styl</a:t>
            </a:r>
            <a:endParaRPr lang="en-US"/>
          </a:p>
        </p:txBody>
      </p:sp>
      <p:sp>
        <p:nvSpPr>
          <p:cNvPr id="20" name="Date Placeholder 19"/>
          <p:cNvSpPr>
            <a:spLocks noGrp="1"/>
          </p:cNvSpPr>
          <p:nvPr>
            <p:ph type="dt" sz="half" idx="16"/>
          </p:nvPr>
        </p:nvSpPr>
        <p:spPr/>
        <p:txBody>
          <a:bodyPr/>
          <a:lstStyle/>
          <a:p>
            <a:endParaRPr lang="pl-PL"/>
          </a:p>
        </p:txBody>
      </p:sp>
      <p:sp>
        <p:nvSpPr>
          <p:cNvPr id="24" name="Slide Number Placeholder 23"/>
          <p:cNvSpPr>
            <a:spLocks noGrp="1"/>
          </p:cNvSpPr>
          <p:nvPr>
            <p:ph type="sldNum" sz="quarter" idx="17"/>
          </p:nvPr>
        </p:nvSpPr>
        <p:spPr/>
        <p:txBody>
          <a:bodyPr/>
          <a:lstStyle/>
          <a:p>
            <a:fld id="{13996EFB-BB8D-403A-9095-F0657E276FAA}" type="slidenum">
              <a:rPr lang="pl-PL" smtClean="0"/>
              <a:pPr/>
              <a:t>‹#›</a:t>
            </a:fld>
            <a:endParaRPr lang="pl-PL"/>
          </a:p>
        </p:txBody>
      </p:sp>
      <p:sp>
        <p:nvSpPr>
          <p:cNvPr id="29" name="Footer Placeholder 28"/>
          <p:cNvSpPr>
            <a:spLocks noGrp="1"/>
          </p:cNvSpPr>
          <p:nvPr>
            <p:ph type="ftr" sz="quarter" idx="18"/>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endParaRPr lang="pl-PL"/>
          </a:p>
        </p:txBody>
      </p:sp>
      <p:sp>
        <p:nvSpPr>
          <p:cNvPr id="14" name="Slide Number Placeholder 13"/>
          <p:cNvSpPr>
            <a:spLocks noGrp="1"/>
          </p:cNvSpPr>
          <p:nvPr>
            <p:ph type="sldNum" sz="quarter" idx="11"/>
          </p:nvPr>
        </p:nvSpPr>
        <p:spPr/>
        <p:txBody>
          <a:bodyPr/>
          <a:lstStyle/>
          <a:p>
            <a:fld id="{DCF9B976-0543-48DC-9C6D-21DC7EF41CB8}" type="slidenum">
              <a:rPr lang="pl-PL" smtClean="0"/>
              <a:pPr/>
              <a:t>‹#›</a:t>
            </a:fld>
            <a:endParaRPr lang="pl-PL"/>
          </a:p>
        </p:txBody>
      </p:sp>
      <p:sp>
        <p:nvSpPr>
          <p:cNvPr id="18" name="Footer Placeholder 17"/>
          <p:cNvSpPr>
            <a:spLocks noGrp="1"/>
          </p:cNvSpPr>
          <p:nvPr>
            <p:ph type="ftr" sz="quarter" idx="12"/>
          </p:nvPr>
        </p:nvSpPr>
        <p:spPr/>
        <p:txBody>
          <a:bodyPr/>
          <a:lstStyle/>
          <a:p>
            <a:endParaRPr lang="pl-PL"/>
          </a:p>
        </p:txBody>
      </p:sp>
      <p:sp>
        <p:nvSpPr>
          <p:cNvPr id="15" name="Title 14"/>
          <p:cNvSpPr>
            <a:spLocks noGrp="1"/>
          </p:cNvSpPr>
          <p:nvPr>
            <p:ph type="title"/>
          </p:nvPr>
        </p:nvSpPr>
        <p:spPr/>
        <p:txBody>
          <a:bodyPr/>
          <a:lstStyle/>
          <a:p>
            <a:r>
              <a:rPr lang="pl-PL" smtClean="0"/>
              <a:t>Kliknij, aby edytować styl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pl-PL" altLang="ja-JP" smtClean="0"/>
              <a:t>Kliknij, aby edytować styl</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dirty="0"/>
          </a:p>
        </p:txBody>
      </p:sp>
      <p:sp>
        <p:nvSpPr>
          <p:cNvPr id="4" name="図形 3"/>
          <p:cNvSpPr>
            <a:spLocks noGrp="1"/>
          </p:cNvSpPr>
          <p:nvPr>
            <p:ph type="dt" sz="half" idx="10"/>
          </p:nvPr>
        </p:nvSpPr>
        <p:spPr/>
        <p:txBody>
          <a:bodyPr/>
          <a:lstStyle/>
          <a:p>
            <a:endParaRPr lang="pl-PL"/>
          </a:p>
        </p:txBody>
      </p:sp>
      <p:sp>
        <p:nvSpPr>
          <p:cNvPr id="5" name="図形 4"/>
          <p:cNvSpPr>
            <a:spLocks noGrp="1"/>
          </p:cNvSpPr>
          <p:nvPr>
            <p:ph type="ftr" sz="quarter" idx="11"/>
          </p:nvPr>
        </p:nvSpPr>
        <p:spPr/>
        <p:txBody>
          <a:bodyPr/>
          <a:lstStyle/>
          <a:p>
            <a:endParaRPr lang="pl-PL"/>
          </a:p>
        </p:txBody>
      </p:sp>
      <p:sp>
        <p:nvSpPr>
          <p:cNvPr id="6" name="図形 5"/>
          <p:cNvSpPr>
            <a:spLocks noGrp="1"/>
          </p:cNvSpPr>
          <p:nvPr>
            <p:ph type="sldNum" sz="quarter" idx="12"/>
          </p:nvPr>
        </p:nvSpPr>
        <p:spPr/>
        <p:txBody>
          <a:bodyPr/>
          <a:lstStyle/>
          <a:p>
            <a:fld id="{C8AFDDB3-D809-414C-9164-CF0B30254A2D}"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pl-PL"/>
          </a:p>
        </p:txBody>
      </p:sp>
      <p:sp>
        <p:nvSpPr>
          <p:cNvPr id="12" name="Slide Number Placeholder 11"/>
          <p:cNvSpPr>
            <a:spLocks noGrp="1"/>
          </p:cNvSpPr>
          <p:nvPr>
            <p:ph type="sldNum" sz="quarter" idx="11"/>
          </p:nvPr>
        </p:nvSpPr>
        <p:spPr/>
        <p:txBody>
          <a:bodyPr/>
          <a:lstStyle/>
          <a:p>
            <a:fld id="{01FA9A3A-7E98-43DC-BFCF-D6EFA7F6C33A}" type="slidenum">
              <a:rPr lang="pl-PL" smtClean="0"/>
              <a:pPr/>
              <a:t>‹#›</a:t>
            </a:fld>
            <a:endParaRPr lang="pl-PL"/>
          </a:p>
        </p:txBody>
      </p:sp>
      <p:sp>
        <p:nvSpPr>
          <p:cNvPr id="13" name="Footer Placeholder 12"/>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pl-PL" smtClean="0"/>
              <a:t>Kliknij, aby edytować styl</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Date Placeholder 12"/>
          <p:cNvSpPr>
            <a:spLocks noGrp="1"/>
          </p:cNvSpPr>
          <p:nvPr>
            <p:ph type="dt" sz="half" idx="15"/>
          </p:nvPr>
        </p:nvSpPr>
        <p:spPr/>
        <p:txBody>
          <a:bodyPr/>
          <a:lstStyle/>
          <a:p>
            <a:endParaRPr lang="pl-PL"/>
          </a:p>
        </p:txBody>
      </p:sp>
      <p:sp>
        <p:nvSpPr>
          <p:cNvPr id="18" name="Slide Number Placeholder 17"/>
          <p:cNvSpPr>
            <a:spLocks noGrp="1"/>
          </p:cNvSpPr>
          <p:nvPr>
            <p:ph type="sldNum" sz="quarter" idx="16"/>
          </p:nvPr>
        </p:nvSpPr>
        <p:spPr/>
        <p:txBody>
          <a:bodyPr/>
          <a:lstStyle/>
          <a:p>
            <a:fld id="{CEC08877-1D26-4379-AB98-26A3EA3B2DEB}" type="slidenum">
              <a:rPr lang="pl-PL" smtClean="0"/>
              <a:pPr/>
              <a:t>‹#›</a:t>
            </a:fld>
            <a:endParaRPr lang="pl-PL"/>
          </a:p>
        </p:txBody>
      </p:sp>
      <p:sp>
        <p:nvSpPr>
          <p:cNvPr id="20" name="Footer Placeholder 19"/>
          <p:cNvSpPr>
            <a:spLocks noGrp="1"/>
          </p:cNvSpPr>
          <p:nvPr>
            <p:ph type="ftr" sz="quarter" idx="17"/>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l-PL" smtClean="0"/>
              <a:t>Kliknij, aby edytować style wzorca tekstu</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3" name="Date Placeholder 12"/>
          <p:cNvSpPr>
            <a:spLocks noGrp="1"/>
          </p:cNvSpPr>
          <p:nvPr>
            <p:ph type="dt" sz="half" idx="14"/>
          </p:nvPr>
        </p:nvSpPr>
        <p:spPr/>
        <p:txBody>
          <a:bodyPr/>
          <a:lstStyle/>
          <a:p>
            <a:endParaRPr lang="pl-PL"/>
          </a:p>
        </p:txBody>
      </p:sp>
      <p:sp>
        <p:nvSpPr>
          <p:cNvPr id="20" name="Slide Number Placeholder 19"/>
          <p:cNvSpPr>
            <a:spLocks noGrp="1"/>
          </p:cNvSpPr>
          <p:nvPr>
            <p:ph type="sldNum" sz="quarter" idx="15"/>
          </p:nvPr>
        </p:nvSpPr>
        <p:spPr/>
        <p:txBody>
          <a:bodyPr/>
          <a:lstStyle/>
          <a:p>
            <a:fld id="{2BECB4B6-078F-4561-9349-BC6F4AA8CB3E}" type="slidenum">
              <a:rPr lang="pl-PL" smtClean="0"/>
              <a:pPr/>
              <a:t>‹#›</a:t>
            </a:fld>
            <a:endParaRPr lang="pl-PL"/>
          </a:p>
        </p:txBody>
      </p:sp>
      <p:sp>
        <p:nvSpPr>
          <p:cNvPr id="21" name="Footer Placeholder 20"/>
          <p:cNvSpPr>
            <a:spLocks noGrp="1"/>
          </p:cNvSpPr>
          <p:nvPr>
            <p:ph type="ftr" sz="quarter" idx="16"/>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A18A420-DC7A-4EFB-8E36-338F02E05291}"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580257C-1186-4D09-9962-8D8FAC34CFC5}"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pl-PL"/>
          </a:p>
        </p:txBody>
      </p:sp>
      <p:sp>
        <p:nvSpPr>
          <p:cNvPr id="3" name="Symbol zastępczy obiektu clipart 2"/>
          <p:cNvSpPr>
            <a:spLocks noGrp="1"/>
          </p:cNvSpPr>
          <p:nvPr>
            <p:ph type="clipArt" sz="half" idx="1"/>
          </p:nvPr>
        </p:nvSpPr>
        <p:spPr>
          <a:xfrm>
            <a:off x="685800" y="1981200"/>
            <a:ext cx="3810000" cy="4114800"/>
          </a:xfrm>
        </p:spPr>
        <p:txBody>
          <a:bodyPr/>
          <a:lstStyle/>
          <a:p>
            <a:pPr lvl="0"/>
            <a:endParaRPr lang="pl-PL" noProof="0" smtClean="0"/>
          </a:p>
        </p:txBody>
      </p:sp>
      <p:sp>
        <p:nvSpPr>
          <p:cNvPr id="4" name="Symbol zastępczy tekstu 3"/>
          <p:cNvSpPr>
            <a:spLocks noGrp="1"/>
          </p:cNvSpPr>
          <p:nvPr>
            <p:ph type="body" sz="half" idx="2"/>
          </p:nvPr>
        </p:nvSpPr>
        <p:spPr>
          <a:xfrm>
            <a:off x="46482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pl-PL"/>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A1C1C31-D712-4BF3-8CEE-1B5480BD1844}" type="slidenum">
              <a:rPr lang="pl-PL"/>
              <a:pPr fontAlgn="base">
                <a:spcBef>
                  <a:spcPct val="0"/>
                </a:spcBef>
                <a:spcAft>
                  <a:spcPct val="0"/>
                </a:spcAft>
                <a:defRPr/>
              </a:pPr>
              <a:t>‹#›</a:t>
            </a:fld>
            <a:endParaRPr lang="pl-PL"/>
          </a:p>
        </p:txBody>
      </p:sp>
    </p:spTree>
    <p:extLst>
      <p:ext uri="{BB962C8B-B14F-4D97-AF65-F5344CB8AC3E}">
        <p14:creationId xmlns:p14="http://schemas.microsoft.com/office/powerpoint/2010/main" val="3398819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574675" y="304800"/>
            <a:ext cx="8001000" cy="1216025"/>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566738" y="1752600"/>
            <a:ext cx="8001000" cy="4267200"/>
          </a:xfrm>
        </p:spPr>
        <p:txBody>
          <a:bodyPr/>
          <a:lstStyle/>
          <a:p>
            <a:endParaRPr lang="pl-PL"/>
          </a:p>
        </p:txBody>
      </p:sp>
      <p:sp>
        <p:nvSpPr>
          <p:cNvPr id="4" name="Symbol zastępczy daty 3"/>
          <p:cNvSpPr>
            <a:spLocks noGrp="1"/>
          </p:cNvSpPr>
          <p:nvPr>
            <p:ph type="dt" sz="half" idx="10"/>
          </p:nvPr>
        </p:nvSpPr>
        <p:spPr>
          <a:xfrm>
            <a:off x="609600" y="6245225"/>
            <a:ext cx="1981200" cy="47625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r>
              <a:rPr lang="pl-PL"/>
              <a:t>TMAP</a:t>
            </a:r>
          </a:p>
        </p:txBody>
      </p:sp>
      <p:sp>
        <p:nvSpPr>
          <p:cNvPr id="6" name="Symbol zastępczy numeru slajdu 5"/>
          <p:cNvSpPr>
            <a:spLocks noGrp="1"/>
          </p:cNvSpPr>
          <p:nvPr>
            <p:ph type="sldNum" sz="quarter" idx="12"/>
          </p:nvPr>
        </p:nvSpPr>
        <p:spPr>
          <a:xfrm>
            <a:off x="6553200" y="6245225"/>
            <a:ext cx="1981200" cy="476250"/>
          </a:xfrm>
        </p:spPr>
        <p:txBody>
          <a:bodyPr/>
          <a:lstStyle>
            <a:lvl1pPr>
              <a:defRPr/>
            </a:lvl1pPr>
          </a:lstStyle>
          <a:p>
            <a:fld id="{9ED6789E-420A-408C-A3BB-5D2A23114484}" type="slidenum">
              <a:rPr lang="pl-PL"/>
              <a:pPr/>
              <a:t>‹#›</a:t>
            </a:fld>
            <a:endParaRPr lang="pl-PL"/>
          </a:p>
        </p:txBody>
      </p:sp>
    </p:spTree>
    <p:extLst>
      <p:ext uri="{BB962C8B-B14F-4D97-AF65-F5344CB8AC3E}">
        <p14:creationId xmlns:p14="http://schemas.microsoft.com/office/powerpoint/2010/main" val="660599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pl-PL" smtClean="0"/>
              <a:t>Kliknij, aby edytować styl</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pl-PL" smtClean="0"/>
              <a:t>Kliknij, aby edytować styl wzorca podtytułu</a:t>
            </a:r>
            <a:endParaRPr kumimoji="0"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95AE09A-8712-4E18-8728-9F77DA4C3F1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AFDDB3-D809-414C-9164-CF0B30254A2D}"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pl-PL" smtClean="0"/>
              <a:t>Kliknij, aby edytować styl</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B32B53-0CD7-4ACE-B82E-82B81CE70597}"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pl-PL" altLang="ja-JP" smtClean="0"/>
              <a:t>Kliknij, aby edytować styl</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lang="ja-JP" dirty="0"/>
          </a:p>
        </p:txBody>
      </p:sp>
      <p:sp>
        <p:nvSpPr>
          <p:cNvPr id="4" name="図形 3"/>
          <p:cNvSpPr>
            <a:spLocks noGrp="1"/>
          </p:cNvSpPr>
          <p:nvPr>
            <p:ph type="dt" sz="half" idx="10"/>
          </p:nvPr>
        </p:nvSpPr>
        <p:spPr>
          <a:xfrm>
            <a:off x="4471200" y="6494400"/>
            <a:ext cx="1530000" cy="365125"/>
          </a:xfrm>
        </p:spPr>
        <p:txBody>
          <a:bodyPr/>
          <a:lstStyle/>
          <a:p>
            <a:endParaRPr lang="pl-PL"/>
          </a:p>
        </p:txBody>
      </p:sp>
      <p:sp>
        <p:nvSpPr>
          <p:cNvPr id="5" name="図形 4"/>
          <p:cNvSpPr>
            <a:spLocks noGrp="1"/>
          </p:cNvSpPr>
          <p:nvPr>
            <p:ph type="ftr" sz="quarter" idx="11"/>
          </p:nvPr>
        </p:nvSpPr>
        <p:spPr>
          <a:xfrm>
            <a:off x="6048000" y="6492874"/>
            <a:ext cx="2395534" cy="365125"/>
          </a:xfrm>
        </p:spPr>
        <p:txBody>
          <a:bodyPr/>
          <a:lstStyle/>
          <a:p>
            <a:endParaRPr lang="pl-PL"/>
          </a:p>
        </p:txBody>
      </p:sp>
      <p:sp>
        <p:nvSpPr>
          <p:cNvPr id="6" name="図形 5"/>
          <p:cNvSpPr>
            <a:spLocks noGrp="1"/>
          </p:cNvSpPr>
          <p:nvPr>
            <p:ph type="sldNum" sz="quarter" idx="12"/>
          </p:nvPr>
        </p:nvSpPr>
        <p:spPr>
          <a:xfrm>
            <a:off x="8499600" y="6492875"/>
            <a:ext cx="644400" cy="365125"/>
          </a:xfrm>
        </p:spPr>
        <p:txBody>
          <a:bodyPr/>
          <a:lstStyle/>
          <a:p>
            <a:fld id="{D6B32B53-0CD7-4ACE-B82E-82B81CE7059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72AFA8D-FA01-4DC4-A5E2-CD4E12766AEC}"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3996EFB-BB8D-403A-9095-F0657E276FAA}"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CF9B976-0543-48DC-9C6D-21DC7EF41CB8}"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1FA9A3A-7E98-43DC-BFCF-D6EFA7F6C33A}"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pl-PL" smtClean="0"/>
              <a:t>Kliknij, aby edytować styl</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EC08877-1D26-4379-AB98-26A3EA3B2DEB}"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pl-PL" smtClean="0"/>
              <a:t>Kliknij, aby edytować styl</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pl-PL" smtClean="0"/>
              <a:t>Kliknij ikonę, aby dodać obraz</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ECB4B6-078F-4561-9349-BC6F4AA8CB3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A18A420-DC7A-4EFB-8E36-338F02E05291}"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580257C-1186-4D09-9962-8D8FAC34CFC5}"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574675" y="304800"/>
            <a:ext cx="8001000" cy="1216025"/>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566738" y="1752600"/>
            <a:ext cx="8001000" cy="4267200"/>
          </a:xfrm>
        </p:spPr>
        <p:txBody>
          <a:bodyPr/>
          <a:lstStyle/>
          <a:p>
            <a:endParaRPr lang="pl-PL"/>
          </a:p>
        </p:txBody>
      </p:sp>
      <p:sp>
        <p:nvSpPr>
          <p:cNvPr id="4" name="Symbol zastępczy daty 3"/>
          <p:cNvSpPr>
            <a:spLocks noGrp="1"/>
          </p:cNvSpPr>
          <p:nvPr>
            <p:ph type="dt" sz="half" idx="10"/>
          </p:nvPr>
        </p:nvSpPr>
        <p:spPr>
          <a:xfrm>
            <a:off x="609600" y="6245225"/>
            <a:ext cx="1981200" cy="47625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r>
              <a:rPr lang="pl-PL"/>
              <a:t>TMAP</a:t>
            </a:r>
          </a:p>
        </p:txBody>
      </p:sp>
      <p:sp>
        <p:nvSpPr>
          <p:cNvPr id="6" name="Symbol zastępczy numeru slajdu 5"/>
          <p:cNvSpPr>
            <a:spLocks noGrp="1"/>
          </p:cNvSpPr>
          <p:nvPr>
            <p:ph type="sldNum" sz="quarter" idx="12"/>
          </p:nvPr>
        </p:nvSpPr>
        <p:spPr>
          <a:xfrm>
            <a:off x="6553200" y="6245225"/>
            <a:ext cx="1981200" cy="476250"/>
          </a:xfrm>
        </p:spPr>
        <p:txBody>
          <a:bodyPr/>
          <a:lstStyle>
            <a:lvl1pPr>
              <a:defRPr/>
            </a:lvl1pPr>
          </a:lstStyle>
          <a:p>
            <a:fld id="{9ED6789E-420A-408C-A3BB-5D2A23114484}" type="slidenum">
              <a:rPr lang="pl-PL"/>
              <a:pPr/>
              <a:t>‹#›</a:t>
            </a:fld>
            <a:endParaRPr lang="pl-PL"/>
          </a:p>
        </p:txBody>
      </p:sp>
    </p:spTree>
    <p:extLst>
      <p:ext uri="{BB962C8B-B14F-4D97-AF65-F5344CB8AC3E}">
        <p14:creationId xmlns:p14="http://schemas.microsoft.com/office/powerpoint/2010/main" val="660599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wykresu 2"/>
          <p:cNvSpPr>
            <a:spLocks noGrp="1"/>
          </p:cNvSpPr>
          <p:nvPr>
            <p:ph type="chart" idx="1"/>
          </p:nvPr>
        </p:nvSpPr>
        <p:spPr>
          <a:xfrm>
            <a:off x="457200" y="1600200"/>
            <a:ext cx="8229600" cy="4525963"/>
          </a:xfrm>
        </p:spPr>
        <p:txBody>
          <a:bodyPr rtlCol="0">
            <a:normAutofit/>
          </a:bodyPr>
          <a:lstStyle/>
          <a:p>
            <a:pPr lvl="0"/>
            <a:endParaRPr lang="pl-PL" noProof="0"/>
          </a:p>
        </p:txBody>
      </p:sp>
      <p:sp>
        <p:nvSpPr>
          <p:cNvPr id="4" name="Symbol zastępczy daty 3"/>
          <p:cNvSpPr>
            <a:spLocks noGrp="1"/>
          </p:cNvSpPr>
          <p:nvPr>
            <p:ph type="dt" sz="half" idx="10"/>
          </p:nvPr>
        </p:nvSpPr>
        <p:spPr>
          <a:xfrm>
            <a:off x="457200" y="6251575"/>
            <a:ext cx="2133600" cy="476250"/>
          </a:xfrm>
        </p:spPr>
        <p:txBody>
          <a:bodyPr/>
          <a:lstStyle>
            <a:lvl1pPr>
              <a:defRPr/>
            </a:lvl1pPr>
          </a:lstStyle>
          <a:p>
            <a:pPr>
              <a:defRPr/>
            </a:pPr>
            <a:endParaRPr lang="pl-PL"/>
          </a:p>
        </p:txBody>
      </p:sp>
      <p:sp>
        <p:nvSpPr>
          <p:cNvPr id="5" name="Symbol zastępczy numeru slajdu 4"/>
          <p:cNvSpPr>
            <a:spLocks noGrp="1"/>
          </p:cNvSpPr>
          <p:nvPr>
            <p:ph type="sldNum" sz="quarter" idx="11"/>
          </p:nvPr>
        </p:nvSpPr>
        <p:spPr>
          <a:xfrm>
            <a:off x="6553200" y="6248400"/>
            <a:ext cx="2133600" cy="476250"/>
          </a:xfrm>
        </p:spPr>
        <p:txBody>
          <a:bodyPr/>
          <a:lstStyle>
            <a:lvl1pPr>
              <a:defRPr/>
            </a:lvl1pPr>
          </a:lstStyle>
          <a:p>
            <a:pPr>
              <a:defRPr/>
            </a:pPr>
            <a:fld id="{A5C8512B-A39F-445D-AF9A-988C932287DD}" type="slidenum">
              <a:rPr lang="pl-PL"/>
              <a:pPr>
                <a:defRPr/>
              </a:pPr>
              <a:t>‹#›</a:t>
            </a:fld>
            <a:endParaRPr lang="pl-PL"/>
          </a:p>
        </p:txBody>
      </p:sp>
      <p:sp>
        <p:nvSpPr>
          <p:cNvPr id="6" name="Symbol zastępczy stopki 5"/>
          <p:cNvSpPr>
            <a:spLocks noGrp="1"/>
          </p:cNvSpPr>
          <p:nvPr>
            <p:ph type="ftr" sz="quarter" idx="12"/>
          </p:nvPr>
        </p:nvSpPr>
        <p:spPr>
          <a:xfrm>
            <a:off x="3124200" y="6248400"/>
            <a:ext cx="2895600" cy="476250"/>
          </a:xfrm>
        </p:spPr>
        <p:txBody>
          <a:bodyPr/>
          <a:lstStyle>
            <a:lvl1pPr>
              <a:defRPr/>
            </a:lvl1pPr>
          </a:lstStyle>
          <a:p>
            <a:pPr>
              <a:defRPr/>
            </a:pP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pl-PL" altLang="ja-JP" smtClean="0"/>
              <a:t>Kliknij, aby edytować styl</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pl-PL"/>
          </a:p>
        </p:txBody>
      </p:sp>
      <p:sp>
        <p:nvSpPr>
          <p:cNvPr id="6" name="図形 5"/>
          <p:cNvSpPr>
            <a:spLocks noGrp="1"/>
          </p:cNvSpPr>
          <p:nvPr>
            <p:ph type="ftr" sz="quarter" idx="11"/>
          </p:nvPr>
        </p:nvSpPr>
        <p:spPr>
          <a:xfrm>
            <a:off x="6048000" y="6494400"/>
            <a:ext cx="2395534" cy="365125"/>
          </a:xfrm>
        </p:spPr>
        <p:txBody>
          <a:bodyPr/>
          <a:lstStyle/>
          <a:p>
            <a:endParaRPr lang="pl-PL"/>
          </a:p>
        </p:txBody>
      </p:sp>
      <p:sp>
        <p:nvSpPr>
          <p:cNvPr id="7" name="図形 6"/>
          <p:cNvSpPr>
            <a:spLocks noGrp="1"/>
          </p:cNvSpPr>
          <p:nvPr>
            <p:ph type="sldNum" sz="quarter" idx="12"/>
          </p:nvPr>
        </p:nvSpPr>
        <p:spPr>
          <a:xfrm>
            <a:off x="8499600" y="6494400"/>
            <a:ext cx="644400" cy="365125"/>
          </a:xfrm>
        </p:spPr>
        <p:txBody>
          <a:bodyPr/>
          <a:lstStyle/>
          <a:p>
            <a:fld id="{672AFA8D-FA01-4DC4-A5E2-CD4E12766AEC}"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pl-PL" altLang="ja-JP" smtClean="0"/>
              <a:t>Kliknij, aby edytować styl</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pl-PL"/>
          </a:p>
        </p:txBody>
      </p:sp>
      <p:sp>
        <p:nvSpPr>
          <p:cNvPr id="8" name="図形 7"/>
          <p:cNvSpPr>
            <a:spLocks noGrp="1"/>
          </p:cNvSpPr>
          <p:nvPr>
            <p:ph type="ftr" sz="quarter" idx="11"/>
          </p:nvPr>
        </p:nvSpPr>
        <p:spPr>
          <a:xfrm>
            <a:off x="6048000" y="6494400"/>
            <a:ext cx="2394000" cy="365125"/>
          </a:xfrm>
        </p:spPr>
        <p:txBody>
          <a:bodyPr/>
          <a:lstStyle/>
          <a:p>
            <a:endParaRPr lang="pl-PL"/>
          </a:p>
        </p:txBody>
      </p:sp>
      <p:sp>
        <p:nvSpPr>
          <p:cNvPr id="9" name="図形 8"/>
          <p:cNvSpPr>
            <a:spLocks noGrp="1"/>
          </p:cNvSpPr>
          <p:nvPr>
            <p:ph type="sldNum" sz="quarter" idx="12"/>
          </p:nvPr>
        </p:nvSpPr>
        <p:spPr>
          <a:xfrm>
            <a:off x="8499600" y="6494400"/>
            <a:ext cx="644400" cy="365125"/>
          </a:xfrm>
        </p:spPr>
        <p:txBody>
          <a:bodyPr/>
          <a:lstStyle/>
          <a:p>
            <a:fld id="{13996EFB-BB8D-403A-9095-F0657E276FAA}" type="slidenum">
              <a:rPr lang="pl-PL" smtClean="0"/>
              <a:pPr/>
              <a:t>‹#›</a:t>
            </a:fld>
            <a:endParaRPr lang="pl-PL"/>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pl-PL" altLang="ja-JP" smtClean="0"/>
              <a:t>Kliknij, aby edytować styl</a:t>
            </a:r>
            <a:endParaRPr kumimoji="1" lang="ja-JP" altLang="en-US"/>
          </a:p>
        </p:txBody>
      </p:sp>
      <p:sp>
        <p:nvSpPr>
          <p:cNvPr id="3" name="図形 2"/>
          <p:cNvSpPr>
            <a:spLocks noGrp="1"/>
          </p:cNvSpPr>
          <p:nvPr>
            <p:ph type="dt" sz="half" idx="10"/>
          </p:nvPr>
        </p:nvSpPr>
        <p:spPr/>
        <p:txBody>
          <a:bodyPr/>
          <a:lstStyle/>
          <a:p>
            <a:endParaRPr lang="pl-PL"/>
          </a:p>
        </p:txBody>
      </p:sp>
      <p:sp>
        <p:nvSpPr>
          <p:cNvPr id="4" name="図形 3"/>
          <p:cNvSpPr>
            <a:spLocks noGrp="1"/>
          </p:cNvSpPr>
          <p:nvPr>
            <p:ph type="ftr" sz="quarter" idx="11"/>
          </p:nvPr>
        </p:nvSpPr>
        <p:spPr/>
        <p:txBody>
          <a:bodyPr/>
          <a:lstStyle/>
          <a:p>
            <a:endParaRPr lang="pl-PL"/>
          </a:p>
        </p:txBody>
      </p:sp>
      <p:sp>
        <p:nvSpPr>
          <p:cNvPr id="5" name="図形 4"/>
          <p:cNvSpPr>
            <a:spLocks noGrp="1"/>
          </p:cNvSpPr>
          <p:nvPr>
            <p:ph type="sldNum" sz="quarter" idx="12"/>
          </p:nvPr>
        </p:nvSpPr>
        <p:spPr/>
        <p:txBody>
          <a:bodyPr/>
          <a:lstStyle/>
          <a:p>
            <a:fld id="{DCF9B976-0543-48DC-9C6D-21DC7EF41CB8}"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pl-PL"/>
          </a:p>
        </p:txBody>
      </p:sp>
      <p:sp>
        <p:nvSpPr>
          <p:cNvPr id="3" name="図形 2"/>
          <p:cNvSpPr>
            <a:spLocks noGrp="1"/>
          </p:cNvSpPr>
          <p:nvPr>
            <p:ph type="ftr" sz="quarter" idx="11"/>
          </p:nvPr>
        </p:nvSpPr>
        <p:spPr/>
        <p:txBody>
          <a:bodyPr/>
          <a:lstStyle/>
          <a:p>
            <a:endParaRPr lang="pl-PL"/>
          </a:p>
        </p:txBody>
      </p:sp>
      <p:sp>
        <p:nvSpPr>
          <p:cNvPr id="4" name="図形 3"/>
          <p:cNvSpPr>
            <a:spLocks noGrp="1"/>
          </p:cNvSpPr>
          <p:nvPr>
            <p:ph type="sldNum" sz="quarter" idx="12"/>
          </p:nvPr>
        </p:nvSpPr>
        <p:spPr/>
        <p:txBody>
          <a:bodyPr/>
          <a:lstStyle/>
          <a:p>
            <a:fld id="{01FA9A3A-7E98-43DC-BFCF-D6EFA7F6C33A}"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pl-PL" altLang="ja-JP" smtClean="0"/>
              <a:t>Kliknij, aby edytować styl</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lang="ja-JP" dirty="0"/>
          </a:p>
        </p:txBody>
      </p:sp>
      <p:sp>
        <p:nvSpPr>
          <p:cNvPr id="5" name="図形 4"/>
          <p:cNvSpPr>
            <a:spLocks noGrp="1"/>
          </p:cNvSpPr>
          <p:nvPr>
            <p:ph type="dt" sz="half" idx="10"/>
          </p:nvPr>
        </p:nvSpPr>
        <p:spPr>
          <a:xfrm>
            <a:off x="4471200" y="6494400"/>
            <a:ext cx="1530000" cy="365125"/>
          </a:xfrm>
        </p:spPr>
        <p:txBody>
          <a:bodyPr/>
          <a:lstStyle/>
          <a:p>
            <a:endParaRPr lang="pl-PL"/>
          </a:p>
        </p:txBody>
      </p:sp>
      <p:sp>
        <p:nvSpPr>
          <p:cNvPr id="6" name="図形 5"/>
          <p:cNvSpPr>
            <a:spLocks noGrp="1"/>
          </p:cNvSpPr>
          <p:nvPr>
            <p:ph type="ftr" sz="quarter" idx="11"/>
          </p:nvPr>
        </p:nvSpPr>
        <p:spPr>
          <a:xfrm>
            <a:off x="6048000" y="6494400"/>
            <a:ext cx="2394000" cy="365125"/>
          </a:xfrm>
        </p:spPr>
        <p:txBody>
          <a:bodyPr/>
          <a:lstStyle/>
          <a:p>
            <a:endParaRPr lang="pl-PL"/>
          </a:p>
        </p:txBody>
      </p:sp>
      <p:sp>
        <p:nvSpPr>
          <p:cNvPr id="7" name="図形 6"/>
          <p:cNvSpPr>
            <a:spLocks noGrp="1"/>
          </p:cNvSpPr>
          <p:nvPr>
            <p:ph type="sldNum" sz="quarter" idx="12"/>
          </p:nvPr>
        </p:nvSpPr>
        <p:spPr>
          <a:xfrm>
            <a:off x="8499600" y="6494400"/>
            <a:ext cx="644400" cy="365125"/>
          </a:xfrm>
        </p:spPr>
        <p:txBody>
          <a:bodyPr/>
          <a:lstStyle/>
          <a:p>
            <a:fld id="{CEC08877-1D26-4379-AB98-26A3EA3B2DEB}"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pl-PL"/>
          </a:p>
        </p:txBody>
      </p:sp>
      <p:sp>
        <p:nvSpPr>
          <p:cNvPr id="10" name="図形 9"/>
          <p:cNvSpPr>
            <a:spLocks noGrp="1"/>
          </p:cNvSpPr>
          <p:nvPr>
            <p:ph type="ftr" sz="quarter" idx="11"/>
          </p:nvPr>
        </p:nvSpPr>
        <p:spPr>
          <a:xfrm>
            <a:off x="6048000" y="6494400"/>
            <a:ext cx="2394000" cy="365125"/>
          </a:xfrm>
        </p:spPr>
        <p:txBody>
          <a:bodyPr/>
          <a:lstStyle/>
          <a:p>
            <a:endParaRPr lang="pl-PL"/>
          </a:p>
        </p:txBody>
      </p:sp>
      <p:sp>
        <p:nvSpPr>
          <p:cNvPr id="11" name="図形 10"/>
          <p:cNvSpPr>
            <a:spLocks noGrp="1"/>
          </p:cNvSpPr>
          <p:nvPr>
            <p:ph type="sldNum" sz="quarter" idx="12"/>
          </p:nvPr>
        </p:nvSpPr>
        <p:spPr>
          <a:xfrm>
            <a:off x="8499600" y="6494400"/>
            <a:ext cx="644400" cy="365125"/>
          </a:xfrm>
        </p:spPr>
        <p:txBody>
          <a:bodyPr/>
          <a:lstStyle/>
          <a:p>
            <a:fld id="{2BECB4B6-078F-4561-9349-BC6F4AA8CB3E}" type="slidenum">
              <a:rPr lang="pl-PL" smtClean="0"/>
              <a:pPr/>
              <a:t>‹#›</a:t>
            </a:fld>
            <a:endParaRPr lang="pl-PL"/>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pl-PL" altLang="ja-JP" smtClean="0"/>
              <a:t>Kliknij, aby edytować styl</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pl-PL" altLang="ja-JP" smtClean="0"/>
              <a:t>Kliknij ikonę, aby dodać obraz</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pl-PL" altLang="ja-JP" smtClean="0"/>
              <a:t>Kliknij, aby edytować style wzorca tekstu</a:t>
            </a:r>
          </a:p>
          <a:p>
            <a:pPr lvl="1"/>
            <a:r>
              <a:rPr kumimoji="1" lang="pl-PL" altLang="ja-JP" smtClean="0"/>
              <a:t>Drugi poziom</a:t>
            </a:r>
          </a:p>
          <a:p>
            <a:pPr lvl="2"/>
            <a:r>
              <a:rPr kumimoji="1" lang="pl-PL" altLang="ja-JP" smtClean="0"/>
              <a:t>Trzeci poziom</a:t>
            </a:r>
          </a:p>
          <a:p>
            <a:pPr lvl="3"/>
            <a:r>
              <a:rPr kumimoji="1" lang="pl-PL" altLang="ja-JP" smtClean="0"/>
              <a:t>Czwarty poziom</a:t>
            </a:r>
          </a:p>
          <a:p>
            <a:pPr lvl="4"/>
            <a:r>
              <a:rPr kumimoji="1" lang="pl-PL" altLang="ja-JP" smtClean="0"/>
              <a:t>Piąty poziom</a:t>
            </a:r>
            <a:endParaRPr lang="ja-JP"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pl-PL"/>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pl-PL"/>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D31B2550-ABBE-4AF9-B335-47241B0F8253}" type="slidenum">
              <a:rPr lang="pl-PL" smtClean="0"/>
              <a:pPr/>
              <a:t>‹#›</a:t>
            </a:fld>
            <a:endParaRPr lang="pl-PL"/>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endParaRPr lang="pl-PL"/>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pl-PL"/>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31B2550-ABBE-4AF9-B335-47241B0F8253}"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pl-PL" smtClean="0"/>
              <a:t>Kliknij, aby edytować styl</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pl-PL"/>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D31B2550-ABBE-4AF9-B335-47241B0F825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ftr="0" dt="0"/>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9.xml"/><Relationship Id="rId1" Type="http://schemas.openxmlformats.org/officeDocument/2006/relationships/vmlDrawing" Target="../drawings/vmlDrawing5.vml"/><Relationship Id="rId5" Type="http://schemas.openxmlformats.org/officeDocument/2006/relationships/image" Target="../media/image39.emf"/><Relationship Id="rId4" Type="http://schemas.openxmlformats.org/officeDocument/2006/relationships/oleObject" Target="../embeddings/oleObject5.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2.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p:txBody>
          <a:bodyPr/>
          <a:lstStyle/>
          <a:p>
            <a:r>
              <a:rPr lang="pl-PL" dirty="0" smtClean="0"/>
              <a:t>LEKI PSYCHOTROPOWE</a:t>
            </a:r>
            <a:br>
              <a:rPr lang="pl-PL" dirty="0" smtClean="0"/>
            </a:br>
            <a:endParaRPr lang="pl-PL" dirty="0"/>
          </a:p>
        </p:txBody>
      </p:sp>
      <p:sp>
        <p:nvSpPr>
          <p:cNvPr id="6" name="Podtytuł 5"/>
          <p:cNvSpPr>
            <a:spLocks noGrp="1"/>
          </p:cNvSpPr>
          <p:nvPr>
            <p:ph type="subTitle" idx="1"/>
          </p:nvPr>
        </p:nvSpPr>
        <p:spPr/>
        <p:txBody>
          <a:bodyPr/>
          <a:lstStyle/>
          <a:p>
            <a:r>
              <a:rPr lang="pl-PL" dirty="0" smtClean="0"/>
              <a:t>Andrzej </a:t>
            </a:r>
            <a:r>
              <a:rPr lang="pl-PL" dirty="0" err="1"/>
              <a:t>C</a:t>
            </a:r>
            <a:r>
              <a:rPr lang="pl-PL" dirty="0" err="1" smtClean="0"/>
              <a:t>zernikiewicz</a:t>
            </a:r>
            <a:r>
              <a:rPr lang="pl-PL" dirty="0" smtClean="0"/>
              <a:t> </a:t>
            </a:r>
            <a:endParaRPr lang="pl-PL" dirty="0"/>
          </a:p>
        </p:txBody>
      </p:sp>
      <p:sp>
        <p:nvSpPr>
          <p:cNvPr id="3" name="Symbol zastępczy numeru slajdu 2"/>
          <p:cNvSpPr>
            <a:spLocks noGrp="1"/>
          </p:cNvSpPr>
          <p:nvPr>
            <p:ph type="sldNum" sz="quarter" idx="12"/>
          </p:nvPr>
        </p:nvSpPr>
        <p:spPr/>
        <p:txBody>
          <a:bodyPr/>
          <a:lstStyle/>
          <a:p>
            <a:fld id="{C8AFDDB3-D809-414C-9164-CF0B30254A2D}" type="slidenum">
              <a:rPr lang="pl-PL" smtClean="0"/>
              <a:pPr/>
              <a:t>1</a:t>
            </a:fld>
            <a:endParaRPr lang="pl-PL"/>
          </a:p>
        </p:txBody>
      </p:sp>
    </p:spTree>
    <p:extLst>
      <p:ext uri="{BB962C8B-B14F-4D97-AF65-F5344CB8AC3E}">
        <p14:creationId xmlns:p14="http://schemas.microsoft.com/office/powerpoint/2010/main" val="2895714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60338"/>
            <a:ext cx="7772400" cy="2041525"/>
          </a:xfrm>
        </p:spPr>
        <p:txBody>
          <a:bodyPr>
            <a:normAutofit fontScale="90000"/>
          </a:bodyPr>
          <a:lstStyle/>
          <a:p>
            <a:r>
              <a:rPr lang="pl-PL" sz="3200" b="1">
                <a:latin typeface="Times New Roman" charset="0"/>
                <a:cs typeface="Times New Roman" charset="0"/>
              </a:rPr>
              <a:t>Kiedy należy spodziewać się pierwszych efektów działania leków antypsychotycznych?</a:t>
            </a:r>
            <a:r>
              <a:rPr lang="pl-PL" sz="3200">
                <a:latin typeface="Times New Roman" charset="0"/>
                <a:cs typeface="Times New Roman" charset="0"/>
              </a:rPr>
              <a:t/>
            </a:r>
            <a:br>
              <a:rPr lang="pl-PL" sz="3200">
                <a:latin typeface="Times New Roman" charset="0"/>
                <a:cs typeface="Times New Roman" charset="0"/>
              </a:rPr>
            </a:br>
            <a:endParaRPr lang="pl-PL" sz="3200">
              <a:latin typeface="Times New Roman" charset="0"/>
              <a:cs typeface="Times New Roman" charset="0"/>
            </a:endParaRPr>
          </a:p>
        </p:txBody>
      </p:sp>
      <p:sp>
        <p:nvSpPr>
          <p:cNvPr id="41987" name="Rectangle 3"/>
          <p:cNvSpPr>
            <a:spLocks noGrp="1" noChangeArrowheads="1"/>
          </p:cNvSpPr>
          <p:nvPr>
            <p:ph idx="1"/>
          </p:nvPr>
        </p:nvSpPr>
        <p:spPr/>
        <p:txBody>
          <a:bodyPr/>
          <a:lstStyle/>
          <a:p>
            <a:r>
              <a:rPr lang="pl-PL">
                <a:latin typeface="Times New Roman" charset="0"/>
                <a:cs typeface="Times New Roman" charset="0"/>
              </a:rPr>
              <a:t>Trwa do różnie długo, ale zwykle jeśli po 4-6 tygodniach u pacjenta nie występuje wyraźna poprawa lekarz zmienia lek na inny. </a:t>
            </a:r>
            <a:endParaRPr lang="pl-PL">
              <a:latin typeface="Times New Roman" charset="0"/>
            </a:endParaRPr>
          </a:p>
          <a:p>
            <a:r>
              <a:rPr lang="pl-PL">
                <a:latin typeface="Times New Roman" charset="0"/>
                <a:cs typeface="Times New Roman" charset="0"/>
              </a:rPr>
              <a:t>Przy stosowaniu klozapiny (klozapol, leponex) wyraźny efekt następuje zwykle nieco później – nawet po 2-3 miesiącach. </a:t>
            </a:r>
            <a:endParaRPr lang="pl-PL">
              <a:latin typeface="Times New Roman" charset="0"/>
            </a:endParaRPr>
          </a:p>
          <a:p>
            <a:pPr>
              <a:buFont typeface="Wingdings" pitchFamily="2" charset="2"/>
              <a:buNone/>
            </a:pPr>
            <a:endParaRPr lang="pl-PL">
              <a:latin typeface="Times New Roman" charset="0"/>
            </a:endParaRPr>
          </a:p>
        </p:txBody>
      </p:sp>
      <p:sp>
        <p:nvSpPr>
          <p:cNvPr id="4" name="Symbol zastępczy numeru slajdu 5"/>
          <p:cNvSpPr>
            <a:spLocks noGrp="1"/>
          </p:cNvSpPr>
          <p:nvPr>
            <p:ph type="sldNum" sz="quarter" idx="12"/>
          </p:nvPr>
        </p:nvSpPr>
        <p:spPr/>
        <p:txBody>
          <a:bodyPr/>
          <a:lstStyle/>
          <a:p>
            <a:fld id="{C8F9DAB9-4D63-4CEC-86A0-94C3B9C52B7A}" type="slidenum">
              <a:rPr lang="pl-PL"/>
              <a:pPr/>
              <a:t>10</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
          <p:cNvSpPr>
            <a:spLocks noChangeShapeType="1"/>
          </p:cNvSpPr>
          <p:nvPr/>
        </p:nvSpPr>
        <p:spPr bwMode="auto">
          <a:xfrm>
            <a:off x="4456113" y="1706563"/>
            <a:ext cx="0" cy="889000"/>
          </a:xfrm>
          <a:prstGeom prst="line">
            <a:avLst/>
          </a:prstGeom>
          <a:noFill/>
          <a:ln w="12700">
            <a:solidFill>
              <a:schemeClr val="tx1"/>
            </a:solidFill>
            <a:round/>
            <a:headEnd/>
            <a:tailEnd/>
          </a:ln>
        </p:spPr>
        <p:txBody>
          <a:bodyPr/>
          <a:lstStyle/>
          <a:p>
            <a:endParaRPr lang="pl-PL"/>
          </a:p>
        </p:txBody>
      </p:sp>
      <p:sp>
        <p:nvSpPr>
          <p:cNvPr id="100356" name="AutoShape 4"/>
          <p:cNvSpPr>
            <a:spLocks noChangeArrowheads="1"/>
          </p:cNvSpPr>
          <p:nvPr/>
        </p:nvSpPr>
        <p:spPr bwMode="gray">
          <a:xfrm>
            <a:off x="1625600" y="1085850"/>
            <a:ext cx="5664200" cy="633413"/>
          </a:xfrm>
          <a:prstGeom prst="roundRect">
            <a:avLst>
              <a:gd name="adj" fmla="val 16667"/>
            </a:avLst>
          </a:prstGeom>
          <a:solidFill>
            <a:srgbClr val="FFFF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100357" name="Text Box 5"/>
          <p:cNvSpPr txBox="1">
            <a:spLocks noChangeArrowheads="1"/>
          </p:cNvSpPr>
          <p:nvPr/>
        </p:nvSpPr>
        <p:spPr bwMode="gray">
          <a:xfrm>
            <a:off x="1816100" y="1162050"/>
            <a:ext cx="5289550" cy="892175"/>
          </a:xfrm>
          <a:prstGeom prst="rect">
            <a:avLst/>
          </a:prstGeom>
          <a:solidFill>
            <a:srgbClr val="FFFF00"/>
          </a:solidFill>
          <a:ln w="8001">
            <a:noFill/>
            <a:miter lim="800000"/>
            <a:headEnd/>
            <a:tailEnd/>
          </a:ln>
        </p:spPr>
        <p:txBody>
          <a:bodyPr>
            <a:spAutoFit/>
          </a:bodyPr>
          <a:lstStyle/>
          <a:p>
            <a:pPr algn="ctr" eaLnBrk="0" hangingPunct="0">
              <a:spcBef>
                <a:spcPct val="50000"/>
              </a:spcBef>
            </a:pPr>
            <a:r>
              <a:rPr lang="en-US" sz="1600" b="1">
                <a:latin typeface="Cambria" pitchFamily="18" charset="0"/>
              </a:rPr>
              <a:t>etap 1: monoterapia  1A</a:t>
            </a:r>
            <a:br>
              <a:rPr lang="en-US" sz="1600" b="1">
                <a:latin typeface="Cambria" pitchFamily="18" charset="0"/>
              </a:rPr>
            </a:br>
            <a:r>
              <a:rPr lang="en-US">
                <a:latin typeface="Cambria" pitchFamily="18" charset="0"/>
              </a:rPr>
              <a:t>węglan litu, walproinian, </a:t>
            </a:r>
            <a:r>
              <a:rPr lang="pl-PL">
                <a:latin typeface="Cambria" pitchFamily="18" charset="0"/>
              </a:rPr>
              <a:t>ALAP z wyjątkiem olanzapiny i klozapiny</a:t>
            </a:r>
            <a:endParaRPr lang="en-US" sz="1600" b="1">
              <a:latin typeface="Cambria" pitchFamily="18" charset="0"/>
            </a:endParaRPr>
          </a:p>
        </p:txBody>
      </p:sp>
      <p:sp>
        <p:nvSpPr>
          <p:cNvPr id="100358" name="Line 6"/>
          <p:cNvSpPr>
            <a:spLocks noChangeShapeType="1"/>
          </p:cNvSpPr>
          <p:nvPr/>
        </p:nvSpPr>
        <p:spPr bwMode="auto">
          <a:xfrm>
            <a:off x="4446588" y="2592388"/>
            <a:ext cx="0" cy="139700"/>
          </a:xfrm>
          <a:prstGeom prst="line">
            <a:avLst/>
          </a:prstGeom>
          <a:noFill/>
          <a:ln w="12700">
            <a:solidFill>
              <a:schemeClr val="tx1"/>
            </a:solidFill>
            <a:round/>
            <a:headEnd/>
            <a:tailEnd/>
          </a:ln>
        </p:spPr>
        <p:txBody>
          <a:bodyPr/>
          <a:lstStyle/>
          <a:p>
            <a:endParaRPr lang="pl-PL"/>
          </a:p>
        </p:txBody>
      </p:sp>
      <p:sp>
        <p:nvSpPr>
          <p:cNvPr id="100359" name="Line 7"/>
          <p:cNvSpPr>
            <a:spLocks noChangeShapeType="1"/>
          </p:cNvSpPr>
          <p:nvPr/>
        </p:nvSpPr>
        <p:spPr bwMode="auto">
          <a:xfrm>
            <a:off x="6946900" y="2617788"/>
            <a:ext cx="0" cy="133350"/>
          </a:xfrm>
          <a:prstGeom prst="line">
            <a:avLst/>
          </a:prstGeom>
          <a:noFill/>
          <a:ln w="12700">
            <a:solidFill>
              <a:schemeClr val="tx1"/>
            </a:solidFill>
            <a:round/>
            <a:headEnd/>
            <a:tailEnd/>
          </a:ln>
        </p:spPr>
        <p:txBody>
          <a:bodyPr/>
          <a:lstStyle/>
          <a:p>
            <a:endParaRPr lang="pl-PL"/>
          </a:p>
        </p:txBody>
      </p:sp>
      <p:sp>
        <p:nvSpPr>
          <p:cNvPr id="100361" name="AutoShape 9"/>
          <p:cNvSpPr>
            <a:spLocks noChangeArrowheads="1"/>
          </p:cNvSpPr>
          <p:nvPr/>
        </p:nvSpPr>
        <p:spPr bwMode="gray">
          <a:xfrm>
            <a:off x="796925" y="2743200"/>
            <a:ext cx="2501900" cy="628650"/>
          </a:xfrm>
          <a:prstGeom prst="roundRect">
            <a:avLst>
              <a:gd name="adj" fmla="val 16667"/>
            </a:avLst>
          </a:prstGeom>
          <a:solidFill>
            <a:srgbClr val="FFFF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100362" name="Text Box 10"/>
          <p:cNvSpPr txBox="1">
            <a:spLocks noChangeArrowheads="1"/>
          </p:cNvSpPr>
          <p:nvPr/>
        </p:nvSpPr>
        <p:spPr bwMode="gray">
          <a:xfrm>
            <a:off x="881063" y="2762250"/>
            <a:ext cx="2336800" cy="584200"/>
          </a:xfrm>
          <a:prstGeom prst="rect">
            <a:avLst/>
          </a:prstGeom>
          <a:solidFill>
            <a:srgbClr val="FFFF00"/>
          </a:solidFill>
          <a:ln w="8001">
            <a:noFill/>
            <a:miter lim="800000"/>
            <a:headEnd/>
            <a:tailEnd/>
          </a:ln>
        </p:spPr>
        <p:txBody>
          <a:bodyPr>
            <a:spAutoFit/>
          </a:bodyPr>
          <a:lstStyle/>
          <a:p>
            <a:pPr algn="ctr" eaLnBrk="0" hangingPunct="0">
              <a:spcBef>
                <a:spcPct val="50000"/>
              </a:spcBef>
            </a:pPr>
            <a:r>
              <a:rPr lang="pl-PL" sz="1600" b="1">
                <a:latin typeface="Cambria" pitchFamily="18" charset="0"/>
              </a:rPr>
              <a:t>Próba innej monoterapii</a:t>
            </a:r>
            <a:endParaRPr lang="en-US" sz="1600" b="1">
              <a:latin typeface="Cambria" pitchFamily="18" charset="0"/>
            </a:endParaRPr>
          </a:p>
        </p:txBody>
      </p:sp>
      <p:grpSp>
        <p:nvGrpSpPr>
          <p:cNvPr id="2" name="Group 11"/>
          <p:cNvGrpSpPr>
            <a:grpSpLocks/>
          </p:cNvGrpSpPr>
          <p:nvPr/>
        </p:nvGrpSpPr>
        <p:grpSpPr bwMode="auto">
          <a:xfrm>
            <a:off x="3444875" y="2743200"/>
            <a:ext cx="2111375" cy="688975"/>
            <a:chOff x="2384" y="2143"/>
            <a:chExt cx="1582" cy="434"/>
          </a:xfrm>
        </p:grpSpPr>
        <p:sp>
          <p:nvSpPr>
            <p:cNvPr id="44067" name="AutoShape 12"/>
            <p:cNvSpPr>
              <a:spLocks noChangeArrowheads="1"/>
            </p:cNvSpPr>
            <p:nvPr/>
          </p:nvSpPr>
          <p:spPr bwMode="gray">
            <a:xfrm>
              <a:off x="2384" y="2143"/>
              <a:ext cx="1582" cy="351"/>
            </a:xfrm>
            <a:prstGeom prst="roundRect">
              <a:avLst>
                <a:gd name="adj" fmla="val 16667"/>
              </a:avLst>
            </a:prstGeom>
            <a:solidFill>
              <a:srgbClr val="FFFF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44068" name="Text Box 13"/>
            <p:cNvSpPr txBox="1">
              <a:spLocks noChangeArrowheads="1"/>
            </p:cNvSpPr>
            <p:nvPr/>
          </p:nvSpPr>
          <p:spPr bwMode="gray">
            <a:xfrm>
              <a:off x="2438" y="2209"/>
              <a:ext cx="1478" cy="368"/>
            </a:xfrm>
            <a:prstGeom prst="rect">
              <a:avLst/>
            </a:prstGeom>
            <a:solidFill>
              <a:srgbClr val="FFFF00"/>
            </a:solidFill>
            <a:ln w="8001">
              <a:noFill/>
              <a:miter lim="800000"/>
              <a:headEnd/>
              <a:tailEnd/>
            </a:ln>
          </p:spPr>
          <p:txBody>
            <a:bodyPr>
              <a:spAutoFit/>
            </a:bodyPr>
            <a:lstStyle/>
            <a:p>
              <a:pPr algn="ctr" eaLnBrk="0" hangingPunct="0">
                <a:spcBef>
                  <a:spcPct val="50000"/>
                </a:spcBef>
              </a:pPr>
              <a:r>
                <a:rPr lang="pl-PL" sz="1600" b="1">
                  <a:latin typeface="Cambria" pitchFamily="18" charset="0"/>
                </a:rPr>
                <a:t>Częściowa odpowiedź</a:t>
              </a:r>
              <a:endParaRPr lang="en-US" sz="1600" b="1">
                <a:latin typeface="Cambria" pitchFamily="18" charset="0"/>
              </a:endParaRPr>
            </a:p>
          </p:txBody>
        </p:sp>
      </p:grpSp>
      <p:sp>
        <p:nvSpPr>
          <p:cNvPr id="100366" name="AutoShape 14"/>
          <p:cNvSpPr>
            <a:spLocks noChangeArrowheads="1"/>
          </p:cNvSpPr>
          <p:nvPr/>
        </p:nvSpPr>
        <p:spPr bwMode="auto">
          <a:xfrm>
            <a:off x="5743575" y="2743200"/>
            <a:ext cx="2384425" cy="557213"/>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spcBef>
                <a:spcPct val="50000"/>
              </a:spcBef>
            </a:pPr>
            <a:r>
              <a:rPr lang="pl-PL" sz="1600" b="1">
                <a:latin typeface="Cambria" pitchFamily="18" charset="0"/>
              </a:rPr>
              <a:t>Odpowiedź </a:t>
            </a:r>
            <a:r>
              <a:rPr lang="en-US" sz="1600" b="1">
                <a:latin typeface="Cambria" pitchFamily="18" charset="0"/>
              </a:rPr>
              <a:t>:</a:t>
            </a:r>
            <a:br>
              <a:rPr lang="en-US" sz="1600" b="1">
                <a:latin typeface="Cambria" pitchFamily="18" charset="0"/>
              </a:rPr>
            </a:br>
            <a:r>
              <a:rPr lang="en-US" sz="1600">
                <a:latin typeface="Cambria" pitchFamily="18" charset="0"/>
              </a:rPr>
              <a:t>kontynuacja terapii</a:t>
            </a:r>
            <a:endParaRPr lang="en-US" sz="1600" b="1">
              <a:solidFill>
                <a:schemeClr val="bg1"/>
              </a:solidFill>
              <a:latin typeface="Cambria" pitchFamily="18" charset="0"/>
            </a:endParaRPr>
          </a:p>
        </p:txBody>
      </p:sp>
      <p:sp>
        <p:nvSpPr>
          <p:cNvPr id="100367" name="Line 15"/>
          <p:cNvSpPr>
            <a:spLocks noChangeShapeType="1"/>
          </p:cNvSpPr>
          <p:nvPr/>
        </p:nvSpPr>
        <p:spPr bwMode="auto">
          <a:xfrm>
            <a:off x="4456113" y="3294063"/>
            <a:ext cx="0" cy="211137"/>
          </a:xfrm>
          <a:prstGeom prst="line">
            <a:avLst/>
          </a:prstGeom>
          <a:noFill/>
          <a:ln w="19050">
            <a:solidFill>
              <a:schemeClr val="tx1"/>
            </a:solidFill>
            <a:round/>
            <a:headEnd/>
            <a:tailEnd type="triangle" w="med" len="med"/>
          </a:ln>
        </p:spPr>
        <p:txBody>
          <a:bodyPr/>
          <a:lstStyle/>
          <a:p>
            <a:endParaRPr lang="pl-PL"/>
          </a:p>
        </p:txBody>
      </p:sp>
      <p:sp>
        <p:nvSpPr>
          <p:cNvPr id="100369" name="AutoShape 17"/>
          <p:cNvSpPr>
            <a:spLocks noChangeArrowheads="1"/>
          </p:cNvSpPr>
          <p:nvPr/>
        </p:nvSpPr>
        <p:spPr bwMode="gray">
          <a:xfrm>
            <a:off x="2038350" y="3505200"/>
            <a:ext cx="5006975" cy="919163"/>
          </a:xfrm>
          <a:prstGeom prst="roundRect">
            <a:avLst>
              <a:gd name="adj" fmla="val 16667"/>
            </a:avLst>
          </a:prstGeom>
          <a:solidFill>
            <a:srgbClr val="FFFF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100370" name="Text Box 18"/>
          <p:cNvSpPr txBox="1">
            <a:spLocks noChangeArrowheads="1"/>
          </p:cNvSpPr>
          <p:nvPr/>
        </p:nvSpPr>
        <p:spPr bwMode="gray">
          <a:xfrm>
            <a:off x="2206625" y="3590925"/>
            <a:ext cx="4675188" cy="892175"/>
          </a:xfrm>
          <a:prstGeom prst="rect">
            <a:avLst/>
          </a:prstGeom>
          <a:solidFill>
            <a:srgbClr val="FFFF00"/>
          </a:solidFill>
          <a:ln w="8001">
            <a:noFill/>
            <a:miter lim="800000"/>
            <a:headEnd/>
            <a:tailEnd/>
          </a:ln>
        </p:spPr>
        <p:txBody>
          <a:bodyPr>
            <a:spAutoFit/>
          </a:bodyPr>
          <a:lstStyle/>
          <a:p>
            <a:pPr algn="ctr" eaLnBrk="0" hangingPunct="0">
              <a:spcBef>
                <a:spcPct val="50000"/>
              </a:spcBef>
            </a:pPr>
            <a:r>
              <a:rPr lang="en-US" sz="1600" b="1">
                <a:latin typeface="Cambria" pitchFamily="18" charset="0"/>
              </a:rPr>
              <a:t>etap 2: skojarzenie 2 leków </a:t>
            </a:r>
            <a:br>
              <a:rPr lang="en-US" sz="1600" b="1">
                <a:latin typeface="Cambria" pitchFamily="18" charset="0"/>
              </a:rPr>
            </a:br>
            <a:r>
              <a:rPr lang="en-US">
                <a:latin typeface="Cambria" pitchFamily="18" charset="0"/>
              </a:rPr>
              <a:t>węglan litu, walproinian, </a:t>
            </a:r>
            <a:r>
              <a:rPr lang="pl-PL">
                <a:latin typeface="Cambria" pitchFamily="18" charset="0"/>
              </a:rPr>
              <a:t>ALAP (ale nie 2 ALAP, nie klozapina i arypiprazol)</a:t>
            </a:r>
            <a:endParaRPr lang="en-US" sz="1600" b="1">
              <a:latin typeface="Cambria" pitchFamily="18" charset="0"/>
            </a:endParaRPr>
          </a:p>
        </p:txBody>
      </p:sp>
      <p:sp>
        <p:nvSpPr>
          <p:cNvPr id="100371" name="Line 19"/>
          <p:cNvSpPr>
            <a:spLocks noChangeShapeType="1"/>
          </p:cNvSpPr>
          <p:nvPr/>
        </p:nvSpPr>
        <p:spPr bwMode="auto">
          <a:xfrm flipH="1">
            <a:off x="4451350" y="4422775"/>
            <a:ext cx="4763" cy="219075"/>
          </a:xfrm>
          <a:prstGeom prst="line">
            <a:avLst/>
          </a:prstGeom>
          <a:noFill/>
          <a:ln w="12700">
            <a:solidFill>
              <a:schemeClr val="tx1"/>
            </a:solidFill>
            <a:round/>
            <a:headEnd/>
            <a:tailEnd/>
          </a:ln>
        </p:spPr>
        <p:txBody>
          <a:bodyPr/>
          <a:lstStyle/>
          <a:p>
            <a:endParaRPr lang="pl-PL"/>
          </a:p>
        </p:txBody>
      </p:sp>
      <p:sp>
        <p:nvSpPr>
          <p:cNvPr id="100372" name="Line 20"/>
          <p:cNvSpPr>
            <a:spLocks noChangeShapeType="1"/>
          </p:cNvSpPr>
          <p:nvPr/>
        </p:nvSpPr>
        <p:spPr bwMode="auto">
          <a:xfrm>
            <a:off x="7686675" y="4530725"/>
            <a:ext cx="0" cy="185738"/>
          </a:xfrm>
          <a:prstGeom prst="line">
            <a:avLst/>
          </a:prstGeom>
          <a:noFill/>
          <a:ln w="12700">
            <a:solidFill>
              <a:schemeClr val="tx1"/>
            </a:solidFill>
            <a:round/>
            <a:headEnd/>
            <a:tailEnd/>
          </a:ln>
        </p:spPr>
        <p:txBody>
          <a:bodyPr/>
          <a:lstStyle/>
          <a:p>
            <a:endParaRPr lang="pl-PL"/>
          </a:p>
        </p:txBody>
      </p:sp>
      <p:sp>
        <p:nvSpPr>
          <p:cNvPr id="100373" name="Line 21"/>
          <p:cNvSpPr>
            <a:spLocks noChangeShapeType="1"/>
          </p:cNvSpPr>
          <p:nvPr/>
        </p:nvSpPr>
        <p:spPr bwMode="auto">
          <a:xfrm>
            <a:off x="4456113" y="4543425"/>
            <a:ext cx="3224212" cy="0"/>
          </a:xfrm>
          <a:prstGeom prst="line">
            <a:avLst/>
          </a:prstGeom>
          <a:noFill/>
          <a:ln w="12700">
            <a:solidFill>
              <a:schemeClr val="tx1"/>
            </a:solidFill>
            <a:round/>
            <a:headEnd/>
            <a:tailEnd/>
          </a:ln>
        </p:spPr>
        <p:txBody>
          <a:bodyPr/>
          <a:lstStyle/>
          <a:p>
            <a:endParaRPr lang="pl-PL"/>
          </a:p>
        </p:txBody>
      </p:sp>
      <p:sp>
        <p:nvSpPr>
          <p:cNvPr id="100374" name="AutoShape 22"/>
          <p:cNvSpPr>
            <a:spLocks noChangeArrowheads="1"/>
          </p:cNvSpPr>
          <p:nvPr/>
        </p:nvSpPr>
        <p:spPr bwMode="auto">
          <a:xfrm>
            <a:off x="6453188" y="4714875"/>
            <a:ext cx="2384425" cy="557213"/>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spcBef>
                <a:spcPct val="50000"/>
              </a:spcBef>
            </a:pPr>
            <a:r>
              <a:rPr lang="pl-PL" sz="1600" b="1">
                <a:latin typeface="Cambria" pitchFamily="18" charset="0"/>
              </a:rPr>
              <a:t>odpowiedź</a:t>
            </a:r>
            <a:r>
              <a:rPr lang="en-US" sz="1600" b="1">
                <a:latin typeface="Cambria" pitchFamily="18" charset="0"/>
              </a:rPr>
              <a:t>:</a:t>
            </a:r>
            <a:br>
              <a:rPr lang="en-US" sz="1600" b="1">
                <a:latin typeface="Cambria" pitchFamily="18" charset="0"/>
              </a:rPr>
            </a:br>
            <a:r>
              <a:rPr lang="en-US" sz="1600">
                <a:latin typeface="Cambria" pitchFamily="18" charset="0"/>
              </a:rPr>
              <a:t>kontynuacja terapii</a:t>
            </a:r>
            <a:endParaRPr lang="en-US" sz="1600" b="1">
              <a:solidFill>
                <a:schemeClr val="bg1"/>
              </a:solidFill>
              <a:latin typeface="Cambria" pitchFamily="18" charset="0"/>
            </a:endParaRPr>
          </a:p>
        </p:txBody>
      </p:sp>
      <p:sp>
        <p:nvSpPr>
          <p:cNvPr id="100375" name="AutoShape 23"/>
          <p:cNvSpPr>
            <a:spLocks noChangeArrowheads="1"/>
          </p:cNvSpPr>
          <p:nvPr/>
        </p:nvSpPr>
        <p:spPr bwMode="auto">
          <a:xfrm>
            <a:off x="6143625" y="1785938"/>
            <a:ext cx="2111375" cy="557212"/>
          </a:xfrm>
          <a:prstGeom prst="roundRect">
            <a:avLst>
              <a:gd name="adj" fmla="val 16667"/>
            </a:avLst>
          </a:prstGeom>
          <a:solidFill>
            <a:srgbClr val="CCFFCC"/>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100376" name="Text Box 24"/>
          <p:cNvSpPr txBox="1">
            <a:spLocks noChangeArrowheads="1"/>
          </p:cNvSpPr>
          <p:nvPr/>
        </p:nvSpPr>
        <p:spPr bwMode="auto">
          <a:xfrm>
            <a:off x="6215063" y="1785938"/>
            <a:ext cx="1973262" cy="646112"/>
          </a:xfrm>
          <a:prstGeom prst="rect">
            <a:avLst/>
          </a:prstGeom>
          <a:noFill/>
          <a:ln w="8001">
            <a:noFill/>
            <a:miter lim="800000"/>
            <a:headEnd/>
            <a:tailEnd/>
          </a:ln>
        </p:spPr>
        <p:txBody>
          <a:bodyPr>
            <a:spAutoFit/>
          </a:bodyPr>
          <a:lstStyle/>
          <a:p>
            <a:pPr algn="ctr" eaLnBrk="0" hangingPunct="0">
              <a:spcBef>
                <a:spcPct val="50000"/>
              </a:spcBef>
            </a:pPr>
            <a:r>
              <a:rPr lang="en-US" sz="1600" b="1">
                <a:latin typeface="Cambria" pitchFamily="18" charset="0"/>
              </a:rPr>
              <a:t>1B: </a:t>
            </a:r>
            <a:r>
              <a:rPr lang="en-US">
                <a:latin typeface="Cambria" pitchFamily="18" charset="0"/>
              </a:rPr>
              <a:t>Olanzapin</a:t>
            </a:r>
            <a:r>
              <a:rPr lang="pl-PL">
                <a:latin typeface="Cambria" pitchFamily="18" charset="0"/>
              </a:rPr>
              <a:t>a</a:t>
            </a:r>
            <a:r>
              <a:rPr lang="en-US">
                <a:latin typeface="Cambria" pitchFamily="18" charset="0"/>
              </a:rPr>
              <a:t/>
            </a:r>
            <a:br>
              <a:rPr lang="en-US">
                <a:latin typeface="Cambria" pitchFamily="18" charset="0"/>
              </a:rPr>
            </a:br>
            <a:r>
              <a:rPr lang="pl-PL">
                <a:latin typeface="Cambria" pitchFamily="18" charset="0"/>
              </a:rPr>
              <a:t>lub CBZ</a:t>
            </a:r>
            <a:r>
              <a:rPr lang="en-US" baseline="50000">
                <a:latin typeface="Cambria" pitchFamily="18" charset="0"/>
                <a:cs typeface="Arial" pitchFamily="34" charset="0"/>
              </a:rPr>
              <a:t>†</a:t>
            </a:r>
          </a:p>
        </p:txBody>
      </p:sp>
      <p:grpSp>
        <p:nvGrpSpPr>
          <p:cNvPr id="3" name="Group 41"/>
          <p:cNvGrpSpPr>
            <a:grpSpLocks/>
          </p:cNvGrpSpPr>
          <p:nvPr/>
        </p:nvGrpSpPr>
        <p:grpSpPr bwMode="auto">
          <a:xfrm>
            <a:off x="2667000" y="4648200"/>
            <a:ext cx="3752850" cy="876300"/>
            <a:chOff x="1641" y="2931"/>
            <a:chExt cx="2328" cy="558"/>
          </a:xfrm>
        </p:grpSpPr>
        <p:sp>
          <p:nvSpPr>
            <p:cNvPr id="44065" name="AutoShape 26"/>
            <p:cNvSpPr>
              <a:spLocks noChangeArrowheads="1"/>
            </p:cNvSpPr>
            <p:nvPr/>
          </p:nvSpPr>
          <p:spPr bwMode="gray">
            <a:xfrm>
              <a:off x="1641" y="2931"/>
              <a:ext cx="2328" cy="525"/>
            </a:xfrm>
            <a:prstGeom prst="roundRect">
              <a:avLst>
                <a:gd name="adj" fmla="val 16667"/>
              </a:avLst>
            </a:prstGeom>
            <a:solidFill>
              <a:srgbClr val="FFFF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44066" name="Text Box 27"/>
            <p:cNvSpPr txBox="1">
              <a:spLocks noChangeArrowheads="1"/>
            </p:cNvSpPr>
            <p:nvPr/>
          </p:nvSpPr>
          <p:spPr bwMode="gray">
            <a:xfrm>
              <a:off x="1719" y="2940"/>
              <a:ext cx="2174" cy="549"/>
            </a:xfrm>
            <a:prstGeom prst="rect">
              <a:avLst/>
            </a:prstGeom>
            <a:solidFill>
              <a:srgbClr val="FFFF00"/>
            </a:solidFill>
            <a:ln w="8001">
              <a:noFill/>
              <a:miter lim="800000"/>
              <a:headEnd/>
              <a:tailEnd/>
            </a:ln>
          </p:spPr>
          <p:txBody>
            <a:bodyPr>
              <a:spAutoFit/>
            </a:bodyPr>
            <a:lstStyle/>
            <a:p>
              <a:pPr algn="ctr" eaLnBrk="0" hangingPunct="0">
                <a:spcBef>
                  <a:spcPct val="50000"/>
                </a:spcBef>
              </a:pPr>
              <a:r>
                <a:rPr lang="en-US" sz="1600" b="1">
                  <a:latin typeface="Cambria" pitchFamily="18" charset="0"/>
                </a:rPr>
                <a:t>częściowa odpowiedź</a:t>
              </a:r>
              <a:r>
                <a:rPr lang="pl-PL" sz="1600" b="1">
                  <a:latin typeface="Cambria" pitchFamily="18" charset="0"/>
                </a:rPr>
                <a:t> lub brak odpowiedzi</a:t>
              </a:r>
              <a:r>
                <a:rPr lang="en-US" sz="1600" b="1">
                  <a:latin typeface="Cambria" pitchFamily="18" charset="0"/>
                </a:rPr>
                <a:t>:</a:t>
              </a:r>
              <a:br>
                <a:rPr lang="en-US" sz="1600" b="1">
                  <a:latin typeface="Cambria" pitchFamily="18" charset="0"/>
                </a:rPr>
              </a:br>
              <a:r>
                <a:rPr lang="pl-PL">
                  <a:latin typeface="Cambria" pitchFamily="18" charset="0"/>
                </a:rPr>
                <a:t>przejście do kolejnego etapu</a:t>
              </a:r>
              <a:endParaRPr lang="en-US" sz="1600" b="1">
                <a:latin typeface="Cambria" pitchFamily="18" charset="0"/>
              </a:endParaRPr>
            </a:p>
          </p:txBody>
        </p:sp>
      </p:grpSp>
      <p:sp>
        <p:nvSpPr>
          <p:cNvPr id="100381" name="Text Box 29"/>
          <p:cNvSpPr txBox="1">
            <a:spLocks noChangeArrowheads="1"/>
          </p:cNvSpPr>
          <p:nvPr/>
        </p:nvSpPr>
        <p:spPr bwMode="auto">
          <a:xfrm>
            <a:off x="228600" y="6248400"/>
            <a:ext cx="5140325" cy="341313"/>
          </a:xfrm>
          <a:prstGeom prst="rect">
            <a:avLst/>
          </a:prstGeom>
          <a:noFill/>
          <a:ln w="8001">
            <a:noFill/>
            <a:miter lim="800000"/>
            <a:headEnd/>
            <a:tailEnd/>
          </a:ln>
        </p:spPr>
        <p:txBody>
          <a:bodyPr>
            <a:spAutoFit/>
          </a:bodyPr>
          <a:lstStyle/>
          <a:p>
            <a:pPr>
              <a:lnSpc>
                <a:spcPct val="90000"/>
              </a:lnSpc>
              <a:spcBef>
                <a:spcPct val="40000"/>
              </a:spcBef>
            </a:pPr>
            <a:r>
              <a:rPr lang="en-US">
                <a:latin typeface="Cambria" pitchFamily="18" charset="0"/>
              </a:rPr>
              <a:t> Suppes T, </a:t>
            </a:r>
            <a:r>
              <a:rPr lang="pl-PL">
                <a:latin typeface="Cambria" pitchFamily="18" charset="0"/>
              </a:rPr>
              <a:t>i in</a:t>
            </a:r>
            <a:r>
              <a:rPr lang="en-US">
                <a:latin typeface="Cambria" pitchFamily="18" charset="0"/>
              </a:rPr>
              <a:t>. </a:t>
            </a:r>
            <a:r>
              <a:rPr lang="en-US" i="1">
                <a:latin typeface="Cambria" pitchFamily="18" charset="0"/>
              </a:rPr>
              <a:t>J Clin Psychiatry. </a:t>
            </a:r>
            <a:r>
              <a:rPr lang="en-US">
                <a:latin typeface="Cambria" pitchFamily="18" charset="0"/>
              </a:rPr>
              <a:t>2005;66:870-886</a:t>
            </a:r>
            <a:r>
              <a:rPr lang="en-US">
                <a:solidFill>
                  <a:schemeClr val="accent2"/>
                </a:solidFill>
                <a:latin typeface="Cambria" pitchFamily="18" charset="0"/>
              </a:rPr>
              <a:t>.</a:t>
            </a:r>
          </a:p>
        </p:txBody>
      </p:sp>
      <p:sp>
        <p:nvSpPr>
          <p:cNvPr id="100382" name="Line 30"/>
          <p:cNvSpPr>
            <a:spLocks noChangeShapeType="1"/>
          </p:cNvSpPr>
          <p:nvPr/>
        </p:nvSpPr>
        <p:spPr bwMode="auto">
          <a:xfrm flipH="1">
            <a:off x="622300" y="3040063"/>
            <a:ext cx="152400" cy="0"/>
          </a:xfrm>
          <a:prstGeom prst="line">
            <a:avLst/>
          </a:prstGeom>
          <a:noFill/>
          <a:ln w="12700">
            <a:solidFill>
              <a:schemeClr val="tx1"/>
            </a:solidFill>
            <a:round/>
            <a:headEnd/>
            <a:tailEnd/>
          </a:ln>
        </p:spPr>
        <p:txBody>
          <a:bodyPr/>
          <a:lstStyle/>
          <a:p>
            <a:endParaRPr lang="pl-PL"/>
          </a:p>
        </p:txBody>
      </p:sp>
      <p:sp>
        <p:nvSpPr>
          <p:cNvPr id="100383" name="Line 31"/>
          <p:cNvSpPr>
            <a:spLocks noChangeShapeType="1"/>
          </p:cNvSpPr>
          <p:nvPr/>
        </p:nvSpPr>
        <p:spPr bwMode="auto">
          <a:xfrm flipV="1">
            <a:off x="622300" y="1446213"/>
            <a:ext cx="0" cy="1593850"/>
          </a:xfrm>
          <a:prstGeom prst="line">
            <a:avLst/>
          </a:prstGeom>
          <a:noFill/>
          <a:ln w="12700">
            <a:solidFill>
              <a:schemeClr val="tx1"/>
            </a:solidFill>
            <a:round/>
            <a:headEnd/>
            <a:tailEnd/>
          </a:ln>
        </p:spPr>
        <p:txBody>
          <a:bodyPr/>
          <a:lstStyle/>
          <a:p>
            <a:endParaRPr lang="pl-PL"/>
          </a:p>
        </p:txBody>
      </p:sp>
      <p:sp>
        <p:nvSpPr>
          <p:cNvPr id="100384" name="Line 32"/>
          <p:cNvSpPr>
            <a:spLocks noChangeShapeType="1"/>
          </p:cNvSpPr>
          <p:nvPr/>
        </p:nvSpPr>
        <p:spPr bwMode="auto">
          <a:xfrm>
            <a:off x="622300" y="1439863"/>
            <a:ext cx="984250" cy="0"/>
          </a:xfrm>
          <a:prstGeom prst="line">
            <a:avLst/>
          </a:prstGeom>
          <a:noFill/>
          <a:ln w="12700">
            <a:solidFill>
              <a:schemeClr val="tx1"/>
            </a:solidFill>
            <a:round/>
            <a:headEnd/>
            <a:tailEnd type="triangle" w="med" len="med"/>
          </a:ln>
        </p:spPr>
        <p:txBody>
          <a:bodyPr/>
          <a:lstStyle/>
          <a:p>
            <a:endParaRPr lang="pl-PL"/>
          </a:p>
        </p:txBody>
      </p:sp>
      <p:sp>
        <p:nvSpPr>
          <p:cNvPr id="100385" name="Rectangle 33"/>
          <p:cNvSpPr>
            <a:spLocks noGrp="1" noChangeArrowheads="1"/>
          </p:cNvSpPr>
          <p:nvPr>
            <p:ph type="title"/>
          </p:nvPr>
        </p:nvSpPr>
        <p:spPr>
          <a:xfrm>
            <a:off x="0" y="46038"/>
            <a:ext cx="9144000" cy="1020762"/>
          </a:xfrm>
        </p:spPr>
        <p:txBody>
          <a:bodyPr lIns="92075" tIns="46037" rIns="92075" bIns="46037" anchor="b" anchorCtr="1">
            <a:normAutofit fontScale="90000"/>
          </a:bodyPr>
          <a:lstStyle/>
          <a:p>
            <a:pPr fontAlgn="auto">
              <a:lnSpc>
                <a:spcPct val="85000"/>
              </a:lnSpc>
              <a:spcAft>
                <a:spcPts val="0"/>
              </a:spcAft>
              <a:defRPr/>
            </a:pPr>
            <a:r>
              <a:rPr lang="en-US" sz="3200" b="1" dirty="0">
                <a:solidFill>
                  <a:schemeClr val="tx2">
                    <a:satMod val="130000"/>
                  </a:schemeClr>
                </a:solidFill>
                <a:latin typeface="Cambria" pitchFamily="18" charset="0"/>
              </a:rPr>
              <a:t/>
            </a:r>
            <a:br>
              <a:rPr lang="en-US" sz="3200" b="1" dirty="0">
                <a:solidFill>
                  <a:schemeClr val="tx2">
                    <a:satMod val="130000"/>
                  </a:schemeClr>
                </a:solidFill>
                <a:latin typeface="Cambria" pitchFamily="18" charset="0"/>
              </a:rPr>
            </a:br>
            <a:r>
              <a:rPr lang="en-US" sz="3200" b="1" dirty="0">
                <a:solidFill>
                  <a:schemeClr val="tx2">
                    <a:satMod val="130000"/>
                  </a:schemeClr>
                </a:solidFill>
                <a:latin typeface="Cambria" pitchFamily="18" charset="0"/>
              </a:rPr>
              <a:t>TIMA </a:t>
            </a:r>
            <a:r>
              <a:rPr lang="pl-PL" sz="3200" b="1" dirty="0" smtClean="0">
                <a:solidFill>
                  <a:schemeClr val="tx2">
                    <a:satMod val="130000"/>
                  </a:schemeClr>
                </a:solidFill>
                <a:latin typeface="Cambria" pitchFamily="18" charset="0"/>
              </a:rPr>
              <a:t>– algorytm terapii epizodu manii w przebiegu </a:t>
            </a:r>
            <a:r>
              <a:rPr lang="pl-PL" sz="3200" b="1" dirty="0" err="1" smtClean="0">
                <a:solidFill>
                  <a:schemeClr val="tx2">
                    <a:satMod val="130000"/>
                  </a:schemeClr>
                </a:solidFill>
                <a:latin typeface="Cambria" pitchFamily="18" charset="0"/>
              </a:rPr>
              <a:t>ChAD</a:t>
            </a:r>
            <a:r>
              <a:rPr lang="en-US" sz="3200" b="1" dirty="0" smtClean="0">
                <a:solidFill>
                  <a:schemeClr val="tx2">
                    <a:satMod val="130000"/>
                  </a:schemeClr>
                </a:solidFill>
                <a:latin typeface="Cambria" pitchFamily="18" charset="0"/>
              </a:rPr>
              <a:t>(</a:t>
            </a:r>
            <a:r>
              <a:rPr lang="en-US" sz="3200" b="1" dirty="0" err="1" smtClean="0">
                <a:solidFill>
                  <a:schemeClr val="tx2">
                    <a:satMod val="130000"/>
                  </a:schemeClr>
                </a:solidFill>
                <a:latin typeface="Cambria" pitchFamily="18" charset="0"/>
              </a:rPr>
              <a:t>etap</a:t>
            </a:r>
            <a:r>
              <a:rPr lang="pl-PL" sz="3200" b="1" dirty="0" smtClean="0">
                <a:solidFill>
                  <a:schemeClr val="tx2">
                    <a:satMod val="130000"/>
                  </a:schemeClr>
                </a:solidFill>
                <a:latin typeface="Cambria" pitchFamily="18" charset="0"/>
              </a:rPr>
              <a:t>y</a:t>
            </a:r>
            <a:r>
              <a:rPr lang="en-US" sz="3200" b="1" dirty="0" smtClean="0">
                <a:solidFill>
                  <a:schemeClr val="tx2">
                    <a:satMod val="130000"/>
                  </a:schemeClr>
                </a:solidFill>
                <a:latin typeface="Cambria" pitchFamily="18" charset="0"/>
              </a:rPr>
              <a:t> </a:t>
            </a:r>
            <a:r>
              <a:rPr lang="en-US" sz="3200" b="1" dirty="0">
                <a:solidFill>
                  <a:schemeClr val="tx2">
                    <a:satMod val="130000"/>
                  </a:schemeClr>
                </a:solidFill>
                <a:latin typeface="Cambria" pitchFamily="18" charset="0"/>
              </a:rPr>
              <a:t>1</a:t>
            </a:r>
            <a:r>
              <a:rPr lang="en-US" sz="3200" b="1" dirty="0">
                <a:solidFill>
                  <a:schemeClr val="tx2">
                    <a:satMod val="130000"/>
                  </a:schemeClr>
                </a:solidFill>
                <a:latin typeface="Cambria" pitchFamily="18" charset="0"/>
                <a:cs typeface="Times New Roman" pitchFamily="18" charset="0"/>
              </a:rPr>
              <a:t>–</a:t>
            </a:r>
            <a:r>
              <a:rPr lang="en-US" sz="3200" b="1" dirty="0">
                <a:solidFill>
                  <a:schemeClr val="tx2">
                    <a:satMod val="130000"/>
                  </a:schemeClr>
                </a:solidFill>
                <a:latin typeface="Cambria" pitchFamily="18" charset="0"/>
              </a:rPr>
              <a:t>2)</a:t>
            </a:r>
          </a:p>
        </p:txBody>
      </p:sp>
      <p:sp>
        <p:nvSpPr>
          <p:cNvPr id="100386" name="Line 34"/>
          <p:cNvSpPr>
            <a:spLocks noChangeShapeType="1"/>
          </p:cNvSpPr>
          <p:nvPr/>
        </p:nvSpPr>
        <p:spPr bwMode="auto">
          <a:xfrm>
            <a:off x="2117725" y="2598738"/>
            <a:ext cx="0" cy="133350"/>
          </a:xfrm>
          <a:prstGeom prst="line">
            <a:avLst/>
          </a:prstGeom>
          <a:noFill/>
          <a:ln w="12700">
            <a:solidFill>
              <a:schemeClr val="tx1"/>
            </a:solidFill>
            <a:round/>
            <a:headEnd/>
            <a:tailEnd/>
          </a:ln>
        </p:spPr>
        <p:txBody>
          <a:bodyPr/>
          <a:lstStyle/>
          <a:p>
            <a:endParaRPr lang="pl-PL"/>
          </a:p>
        </p:txBody>
      </p:sp>
      <p:sp>
        <p:nvSpPr>
          <p:cNvPr id="100387" name="Oval 35"/>
          <p:cNvSpPr>
            <a:spLocks noChangeArrowheads="1"/>
          </p:cNvSpPr>
          <p:nvPr/>
        </p:nvSpPr>
        <p:spPr bwMode="black">
          <a:xfrm>
            <a:off x="2078038" y="2555875"/>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100388" name="Oval 36"/>
          <p:cNvSpPr>
            <a:spLocks noChangeArrowheads="1"/>
          </p:cNvSpPr>
          <p:nvPr/>
        </p:nvSpPr>
        <p:spPr bwMode="black">
          <a:xfrm>
            <a:off x="4411663" y="2555875"/>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100389" name="Oval 37"/>
          <p:cNvSpPr>
            <a:spLocks noChangeArrowheads="1"/>
          </p:cNvSpPr>
          <p:nvPr/>
        </p:nvSpPr>
        <p:spPr bwMode="black">
          <a:xfrm>
            <a:off x="6907213" y="2546350"/>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100390" name="Oval 38"/>
          <p:cNvSpPr>
            <a:spLocks noChangeArrowheads="1"/>
          </p:cNvSpPr>
          <p:nvPr/>
        </p:nvSpPr>
        <p:spPr bwMode="auto">
          <a:xfrm>
            <a:off x="7642225" y="4487863"/>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100391" name="Oval 39"/>
          <p:cNvSpPr>
            <a:spLocks noChangeArrowheads="1"/>
          </p:cNvSpPr>
          <p:nvPr/>
        </p:nvSpPr>
        <p:spPr bwMode="auto">
          <a:xfrm>
            <a:off x="4406900" y="4489450"/>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100392" name="Line 40"/>
          <p:cNvSpPr>
            <a:spLocks noChangeShapeType="1"/>
          </p:cNvSpPr>
          <p:nvPr/>
        </p:nvSpPr>
        <p:spPr bwMode="auto">
          <a:xfrm>
            <a:off x="2111375" y="2597150"/>
            <a:ext cx="4830763" cy="0"/>
          </a:xfrm>
          <a:prstGeom prst="line">
            <a:avLst/>
          </a:prstGeom>
          <a:noFill/>
          <a:ln w="9525">
            <a:solidFill>
              <a:schemeClr val="tx1"/>
            </a:solidFill>
            <a:round/>
            <a:headEnd/>
            <a:tailEnd/>
          </a:ln>
        </p:spPr>
        <p:txBody>
          <a:bodyPr/>
          <a:lstStyle/>
          <a:p>
            <a:endParaRPr lang="pl-PL"/>
          </a:p>
        </p:txBody>
      </p:sp>
    </p:spTree>
    <p:custDataLst>
      <p:tags r:id="rId1"/>
    </p:custDataLst>
    <p:extLst>
      <p:ext uri="{BB962C8B-B14F-4D97-AF65-F5344CB8AC3E}">
        <p14:creationId xmlns:p14="http://schemas.microsoft.com/office/powerpoint/2010/main" val="4072535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ipe(down)">
                                      <p:cBhvr>
                                        <p:cTn id="7" dur="500"/>
                                        <p:tgtEl>
                                          <p:spTgt spid="1003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0356"/>
                                        </p:tgtEl>
                                        <p:attrNameLst>
                                          <p:attrName>style.visibility</p:attrName>
                                        </p:attrNameLst>
                                      </p:cBhvr>
                                      <p:to>
                                        <p:strVal val="visible"/>
                                      </p:to>
                                    </p:set>
                                    <p:animEffect transition="in" filter="wipe(down)">
                                      <p:cBhvr>
                                        <p:cTn id="10" dur="500"/>
                                        <p:tgtEl>
                                          <p:spTgt spid="10035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0357"/>
                                        </p:tgtEl>
                                        <p:attrNameLst>
                                          <p:attrName>style.visibility</p:attrName>
                                        </p:attrNameLst>
                                      </p:cBhvr>
                                      <p:to>
                                        <p:strVal val="visible"/>
                                      </p:to>
                                    </p:set>
                                    <p:animEffect transition="in" filter="wipe(down)">
                                      <p:cBhvr>
                                        <p:cTn id="13" dur="500"/>
                                        <p:tgtEl>
                                          <p:spTgt spid="10035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0358"/>
                                        </p:tgtEl>
                                        <p:attrNameLst>
                                          <p:attrName>style.visibility</p:attrName>
                                        </p:attrNameLst>
                                      </p:cBhvr>
                                      <p:to>
                                        <p:strVal val="visible"/>
                                      </p:to>
                                    </p:set>
                                    <p:animEffect transition="in" filter="wipe(down)">
                                      <p:cBhvr>
                                        <p:cTn id="16" dur="500"/>
                                        <p:tgtEl>
                                          <p:spTgt spid="10035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0359"/>
                                        </p:tgtEl>
                                        <p:attrNameLst>
                                          <p:attrName>style.visibility</p:attrName>
                                        </p:attrNameLst>
                                      </p:cBhvr>
                                      <p:to>
                                        <p:strVal val="visible"/>
                                      </p:to>
                                    </p:set>
                                    <p:animEffect transition="in" filter="wipe(down)">
                                      <p:cBhvr>
                                        <p:cTn id="19" dur="500"/>
                                        <p:tgtEl>
                                          <p:spTgt spid="10035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0361"/>
                                        </p:tgtEl>
                                        <p:attrNameLst>
                                          <p:attrName>style.visibility</p:attrName>
                                        </p:attrNameLst>
                                      </p:cBhvr>
                                      <p:to>
                                        <p:strVal val="visible"/>
                                      </p:to>
                                    </p:set>
                                    <p:animEffect transition="in" filter="wipe(down)">
                                      <p:cBhvr>
                                        <p:cTn id="22" dur="500"/>
                                        <p:tgtEl>
                                          <p:spTgt spid="10036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0362"/>
                                        </p:tgtEl>
                                        <p:attrNameLst>
                                          <p:attrName>style.visibility</p:attrName>
                                        </p:attrNameLst>
                                      </p:cBhvr>
                                      <p:to>
                                        <p:strVal val="visible"/>
                                      </p:to>
                                    </p:set>
                                    <p:animEffect transition="in" filter="wipe(down)">
                                      <p:cBhvr>
                                        <p:cTn id="25" dur="500"/>
                                        <p:tgtEl>
                                          <p:spTgt spid="100362"/>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66"/>
                                        </p:tgtEl>
                                        <p:attrNameLst>
                                          <p:attrName>style.visibility</p:attrName>
                                        </p:attrNameLst>
                                      </p:cBhvr>
                                      <p:to>
                                        <p:strVal val="visible"/>
                                      </p:to>
                                    </p:set>
                                    <p:animEffect transition="in" filter="wipe(down)">
                                      <p:cBhvr>
                                        <p:cTn id="31" dur="500"/>
                                        <p:tgtEl>
                                          <p:spTgt spid="10036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0367"/>
                                        </p:tgtEl>
                                        <p:attrNameLst>
                                          <p:attrName>style.visibility</p:attrName>
                                        </p:attrNameLst>
                                      </p:cBhvr>
                                      <p:to>
                                        <p:strVal val="visible"/>
                                      </p:to>
                                    </p:set>
                                    <p:animEffect transition="in" filter="wipe(down)">
                                      <p:cBhvr>
                                        <p:cTn id="34" dur="500"/>
                                        <p:tgtEl>
                                          <p:spTgt spid="10036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0369"/>
                                        </p:tgtEl>
                                        <p:attrNameLst>
                                          <p:attrName>style.visibility</p:attrName>
                                        </p:attrNameLst>
                                      </p:cBhvr>
                                      <p:to>
                                        <p:strVal val="visible"/>
                                      </p:to>
                                    </p:set>
                                    <p:animEffect transition="in" filter="wipe(down)">
                                      <p:cBhvr>
                                        <p:cTn id="37" dur="500"/>
                                        <p:tgtEl>
                                          <p:spTgt spid="10036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0370"/>
                                        </p:tgtEl>
                                        <p:attrNameLst>
                                          <p:attrName>style.visibility</p:attrName>
                                        </p:attrNameLst>
                                      </p:cBhvr>
                                      <p:to>
                                        <p:strVal val="visible"/>
                                      </p:to>
                                    </p:set>
                                    <p:animEffect transition="in" filter="wipe(down)">
                                      <p:cBhvr>
                                        <p:cTn id="40" dur="500"/>
                                        <p:tgtEl>
                                          <p:spTgt spid="10037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0371"/>
                                        </p:tgtEl>
                                        <p:attrNameLst>
                                          <p:attrName>style.visibility</p:attrName>
                                        </p:attrNameLst>
                                      </p:cBhvr>
                                      <p:to>
                                        <p:strVal val="visible"/>
                                      </p:to>
                                    </p:set>
                                    <p:animEffect transition="in" filter="wipe(down)">
                                      <p:cBhvr>
                                        <p:cTn id="43" dur="500"/>
                                        <p:tgtEl>
                                          <p:spTgt spid="10037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0372"/>
                                        </p:tgtEl>
                                        <p:attrNameLst>
                                          <p:attrName>style.visibility</p:attrName>
                                        </p:attrNameLst>
                                      </p:cBhvr>
                                      <p:to>
                                        <p:strVal val="visible"/>
                                      </p:to>
                                    </p:set>
                                    <p:animEffect transition="in" filter="wipe(down)">
                                      <p:cBhvr>
                                        <p:cTn id="46" dur="500"/>
                                        <p:tgtEl>
                                          <p:spTgt spid="10037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0373"/>
                                        </p:tgtEl>
                                        <p:attrNameLst>
                                          <p:attrName>style.visibility</p:attrName>
                                        </p:attrNameLst>
                                      </p:cBhvr>
                                      <p:to>
                                        <p:strVal val="visible"/>
                                      </p:to>
                                    </p:set>
                                    <p:animEffect transition="in" filter="wipe(down)">
                                      <p:cBhvr>
                                        <p:cTn id="49" dur="500"/>
                                        <p:tgtEl>
                                          <p:spTgt spid="10037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0374"/>
                                        </p:tgtEl>
                                        <p:attrNameLst>
                                          <p:attrName>style.visibility</p:attrName>
                                        </p:attrNameLst>
                                      </p:cBhvr>
                                      <p:to>
                                        <p:strVal val="visible"/>
                                      </p:to>
                                    </p:set>
                                    <p:animEffect transition="in" filter="wipe(down)">
                                      <p:cBhvr>
                                        <p:cTn id="52" dur="500"/>
                                        <p:tgtEl>
                                          <p:spTgt spid="10037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0375"/>
                                        </p:tgtEl>
                                        <p:attrNameLst>
                                          <p:attrName>style.visibility</p:attrName>
                                        </p:attrNameLst>
                                      </p:cBhvr>
                                      <p:to>
                                        <p:strVal val="visible"/>
                                      </p:to>
                                    </p:set>
                                    <p:animEffect transition="in" filter="wipe(down)">
                                      <p:cBhvr>
                                        <p:cTn id="55" dur="500"/>
                                        <p:tgtEl>
                                          <p:spTgt spid="10037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0376"/>
                                        </p:tgtEl>
                                        <p:attrNameLst>
                                          <p:attrName>style.visibility</p:attrName>
                                        </p:attrNameLst>
                                      </p:cBhvr>
                                      <p:to>
                                        <p:strVal val="visible"/>
                                      </p:to>
                                    </p:set>
                                    <p:animEffect transition="in" filter="wipe(down)">
                                      <p:cBhvr>
                                        <p:cTn id="58" dur="500"/>
                                        <p:tgtEl>
                                          <p:spTgt spid="100376"/>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0381"/>
                                        </p:tgtEl>
                                        <p:attrNameLst>
                                          <p:attrName>style.visibility</p:attrName>
                                        </p:attrNameLst>
                                      </p:cBhvr>
                                      <p:to>
                                        <p:strVal val="visible"/>
                                      </p:to>
                                    </p:set>
                                    <p:animEffect transition="in" filter="wipe(down)">
                                      <p:cBhvr>
                                        <p:cTn id="64" dur="500"/>
                                        <p:tgtEl>
                                          <p:spTgt spid="10038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00382"/>
                                        </p:tgtEl>
                                        <p:attrNameLst>
                                          <p:attrName>style.visibility</p:attrName>
                                        </p:attrNameLst>
                                      </p:cBhvr>
                                      <p:to>
                                        <p:strVal val="visible"/>
                                      </p:to>
                                    </p:set>
                                    <p:animEffect transition="in" filter="wipe(down)">
                                      <p:cBhvr>
                                        <p:cTn id="67" dur="500"/>
                                        <p:tgtEl>
                                          <p:spTgt spid="10038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00383"/>
                                        </p:tgtEl>
                                        <p:attrNameLst>
                                          <p:attrName>style.visibility</p:attrName>
                                        </p:attrNameLst>
                                      </p:cBhvr>
                                      <p:to>
                                        <p:strVal val="visible"/>
                                      </p:to>
                                    </p:set>
                                    <p:animEffect transition="in" filter="wipe(down)">
                                      <p:cBhvr>
                                        <p:cTn id="70" dur="500"/>
                                        <p:tgtEl>
                                          <p:spTgt spid="10038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0384"/>
                                        </p:tgtEl>
                                        <p:attrNameLst>
                                          <p:attrName>style.visibility</p:attrName>
                                        </p:attrNameLst>
                                      </p:cBhvr>
                                      <p:to>
                                        <p:strVal val="visible"/>
                                      </p:to>
                                    </p:set>
                                    <p:animEffect transition="in" filter="wipe(down)">
                                      <p:cBhvr>
                                        <p:cTn id="73" dur="500"/>
                                        <p:tgtEl>
                                          <p:spTgt spid="10038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00385"/>
                                        </p:tgtEl>
                                        <p:attrNameLst>
                                          <p:attrName>style.visibility</p:attrName>
                                        </p:attrNameLst>
                                      </p:cBhvr>
                                      <p:to>
                                        <p:strVal val="visible"/>
                                      </p:to>
                                    </p:set>
                                    <p:animEffect transition="in" filter="wipe(down)">
                                      <p:cBhvr>
                                        <p:cTn id="76" dur="500"/>
                                        <p:tgtEl>
                                          <p:spTgt spid="10038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0386"/>
                                        </p:tgtEl>
                                        <p:attrNameLst>
                                          <p:attrName>style.visibility</p:attrName>
                                        </p:attrNameLst>
                                      </p:cBhvr>
                                      <p:to>
                                        <p:strVal val="visible"/>
                                      </p:to>
                                    </p:set>
                                    <p:animEffect transition="in" filter="wipe(down)">
                                      <p:cBhvr>
                                        <p:cTn id="79" dur="500"/>
                                        <p:tgtEl>
                                          <p:spTgt spid="10038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00387"/>
                                        </p:tgtEl>
                                        <p:attrNameLst>
                                          <p:attrName>style.visibility</p:attrName>
                                        </p:attrNameLst>
                                      </p:cBhvr>
                                      <p:to>
                                        <p:strVal val="visible"/>
                                      </p:to>
                                    </p:set>
                                    <p:animEffect transition="in" filter="wipe(down)">
                                      <p:cBhvr>
                                        <p:cTn id="82" dur="500"/>
                                        <p:tgtEl>
                                          <p:spTgt spid="10038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00388"/>
                                        </p:tgtEl>
                                        <p:attrNameLst>
                                          <p:attrName>style.visibility</p:attrName>
                                        </p:attrNameLst>
                                      </p:cBhvr>
                                      <p:to>
                                        <p:strVal val="visible"/>
                                      </p:to>
                                    </p:set>
                                    <p:animEffect transition="in" filter="wipe(down)">
                                      <p:cBhvr>
                                        <p:cTn id="85" dur="500"/>
                                        <p:tgtEl>
                                          <p:spTgt spid="10038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00389"/>
                                        </p:tgtEl>
                                        <p:attrNameLst>
                                          <p:attrName>style.visibility</p:attrName>
                                        </p:attrNameLst>
                                      </p:cBhvr>
                                      <p:to>
                                        <p:strVal val="visible"/>
                                      </p:to>
                                    </p:set>
                                    <p:animEffect transition="in" filter="wipe(down)">
                                      <p:cBhvr>
                                        <p:cTn id="88" dur="500"/>
                                        <p:tgtEl>
                                          <p:spTgt spid="10038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00390"/>
                                        </p:tgtEl>
                                        <p:attrNameLst>
                                          <p:attrName>style.visibility</p:attrName>
                                        </p:attrNameLst>
                                      </p:cBhvr>
                                      <p:to>
                                        <p:strVal val="visible"/>
                                      </p:to>
                                    </p:set>
                                    <p:animEffect transition="in" filter="wipe(down)">
                                      <p:cBhvr>
                                        <p:cTn id="91" dur="500"/>
                                        <p:tgtEl>
                                          <p:spTgt spid="10039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00391"/>
                                        </p:tgtEl>
                                        <p:attrNameLst>
                                          <p:attrName>style.visibility</p:attrName>
                                        </p:attrNameLst>
                                      </p:cBhvr>
                                      <p:to>
                                        <p:strVal val="visible"/>
                                      </p:to>
                                    </p:set>
                                    <p:animEffect transition="in" filter="wipe(down)">
                                      <p:cBhvr>
                                        <p:cTn id="94" dur="500"/>
                                        <p:tgtEl>
                                          <p:spTgt spid="10039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00392"/>
                                        </p:tgtEl>
                                        <p:attrNameLst>
                                          <p:attrName>style.visibility</p:attrName>
                                        </p:attrNameLst>
                                      </p:cBhvr>
                                      <p:to>
                                        <p:strVal val="visible"/>
                                      </p:to>
                                    </p:set>
                                    <p:animEffect transition="in" filter="wipe(down)">
                                      <p:cBhvr>
                                        <p:cTn id="97" dur="500"/>
                                        <p:tgtEl>
                                          <p:spTgt spid="100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6" grpId="0" animBg="1"/>
      <p:bldP spid="100357" grpId="0" animBg="1"/>
      <p:bldP spid="100358" grpId="0" animBg="1"/>
      <p:bldP spid="100359" grpId="0" animBg="1"/>
      <p:bldP spid="100361" grpId="0" animBg="1"/>
      <p:bldP spid="100362" grpId="0" animBg="1"/>
      <p:bldP spid="100366" grpId="0" animBg="1"/>
      <p:bldP spid="100367" grpId="0" animBg="1"/>
      <p:bldP spid="100369" grpId="0" animBg="1"/>
      <p:bldP spid="100370" grpId="0" animBg="1"/>
      <p:bldP spid="100371" grpId="0" animBg="1"/>
      <p:bldP spid="100372" grpId="0" animBg="1"/>
      <p:bldP spid="100373" grpId="0" animBg="1"/>
      <p:bldP spid="100374" grpId="0" animBg="1"/>
      <p:bldP spid="100375" grpId="0" animBg="1"/>
      <p:bldP spid="100376" grpId="0"/>
      <p:bldP spid="100381" grpId="0"/>
      <p:bldP spid="100382" grpId="0" animBg="1"/>
      <p:bldP spid="100383" grpId="0" animBg="1"/>
      <p:bldP spid="100384" grpId="0" animBg="1"/>
      <p:bldP spid="100385" grpId="0" animBg="1"/>
      <p:bldP spid="100386" grpId="0" animBg="1"/>
      <p:bldP spid="100387" grpId="0" animBg="1"/>
      <p:bldP spid="100388" grpId="0" animBg="1"/>
      <p:bldP spid="100389" grpId="0" animBg="1"/>
      <p:bldP spid="100390" grpId="0" animBg="1"/>
      <p:bldP spid="100391" grpId="0" animBg="1"/>
      <p:bldP spid="10039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pPr>
              <a:defRPr/>
            </a:pPr>
            <a:fld id="{47DDFFBF-1500-40D8-8D94-35F1E6E62FCA}" type="slidenum">
              <a:rPr lang="pl-PL" altLang="en-US">
                <a:latin typeface="Cambria" pitchFamily="18" charset="0"/>
              </a:rPr>
              <a:pPr>
                <a:defRPr/>
              </a:pPr>
              <a:t>101</a:t>
            </a:fld>
            <a:endParaRPr lang="pl-PL" altLang="en-US">
              <a:latin typeface="Cambria" pitchFamily="18" charset="0"/>
            </a:endParaRPr>
          </a:p>
        </p:txBody>
      </p:sp>
      <p:sp>
        <p:nvSpPr>
          <p:cNvPr id="46083" name="Rectangle 1028"/>
          <p:cNvSpPr>
            <a:spLocks noChangeArrowheads="1"/>
          </p:cNvSpPr>
          <p:nvPr/>
        </p:nvSpPr>
        <p:spPr bwMode="auto">
          <a:xfrm>
            <a:off x="134938" y="889000"/>
            <a:ext cx="8885237" cy="1155700"/>
          </a:xfrm>
          <a:prstGeom prst="rect">
            <a:avLst/>
          </a:prstGeom>
          <a:noFill/>
          <a:ln w="9525">
            <a:noFill/>
            <a:miter lim="800000"/>
            <a:headEnd/>
            <a:tailEnd/>
          </a:ln>
        </p:spPr>
        <p:txBody>
          <a:bodyPr lIns="92075" tIns="46038" rIns="92075" bIns="46038" anchor="ctr"/>
          <a:lstStyle/>
          <a:p>
            <a:r>
              <a:rPr lang="pl-PL" sz="4200">
                <a:solidFill>
                  <a:schemeClr val="tx2"/>
                </a:solidFill>
                <a:latin typeface="Cambria" pitchFamily="18" charset="0"/>
              </a:rPr>
              <a:t>Dwie klasy normotymików – klasa B</a:t>
            </a:r>
          </a:p>
        </p:txBody>
      </p:sp>
      <p:sp>
        <p:nvSpPr>
          <p:cNvPr id="46084" name="Rectangle 1029"/>
          <p:cNvSpPr>
            <a:spLocks noChangeArrowheads="1"/>
          </p:cNvSpPr>
          <p:nvPr/>
        </p:nvSpPr>
        <p:spPr bwMode="auto">
          <a:xfrm>
            <a:off x="134938" y="2116138"/>
            <a:ext cx="8896350" cy="4135437"/>
          </a:xfrm>
          <a:prstGeom prst="rect">
            <a:avLst/>
          </a:prstGeom>
          <a:noFill/>
          <a:ln w="9525">
            <a:noFill/>
            <a:miter lim="800000"/>
            <a:headEnd/>
            <a:tailEnd/>
          </a:ln>
        </p:spPr>
        <p:txBody>
          <a:bodyPr lIns="92075" tIns="46038" rIns="92075" bIns="46038"/>
          <a:lstStyle/>
          <a:p>
            <a:pPr marL="342900" indent="-342900">
              <a:spcBef>
                <a:spcPct val="20000"/>
              </a:spcBef>
              <a:buClr>
                <a:schemeClr val="accent1"/>
              </a:buClr>
              <a:buSzPct val="65000"/>
              <a:buFont typeface="Wingdings" pitchFamily="2" charset="2"/>
              <a:buChar char="n"/>
            </a:pPr>
            <a:r>
              <a:rPr lang="pl-PL" sz="3000">
                <a:latin typeface="Cambria" pitchFamily="18" charset="0"/>
              </a:rPr>
              <a:t>Stabilizują obniżony nastrój (</a:t>
            </a:r>
            <a:r>
              <a:rPr lang="pl-PL" sz="3000" u="sng">
                <a:latin typeface="Cambria" pitchFamily="18" charset="0"/>
              </a:rPr>
              <a:t>B</a:t>
            </a:r>
            <a:r>
              <a:rPr lang="pl-PL" sz="3000">
                <a:latin typeface="Cambria" pitchFamily="18" charset="0"/>
              </a:rPr>
              <a:t>ELOW)</a:t>
            </a:r>
          </a:p>
          <a:p>
            <a:pPr marL="342900" indent="-342900">
              <a:spcBef>
                <a:spcPct val="20000"/>
              </a:spcBef>
              <a:buClr>
                <a:schemeClr val="accent1"/>
              </a:buClr>
              <a:buSzPct val="65000"/>
              <a:buFont typeface="Wingdings" pitchFamily="2" charset="2"/>
              <a:buChar char="n"/>
            </a:pPr>
            <a:r>
              <a:rPr lang="pl-PL" sz="3000">
                <a:latin typeface="Cambria" pitchFamily="18" charset="0"/>
              </a:rPr>
              <a:t>Redukują depresję, zapobiegają depresji, nie powodują manii</a:t>
            </a:r>
          </a:p>
          <a:p>
            <a:pPr marL="742950" lvl="1" indent="-285750">
              <a:spcBef>
                <a:spcPct val="20000"/>
              </a:spcBef>
              <a:buClr>
                <a:schemeClr val="accent2"/>
              </a:buClr>
              <a:buSzPct val="60000"/>
              <a:buFont typeface="Wingdings" pitchFamily="2" charset="2"/>
              <a:buChar char="q"/>
            </a:pPr>
            <a:r>
              <a:rPr lang="pl-PL" sz="2600">
                <a:latin typeface="Cambria" pitchFamily="18" charset="0"/>
              </a:rPr>
              <a:t>Lamotrygina</a:t>
            </a:r>
          </a:p>
          <a:p>
            <a:pPr marL="742950" lvl="1" indent="-285750">
              <a:spcBef>
                <a:spcPct val="20000"/>
              </a:spcBef>
              <a:buClr>
                <a:schemeClr val="accent2"/>
              </a:buClr>
              <a:buSzPct val="60000"/>
              <a:buFont typeface="Wingdings" pitchFamily="2" charset="2"/>
              <a:buChar char="q"/>
            </a:pPr>
            <a:r>
              <a:rPr lang="pl-PL" sz="2600">
                <a:latin typeface="Cambria" pitchFamily="18" charset="0"/>
              </a:rPr>
              <a:t>Lit</a:t>
            </a:r>
          </a:p>
          <a:p>
            <a:pPr marL="742950" lvl="1" indent="-285750">
              <a:spcBef>
                <a:spcPct val="20000"/>
              </a:spcBef>
              <a:buClr>
                <a:schemeClr val="accent2"/>
              </a:buClr>
              <a:buSzPct val="60000"/>
              <a:buFont typeface="Wingdings" pitchFamily="2" charset="2"/>
              <a:buChar char="q"/>
            </a:pPr>
            <a:r>
              <a:rPr lang="pl-PL" sz="2600">
                <a:latin typeface="Cambria" pitchFamily="18" charset="0"/>
              </a:rPr>
              <a:t>Olanzapina</a:t>
            </a:r>
          </a:p>
          <a:p>
            <a:pPr marL="742950" lvl="1" indent="-285750">
              <a:spcBef>
                <a:spcPct val="20000"/>
              </a:spcBef>
              <a:buClr>
                <a:schemeClr val="accent2"/>
              </a:buClr>
              <a:buSzPct val="60000"/>
              <a:buFont typeface="Wingdings" pitchFamily="2" charset="2"/>
              <a:buChar char="q"/>
            </a:pPr>
            <a:r>
              <a:rPr lang="pl-PL" sz="2600">
                <a:latin typeface="Cambria" pitchFamily="18" charset="0"/>
              </a:rPr>
              <a:t>Kwetiapina </a:t>
            </a:r>
          </a:p>
        </p:txBody>
      </p:sp>
      <p:sp>
        <p:nvSpPr>
          <p:cNvPr id="46085" name="Rectangle 1030"/>
          <p:cNvSpPr>
            <a:spLocks noChangeArrowheads="1"/>
          </p:cNvSpPr>
          <p:nvPr/>
        </p:nvSpPr>
        <p:spPr bwMode="auto">
          <a:xfrm>
            <a:off x="2428875" y="1819275"/>
            <a:ext cx="9144000" cy="369888"/>
          </a:xfrm>
          <a:prstGeom prst="rect">
            <a:avLst/>
          </a:prstGeom>
          <a:noFill/>
          <a:ln w="9525">
            <a:noFill/>
            <a:miter lim="800000"/>
            <a:headEnd/>
            <a:tailEnd/>
          </a:ln>
        </p:spPr>
        <p:txBody>
          <a:bodyPr>
            <a:spAutoFit/>
          </a:bodyPr>
          <a:lstStyle/>
          <a:p>
            <a:pPr eaLnBrk="0" hangingPunct="0"/>
            <a:endParaRPr lang="pl-PL">
              <a:latin typeface="Cambria" pitchFamily="18" charset="0"/>
            </a:endParaRPr>
          </a:p>
        </p:txBody>
      </p:sp>
    </p:spTree>
    <p:extLst>
      <p:ext uri="{BB962C8B-B14F-4D97-AF65-F5344CB8AC3E}">
        <p14:creationId xmlns:p14="http://schemas.microsoft.com/office/powerpoint/2010/main" val="2471382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74700" y="-61913"/>
            <a:ext cx="7610475" cy="1289051"/>
          </a:xfrm>
        </p:spPr>
        <p:txBody>
          <a:bodyPr lIns="92075" tIns="46037" rIns="92075" bIns="46037" anchor="b" anchorCtr="1"/>
          <a:lstStyle/>
          <a:p>
            <a:pPr fontAlgn="auto">
              <a:lnSpc>
                <a:spcPct val="85000"/>
              </a:lnSpc>
              <a:spcAft>
                <a:spcPts val="0"/>
              </a:spcAft>
              <a:defRPr/>
            </a:pPr>
            <a:r>
              <a:rPr lang="en-US" sz="3200" b="1" dirty="0">
                <a:solidFill>
                  <a:schemeClr val="tx2">
                    <a:satMod val="130000"/>
                  </a:schemeClr>
                </a:solidFill>
                <a:latin typeface="Cambria" pitchFamily="18" charset="0"/>
              </a:rPr>
              <a:t>TIMA </a:t>
            </a:r>
            <a:r>
              <a:rPr lang="pl-PL" sz="3200" b="1" dirty="0" smtClean="0">
                <a:solidFill>
                  <a:schemeClr val="tx2">
                    <a:satMod val="130000"/>
                  </a:schemeClr>
                </a:solidFill>
                <a:latin typeface="Cambria" pitchFamily="18" charset="0"/>
              </a:rPr>
              <a:t>– algorytm terapii depresji w przebiegu </a:t>
            </a:r>
            <a:r>
              <a:rPr lang="pl-PL" sz="3200" b="1" dirty="0" err="1" smtClean="0">
                <a:solidFill>
                  <a:schemeClr val="tx2">
                    <a:satMod val="130000"/>
                  </a:schemeClr>
                </a:solidFill>
                <a:latin typeface="Cambria" pitchFamily="18" charset="0"/>
              </a:rPr>
              <a:t>ChAD</a:t>
            </a:r>
            <a:r>
              <a:rPr lang="en-US" sz="3200" b="1" dirty="0" smtClean="0">
                <a:solidFill>
                  <a:schemeClr val="tx2">
                    <a:satMod val="130000"/>
                  </a:schemeClr>
                </a:solidFill>
                <a:latin typeface="Cambria" pitchFamily="18" charset="0"/>
              </a:rPr>
              <a:t>(</a:t>
            </a:r>
            <a:r>
              <a:rPr lang="en-US" sz="3200" b="1" dirty="0" err="1" smtClean="0">
                <a:solidFill>
                  <a:schemeClr val="tx2">
                    <a:satMod val="130000"/>
                  </a:schemeClr>
                </a:solidFill>
                <a:latin typeface="Cambria" pitchFamily="18" charset="0"/>
              </a:rPr>
              <a:t>etap</a:t>
            </a:r>
            <a:r>
              <a:rPr lang="pl-PL" sz="3200" b="1" dirty="0" smtClean="0">
                <a:solidFill>
                  <a:schemeClr val="tx2">
                    <a:satMod val="130000"/>
                  </a:schemeClr>
                </a:solidFill>
                <a:latin typeface="Cambria" pitchFamily="18" charset="0"/>
              </a:rPr>
              <a:t>y</a:t>
            </a:r>
            <a:r>
              <a:rPr lang="en-US" sz="3200" b="1" dirty="0" smtClean="0">
                <a:solidFill>
                  <a:schemeClr val="tx2">
                    <a:satMod val="130000"/>
                  </a:schemeClr>
                </a:solidFill>
                <a:latin typeface="Cambria" pitchFamily="18" charset="0"/>
              </a:rPr>
              <a:t> </a:t>
            </a:r>
            <a:r>
              <a:rPr lang="en-US" sz="3200" b="1" dirty="0">
                <a:solidFill>
                  <a:schemeClr val="tx2">
                    <a:satMod val="130000"/>
                  </a:schemeClr>
                </a:solidFill>
                <a:latin typeface="Cambria" pitchFamily="18" charset="0"/>
              </a:rPr>
              <a:t>1–3)</a:t>
            </a:r>
          </a:p>
        </p:txBody>
      </p:sp>
      <p:sp>
        <p:nvSpPr>
          <p:cNvPr id="52227" name="Text Box 3"/>
          <p:cNvSpPr txBox="1">
            <a:spLocks noChangeArrowheads="1"/>
          </p:cNvSpPr>
          <p:nvPr/>
        </p:nvSpPr>
        <p:spPr bwMode="invGray">
          <a:xfrm>
            <a:off x="269875" y="2549525"/>
            <a:ext cx="1131888" cy="400050"/>
          </a:xfrm>
          <a:prstGeom prst="rect">
            <a:avLst/>
          </a:prstGeom>
          <a:solidFill>
            <a:srgbClr val="FF5050"/>
          </a:solidFill>
          <a:ln w="12700">
            <a:solidFill>
              <a:schemeClr val="tx1"/>
            </a:solidFill>
            <a:miter lim="800000"/>
            <a:headEnd/>
            <a:tailEnd/>
          </a:ln>
        </p:spPr>
        <p:txBody>
          <a:bodyPr lIns="85059" tIns="41783" rIns="85059" bIns="41783">
            <a:spAutoFit/>
          </a:bodyPr>
          <a:lstStyle/>
          <a:p>
            <a:pPr algn="ctr">
              <a:spcBef>
                <a:spcPct val="50000"/>
              </a:spcBef>
            </a:pPr>
            <a:r>
              <a:rPr lang="en-US" sz="2000" b="1">
                <a:latin typeface="Cambria" pitchFamily="18" charset="0"/>
              </a:rPr>
              <a:t>etap 1</a:t>
            </a:r>
          </a:p>
        </p:txBody>
      </p:sp>
      <p:sp>
        <p:nvSpPr>
          <p:cNvPr id="52228" name="Text Box 4"/>
          <p:cNvSpPr txBox="1">
            <a:spLocks noChangeArrowheads="1"/>
          </p:cNvSpPr>
          <p:nvPr/>
        </p:nvSpPr>
        <p:spPr bwMode="invGray">
          <a:xfrm>
            <a:off x="269875" y="3738563"/>
            <a:ext cx="1171575" cy="400050"/>
          </a:xfrm>
          <a:prstGeom prst="rect">
            <a:avLst/>
          </a:prstGeom>
          <a:solidFill>
            <a:srgbClr val="FF5050"/>
          </a:solidFill>
          <a:ln w="12700">
            <a:solidFill>
              <a:schemeClr val="tx1"/>
            </a:solidFill>
            <a:miter lim="800000"/>
            <a:headEnd/>
            <a:tailEnd/>
          </a:ln>
        </p:spPr>
        <p:txBody>
          <a:bodyPr lIns="85059" tIns="41783" rIns="85059" bIns="41783">
            <a:spAutoFit/>
          </a:bodyPr>
          <a:lstStyle/>
          <a:p>
            <a:pPr algn="ctr">
              <a:spcBef>
                <a:spcPct val="50000"/>
              </a:spcBef>
            </a:pPr>
            <a:r>
              <a:rPr lang="en-US" sz="2000" b="1">
                <a:latin typeface="Cambria" pitchFamily="18" charset="0"/>
              </a:rPr>
              <a:t>etap 2</a:t>
            </a:r>
          </a:p>
        </p:txBody>
      </p:sp>
      <p:sp>
        <p:nvSpPr>
          <p:cNvPr id="52229" name="Text Box 5"/>
          <p:cNvSpPr txBox="1">
            <a:spLocks noChangeArrowheads="1"/>
          </p:cNvSpPr>
          <p:nvPr/>
        </p:nvSpPr>
        <p:spPr bwMode="invGray">
          <a:xfrm>
            <a:off x="269875" y="4887913"/>
            <a:ext cx="1208088" cy="400050"/>
          </a:xfrm>
          <a:prstGeom prst="rect">
            <a:avLst/>
          </a:prstGeom>
          <a:solidFill>
            <a:srgbClr val="FF5050"/>
          </a:solidFill>
          <a:ln w="12700">
            <a:solidFill>
              <a:schemeClr val="tx1"/>
            </a:solidFill>
            <a:miter lim="800000"/>
            <a:headEnd/>
            <a:tailEnd/>
          </a:ln>
        </p:spPr>
        <p:txBody>
          <a:bodyPr lIns="85059" tIns="41783" rIns="85059" bIns="41783">
            <a:spAutoFit/>
          </a:bodyPr>
          <a:lstStyle/>
          <a:p>
            <a:pPr algn="ctr">
              <a:spcBef>
                <a:spcPct val="50000"/>
              </a:spcBef>
            </a:pPr>
            <a:r>
              <a:rPr lang="en-US" sz="2000" b="1">
                <a:latin typeface="Cambria" pitchFamily="18" charset="0"/>
              </a:rPr>
              <a:t>etap 3</a:t>
            </a:r>
          </a:p>
        </p:txBody>
      </p:sp>
      <p:sp>
        <p:nvSpPr>
          <p:cNvPr id="52230" name="AutoShape 6"/>
          <p:cNvSpPr>
            <a:spLocks noChangeArrowheads="1"/>
          </p:cNvSpPr>
          <p:nvPr/>
        </p:nvSpPr>
        <p:spPr bwMode="auto">
          <a:xfrm>
            <a:off x="503238" y="2019300"/>
            <a:ext cx="1481137" cy="230188"/>
          </a:xfrm>
          <a:prstGeom prst="roundRect">
            <a:avLst>
              <a:gd name="adj" fmla="val 0"/>
            </a:avLst>
          </a:prstGeom>
          <a:noFill/>
          <a:ln w="12700">
            <a:noFill/>
            <a:round/>
            <a:headEnd/>
            <a:tailEnd/>
          </a:ln>
        </p:spPr>
        <p:txBody>
          <a:bodyPr wrap="none" lIns="45378" tIns="22290" rIns="45378" bIns="22290" anchor="ctr"/>
          <a:lstStyle/>
          <a:p>
            <a:pPr algn="ctr">
              <a:lnSpc>
                <a:spcPct val="85000"/>
              </a:lnSpc>
            </a:pPr>
            <a:r>
              <a:rPr lang="pl-PL">
                <a:latin typeface="Cambria" pitchFamily="18" charset="0"/>
              </a:rPr>
              <a:t>Poziom litu </a:t>
            </a:r>
            <a:r>
              <a:rPr lang="en-US">
                <a:latin typeface="Cambria" pitchFamily="18" charset="0"/>
              </a:rPr>
              <a:t>≥ 0.8 mEq/L</a:t>
            </a:r>
            <a:endParaRPr lang="en-US" baseline="30000">
              <a:latin typeface="Cambria" pitchFamily="18" charset="0"/>
            </a:endParaRPr>
          </a:p>
        </p:txBody>
      </p:sp>
      <p:sp>
        <p:nvSpPr>
          <p:cNvPr id="52231" name="AutoShape 7"/>
          <p:cNvSpPr>
            <a:spLocks noChangeArrowheads="1"/>
          </p:cNvSpPr>
          <p:nvPr/>
        </p:nvSpPr>
        <p:spPr bwMode="auto">
          <a:xfrm>
            <a:off x="2601913" y="2019300"/>
            <a:ext cx="666750" cy="228600"/>
          </a:xfrm>
          <a:prstGeom prst="roundRect">
            <a:avLst>
              <a:gd name="adj" fmla="val 0"/>
            </a:avLst>
          </a:prstGeom>
          <a:noFill/>
          <a:ln w="12700">
            <a:noFill/>
            <a:round/>
            <a:headEnd/>
            <a:tailEnd/>
          </a:ln>
        </p:spPr>
        <p:txBody>
          <a:bodyPr wrap="none" lIns="45378" tIns="22290" rIns="45378" bIns="22290" anchor="ctr"/>
          <a:lstStyle/>
          <a:p>
            <a:pPr algn="ctr">
              <a:lnSpc>
                <a:spcPct val="85000"/>
              </a:lnSpc>
            </a:pPr>
            <a:r>
              <a:rPr lang="en-US">
                <a:latin typeface="Cambria" pitchFamily="18" charset="0"/>
              </a:rPr>
              <a:t>(</a:t>
            </a:r>
            <a:r>
              <a:rPr lang="pl-PL">
                <a:latin typeface="Cambria" pitchFamily="18" charset="0"/>
              </a:rPr>
              <a:t>kontynuacja</a:t>
            </a:r>
            <a:r>
              <a:rPr lang="en-US">
                <a:latin typeface="Cambria" pitchFamily="18" charset="0"/>
              </a:rPr>
              <a:t>)</a:t>
            </a:r>
            <a:endParaRPr lang="en-US" baseline="30000">
              <a:latin typeface="Cambria" pitchFamily="18" charset="0"/>
            </a:endParaRPr>
          </a:p>
        </p:txBody>
      </p:sp>
      <p:sp>
        <p:nvSpPr>
          <p:cNvPr id="52232" name="Line 8"/>
          <p:cNvSpPr>
            <a:spLocks noChangeShapeType="1"/>
          </p:cNvSpPr>
          <p:nvPr/>
        </p:nvSpPr>
        <p:spPr bwMode="auto">
          <a:xfrm>
            <a:off x="1277938" y="1681163"/>
            <a:ext cx="6350" cy="285750"/>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33" name="Line 9"/>
          <p:cNvSpPr>
            <a:spLocks noChangeShapeType="1"/>
          </p:cNvSpPr>
          <p:nvPr/>
        </p:nvSpPr>
        <p:spPr bwMode="auto">
          <a:xfrm>
            <a:off x="1284288" y="2282825"/>
            <a:ext cx="0" cy="107950"/>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34" name="Line 10"/>
          <p:cNvSpPr>
            <a:spLocks noChangeShapeType="1"/>
          </p:cNvSpPr>
          <p:nvPr/>
        </p:nvSpPr>
        <p:spPr bwMode="auto">
          <a:xfrm>
            <a:off x="1281113" y="2384425"/>
            <a:ext cx="3621087" cy="0"/>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35" name="Line 11"/>
          <p:cNvSpPr>
            <a:spLocks noChangeShapeType="1"/>
          </p:cNvSpPr>
          <p:nvPr/>
        </p:nvSpPr>
        <p:spPr bwMode="auto">
          <a:xfrm flipV="1">
            <a:off x="4854575" y="2060575"/>
            <a:ext cx="0" cy="330200"/>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36" name="Line 12"/>
          <p:cNvSpPr>
            <a:spLocks noChangeShapeType="1"/>
          </p:cNvSpPr>
          <p:nvPr/>
        </p:nvSpPr>
        <p:spPr bwMode="auto">
          <a:xfrm>
            <a:off x="7558088" y="2062163"/>
            <a:ext cx="6350" cy="465137"/>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p>
        </p:txBody>
      </p:sp>
      <p:sp>
        <p:nvSpPr>
          <p:cNvPr id="52237" name="Line 13"/>
          <p:cNvSpPr>
            <a:spLocks noChangeShapeType="1"/>
          </p:cNvSpPr>
          <p:nvPr/>
        </p:nvSpPr>
        <p:spPr bwMode="auto">
          <a:xfrm>
            <a:off x="2943225" y="2901950"/>
            <a:ext cx="0" cy="139700"/>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38" name="Line 14"/>
          <p:cNvSpPr>
            <a:spLocks noChangeShapeType="1"/>
          </p:cNvSpPr>
          <p:nvPr/>
        </p:nvSpPr>
        <p:spPr bwMode="auto">
          <a:xfrm flipH="1">
            <a:off x="2932113" y="2282825"/>
            <a:ext cx="6350" cy="260350"/>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p>
        </p:txBody>
      </p:sp>
      <p:sp>
        <p:nvSpPr>
          <p:cNvPr id="52239" name="Line 15"/>
          <p:cNvSpPr>
            <a:spLocks noChangeShapeType="1"/>
          </p:cNvSpPr>
          <p:nvPr/>
        </p:nvSpPr>
        <p:spPr bwMode="auto">
          <a:xfrm>
            <a:off x="7570788" y="2901950"/>
            <a:ext cx="0" cy="158750"/>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40" name="Line 16"/>
          <p:cNvSpPr>
            <a:spLocks noChangeShapeType="1"/>
          </p:cNvSpPr>
          <p:nvPr/>
        </p:nvSpPr>
        <p:spPr bwMode="auto">
          <a:xfrm>
            <a:off x="4851400" y="3060700"/>
            <a:ext cx="0" cy="677863"/>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p>
        </p:txBody>
      </p:sp>
      <p:sp>
        <p:nvSpPr>
          <p:cNvPr id="52241" name="Line 17"/>
          <p:cNvSpPr>
            <a:spLocks noChangeShapeType="1"/>
          </p:cNvSpPr>
          <p:nvPr/>
        </p:nvSpPr>
        <p:spPr bwMode="auto">
          <a:xfrm rot="-5400000">
            <a:off x="6534150" y="1517650"/>
            <a:ext cx="0" cy="3352800"/>
          </a:xfrm>
          <a:prstGeom prst="line">
            <a:avLst/>
          </a:prstGeom>
          <a:noFill/>
          <a:ln w="12700">
            <a:solidFill>
              <a:schemeClr val="tx1"/>
            </a:solidFill>
            <a:round/>
            <a:headEnd type="none" w="sm" len="sm"/>
            <a:tailEnd/>
          </a:ln>
        </p:spPr>
        <p:txBody>
          <a:bodyPr wrap="none" lIns="90488" tIns="44450" rIns="90488" bIns="44450"/>
          <a:lstStyle/>
          <a:p>
            <a:endParaRPr lang="pl-PL"/>
          </a:p>
        </p:txBody>
      </p:sp>
      <p:sp>
        <p:nvSpPr>
          <p:cNvPr id="52242" name="Line 18"/>
          <p:cNvSpPr>
            <a:spLocks noChangeShapeType="1"/>
          </p:cNvSpPr>
          <p:nvPr/>
        </p:nvSpPr>
        <p:spPr bwMode="auto">
          <a:xfrm>
            <a:off x="2938463" y="1781175"/>
            <a:ext cx="0" cy="207963"/>
          </a:xfrm>
          <a:prstGeom prst="line">
            <a:avLst/>
          </a:prstGeom>
          <a:noFill/>
          <a:ln w="12700">
            <a:solidFill>
              <a:schemeClr val="tx1"/>
            </a:solidFill>
            <a:round/>
            <a:headEnd type="none" w="sm" len="sm"/>
            <a:tailEnd type="none" w="sm" len="sm"/>
          </a:ln>
        </p:spPr>
        <p:txBody>
          <a:bodyPr wrap="none" lIns="90488" tIns="44450" rIns="90488" bIns="44450"/>
          <a:lstStyle/>
          <a:p>
            <a:endParaRPr lang="pl-PL"/>
          </a:p>
        </p:txBody>
      </p:sp>
      <p:sp>
        <p:nvSpPr>
          <p:cNvPr id="52243" name="Line 19"/>
          <p:cNvSpPr>
            <a:spLocks noChangeShapeType="1"/>
          </p:cNvSpPr>
          <p:nvPr/>
        </p:nvSpPr>
        <p:spPr bwMode="auto">
          <a:xfrm rot="-5400000">
            <a:off x="6512719" y="2597944"/>
            <a:ext cx="0" cy="3316288"/>
          </a:xfrm>
          <a:prstGeom prst="line">
            <a:avLst/>
          </a:prstGeom>
          <a:noFill/>
          <a:ln w="12700">
            <a:solidFill>
              <a:schemeClr val="tx1"/>
            </a:solidFill>
            <a:round/>
            <a:headEnd type="none" w="sm" len="sm"/>
            <a:tailEnd/>
          </a:ln>
        </p:spPr>
        <p:txBody>
          <a:bodyPr wrap="none" lIns="90488" tIns="44450" rIns="90488" bIns="44450"/>
          <a:lstStyle/>
          <a:p>
            <a:endParaRPr lang="pl-PL"/>
          </a:p>
        </p:txBody>
      </p:sp>
      <p:sp>
        <p:nvSpPr>
          <p:cNvPr id="52244" name="Line 20"/>
          <p:cNvSpPr>
            <a:spLocks noChangeShapeType="1"/>
          </p:cNvSpPr>
          <p:nvPr/>
        </p:nvSpPr>
        <p:spPr bwMode="auto">
          <a:xfrm flipH="1">
            <a:off x="4846638" y="3992563"/>
            <a:ext cx="9525" cy="906462"/>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p>
        </p:txBody>
      </p:sp>
      <p:sp>
        <p:nvSpPr>
          <p:cNvPr id="52245" name="Line 21"/>
          <p:cNvSpPr>
            <a:spLocks noChangeShapeType="1"/>
          </p:cNvSpPr>
          <p:nvPr/>
        </p:nvSpPr>
        <p:spPr bwMode="auto">
          <a:xfrm>
            <a:off x="4856163" y="5167313"/>
            <a:ext cx="0" cy="311150"/>
          </a:xfrm>
          <a:prstGeom prst="line">
            <a:avLst/>
          </a:prstGeom>
          <a:noFill/>
          <a:ln w="12700">
            <a:solidFill>
              <a:schemeClr val="bg1"/>
            </a:solidFill>
            <a:round/>
            <a:headEnd type="none" w="sm" len="sm"/>
            <a:tailEnd type="triangle" w="med" len="med"/>
          </a:ln>
        </p:spPr>
        <p:txBody>
          <a:bodyPr wrap="none" lIns="90488" tIns="44450" rIns="90488" bIns="44450"/>
          <a:lstStyle/>
          <a:p>
            <a:endParaRPr lang="pl-PL"/>
          </a:p>
        </p:txBody>
      </p:sp>
      <p:sp>
        <p:nvSpPr>
          <p:cNvPr id="52246" name="Text Box 23"/>
          <p:cNvSpPr txBox="1">
            <a:spLocks noChangeArrowheads="1"/>
          </p:cNvSpPr>
          <p:nvPr/>
        </p:nvSpPr>
        <p:spPr bwMode="auto">
          <a:xfrm>
            <a:off x="152400" y="6248400"/>
            <a:ext cx="5140325" cy="341313"/>
          </a:xfrm>
          <a:prstGeom prst="rect">
            <a:avLst/>
          </a:prstGeom>
          <a:noFill/>
          <a:ln w="8001">
            <a:noFill/>
            <a:miter lim="800000"/>
            <a:headEnd/>
            <a:tailEnd/>
          </a:ln>
        </p:spPr>
        <p:txBody>
          <a:bodyPr>
            <a:spAutoFit/>
          </a:bodyPr>
          <a:lstStyle/>
          <a:p>
            <a:pPr>
              <a:lnSpc>
                <a:spcPct val="90000"/>
              </a:lnSpc>
              <a:spcBef>
                <a:spcPct val="40000"/>
              </a:spcBef>
            </a:pPr>
            <a:r>
              <a:rPr lang="en-US">
                <a:latin typeface="Cambria" pitchFamily="18" charset="0"/>
              </a:rPr>
              <a:t> Suppes T, </a:t>
            </a:r>
            <a:r>
              <a:rPr lang="pl-PL">
                <a:latin typeface="Cambria" pitchFamily="18" charset="0"/>
              </a:rPr>
              <a:t>i in. </a:t>
            </a:r>
            <a:r>
              <a:rPr lang="en-US" i="1">
                <a:latin typeface="Cambria" pitchFamily="18" charset="0"/>
              </a:rPr>
              <a:t>J Clin Psychiatry. </a:t>
            </a:r>
            <a:r>
              <a:rPr lang="en-US">
                <a:latin typeface="Cambria" pitchFamily="18" charset="0"/>
              </a:rPr>
              <a:t>2005;66:870-886.</a:t>
            </a:r>
          </a:p>
        </p:txBody>
      </p:sp>
      <p:sp>
        <p:nvSpPr>
          <p:cNvPr id="52247" name="AutoShape 24"/>
          <p:cNvSpPr>
            <a:spLocks noChangeArrowheads="1"/>
          </p:cNvSpPr>
          <p:nvPr/>
        </p:nvSpPr>
        <p:spPr bwMode="auto">
          <a:xfrm>
            <a:off x="747713" y="1301750"/>
            <a:ext cx="1076325" cy="368300"/>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48" name="AutoShape 25"/>
          <p:cNvSpPr>
            <a:spLocks noChangeArrowheads="1"/>
          </p:cNvSpPr>
          <p:nvPr/>
        </p:nvSpPr>
        <p:spPr bwMode="auto">
          <a:xfrm>
            <a:off x="2262188" y="1300163"/>
            <a:ext cx="1304925" cy="473075"/>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49" name="AutoShape 26"/>
          <p:cNvSpPr>
            <a:spLocks noChangeArrowheads="1"/>
          </p:cNvSpPr>
          <p:nvPr/>
        </p:nvSpPr>
        <p:spPr bwMode="auto">
          <a:xfrm>
            <a:off x="3786188" y="1300163"/>
            <a:ext cx="2133600" cy="744537"/>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50" name="AutoShape 27"/>
          <p:cNvSpPr>
            <a:spLocks noChangeArrowheads="1"/>
          </p:cNvSpPr>
          <p:nvPr/>
        </p:nvSpPr>
        <p:spPr bwMode="auto">
          <a:xfrm>
            <a:off x="2071688" y="2547938"/>
            <a:ext cx="1714500" cy="339725"/>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51" name="AutoShape 28"/>
          <p:cNvSpPr>
            <a:spLocks noChangeArrowheads="1"/>
          </p:cNvSpPr>
          <p:nvPr/>
        </p:nvSpPr>
        <p:spPr bwMode="auto">
          <a:xfrm>
            <a:off x="2185988" y="2551113"/>
            <a:ext cx="1503362" cy="307975"/>
          </a:xfrm>
          <a:prstGeom prst="roundRect">
            <a:avLst>
              <a:gd name="adj" fmla="val 0"/>
            </a:avLst>
          </a:prstGeom>
          <a:solidFill>
            <a:srgbClr val="FFCC00"/>
          </a:solidFill>
          <a:ln w="12700">
            <a:noFill/>
            <a:round/>
            <a:headEnd/>
            <a:tailEnd/>
          </a:ln>
        </p:spPr>
        <p:txBody>
          <a:bodyPr wrap="none" lIns="45378" tIns="22290" rIns="45378" bIns="22290" anchor="ctr"/>
          <a:lstStyle/>
          <a:p>
            <a:pPr algn="ctr"/>
            <a:r>
              <a:rPr lang="pl-PL" b="1">
                <a:latin typeface="Cambria" pitchFamily="18" charset="0"/>
              </a:rPr>
              <a:t>Normotymik </a:t>
            </a:r>
            <a:r>
              <a:rPr lang="en-US" b="1">
                <a:latin typeface="Cambria" pitchFamily="18" charset="0"/>
              </a:rPr>
              <a:t> + LTG</a:t>
            </a:r>
            <a:endParaRPr lang="en-US" b="1" baseline="30000">
              <a:latin typeface="Cambria" pitchFamily="18" charset="0"/>
            </a:endParaRPr>
          </a:p>
        </p:txBody>
      </p:sp>
      <p:sp>
        <p:nvSpPr>
          <p:cNvPr id="52252" name="AutoShape 29"/>
          <p:cNvSpPr>
            <a:spLocks noChangeArrowheads="1"/>
          </p:cNvSpPr>
          <p:nvPr/>
        </p:nvSpPr>
        <p:spPr bwMode="auto">
          <a:xfrm>
            <a:off x="6434138" y="1298575"/>
            <a:ext cx="2238375" cy="744538"/>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53" name="AutoShape 30"/>
          <p:cNvSpPr>
            <a:spLocks noChangeArrowheads="1"/>
          </p:cNvSpPr>
          <p:nvPr/>
        </p:nvSpPr>
        <p:spPr bwMode="auto">
          <a:xfrm>
            <a:off x="6884988" y="2547938"/>
            <a:ext cx="1352550" cy="339725"/>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54" name="AutoShape 31"/>
          <p:cNvSpPr>
            <a:spLocks noChangeArrowheads="1"/>
          </p:cNvSpPr>
          <p:nvPr/>
        </p:nvSpPr>
        <p:spPr bwMode="auto">
          <a:xfrm>
            <a:off x="7265988" y="2557463"/>
            <a:ext cx="588962" cy="307975"/>
          </a:xfrm>
          <a:prstGeom prst="roundRect">
            <a:avLst>
              <a:gd name="adj" fmla="val 0"/>
            </a:avLst>
          </a:prstGeom>
          <a:noFill/>
          <a:ln w="12700">
            <a:noFill/>
            <a:round/>
            <a:headEnd/>
            <a:tailEnd/>
          </a:ln>
        </p:spPr>
        <p:txBody>
          <a:bodyPr wrap="none" lIns="45378" tIns="22290" rIns="45378" bIns="22290" anchor="ctr"/>
          <a:lstStyle/>
          <a:p>
            <a:pPr algn="ctr"/>
            <a:r>
              <a:rPr lang="en-US" b="1">
                <a:latin typeface="Cambria" pitchFamily="18" charset="0"/>
              </a:rPr>
              <a:t>LTG</a:t>
            </a:r>
            <a:endParaRPr lang="en-US" b="1" baseline="30000">
              <a:latin typeface="Cambria" pitchFamily="18" charset="0"/>
            </a:endParaRPr>
          </a:p>
        </p:txBody>
      </p:sp>
      <p:sp>
        <p:nvSpPr>
          <p:cNvPr id="52255" name="Oval 32"/>
          <p:cNvSpPr>
            <a:spLocks noChangeArrowheads="1"/>
          </p:cNvSpPr>
          <p:nvPr/>
        </p:nvSpPr>
        <p:spPr bwMode="auto">
          <a:xfrm>
            <a:off x="4810125" y="2338388"/>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56" name="Oval 33"/>
          <p:cNvSpPr>
            <a:spLocks noChangeArrowheads="1"/>
          </p:cNvSpPr>
          <p:nvPr/>
        </p:nvSpPr>
        <p:spPr bwMode="auto">
          <a:xfrm>
            <a:off x="1228725" y="2338388"/>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57" name="Oval 34"/>
          <p:cNvSpPr>
            <a:spLocks noChangeArrowheads="1"/>
          </p:cNvSpPr>
          <p:nvPr/>
        </p:nvSpPr>
        <p:spPr bwMode="auto">
          <a:xfrm>
            <a:off x="2895600" y="2341563"/>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58" name="Oval 35"/>
          <p:cNvSpPr>
            <a:spLocks noChangeArrowheads="1"/>
          </p:cNvSpPr>
          <p:nvPr/>
        </p:nvSpPr>
        <p:spPr bwMode="auto">
          <a:xfrm>
            <a:off x="4810125" y="3154363"/>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grpSp>
        <p:nvGrpSpPr>
          <p:cNvPr id="2" name="Group 36"/>
          <p:cNvGrpSpPr>
            <a:grpSpLocks/>
          </p:cNvGrpSpPr>
          <p:nvPr/>
        </p:nvGrpSpPr>
        <p:grpSpPr bwMode="auto">
          <a:xfrm>
            <a:off x="3586163" y="3294063"/>
            <a:ext cx="2606675" cy="307975"/>
            <a:chOff x="1698" y="2139"/>
            <a:chExt cx="1642" cy="194"/>
          </a:xfrm>
        </p:grpSpPr>
        <p:sp>
          <p:nvSpPr>
            <p:cNvPr id="52287" name="AutoShape 37"/>
            <p:cNvSpPr>
              <a:spLocks noChangeArrowheads="1"/>
            </p:cNvSpPr>
            <p:nvPr/>
          </p:nvSpPr>
          <p:spPr bwMode="auto">
            <a:xfrm>
              <a:off x="1698" y="2171"/>
              <a:ext cx="1642" cy="148"/>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88" name="AutoShape 38"/>
            <p:cNvSpPr>
              <a:spLocks noChangeArrowheads="1"/>
            </p:cNvSpPr>
            <p:nvPr/>
          </p:nvSpPr>
          <p:spPr bwMode="auto">
            <a:xfrm>
              <a:off x="2338" y="2139"/>
              <a:ext cx="371" cy="194"/>
            </a:xfrm>
            <a:prstGeom prst="roundRect">
              <a:avLst>
                <a:gd name="adj" fmla="val 0"/>
              </a:avLst>
            </a:prstGeom>
            <a:noFill/>
            <a:ln w="12700">
              <a:noFill/>
              <a:round/>
              <a:headEnd/>
              <a:tailEnd/>
            </a:ln>
          </p:spPr>
          <p:txBody>
            <a:bodyPr wrap="none" lIns="45378" tIns="22290" rIns="45378" bIns="22290" anchor="ctr"/>
            <a:lstStyle/>
            <a:p>
              <a:pPr algn="ctr"/>
              <a:r>
                <a:rPr lang="en-US" sz="1200" b="1">
                  <a:latin typeface="Cambria" pitchFamily="18" charset="0"/>
                </a:rPr>
                <a:t>cz</a:t>
              </a:r>
              <a:r>
                <a:rPr lang="pl-PL" sz="1200" b="1">
                  <a:latin typeface="Cambria" pitchFamily="18" charset="0"/>
                </a:rPr>
                <a:t>ę</a:t>
              </a:r>
              <a:r>
                <a:rPr lang="en-US" sz="1200" b="1">
                  <a:latin typeface="Cambria" pitchFamily="18" charset="0"/>
                </a:rPr>
                <a:t>ściowa odpowied</a:t>
              </a:r>
              <a:r>
                <a:rPr lang="pl-PL" sz="1200" b="1">
                  <a:latin typeface="Cambria" pitchFamily="18" charset="0"/>
                </a:rPr>
                <a:t> lub brak odpowiedzi</a:t>
              </a:r>
              <a:endParaRPr lang="en-US" sz="1200" b="1" baseline="30000">
                <a:latin typeface="Cambria" pitchFamily="18" charset="0"/>
              </a:endParaRPr>
            </a:p>
          </p:txBody>
        </p:sp>
      </p:grpSp>
      <p:sp>
        <p:nvSpPr>
          <p:cNvPr id="52260" name="AutoShape 39"/>
          <p:cNvSpPr>
            <a:spLocks noChangeArrowheads="1"/>
          </p:cNvSpPr>
          <p:nvPr/>
        </p:nvSpPr>
        <p:spPr bwMode="auto">
          <a:xfrm>
            <a:off x="2436813" y="3738563"/>
            <a:ext cx="4813300" cy="339725"/>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61" name="AutoShape 40"/>
          <p:cNvSpPr>
            <a:spLocks noChangeArrowheads="1"/>
          </p:cNvSpPr>
          <p:nvPr/>
        </p:nvSpPr>
        <p:spPr bwMode="auto">
          <a:xfrm>
            <a:off x="4100513" y="3751263"/>
            <a:ext cx="1503362" cy="307975"/>
          </a:xfrm>
          <a:prstGeom prst="roundRect">
            <a:avLst>
              <a:gd name="adj" fmla="val 0"/>
            </a:avLst>
          </a:prstGeom>
          <a:noFill/>
          <a:ln w="12700">
            <a:noFill/>
            <a:round/>
            <a:headEnd/>
            <a:tailEnd/>
          </a:ln>
        </p:spPr>
        <p:txBody>
          <a:bodyPr wrap="none" lIns="45378" tIns="22290" rIns="45378" bIns="22290" anchor="ctr"/>
          <a:lstStyle/>
          <a:p>
            <a:pPr algn="ctr"/>
            <a:r>
              <a:rPr lang="en-US" b="1">
                <a:latin typeface="Cambria" pitchFamily="18" charset="0"/>
              </a:rPr>
              <a:t>OFC</a:t>
            </a:r>
            <a:r>
              <a:rPr lang="en-US" b="1" baseline="30000">
                <a:latin typeface="Cambria" pitchFamily="18" charset="0"/>
              </a:rPr>
              <a:t> </a:t>
            </a:r>
            <a:r>
              <a:rPr lang="en-US" b="1">
                <a:latin typeface="Cambria" pitchFamily="18" charset="0"/>
              </a:rPr>
              <a:t>or QTP</a:t>
            </a:r>
            <a:endParaRPr lang="en-US" b="1" baseline="30000">
              <a:latin typeface="Cambria" pitchFamily="18" charset="0"/>
            </a:endParaRPr>
          </a:p>
        </p:txBody>
      </p:sp>
      <p:sp>
        <p:nvSpPr>
          <p:cNvPr id="52262" name="AutoShape 41"/>
          <p:cNvSpPr>
            <a:spLocks noChangeArrowheads="1"/>
          </p:cNvSpPr>
          <p:nvPr/>
        </p:nvSpPr>
        <p:spPr bwMode="auto">
          <a:xfrm>
            <a:off x="2824163" y="4891088"/>
            <a:ext cx="4057650" cy="339725"/>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63" name="AutoShape 42"/>
          <p:cNvSpPr>
            <a:spLocks noChangeArrowheads="1"/>
          </p:cNvSpPr>
          <p:nvPr/>
        </p:nvSpPr>
        <p:spPr bwMode="auto">
          <a:xfrm>
            <a:off x="3071813" y="4894263"/>
            <a:ext cx="3557587" cy="307975"/>
          </a:xfrm>
          <a:prstGeom prst="roundRect">
            <a:avLst>
              <a:gd name="adj" fmla="val 0"/>
            </a:avLst>
          </a:prstGeom>
          <a:noFill/>
          <a:ln w="12700">
            <a:noFill/>
            <a:round/>
            <a:headEnd/>
            <a:tailEnd/>
          </a:ln>
        </p:spPr>
        <p:txBody>
          <a:bodyPr wrap="none" lIns="45378" tIns="22290" rIns="45378" bIns="22290" anchor="ctr"/>
          <a:lstStyle/>
          <a:p>
            <a:pPr algn="ctr"/>
            <a:r>
              <a:rPr lang="pl-PL" b="1">
                <a:latin typeface="Cambria" pitchFamily="18" charset="0"/>
              </a:rPr>
              <a:t>Skojarzenie </a:t>
            </a:r>
            <a:r>
              <a:rPr lang="en-US" b="1">
                <a:latin typeface="Cambria" pitchFamily="18" charset="0"/>
              </a:rPr>
              <a:t> Li, LTG, QTP, </a:t>
            </a:r>
            <a:r>
              <a:rPr lang="pl-PL" b="1">
                <a:latin typeface="Cambria" pitchFamily="18" charset="0"/>
              </a:rPr>
              <a:t>lub </a:t>
            </a:r>
            <a:r>
              <a:rPr lang="en-US" b="1">
                <a:latin typeface="Cambria" pitchFamily="18" charset="0"/>
              </a:rPr>
              <a:t> OFC</a:t>
            </a:r>
          </a:p>
        </p:txBody>
      </p:sp>
      <p:sp>
        <p:nvSpPr>
          <p:cNvPr id="108587" name="AutoShape 43"/>
          <p:cNvSpPr>
            <a:spLocks noChangeArrowheads="1"/>
          </p:cNvSpPr>
          <p:nvPr/>
        </p:nvSpPr>
        <p:spPr bwMode="auto">
          <a:xfrm>
            <a:off x="3508375" y="1301750"/>
            <a:ext cx="2432050" cy="733425"/>
          </a:xfrm>
          <a:prstGeom prst="roundRect">
            <a:avLst>
              <a:gd name="adj" fmla="val 0"/>
            </a:avLst>
          </a:prstGeom>
          <a:noFill/>
          <a:ln w="12700">
            <a:noFill/>
            <a:round/>
            <a:headEnd/>
            <a:tailEnd/>
          </a:ln>
        </p:spPr>
        <p:txBody>
          <a:bodyPr wrap="none" lIns="45378" tIns="22290" rIns="45378" bIns="22290" anchor="ctr"/>
          <a:lstStyle/>
          <a:p>
            <a:pPr algn="ctr">
              <a:lnSpc>
                <a:spcPct val="85000"/>
              </a:lnSpc>
            </a:pPr>
            <a:endParaRPr lang="pl-PL" b="1" baseline="30000">
              <a:latin typeface="Cambria" pitchFamily="18" charset="0"/>
            </a:endParaRPr>
          </a:p>
        </p:txBody>
      </p:sp>
      <p:sp>
        <p:nvSpPr>
          <p:cNvPr id="52265" name="Text Box 44"/>
          <p:cNvSpPr txBox="1">
            <a:spLocks noChangeArrowheads="1"/>
          </p:cNvSpPr>
          <p:nvPr/>
        </p:nvSpPr>
        <p:spPr bwMode="auto">
          <a:xfrm>
            <a:off x="3783013" y="1295400"/>
            <a:ext cx="2133600" cy="923925"/>
          </a:xfrm>
          <a:prstGeom prst="rect">
            <a:avLst/>
          </a:prstGeom>
          <a:noFill/>
          <a:ln w="8001">
            <a:noFill/>
            <a:miter lim="800000"/>
            <a:headEnd/>
            <a:tailEnd/>
          </a:ln>
        </p:spPr>
        <p:txBody>
          <a:bodyPr>
            <a:spAutoFit/>
          </a:bodyPr>
          <a:lstStyle/>
          <a:p>
            <a:pPr algn="ctr" eaLnBrk="0" hangingPunct="0">
              <a:spcBef>
                <a:spcPct val="50000"/>
              </a:spcBef>
            </a:pPr>
            <a:r>
              <a:rPr lang="pl-PL" b="1">
                <a:latin typeface="Cambria" pitchFamily="18" charset="0"/>
              </a:rPr>
              <a:t>Bez normotymiku, wywiad z ciężkimi epizodami manii</a:t>
            </a:r>
            <a:endParaRPr lang="en-US" b="1">
              <a:latin typeface="Cambria" pitchFamily="18" charset="0"/>
            </a:endParaRPr>
          </a:p>
        </p:txBody>
      </p:sp>
      <p:sp>
        <p:nvSpPr>
          <p:cNvPr id="52266" name="Text Box 45"/>
          <p:cNvSpPr txBox="1">
            <a:spLocks noChangeArrowheads="1"/>
          </p:cNvSpPr>
          <p:nvPr/>
        </p:nvSpPr>
        <p:spPr bwMode="auto">
          <a:xfrm>
            <a:off x="6477000" y="1295400"/>
            <a:ext cx="2305050" cy="1200150"/>
          </a:xfrm>
          <a:prstGeom prst="rect">
            <a:avLst/>
          </a:prstGeom>
          <a:noFill/>
          <a:ln w="8001">
            <a:noFill/>
            <a:miter lim="800000"/>
            <a:headEnd/>
            <a:tailEnd/>
          </a:ln>
        </p:spPr>
        <p:txBody>
          <a:bodyPr>
            <a:spAutoFit/>
          </a:bodyPr>
          <a:lstStyle/>
          <a:p>
            <a:pPr algn="ctr" eaLnBrk="0" hangingPunct="0">
              <a:spcBef>
                <a:spcPct val="50000"/>
              </a:spcBef>
            </a:pPr>
            <a:r>
              <a:rPr lang="pl-PL" b="1">
                <a:latin typeface="Cambria" pitchFamily="18" charset="0"/>
              </a:rPr>
              <a:t>Bez normotymiku, bez wywiadu z ciężkimi epizodami manii</a:t>
            </a:r>
            <a:endParaRPr lang="en-US" b="1">
              <a:latin typeface="Cambria" pitchFamily="18" charset="0"/>
            </a:endParaRPr>
          </a:p>
        </p:txBody>
      </p:sp>
      <p:sp>
        <p:nvSpPr>
          <p:cNvPr id="52267" name="Line 46"/>
          <p:cNvSpPr>
            <a:spLocks noChangeShapeType="1"/>
          </p:cNvSpPr>
          <p:nvPr/>
        </p:nvSpPr>
        <p:spPr bwMode="auto">
          <a:xfrm>
            <a:off x="2930525" y="3052763"/>
            <a:ext cx="4643438" cy="0"/>
          </a:xfrm>
          <a:prstGeom prst="line">
            <a:avLst/>
          </a:prstGeom>
          <a:noFill/>
          <a:ln w="12700">
            <a:solidFill>
              <a:schemeClr val="tx1"/>
            </a:solidFill>
            <a:round/>
            <a:headEnd/>
            <a:tailEnd/>
          </a:ln>
        </p:spPr>
        <p:txBody>
          <a:bodyPr/>
          <a:lstStyle/>
          <a:p>
            <a:endParaRPr lang="pl-PL"/>
          </a:p>
        </p:txBody>
      </p:sp>
      <p:sp>
        <p:nvSpPr>
          <p:cNvPr id="108591" name="Text Box 47"/>
          <p:cNvSpPr txBox="1">
            <a:spLocks noChangeArrowheads="1"/>
          </p:cNvSpPr>
          <p:nvPr/>
        </p:nvSpPr>
        <p:spPr bwMode="auto">
          <a:xfrm>
            <a:off x="773113" y="1323975"/>
            <a:ext cx="1019175" cy="646113"/>
          </a:xfrm>
          <a:prstGeom prst="rect">
            <a:avLst/>
          </a:prstGeom>
          <a:noFill/>
          <a:ln w="8001">
            <a:noFill/>
            <a:miter lim="800000"/>
            <a:headEnd/>
            <a:tailEnd/>
          </a:ln>
          <a:effectLst/>
        </p:spPr>
        <p:txBody>
          <a:bodyPr>
            <a:spAutoFit/>
          </a:bodyPr>
          <a:lstStyle/>
          <a:p>
            <a:pPr algn="ctr">
              <a:defRPr/>
            </a:pPr>
            <a:r>
              <a:rPr lang="pl-PL" b="1" dirty="0">
                <a:latin typeface="Cambria" pitchFamily="18" charset="0"/>
              </a:rPr>
              <a:t>Terapia </a:t>
            </a:r>
            <a:r>
              <a:rPr lang="en-US" b="1" dirty="0">
                <a:latin typeface="Cambria" pitchFamily="18" charset="0"/>
              </a:rPr>
              <a:t>Li</a:t>
            </a:r>
            <a:r>
              <a:rPr lang="pl-PL" b="1" dirty="0" err="1">
                <a:latin typeface="Cambria" pitchFamily="18" charset="0"/>
              </a:rPr>
              <a:t>tem</a:t>
            </a:r>
            <a:endParaRPr lang="en-US" b="1" dirty="0">
              <a:effectLst>
                <a:outerShdw blurRad="38100" dist="38100" dir="2700000" algn="tl">
                  <a:srgbClr val="C0C0C0"/>
                </a:outerShdw>
              </a:effectLst>
              <a:latin typeface="Cambria" pitchFamily="18" charset="0"/>
            </a:endParaRPr>
          </a:p>
        </p:txBody>
      </p:sp>
      <p:sp>
        <p:nvSpPr>
          <p:cNvPr id="108592" name="Text Box 48"/>
          <p:cNvSpPr txBox="1">
            <a:spLocks noChangeArrowheads="1"/>
          </p:cNvSpPr>
          <p:nvPr/>
        </p:nvSpPr>
        <p:spPr bwMode="auto">
          <a:xfrm>
            <a:off x="2268538" y="1295400"/>
            <a:ext cx="1285875" cy="276225"/>
          </a:xfrm>
          <a:prstGeom prst="rect">
            <a:avLst/>
          </a:prstGeom>
          <a:noFill/>
          <a:ln w="8001">
            <a:noFill/>
            <a:miter lim="800000"/>
            <a:headEnd/>
            <a:tailEnd/>
          </a:ln>
          <a:effectLst/>
        </p:spPr>
        <p:txBody>
          <a:bodyPr>
            <a:spAutoFit/>
          </a:bodyPr>
          <a:lstStyle/>
          <a:p>
            <a:pPr algn="ctr">
              <a:lnSpc>
                <a:spcPct val="85000"/>
              </a:lnSpc>
              <a:defRPr/>
            </a:pPr>
            <a:r>
              <a:rPr lang="pl-PL" sz="1400" b="1" dirty="0" err="1">
                <a:latin typeface="Cambria" pitchFamily="18" charset="0"/>
              </a:rPr>
              <a:t>Normotymik</a:t>
            </a:r>
            <a:r>
              <a:rPr lang="pl-PL" sz="1400" b="1" dirty="0">
                <a:latin typeface="Cambria" pitchFamily="18" charset="0"/>
              </a:rPr>
              <a:t> </a:t>
            </a:r>
            <a:endParaRPr lang="en-US" sz="1400" b="1" dirty="0">
              <a:effectLst>
                <a:outerShdw blurRad="38100" dist="38100" dir="2700000" algn="tl">
                  <a:srgbClr val="C0C0C0"/>
                </a:outerShdw>
              </a:effectLst>
              <a:latin typeface="Cambria" pitchFamily="18" charset="0"/>
            </a:endParaRPr>
          </a:p>
        </p:txBody>
      </p:sp>
      <p:sp>
        <p:nvSpPr>
          <p:cNvPr id="52270" name="Oval 49"/>
          <p:cNvSpPr>
            <a:spLocks noChangeArrowheads="1"/>
          </p:cNvSpPr>
          <p:nvPr/>
        </p:nvSpPr>
        <p:spPr bwMode="auto">
          <a:xfrm>
            <a:off x="8169275" y="3148013"/>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71" name="Line 50"/>
          <p:cNvSpPr>
            <a:spLocks noChangeShapeType="1"/>
          </p:cNvSpPr>
          <p:nvPr/>
        </p:nvSpPr>
        <p:spPr bwMode="auto">
          <a:xfrm>
            <a:off x="8210550" y="3244850"/>
            <a:ext cx="0" cy="76200"/>
          </a:xfrm>
          <a:prstGeom prst="line">
            <a:avLst/>
          </a:prstGeom>
          <a:noFill/>
          <a:ln w="12700">
            <a:solidFill>
              <a:schemeClr val="tx1"/>
            </a:solidFill>
            <a:round/>
            <a:headEnd/>
            <a:tailEnd/>
          </a:ln>
        </p:spPr>
        <p:txBody>
          <a:bodyPr/>
          <a:lstStyle/>
          <a:p>
            <a:endParaRPr lang="pl-PL"/>
          </a:p>
        </p:txBody>
      </p:sp>
      <p:grpSp>
        <p:nvGrpSpPr>
          <p:cNvPr id="3" name="Group 51"/>
          <p:cNvGrpSpPr>
            <a:grpSpLocks/>
          </p:cNvGrpSpPr>
          <p:nvPr/>
        </p:nvGrpSpPr>
        <p:grpSpPr bwMode="auto">
          <a:xfrm>
            <a:off x="7505700" y="3321050"/>
            <a:ext cx="1296988" cy="647700"/>
            <a:chOff x="3554" y="2029"/>
            <a:chExt cx="1582" cy="356"/>
          </a:xfrm>
        </p:grpSpPr>
        <p:sp>
          <p:nvSpPr>
            <p:cNvPr id="52285" name="AutoShape 52"/>
            <p:cNvSpPr>
              <a:spLocks noChangeArrowheads="1"/>
            </p:cNvSpPr>
            <p:nvPr/>
          </p:nvSpPr>
          <p:spPr bwMode="auto">
            <a:xfrm>
              <a:off x="3554" y="2029"/>
              <a:ext cx="1582" cy="351"/>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86" name="Text Box 53"/>
            <p:cNvSpPr txBox="1">
              <a:spLocks noChangeArrowheads="1"/>
            </p:cNvSpPr>
            <p:nvPr/>
          </p:nvSpPr>
          <p:spPr bwMode="auto">
            <a:xfrm>
              <a:off x="3620" y="2029"/>
              <a:ext cx="1477" cy="356"/>
            </a:xfrm>
            <a:prstGeom prst="rect">
              <a:avLst/>
            </a:prstGeom>
            <a:noFill/>
            <a:ln w="8001">
              <a:noFill/>
              <a:miter lim="800000"/>
              <a:headEnd/>
              <a:tailEnd/>
            </a:ln>
          </p:spPr>
          <p:txBody>
            <a:bodyPr>
              <a:spAutoFit/>
            </a:bodyPr>
            <a:lstStyle/>
            <a:p>
              <a:pPr algn="ctr" eaLnBrk="0" hangingPunct="0">
                <a:spcBef>
                  <a:spcPct val="50000"/>
                </a:spcBef>
              </a:pPr>
              <a:r>
                <a:rPr lang="en-US" sz="1200" b="1">
                  <a:latin typeface="Cambria" pitchFamily="18" charset="0"/>
                </a:rPr>
                <a:t>odpowiedź: </a:t>
              </a:r>
              <a:br>
                <a:rPr lang="en-US" sz="1200" b="1">
                  <a:latin typeface="Cambria" pitchFamily="18" charset="0"/>
                </a:rPr>
              </a:br>
              <a:r>
                <a:rPr lang="en-US" sz="1200">
                  <a:latin typeface="Cambria" pitchFamily="18" charset="0"/>
                </a:rPr>
                <a:t>kontynuacja terapii</a:t>
              </a:r>
              <a:endParaRPr lang="en-US" sz="1200" b="1">
                <a:latin typeface="Cambria" pitchFamily="18" charset="0"/>
              </a:endParaRPr>
            </a:p>
          </p:txBody>
        </p:sp>
      </p:grpSp>
      <p:grpSp>
        <p:nvGrpSpPr>
          <p:cNvPr id="4" name="Group 54"/>
          <p:cNvGrpSpPr>
            <a:grpSpLocks/>
          </p:cNvGrpSpPr>
          <p:nvPr/>
        </p:nvGrpSpPr>
        <p:grpSpPr bwMode="auto">
          <a:xfrm>
            <a:off x="8140700" y="4202113"/>
            <a:ext cx="88900" cy="163512"/>
            <a:chOff x="5243" y="3025"/>
            <a:chExt cx="56" cy="103"/>
          </a:xfrm>
        </p:grpSpPr>
        <p:sp>
          <p:nvSpPr>
            <p:cNvPr id="52283" name="Oval 55"/>
            <p:cNvSpPr>
              <a:spLocks noChangeArrowheads="1"/>
            </p:cNvSpPr>
            <p:nvPr/>
          </p:nvSpPr>
          <p:spPr bwMode="auto">
            <a:xfrm>
              <a:off x="5243" y="3025"/>
              <a:ext cx="56" cy="56"/>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84" name="Line 56"/>
            <p:cNvSpPr>
              <a:spLocks noChangeShapeType="1"/>
            </p:cNvSpPr>
            <p:nvPr/>
          </p:nvSpPr>
          <p:spPr bwMode="auto">
            <a:xfrm>
              <a:off x="5275" y="3080"/>
              <a:ext cx="0" cy="48"/>
            </a:xfrm>
            <a:prstGeom prst="line">
              <a:avLst/>
            </a:prstGeom>
            <a:noFill/>
            <a:ln w="12700">
              <a:solidFill>
                <a:schemeClr val="tx1"/>
              </a:solidFill>
              <a:round/>
              <a:headEnd/>
              <a:tailEnd/>
            </a:ln>
          </p:spPr>
          <p:txBody>
            <a:bodyPr/>
            <a:lstStyle/>
            <a:p>
              <a:endParaRPr lang="pl-PL"/>
            </a:p>
          </p:txBody>
        </p:sp>
      </p:grpSp>
      <p:grpSp>
        <p:nvGrpSpPr>
          <p:cNvPr id="5" name="Group 57"/>
          <p:cNvGrpSpPr>
            <a:grpSpLocks/>
          </p:cNvGrpSpPr>
          <p:nvPr/>
        </p:nvGrpSpPr>
        <p:grpSpPr bwMode="auto">
          <a:xfrm>
            <a:off x="7542213" y="4373563"/>
            <a:ext cx="1296987" cy="647700"/>
            <a:chOff x="3554" y="2029"/>
            <a:chExt cx="1582" cy="356"/>
          </a:xfrm>
        </p:grpSpPr>
        <p:sp>
          <p:nvSpPr>
            <p:cNvPr id="52281" name="AutoShape 58"/>
            <p:cNvSpPr>
              <a:spLocks noChangeArrowheads="1"/>
            </p:cNvSpPr>
            <p:nvPr/>
          </p:nvSpPr>
          <p:spPr bwMode="auto">
            <a:xfrm>
              <a:off x="3554" y="2029"/>
              <a:ext cx="1582" cy="351"/>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82" name="Text Box 59"/>
            <p:cNvSpPr txBox="1">
              <a:spLocks noChangeArrowheads="1"/>
            </p:cNvSpPr>
            <p:nvPr/>
          </p:nvSpPr>
          <p:spPr bwMode="auto">
            <a:xfrm>
              <a:off x="3620" y="2029"/>
              <a:ext cx="1477" cy="356"/>
            </a:xfrm>
            <a:prstGeom prst="rect">
              <a:avLst/>
            </a:prstGeom>
            <a:noFill/>
            <a:ln w="8001">
              <a:noFill/>
              <a:miter lim="800000"/>
              <a:headEnd/>
              <a:tailEnd/>
            </a:ln>
          </p:spPr>
          <p:txBody>
            <a:bodyPr>
              <a:spAutoFit/>
            </a:bodyPr>
            <a:lstStyle/>
            <a:p>
              <a:pPr algn="ctr" eaLnBrk="0" hangingPunct="0">
                <a:spcBef>
                  <a:spcPct val="50000"/>
                </a:spcBef>
              </a:pPr>
              <a:r>
                <a:rPr lang="en-US" sz="1200" b="1">
                  <a:latin typeface="Cambria" pitchFamily="18" charset="0"/>
                </a:rPr>
                <a:t>odpowiedź: </a:t>
              </a:r>
              <a:br>
                <a:rPr lang="en-US" sz="1200" b="1">
                  <a:latin typeface="Cambria" pitchFamily="18" charset="0"/>
                </a:rPr>
              </a:br>
              <a:r>
                <a:rPr lang="en-US" sz="1200">
                  <a:latin typeface="Cambria" pitchFamily="18" charset="0"/>
                </a:rPr>
                <a:t>kontynuacja terapii</a:t>
              </a:r>
              <a:endParaRPr lang="en-US" sz="1200" b="1">
                <a:latin typeface="Cambria" pitchFamily="18" charset="0"/>
              </a:endParaRPr>
            </a:p>
          </p:txBody>
        </p:sp>
      </p:grpSp>
      <p:grpSp>
        <p:nvGrpSpPr>
          <p:cNvPr id="6" name="Group 60"/>
          <p:cNvGrpSpPr>
            <a:grpSpLocks/>
          </p:cNvGrpSpPr>
          <p:nvPr/>
        </p:nvGrpSpPr>
        <p:grpSpPr bwMode="auto">
          <a:xfrm>
            <a:off x="3541713" y="4348163"/>
            <a:ext cx="2606675" cy="307975"/>
            <a:chOff x="1698" y="2139"/>
            <a:chExt cx="1642" cy="194"/>
          </a:xfrm>
        </p:grpSpPr>
        <p:sp>
          <p:nvSpPr>
            <p:cNvPr id="52279" name="AutoShape 61"/>
            <p:cNvSpPr>
              <a:spLocks noChangeArrowheads="1"/>
            </p:cNvSpPr>
            <p:nvPr/>
          </p:nvSpPr>
          <p:spPr bwMode="auto">
            <a:xfrm>
              <a:off x="1698" y="2171"/>
              <a:ext cx="1642" cy="148"/>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latin typeface="Cambria" pitchFamily="18" charset="0"/>
              </a:endParaRPr>
            </a:p>
          </p:txBody>
        </p:sp>
        <p:sp>
          <p:nvSpPr>
            <p:cNvPr id="52280" name="AutoShape 62"/>
            <p:cNvSpPr>
              <a:spLocks noChangeArrowheads="1"/>
            </p:cNvSpPr>
            <p:nvPr/>
          </p:nvSpPr>
          <p:spPr bwMode="auto">
            <a:xfrm>
              <a:off x="2338" y="2139"/>
              <a:ext cx="371" cy="194"/>
            </a:xfrm>
            <a:prstGeom prst="roundRect">
              <a:avLst>
                <a:gd name="adj" fmla="val 0"/>
              </a:avLst>
            </a:prstGeom>
            <a:noFill/>
            <a:ln w="12700">
              <a:noFill/>
              <a:round/>
              <a:headEnd/>
              <a:tailEnd/>
            </a:ln>
          </p:spPr>
          <p:txBody>
            <a:bodyPr wrap="none" lIns="45378" tIns="22290" rIns="45378" bIns="22290" anchor="ctr"/>
            <a:lstStyle/>
            <a:p>
              <a:pPr algn="ctr"/>
              <a:r>
                <a:rPr lang="en-US" sz="1200" b="1">
                  <a:latin typeface="Cambria" pitchFamily="18" charset="0"/>
                </a:rPr>
                <a:t>cz</a:t>
              </a:r>
              <a:r>
                <a:rPr lang="pl-PL" sz="1200" b="1">
                  <a:latin typeface="Cambria" pitchFamily="18" charset="0"/>
                </a:rPr>
                <a:t>ę</a:t>
              </a:r>
              <a:r>
                <a:rPr lang="en-US" sz="1200" b="1">
                  <a:latin typeface="Cambria" pitchFamily="18" charset="0"/>
                </a:rPr>
                <a:t>ściowa odpowied</a:t>
              </a:r>
              <a:r>
                <a:rPr lang="pl-PL" sz="1200" b="1">
                  <a:latin typeface="Cambria" pitchFamily="18" charset="0"/>
                </a:rPr>
                <a:t> lub brak odpowiedzi</a:t>
              </a:r>
              <a:endParaRPr lang="en-US" sz="1200" b="1" baseline="30000">
                <a:latin typeface="Cambria" pitchFamily="18" charset="0"/>
              </a:endParaRPr>
            </a:p>
          </p:txBody>
        </p:sp>
      </p:grpSp>
      <p:sp>
        <p:nvSpPr>
          <p:cNvPr id="52276" name="Oval 63"/>
          <p:cNvSpPr>
            <a:spLocks noChangeArrowheads="1"/>
          </p:cNvSpPr>
          <p:nvPr/>
        </p:nvSpPr>
        <p:spPr bwMode="auto">
          <a:xfrm>
            <a:off x="2886075" y="3005138"/>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77" name="Oval 64"/>
          <p:cNvSpPr>
            <a:spLocks noChangeArrowheads="1"/>
          </p:cNvSpPr>
          <p:nvPr/>
        </p:nvSpPr>
        <p:spPr bwMode="auto">
          <a:xfrm>
            <a:off x="7524750" y="3001963"/>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
        <p:nvSpPr>
          <p:cNvPr id="52278" name="Oval 65"/>
          <p:cNvSpPr>
            <a:spLocks noChangeArrowheads="1"/>
          </p:cNvSpPr>
          <p:nvPr/>
        </p:nvSpPr>
        <p:spPr bwMode="auto">
          <a:xfrm>
            <a:off x="4806950" y="4206875"/>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latin typeface="Cambria" pitchFamily="18" charset="0"/>
            </a:endParaRPr>
          </a:p>
        </p:txBody>
      </p:sp>
    </p:spTree>
    <p:custDataLst>
      <p:tags r:id="rId1"/>
    </p:custDataLst>
    <p:extLst>
      <p:ext uri="{BB962C8B-B14F-4D97-AF65-F5344CB8AC3E}">
        <p14:creationId xmlns:p14="http://schemas.microsoft.com/office/powerpoint/2010/main" val="3540177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8587"/>
                                        </p:tgtEl>
                                        <p:attrNameLst>
                                          <p:attrName>style.visibility</p:attrName>
                                        </p:attrNameLst>
                                      </p:cBhvr>
                                      <p:to>
                                        <p:strVal val="visible"/>
                                      </p:to>
                                    </p:set>
                                    <p:animEffect transition="in" filter="wipe(down)">
                                      <p:cBhvr>
                                        <p:cTn id="7" dur="500"/>
                                        <p:tgtEl>
                                          <p:spTgt spid="108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7"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490064EB-110E-4845-AB95-0CA5FF33C97C}" type="slidenum">
              <a:rPr lang="pl-PL"/>
              <a:pPr/>
              <a:t>103</a:t>
            </a:fld>
            <a:endParaRPr lang="pl-PL"/>
          </a:p>
        </p:txBody>
      </p:sp>
      <p:sp>
        <p:nvSpPr>
          <p:cNvPr id="66562" name="Rectangle 2"/>
          <p:cNvSpPr>
            <a:spLocks noChangeArrowheads="1"/>
          </p:cNvSpPr>
          <p:nvPr/>
        </p:nvSpPr>
        <p:spPr bwMode="auto">
          <a:xfrm>
            <a:off x="317500" y="477838"/>
            <a:ext cx="8637588" cy="1006475"/>
          </a:xfrm>
          <a:prstGeom prst="rect">
            <a:avLst/>
          </a:prstGeom>
          <a:noFill/>
          <a:ln w="9525">
            <a:noFill/>
            <a:miter lim="800000"/>
            <a:headEnd/>
            <a:tailEnd/>
          </a:ln>
          <a:effectLst/>
        </p:spPr>
        <p:txBody>
          <a:bodyPr anchor="b">
            <a:spAutoFit/>
          </a:bodyPr>
          <a:lstStyle/>
          <a:p>
            <a:r>
              <a:rPr lang="pl-PL" sz="4000">
                <a:solidFill>
                  <a:schemeClr val="tx2"/>
                </a:solidFill>
                <a:effectLst>
                  <a:outerShdw blurRad="38100" dist="38100" dir="2700000" algn="tl">
                    <a:srgbClr val="C0C0C0"/>
                  </a:outerShdw>
                </a:effectLst>
                <a:latin typeface="Comic Sans MS" pitchFamily="66" charset="0"/>
              </a:rPr>
              <a:t>Co obok leków w terapii ChAD?</a:t>
            </a:r>
            <a:br>
              <a:rPr lang="pl-PL" sz="4000">
                <a:solidFill>
                  <a:schemeClr val="tx2"/>
                </a:solidFill>
                <a:effectLst>
                  <a:outerShdw blurRad="38100" dist="38100" dir="2700000" algn="tl">
                    <a:srgbClr val="C0C0C0"/>
                  </a:outerShdw>
                </a:effectLst>
                <a:latin typeface="Comic Sans MS" pitchFamily="66" charset="0"/>
              </a:rPr>
            </a:br>
            <a:r>
              <a:rPr lang="pl-PL" sz="2000">
                <a:solidFill>
                  <a:schemeClr val="tx2"/>
                </a:solidFill>
                <a:effectLst>
                  <a:outerShdw blurRad="38100" dist="38100" dir="2700000" algn="tl">
                    <a:srgbClr val="C0C0C0"/>
                  </a:outerShdw>
                </a:effectLst>
                <a:latin typeface="Comic Sans MS" pitchFamily="66" charset="0"/>
              </a:rPr>
              <a:t>[Montgomery i Cassano-2000]</a:t>
            </a:r>
            <a:endParaRPr lang="pl-PL" sz="4000">
              <a:solidFill>
                <a:schemeClr val="tx2"/>
              </a:solidFill>
              <a:effectLst>
                <a:outerShdw blurRad="38100" dist="38100" dir="2700000" algn="tl">
                  <a:srgbClr val="C0C0C0"/>
                </a:outerShdw>
              </a:effectLst>
              <a:latin typeface="Comic Sans MS" pitchFamily="66" charset="0"/>
            </a:endParaRPr>
          </a:p>
        </p:txBody>
      </p:sp>
      <p:sp>
        <p:nvSpPr>
          <p:cNvPr id="66563"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Clr>
                <a:srgbClr val="CCFF33"/>
              </a:buClr>
              <a:buSzPct val="70000"/>
              <a:buFont typeface="Wingdings" pitchFamily="2" charset="2"/>
              <a:buChar char="n"/>
            </a:pPr>
            <a:r>
              <a:rPr lang="pl-PL" sz="3200">
                <a:effectLst>
                  <a:outerShdw blurRad="38100" dist="38100" dir="2700000" algn="tl">
                    <a:srgbClr val="C0C0C0"/>
                  </a:outerShdw>
                </a:effectLst>
                <a:latin typeface="Comic Sans MS" pitchFamily="66" charset="0"/>
              </a:rPr>
              <a:t>Wspólna z pacjentem i jego bliskimi decyzja terapeutyczna</a:t>
            </a:r>
          </a:p>
          <a:p>
            <a:pPr marL="342900" indent="-342900">
              <a:spcBef>
                <a:spcPct val="20000"/>
              </a:spcBef>
              <a:buClr>
                <a:srgbClr val="CCFF33"/>
              </a:buClr>
              <a:buSzPct val="70000"/>
              <a:buFont typeface="Wingdings" pitchFamily="2" charset="2"/>
              <a:buChar char="n"/>
            </a:pPr>
            <a:r>
              <a:rPr lang="pl-PL" sz="3200">
                <a:effectLst>
                  <a:outerShdw blurRad="38100" dist="38100" dir="2700000" algn="tl">
                    <a:srgbClr val="C0C0C0"/>
                  </a:outerShdw>
                </a:effectLst>
                <a:latin typeface="Comic Sans MS" pitchFamily="66" charset="0"/>
              </a:rPr>
              <a:t>Psychoedukacja </a:t>
            </a:r>
          </a:p>
          <a:p>
            <a:pPr marL="342900" indent="-342900">
              <a:spcBef>
                <a:spcPct val="20000"/>
              </a:spcBef>
              <a:buClr>
                <a:srgbClr val="CCFF33"/>
              </a:buClr>
              <a:buSzPct val="70000"/>
              <a:buFont typeface="Wingdings" pitchFamily="2" charset="2"/>
              <a:buChar char="n"/>
            </a:pPr>
            <a:r>
              <a:rPr lang="pl-PL" sz="3200">
                <a:effectLst>
                  <a:outerShdw blurRad="38100" dist="38100" dir="2700000" algn="tl">
                    <a:srgbClr val="C0C0C0"/>
                  </a:outerShdw>
                </a:effectLst>
                <a:latin typeface="Comic Sans MS" pitchFamily="66" charset="0"/>
              </a:rPr>
              <a:t>Zapewnienie wsparcia rodziny</a:t>
            </a:r>
          </a:p>
          <a:p>
            <a:pPr marL="342900" indent="-342900">
              <a:spcBef>
                <a:spcPct val="20000"/>
              </a:spcBef>
              <a:buClr>
                <a:srgbClr val="CCFF33"/>
              </a:buClr>
              <a:buSzPct val="70000"/>
              <a:buFont typeface="Wingdings" pitchFamily="2" charset="2"/>
              <a:buChar char="n"/>
            </a:pPr>
            <a:r>
              <a:rPr lang="pl-PL" sz="3200">
                <a:effectLst>
                  <a:outerShdw blurRad="38100" dist="38100" dir="2700000" algn="tl">
                    <a:srgbClr val="C0C0C0"/>
                  </a:outerShdw>
                </a:effectLst>
                <a:latin typeface="Comic Sans MS" pitchFamily="66" charset="0"/>
              </a:rPr>
              <a:t>Rozpoznawanie zwiastunów nawrotu</a:t>
            </a:r>
          </a:p>
          <a:p>
            <a:pPr marL="342900" indent="-342900">
              <a:spcBef>
                <a:spcPct val="20000"/>
              </a:spcBef>
              <a:buClr>
                <a:srgbClr val="CCFF33"/>
              </a:buClr>
              <a:buSzPct val="70000"/>
              <a:buFont typeface="Wingdings" pitchFamily="2" charset="2"/>
              <a:buChar char="n"/>
            </a:pPr>
            <a:r>
              <a:rPr lang="pl-PL" sz="3200">
                <a:effectLst>
                  <a:outerShdw blurRad="38100" dist="38100" dir="2700000" algn="tl">
                    <a:srgbClr val="C0C0C0"/>
                  </a:outerShdw>
                </a:effectLst>
                <a:latin typeface="Comic Sans MS" pitchFamily="66" charset="0"/>
              </a:rPr>
              <a:t>Wiara w możliwość leczenia</a:t>
            </a:r>
          </a:p>
          <a:p>
            <a:pPr marL="342900" indent="-342900">
              <a:spcBef>
                <a:spcPct val="20000"/>
              </a:spcBef>
              <a:buClr>
                <a:srgbClr val="CCFF33"/>
              </a:buClr>
              <a:buSzPct val="70000"/>
              <a:buFont typeface="Wingdings" pitchFamily="2" charset="2"/>
              <a:buChar char="n"/>
            </a:pPr>
            <a:r>
              <a:rPr lang="pl-PL" sz="3200">
                <a:effectLst>
                  <a:outerShdw blurRad="38100" dist="38100" dir="2700000" algn="tl">
                    <a:srgbClr val="C0C0C0"/>
                  </a:outerShdw>
                </a:effectLst>
                <a:latin typeface="Comic Sans MS" pitchFamily="66" charset="0"/>
              </a:rPr>
              <a:t>Nauka życia z chorobą</a:t>
            </a:r>
          </a:p>
        </p:txBody>
      </p:sp>
    </p:spTree>
    <p:extLst>
      <p:ext uri="{BB962C8B-B14F-4D97-AF65-F5344CB8AC3E}">
        <p14:creationId xmlns:p14="http://schemas.microsoft.com/office/powerpoint/2010/main" val="2438462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20675"/>
            <a:ext cx="7467600" cy="1446213"/>
          </a:xfrm>
        </p:spPr>
        <p:txBody>
          <a:bodyPr/>
          <a:lstStyle/>
          <a:p>
            <a:pPr fontAlgn="auto">
              <a:spcAft>
                <a:spcPts val="0"/>
              </a:spcAft>
              <a:defRPr/>
            </a:pPr>
            <a:r>
              <a:rPr lang="pl-PL" dirty="0" smtClean="0">
                <a:solidFill>
                  <a:schemeClr val="tx2">
                    <a:satMod val="130000"/>
                  </a:schemeClr>
                </a:solidFill>
                <a:effectLst>
                  <a:outerShdw blurRad="38100" dist="38100" dir="2700000" algn="tl">
                    <a:srgbClr val="C0C0C0"/>
                  </a:outerShdw>
                </a:effectLst>
                <a:latin typeface="Cambria" pitchFamily="18" charset="0"/>
              </a:rPr>
              <a:t>Współpraca pacjentów </a:t>
            </a:r>
            <a:r>
              <a:rPr lang="pl-PL" dirty="0" err="1" smtClean="0">
                <a:solidFill>
                  <a:schemeClr val="tx2">
                    <a:satMod val="130000"/>
                  </a:schemeClr>
                </a:solidFill>
                <a:effectLst>
                  <a:outerShdw blurRad="38100" dist="38100" dir="2700000" algn="tl">
                    <a:srgbClr val="C0C0C0"/>
                  </a:outerShdw>
                </a:effectLst>
                <a:latin typeface="Cambria" pitchFamily="18" charset="0"/>
              </a:rPr>
              <a:t>eutymicznych</a:t>
            </a:r>
            <a:endParaRPr lang="pl-PL" dirty="0" smtClean="0">
              <a:solidFill>
                <a:schemeClr val="tx2">
                  <a:satMod val="130000"/>
                </a:schemeClr>
              </a:solidFill>
              <a:effectLst>
                <a:outerShdw blurRad="38100" dist="38100" dir="2700000" algn="tl">
                  <a:srgbClr val="C0C0C0"/>
                </a:outerShdw>
              </a:effectLst>
              <a:latin typeface="Cambria" pitchFamily="18" charset="0"/>
            </a:endParaRPr>
          </a:p>
        </p:txBody>
      </p:sp>
      <p:graphicFrame>
        <p:nvGraphicFramePr>
          <p:cNvPr id="11266" name="Object 3"/>
          <p:cNvGraphicFramePr>
            <a:graphicFrameLocks noGrp="1" noChangeAspect="1"/>
          </p:cNvGraphicFramePr>
          <p:nvPr>
            <p:ph type="chart" idx="1"/>
          </p:nvPr>
        </p:nvGraphicFramePr>
        <p:xfrm>
          <a:off x="228600" y="1985963"/>
          <a:ext cx="7543800" cy="4105275"/>
        </p:xfrm>
        <a:graphic>
          <a:graphicData uri="http://schemas.openxmlformats.org/presentationml/2006/ole">
            <mc:AlternateContent xmlns:mc="http://schemas.openxmlformats.org/markup-compatibility/2006">
              <mc:Choice xmlns:v="urn:schemas-microsoft-com:vml" Requires="v">
                <p:oleObj spid="_x0000_s7192" name="Wykres" r:id="rId4" imgW="7543800" imgH="4105365" progId="MSGraph.Chart.8">
                  <p:embed followColorScheme="full"/>
                </p:oleObj>
              </mc:Choice>
              <mc:Fallback>
                <p:oleObj name="Wykres" r:id="rId4" imgW="7543800" imgH="4105365" progId="MSGraph.Chart.8">
                  <p:embed followColorScheme="full"/>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5963"/>
                        <a:ext cx="7543800"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Symbol zastępczy stopki 4"/>
          <p:cNvSpPr>
            <a:spLocks noGrp="1"/>
          </p:cNvSpPr>
          <p:nvPr>
            <p:ph type="ftr" sz="quarter" idx="12"/>
          </p:nvPr>
        </p:nvSpPr>
        <p:spPr/>
        <p:txBody>
          <a:bodyPr/>
          <a:lstStyle/>
          <a:p>
            <a:pPr>
              <a:defRPr/>
            </a:pPr>
            <a:r>
              <a:rPr lang="pl-PL" smtClean="0">
                <a:solidFill>
                  <a:srgbClr val="F0A22E">
                    <a:shade val="75000"/>
                  </a:srgbClr>
                </a:solidFill>
                <a:latin typeface="Cambria" pitchFamily="18" charset="0"/>
              </a:rPr>
              <a:t>Colom i wsp. 2000</a:t>
            </a:r>
          </a:p>
        </p:txBody>
      </p:sp>
    </p:spTree>
    <p:extLst>
      <p:ext uri="{BB962C8B-B14F-4D97-AF65-F5344CB8AC3E}">
        <p14:creationId xmlns:p14="http://schemas.microsoft.com/office/powerpoint/2010/main" val="3185750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990600"/>
            <a:ext cx="7467600" cy="762000"/>
          </a:xfrm>
        </p:spPr>
        <p:txBody>
          <a:bodyPr/>
          <a:lstStyle/>
          <a:p>
            <a:pPr fontAlgn="auto">
              <a:spcAft>
                <a:spcPts val="0"/>
              </a:spcAft>
              <a:defRPr/>
            </a:pPr>
            <a:r>
              <a:rPr lang="pl-PL" smtClean="0">
                <a:solidFill>
                  <a:schemeClr val="tx2">
                    <a:satMod val="130000"/>
                  </a:schemeClr>
                </a:solidFill>
                <a:effectLst>
                  <a:outerShdw blurRad="38100" dist="38100" dir="2700000" algn="tl">
                    <a:srgbClr val="C0C0C0"/>
                  </a:outerShdw>
                </a:effectLst>
                <a:latin typeface="Cambria" pitchFamily="18" charset="0"/>
              </a:rPr>
              <a:t>IPRST</a:t>
            </a:r>
          </a:p>
        </p:txBody>
      </p:sp>
      <p:sp>
        <p:nvSpPr>
          <p:cNvPr id="43011" name="Rectangle 3"/>
          <p:cNvSpPr>
            <a:spLocks noGrp="1" noChangeArrowheads="1"/>
          </p:cNvSpPr>
          <p:nvPr>
            <p:ph idx="1"/>
          </p:nvPr>
        </p:nvSpPr>
        <p:spPr/>
        <p:txBody>
          <a:bodyPr>
            <a:normAutofit/>
          </a:bodyPr>
          <a:lstStyle/>
          <a:p>
            <a:pPr marL="365760" indent="-283464" fontAlgn="auto">
              <a:spcAft>
                <a:spcPts val="0"/>
              </a:spcAft>
              <a:buFont typeface="Wingdings 2"/>
              <a:buChar char=""/>
              <a:defRPr/>
            </a:pPr>
            <a:r>
              <a:rPr lang="pl-PL" smtClean="0">
                <a:effectLst>
                  <a:outerShdw blurRad="38100" dist="38100" dir="2700000" algn="tl">
                    <a:srgbClr val="C0C0C0"/>
                  </a:outerShdw>
                </a:effectLst>
                <a:latin typeface="Cambria" pitchFamily="18" charset="0"/>
              </a:rPr>
              <a:t>Sen jako marker nastroju</a:t>
            </a:r>
          </a:p>
          <a:p>
            <a:pPr marL="365760" indent="-283464" fontAlgn="auto">
              <a:spcAft>
                <a:spcPts val="0"/>
              </a:spcAft>
              <a:buFont typeface="Wingdings 2"/>
              <a:buChar char=""/>
              <a:defRPr/>
            </a:pPr>
            <a:r>
              <a:rPr lang="pl-PL" smtClean="0">
                <a:effectLst>
                  <a:outerShdw blurRad="38100" dist="38100" dir="2700000" algn="tl">
                    <a:srgbClr val="C0C0C0"/>
                  </a:outerShdw>
                </a:effectLst>
                <a:latin typeface="Cambria" pitchFamily="18" charset="0"/>
              </a:rPr>
              <a:t>Strukturalizacja codziennych czynności</a:t>
            </a:r>
          </a:p>
          <a:p>
            <a:pPr marL="365760" indent="-283464" fontAlgn="auto">
              <a:spcAft>
                <a:spcPts val="0"/>
              </a:spcAft>
              <a:buFont typeface="Wingdings 2"/>
              <a:buChar char=""/>
              <a:defRPr/>
            </a:pPr>
            <a:r>
              <a:rPr lang="pl-PL" smtClean="0">
                <a:effectLst>
                  <a:outerShdw blurRad="38100" dist="38100" dir="2700000" algn="tl">
                    <a:srgbClr val="C0C0C0"/>
                  </a:outerShdw>
                </a:effectLst>
                <a:latin typeface="Cambria" pitchFamily="18" charset="0"/>
              </a:rPr>
              <a:t>Psychoterapia interpersonalna</a:t>
            </a:r>
          </a:p>
        </p:txBody>
      </p:sp>
      <p:sp>
        <p:nvSpPr>
          <p:cNvPr id="25602" name="Symbol zastępczy stopki 4"/>
          <p:cNvSpPr>
            <a:spLocks noGrp="1"/>
          </p:cNvSpPr>
          <p:nvPr>
            <p:ph type="ftr" sz="quarter" idx="11"/>
          </p:nvPr>
        </p:nvSpPr>
        <p:spPr/>
        <p:txBody>
          <a:bodyPr/>
          <a:lstStyle/>
          <a:p>
            <a:pPr>
              <a:defRPr/>
            </a:pPr>
            <a:r>
              <a:rPr lang="pl-PL" smtClean="0">
                <a:solidFill>
                  <a:srgbClr val="F0A22E">
                    <a:shade val="75000"/>
                  </a:srgbClr>
                </a:solidFill>
                <a:latin typeface="Cambria" pitchFamily="18" charset="0"/>
              </a:rPr>
              <a:t>Frank-2002</a:t>
            </a:r>
          </a:p>
        </p:txBody>
      </p:sp>
    </p:spTree>
    <p:extLst>
      <p:ext uri="{BB962C8B-B14F-4D97-AF65-F5344CB8AC3E}">
        <p14:creationId xmlns:p14="http://schemas.microsoft.com/office/powerpoint/2010/main" val="1136188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600" y="320675"/>
            <a:ext cx="7467600" cy="769938"/>
          </a:xfrm>
        </p:spPr>
        <p:txBody>
          <a:bodyPr/>
          <a:lstStyle/>
          <a:p>
            <a:pPr fontAlgn="auto">
              <a:spcAft>
                <a:spcPts val="0"/>
              </a:spcAft>
              <a:defRPr/>
            </a:pPr>
            <a:r>
              <a:rPr lang="pl-PL" dirty="0" smtClean="0">
                <a:solidFill>
                  <a:schemeClr val="tx2">
                    <a:satMod val="130000"/>
                  </a:schemeClr>
                </a:solidFill>
                <a:latin typeface="Cambria" pitchFamily="18" charset="0"/>
              </a:rPr>
              <a:t>FFT </a:t>
            </a:r>
            <a:endParaRPr lang="pl-PL" dirty="0">
              <a:solidFill>
                <a:schemeClr val="tx2">
                  <a:satMod val="130000"/>
                </a:schemeClr>
              </a:solidFill>
              <a:latin typeface="Cambria" pitchFamily="18" charset="0"/>
            </a:endParaRPr>
          </a:p>
        </p:txBody>
      </p:sp>
      <p:sp>
        <p:nvSpPr>
          <p:cNvPr id="86019" name="Symbol zastępczy zawartości 2"/>
          <p:cNvSpPr>
            <a:spLocks noGrp="1"/>
          </p:cNvSpPr>
          <p:nvPr>
            <p:ph idx="1"/>
          </p:nvPr>
        </p:nvSpPr>
        <p:spPr/>
        <p:txBody>
          <a:bodyPr/>
          <a:lstStyle/>
          <a:p>
            <a:r>
              <a:rPr lang="pl-PL" sz="2400" smtClean="0">
                <a:latin typeface="Cambria" pitchFamily="18" charset="0"/>
              </a:rPr>
              <a:t>FFT obejmuje rodziny chorych na CHAD po przebyciu ostatniego epizodu tej choroby. </a:t>
            </a:r>
          </a:p>
          <a:p>
            <a:r>
              <a:rPr lang="pl-PL" sz="2400" smtClean="0">
                <a:latin typeface="Cambria" pitchFamily="18" charset="0"/>
              </a:rPr>
              <a:t>Cykl terapii FFT trwa ok. 9 miesięcy i składa się z 21 jednogodzinnych sesji terapii psychosocjalnej (pierwszych 12 z nich to cesje co tydzień, kolejne to 6 sesji co 2 tygodnie, wreszcie ostatnie 3 z nich odbywają się raz w miesiącu). </a:t>
            </a:r>
          </a:p>
          <a:p>
            <a:r>
              <a:rPr lang="pl-PL" sz="2400" smtClean="0">
                <a:latin typeface="Cambria" pitchFamily="18" charset="0"/>
              </a:rPr>
              <a:t>FFT obejmuje pacjentów i wszystkich dostępnych członków chorego – małżonków, rodziców, rodzeństwo. </a:t>
            </a:r>
          </a:p>
          <a:p>
            <a:endParaRPr lang="pl-PL" smtClean="0">
              <a:latin typeface="Cambria" pitchFamily="18" charset="0"/>
            </a:endParaRPr>
          </a:p>
        </p:txBody>
      </p:sp>
    </p:spTree>
    <p:extLst>
      <p:ext uri="{BB962C8B-B14F-4D97-AF65-F5344CB8AC3E}">
        <p14:creationId xmlns:p14="http://schemas.microsoft.com/office/powerpoint/2010/main" val="29817306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01\Moje dokumenty\Nowy folder a\Moje obrazy\WINDVD Capture\cap162.bmp"/>
          <p:cNvPicPr>
            <a:picLocks noChangeAspect="1" noChangeArrowheads="1"/>
          </p:cNvPicPr>
          <p:nvPr/>
        </p:nvPicPr>
        <p:blipFill>
          <a:blip r:embed="rId3"/>
          <a:srcRect/>
          <a:stretch>
            <a:fillRect/>
          </a:stretch>
        </p:blipFill>
        <p:spPr bwMode="auto">
          <a:xfrm>
            <a:off x="-304800" y="0"/>
            <a:ext cx="9753600" cy="6858000"/>
          </a:xfrm>
          <a:prstGeom prst="rect">
            <a:avLst/>
          </a:prstGeom>
          <a:noFill/>
        </p:spPr>
      </p:pic>
      <p:sp>
        <p:nvSpPr>
          <p:cNvPr id="3" name="Tytuł 1"/>
          <p:cNvSpPr txBox="1">
            <a:spLocks/>
          </p:cNvSpPr>
          <p:nvPr/>
        </p:nvSpPr>
        <p:spPr>
          <a:xfrm>
            <a:off x="1216152" y="1267485"/>
            <a:ext cx="7235981" cy="5133316"/>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9600" b="1" i="0" u="none" strike="noStrike" kern="1200" cap="none" spc="0" normalizeH="0" baseline="0" noProof="0" smtClean="0">
                <a:ln w="12700">
                  <a:solidFill>
                    <a:schemeClr val="tx2"/>
                  </a:solidFill>
                </a:ln>
                <a:solidFill>
                  <a:schemeClr val="bg1"/>
                </a:solidFill>
                <a:effectLst>
                  <a:outerShdw blurRad="50800" dist="38100" dir="8100000" algn="tr" rotWithShape="0">
                    <a:prstClr val="black">
                      <a:alpha val="40000"/>
                    </a:prstClr>
                  </a:outerShdw>
                </a:effectLst>
                <a:uLnTx/>
                <a:uFillTx/>
                <a:latin typeface="+mj-lt"/>
                <a:ea typeface="+mj-ea"/>
                <a:cs typeface="+mj-cs"/>
              </a:rPr>
              <a:t>Dialog i dialogowość psychiatrów i ich pacjentów </a:t>
            </a:r>
            <a:endParaRPr kumimoji="0" lang="pl-PL" sz="9600" b="1" i="0" u="none" strike="noStrike" kern="1200" cap="none" spc="0" normalizeH="0" baseline="0" noProof="0">
              <a:ln w="12700">
                <a:solidFill>
                  <a:schemeClr val="tx2"/>
                </a:solidFill>
              </a:ln>
              <a:solidFill>
                <a:schemeClr val="bg1"/>
              </a:solidFill>
              <a:effectLst>
                <a:outerShdw blurRad="50800" dist="38100" dir="8100000" algn="tr" rotWithShape="0">
                  <a:prstClr val="black">
                    <a:alpha val="40000"/>
                  </a:prstClr>
                </a:outerShdw>
              </a:effectLst>
              <a:uLnTx/>
              <a:uFillTx/>
              <a:latin typeface="+mj-lt"/>
              <a:ea typeface="+mj-ea"/>
              <a:cs typeface="+mj-cs"/>
            </a:endParaRPr>
          </a:p>
        </p:txBody>
      </p:sp>
      <p:sp>
        <p:nvSpPr>
          <p:cNvPr id="4" name="Podtytuł 2"/>
          <p:cNvSpPr txBox="1">
            <a:spLocks/>
          </p:cNvSpPr>
          <p:nvPr/>
        </p:nvSpPr>
        <p:spPr>
          <a:xfrm>
            <a:off x="1216151" y="201702"/>
            <a:ext cx="6189583" cy="949569"/>
          </a:xfrm>
          <a:prstGeom prst="rect">
            <a:avLst/>
          </a:prstGeom>
        </p:spPr>
        <p:txBody>
          <a:bodyPr>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pl-PL" sz="1800" b="0" i="0" u="none" strike="noStrike" kern="1200" cap="none" spc="0" normalizeH="0" baseline="0" noProof="0" dirty="0" smtClean="0">
                <a:ln>
                  <a:noFill/>
                </a:ln>
                <a:solidFill>
                  <a:schemeClr val="tx2"/>
                </a:solidFill>
                <a:effectLst/>
                <a:uLnTx/>
                <a:uFillTx/>
                <a:latin typeface="+mn-lt"/>
                <a:ea typeface="+mn-ea"/>
                <a:cs typeface="+mn-cs"/>
              </a:rPr>
              <a:t>Andrzej Czernikiewicz</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pl-PL" sz="1800" b="0" i="0" u="none" strike="noStrike" kern="1200" cap="none" spc="0" normalizeH="0" baseline="0" noProof="0" dirty="0" smtClean="0">
                <a:ln>
                  <a:noFill/>
                </a:ln>
                <a:solidFill>
                  <a:schemeClr val="tx2"/>
                </a:solidFill>
                <a:effectLst/>
                <a:uLnTx/>
                <a:uFillTx/>
                <a:latin typeface="+mn-lt"/>
                <a:ea typeface="+mn-ea"/>
                <a:cs typeface="+mn-cs"/>
              </a:rPr>
              <a:t>Katedra i Klinika Psychiatrii UM w Lublinie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pl-PL" sz="1800" b="0" i="0" u="none" strike="noStrike" kern="1200" cap="none" spc="0" normalizeH="0" baseline="0" noProof="0" dirty="0" smtClean="0">
                <a:ln>
                  <a:noFill/>
                </a:ln>
                <a:solidFill>
                  <a:schemeClr val="tx2"/>
                </a:solidFill>
                <a:effectLst/>
                <a:uLnTx/>
                <a:uFillTx/>
                <a:latin typeface="+mn-lt"/>
                <a:ea typeface="+mn-ea"/>
                <a:cs typeface="+mn-cs"/>
              </a:rPr>
              <a:t>Zakład Logopedii i </a:t>
            </a:r>
            <a:r>
              <a:rPr kumimoji="0" lang="pl-PL" sz="1800" b="0" i="0" u="none" strike="noStrike" kern="1200" cap="none" spc="0" normalizeH="0" baseline="0" noProof="0" dirty="0" err="1" smtClean="0">
                <a:ln>
                  <a:noFill/>
                </a:ln>
                <a:solidFill>
                  <a:schemeClr val="tx2"/>
                </a:solidFill>
                <a:effectLst/>
                <a:uLnTx/>
                <a:uFillTx/>
                <a:latin typeface="+mn-lt"/>
                <a:ea typeface="+mn-ea"/>
                <a:cs typeface="+mn-cs"/>
              </a:rPr>
              <a:t>i</a:t>
            </a:r>
            <a:r>
              <a:rPr kumimoji="0" lang="pl-PL" sz="1800" b="0" i="0" u="none" strike="noStrike" kern="1200" cap="none" spc="0" normalizeH="0" baseline="0" noProof="0" dirty="0" smtClean="0">
                <a:ln>
                  <a:noFill/>
                </a:ln>
                <a:solidFill>
                  <a:schemeClr val="tx2"/>
                </a:solidFill>
                <a:effectLst/>
                <a:uLnTx/>
                <a:uFillTx/>
                <a:latin typeface="+mn-lt"/>
                <a:ea typeface="+mn-ea"/>
                <a:cs typeface="+mn-cs"/>
              </a:rPr>
              <a:t> Językoznawstwa Stosowanego UMCS w Lublinie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pl-PL" dirty="0" smtClean="0">
                <a:solidFill>
                  <a:schemeClr val="tx2"/>
                </a:solidFill>
                <a:latin typeface="+mn-lt"/>
              </a:rPr>
              <a:t>Katolicki Uniwersytet Lubelski</a:t>
            </a:r>
            <a:r>
              <a:rPr kumimoji="0" lang="pl-PL" sz="1800" b="0" i="0" u="none" strike="noStrike" kern="1200" cap="none" spc="0" normalizeH="0" baseline="0" noProof="0" dirty="0" smtClean="0">
                <a:ln>
                  <a:noFill/>
                </a:ln>
                <a:solidFill>
                  <a:schemeClr val="tx2"/>
                </a:solidFill>
                <a:effectLst/>
                <a:uLnTx/>
                <a:uFillTx/>
                <a:latin typeface="+mn-lt"/>
                <a:ea typeface="+mn-ea"/>
                <a:cs typeface="+mn-cs"/>
              </a:rPr>
              <a:t> </a:t>
            </a:r>
            <a:endParaRPr kumimoji="0" lang="pl-PL"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Symbol zastępczy stopki 3"/>
          <p:cNvSpPr>
            <a:spLocks noGrp="1"/>
          </p:cNvSpPr>
          <p:nvPr>
            <p:ph type="ftr" sz="quarter" idx="11"/>
          </p:nvPr>
        </p:nvSpPr>
        <p:spPr>
          <a:xfrm>
            <a:off x="1259680" y="6553200"/>
            <a:ext cx="7162800" cy="228600"/>
          </a:xfrm>
        </p:spPr>
        <p:txBody>
          <a:bodyPr/>
          <a:lstStyle/>
          <a:p>
            <a:pPr lvl="0"/>
            <a:r>
              <a:rPr lang="pl-PL" sz="1100" smtClean="0"/>
              <a:t>Czernikiewicz A. 2011</a:t>
            </a:r>
            <a:endParaRPr lang="pl-PL" sz="1100"/>
          </a:p>
        </p:txBody>
      </p:sp>
    </p:spTree>
    <p:extLst>
      <p:ext uri="{BB962C8B-B14F-4D97-AF65-F5344CB8AC3E}">
        <p14:creationId xmlns:p14="http://schemas.microsoft.com/office/powerpoint/2010/main" val="202593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a:t>Cechy dialogu </a:t>
            </a:r>
          </a:p>
        </p:txBody>
      </p:sp>
      <p:sp>
        <p:nvSpPr>
          <p:cNvPr id="3" name="Symbol zastępczy zawartości 2"/>
          <p:cNvSpPr txBox="1">
            <a:spLocks noGrp="1"/>
          </p:cNvSpPr>
          <p:nvPr>
            <p:ph idx="1"/>
          </p:nvPr>
        </p:nvSpPr>
        <p:spPr/>
        <p:txBody>
          <a:bodyPr>
            <a:normAutofit/>
          </a:bodyPr>
          <a:lstStyle/>
          <a:p>
            <a:pPr lvl="0">
              <a:lnSpc>
                <a:spcPct val="80000"/>
              </a:lnSpc>
            </a:pPr>
            <a:r>
              <a:rPr lang="pl-PL" sz="2400" b="1" dirty="0">
                <a:effectLst>
                  <a:outerShdw dist="38096" dir="2700000">
                    <a:srgbClr val="000000"/>
                  </a:outerShdw>
                </a:effectLst>
              </a:rPr>
              <a:t>Dialogowość </a:t>
            </a:r>
            <a:r>
              <a:rPr lang="pl-PL" sz="2400" dirty="0"/>
              <a:t>mowy wynika z bezpośredniego kontaktu między nadawcą i odbiorcą, którzy wymieniają się rolami, używając jednocześnie środków językowych mających za zadanie utrzymanie tego kontaktu, zwanych sygnałami fatycznymi [Ożóg 1993]. Ta wymienność ról dialogowych jest często zaniedbywana w kontakcie lekarz – jego pacjent, o czym mówię opisując typy dialogów psychiatrów i terapeutów z ich pacjentami. </a:t>
            </a:r>
          </a:p>
          <a:p>
            <a:pPr lvl="0">
              <a:lnSpc>
                <a:spcPct val="80000"/>
              </a:lnSpc>
            </a:pPr>
            <a:r>
              <a:rPr lang="pl-PL" sz="2400" dirty="0"/>
              <a:t> Kolejną cechą każdego dialogu jest jego </a:t>
            </a:r>
            <a:r>
              <a:rPr lang="pl-PL" sz="2400" b="1" dirty="0">
                <a:effectLst>
                  <a:outerShdw dist="38096" dir="2700000">
                    <a:srgbClr val="000000"/>
                  </a:outerShdw>
                </a:effectLst>
              </a:rPr>
              <a:t>spontaniczność</a:t>
            </a:r>
            <a:r>
              <a:rPr lang="pl-PL" sz="2400" dirty="0"/>
              <a:t>, w przeciwieństwie do dialogów pisanych (literatura piękna, scenariusze). </a:t>
            </a:r>
          </a:p>
          <a:p>
            <a:pPr lvl="0">
              <a:lnSpc>
                <a:spcPct val="80000"/>
              </a:lnSpc>
            </a:pPr>
            <a:r>
              <a:rPr lang="pl-PL" sz="2400" dirty="0"/>
              <a:t>Ostatnią cechą dialogu jest jego </a:t>
            </a:r>
            <a:r>
              <a:rPr lang="pl-PL" sz="2400" b="1" dirty="0">
                <a:effectLst>
                  <a:outerShdw dist="38096" dir="2700000">
                    <a:srgbClr val="000000"/>
                  </a:outerShdw>
                </a:effectLst>
              </a:rPr>
              <a:t>sytuacyjność</a:t>
            </a:r>
            <a:r>
              <a:rPr lang="pl-PL" sz="2400" dirty="0"/>
              <a:t>, czyli nawiązanie do tzw. </a:t>
            </a:r>
            <a:r>
              <a:rPr lang="pl-PL" sz="2400" dirty="0" smtClean="0"/>
              <a:t>otoczenia </a:t>
            </a:r>
            <a:r>
              <a:rPr lang="pl-PL" sz="2400" dirty="0"/>
              <a:t>aktu mowy (miejsce dialogu, dialog czy </a:t>
            </a:r>
            <a:r>
              <a:rPr lang="pl-PL" sz="2400" dirty="0" err="1"/>
              <a:t>polilog</a:t>
            </a:r>
            <a:r>
              <a:rPr lang="pl-PL" sz="2400" dirty="0"/>
              <a:t>, czas). </a:t>
            </a:r>
          </a:p>
          <a:p>
            <a:pPr lvl="0">
              <a:lnSpc>
                <a:spcPct val="80000"/>
              </a:lnSpc>
            </a:pPr>
            <a:endParaRPr lang="pl-PL" sz="1900" dirty="0"/>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1241143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a:t>Dialog pozorny </a:t>
            </a:r>
          </a:p>
        </p:txBody>
      </p:sp>
      <p:sp>
        <p:nvSpPr>
          <p:cNvPr id="3" name="Symbol zastępczy zawartości 2"/>
          <p:cNvSpPr txBox="1">
            <a:spLocks noGrp="1"/>
          </p:cNvSpPr>
          <p:nvPr>
            <p:ph idx="1"/>
          </p:nvPr>
        </p:nvSpPr>
        <p:spPr/>
        <p:txBody>
          <a:bodyPr>
            <a:normAutofit/>
          </a:bodyPr>
          <a:lstStyle/>
          <a:p>
            <a:pPr lvl="0"/>
            <a:r>
              <a:rPr lang="pl-PL" sz="2000" dirty="0"/>
              <a:t>To taka sytuacja, gdy nadawca nie respektuje woli odbiorcy do przejęcia roli  nadawcy i nie dopuszcza go do wymiany ról (nadawca – odbiorca). </a:t>
            </a:r>
          </a:p>
          <a:p>
            <a:pPr lvl="0"/>
            <a:r>
              <a:rPr lang="pl-PL" sz="2000"/>
              <a:t>Tego typu dialog pozorny zwykle jest efektem różnicy w statusie społecznym uczestników dialogu i niestety często zdarzał się w „rozmowach” psychiatrów z ich pacjentami w erze psychiatrii biologicznej, występując w sytuacji komunikowania </a:t>
            </a:r>
            <a:r>
              <a:rPr lang="pl-PL" sz="2000" smtClean="0"/>
              <a:t>zaleceń </a:t>
            </a:r>
            <a:r>
              <a:rPr lang="pl-PL" sz="2000"/>
              <a:t>lekarskich, lub w sytuacji gdy terapeuta wygłaszał swój monolog nie słysząc informacji płynących od pacjenta. </a:t>
            </a:r>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1023093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06438"/>
            <a:ext cx="7772400" cy="1373187"/>
          </a:xfrm>
        </p:spPr>
        <p:txBody>
          <a:bodyPr>
            <a:normAutofit/>
          </a:bodyPr>
          <a:lstStyle/>
          <a:p>
            <a:r>
              <a:rPr lang="pl-PL" sz="2800" b="1">
                <a:latin typeface="Times New Roman" charset="0"/>
                <a:cs typeface="Times New Roman" charset="0"/>
              </a:rPr>
              <a:t>Które z leków antypsychotycznych wybiera się do terapii pierwszego epizodu psychozy?</a:t>
            </a:r>
            <a:r>
              <a:rPr lang="pl-PL" sz="2800">
                <a:latin typeface="Times New Roman" charset="0"/>
                <a:cs typeface="Times New Roman" charset="0"/>
              </a:rPr>
              <a:t/>
            </a:r>
            <a:br>
              <a:rPr lang="pl-PL" sz="2800">
                <a:latin typeface="Times New Roman" charset="0"/>
                <a:cs typeface="Times New Roman" charset="0"/>
              </a:rPr>
            </a:br>
            <a:endParaRPr lang="pl-PL" sz="2800">
              <a:latin typeface="Times New Roman" charset="0"/>
              <a:cs typeface="Times New Roman" charset="0"/>
            </a:endParaRPr>
          </a:p>
        </p:txBody>
      </p:sp>
      <p:sp>
        <p:nvSpPr>
          <p:cNvPr id="43011" name="Rectangle 3"/>
          <p:cNvSpPr>
            <a:spLocks noGrp="1" noChangeArrowheads="1"/>
          </p:cNvSpPr>
          <p:nvPr>
            <p:ph idx="1"/>
          </p:nvPr>
        </p:nvSpPr>
        <p:spPr/>
        <p:txBody>
          <a:bodyPr/>
          <a:lstStyle/>
          <a:p>
            <a:pPr>
              <a:lnSpc>
                <a:spcPct val="90000"/>
              </a:lnSpc>
            </a:pPr>
            <a:r>
              <a:rPr lang="pl-PL" sz="2800">
                <a:latin typeface="Times New Roman" charset="0"/>
                <a:cs typeface="Times New Roman" charset="0"/>
              </a:rPr>
              <a:t>Dawniej były to wyłącznie typowe (klasyczne) leki antypsychotyczne, obecnie wybiera się częściej leki atypowe (II generacji), ze względu na większe bezpieczeństwo ich stosowania i większy komfort leczenia dla samego pacjenta. </a:t>
            </a:r>
            <a:endParaRPr lang="pl-PL" sz="2800">
              <a:latin typeface="Times New Roman" charset="0"/>
            </a:endParaRPr>
          </a:p>
          <a:p>
            <a:pPr>
              <a:lnSpc>
                <a:spcPct val="90000"/>
              </a:lnSpc>
            </a:pPr>
            <a:r>
              <a:rPr lang="pl-PL" sz="2800">
                <a:latin typeface="Times New Roman" charset="0"/>
                <a:cs typeface="Times New Roman" charset="0"/>
              </a:rPr>
              <a:t>Nie dotyczy do klozapiny (leponex, klozapol), który to lek włącza się dopiero po dwu nieudanych kuracjach innymi lekami – jest to zalecenie dla lekarzy w większości krajów świata, w tym i w Polsce.</a:t>
            </a:r>
          </a:p>
          <a:p>
            <a:pPr>
              <a:lnSpc>
                <a:spcPct val="90000"/>
              </a:lnSpc>
            </a:pPr>
            <a:endParaRPr lang="pl-PL" sz="2800">
              <a:latin typeface="Times New Roman" charset="0"/>
            </a:endParaRPr>
          </a:p>
        </p:txBody>
      </p:sp>
      <p:sp>
        <p:nvSpPr>
          <p:cNvPr id="4" name="Symbol zastępczy numeru slajdu 5"/>
          <p:cNvSpPr>
            <a:spLocks noGrp="1"/>
          </p:cNvSpPr>
          <p:nvPr>
            <p:ph type="sldNum" sz="quarter" idx="12"/>
          </p:nvPr>
        </p:nvSpPr>
        <p:spPr/>
        <p:txBody>
          <a:bodyPr/>
          <a:lstStyle/>
          <a:p>
            <a:fld id="{48AAA525-61F0-407F-952F-28E229BCDA92}" type="slidenum">
              <a:rPr lang="pl-PL"/>
              <a:pPr/>
              <a:t>11</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dissolve">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a:t>Dialog jednostronny </a:t>
            </a:r>
          </a:p>
        </p:txBody>
      </p:sp>
      <p:sp>
        <p:nvSpPr>
          <p:cNvPr id="3" name="Symbol zastępczy zawartości 2"/>
          <p:cNvSpPr txBox="1">
            <a:spLocks noGrp="1"/>
          </p:cNvSpPr>
          <p:nvPr>
            <p:ph idx="1"/>
          </p:nvPr>
        </p:nvSpPr>
        <p:spPr/>
        <p:txBody>
          <a:bodyPr>
            <a:normAutofit/>
          </a:bodyPr>
          <a:lstStyle/>
          <a:p>
            <a:pPr lvl="0"/>
            <a:r>
              <a:rPr lang="pl-PL" sz="2000"/>
              <a:t>Jeszcze częściej, również obecnie, mamy do czynienia z dialogiem jednostronnym pomiędzy terapeutą a pacjentem, a więc taką sytuacją, gdy nadawca (terapeuta) dopuszcza wymianę ról, ale odpowiedzi są tak daleko zaprogramowane, iż nie pozwalają na swobodę odpowiedzi odbiorcy. </a:t>
            </a:r>
          </a:p>
          <a:p>
            <a:pPr lvl="0"/>
            <a:r>
              <a:rPr lang="pl-PL" sz="2000"/>
              <a:t>Do takiej relacji w psychiatrii prowadzi stosowanie ustrukturalizowanych metod wywiadu, gdzie odbiorca (pacjent) ma potwierdzić występowanie danego symptomu i potem określić jego nasilenie, lub częstość występowania.</a:t>
            </a:r>
          </a:p>
          <a:p>
            <a:pPr lvl="0"/>
            <a:endParaRPr lang="pl-PL" sz="2000"/>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3438329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000" i="1" dirty="0" smtClean="0"/>
              <a:t>Dialog bez dialogowości – pacjentka z AN</a:t>
            </a:r>
            <a:endParaRPr lang="pl-PL" sz="4000" i="1" dirty="0"/>
          </a:p>
        </p:txBody>
      </p:sp>
      <p:sp>
        <p:nvSpPr>
          <p:cNvPr id="3" name="Symbol zastępczy zawartości 2"/>
          <p:cNvSpPr>
            <a:spLocks noGrp="1"/>
          </p:cNvSpPr>
          <p:nvPr>
            <p:ph sz="half" idx="1"/>
          </p:nvPr>
        </p:nvSpPr>
        <p:spPr/>
        <p:txBody>
          <a:bodyPr>
            <a:normAutofit fontScale="85000" lnSpcReduction="10000"/>
          </a:bodyPr>
          <a:lstStyle/>
          <a:p>
            <a:r>
              <a:rPr lang="pl-PL" i="1" dirty="0" smtClean="0"/>
              <a:t>Ile pani waży?</a:t>
            </a:r>
          </a:p>
          <a:p>
            <a:r>
              <a:rPr lang="pl-PL" b="1" i="1" dirty="0" smtClean="0"/>
              <a:t>Teraz … 37 kilo</a:t>
            </a:r>
          </a:p>
          <a:p>
            <a:r>
              <a:rPr lang="pl-PL" i="1" dirty="0" smtClean="0"/>
              <a:t>Zna  pani swoje BMI?</a:t>
            </a:r>
          </a:p>
          <a:p>
            <a:r>
              <a:rPr lang="pl-PL" b="1" i="1" dirty="0" smtClean="0"/>
              <a:t>Tak … chyba 1</a:t>
            </a:r>
            <a:r>
              <a:rPr lang="pl-PL" i="1" dirty="0" smtClean="0"/>
              <a:t>4,5</a:t>
            </a:r>
          </a:p>
          <a:p>
            <a:r>
              <a:rPr lang="pl-PL" i="1" dirty="0" smtClean="0"/>
              <a:t>Chyba, czy na pewno?</a:t>
            </a:r>
          </a:p>
          <a:p>
            <a:r>
              <a:rPr lang="pl-PL" b="1" i="1" dirty="0" smtClean="0"/>
              <a:t>…</a:t>
            </a:r>
          </a:p>
          <a:p>
            <a:r>
              <a:rPr lang="pl-PL" i="1" dirty="0" smtClean="0"/>
              <a:t>Ostatnia miesiączka kiedy?</a:t>
            </a:r>
          </a:p>
          <a:p>
            <a:r>
              <a:rPr lang="pl-PL" b="1" i="1" dirty="0" smtClean="0"/>
              <a:t>Dawno</a:t>
            </a:r>
          </a:p>
          <a:p>
            <a:r>
              <a:rPr lang="pl-PL" i="1" dirty="0" smtClean="0"/>
              <a:t>Trzy miesiące temu, czy dawniej?</a:t>
            </a:r>
          </a:p>
          <a:p>
            <a:r>
              <a:rPr lang="pl-PL" b="1" i="1" dirty="0" smtClean="0"/>
              <a:t>… Dawniej</a:t>
            </a:r>
            <a:endParaRPr lang="pl-PL" b="1" i="1" dirty="0"/>
          </a:p>
        </p:txBody>
      </p:sp>
      <p:sp>
        <p:nvSpPr>
          <p:cNvPr id="5" name="Symbol zastępczy zawartości 4"/>
          <p:cNvSpPr>
            <a:spLocks noGrp="1"/>
          </p:cNvSpPr>
          <p:nvPr>
            <p:ph sz="half" idx="2"/>
          </p:nvPr>
        </p:nvSpPr>
        <p:spPr/>
        <p:txBody>
          <a:bodyPr>
            <a:normAutofit fontScale="85000" lnSpcReduction="10000"/>
          </a:bodyPr>
          <a:lstStyle/>
          <a:p>
            <a:r>
              <a:rPr lang="pl-PL" i="1" dirty="0" smtClean="0"/>
              <a:t>Aha … Czy uważa się pani za osobę szczupłą?</a:t>
            </a:r>
          </a:p>
          <a:p>
            <a:r>
              <a:rPr lang="pl-PL" b="1" i="1" dirty="0" smtClean="0"/>
              <a:t>… nie wiem … czasem tak … nie … czasem nie</a:t>
            </a:r>
          </a:p>
          <a:p>
            <a:r>
              <a:rPr lang="pl-PL" i="1" dirty="0" smtClean="0"/>
              <a:t>Ale jak patrzy pani na siebie w lustro</a:t>
            </a:r>
          </a:p>
          <a:p>
            <a:r>
              <a:rPr lang="pl-PL" b="1" i="1" dirty="0" smtClean="0"/>
              <a:t>Nie mam lustra w domu</a:t>
            </a:r>
          </a:p>
          <a:p>
            <a:r>
              <a:rPr lang="pl-PL" i="1" dirty="0" smtClean="0"/>
              <a:t>Ma pani grube części ciała</a:t>
            </a:r>
          </a:p>
          <a:p>
            <a:r>
              <a:rPr lang="pl-PL" b="1" i="1" dirty="0" smtClean="0"/>
              <a:t>… Które</a:t>
            </a:r>
          </a:p>
          <a:p>
            <a:r>
              <a:rPr lang="pl-PL" i="1" dirty="0" smtClean="0"/>
              <a:t>To ja zadałem to pytanie</a:t>
            </a:r>
          </a:p>
          <a:p>
            <a:endParaRPr lang="pl-PL" i="1" dirty="0"/>
          </a:p>
        </p:txBody>
      </p:sp>
      <p:sp>
        <p:nvSpPr>
          <p:cNvPr id="4" name="Symbol zastępczy stopki 3"/>
          <p:cNvSpPr>
            <a:spLocks noGrp="1"/>
          </p:cNvSpPr>
          <p:nvPr>
            <p:ph type="ftr" sz="quarter" idx="11"/>
          </p:nvPr>
        </p:nvSpPr>
        <p:spPr/>
        <p:txBody>
          <a:bodyPr/>
          <a:lstStyle/>
          <a:p>
            <a:pPr lvl="0"/>
            <a:r>
              <a:rPr lang="pl-PL" i="1" smtClean="0"/>
              <a:t>Czernikiewicz A. 2011</a:t>
            </a:r>
            <a:endParaRPr lang="pl-PL" i="1"/>
          </a:p>
        </p:txBody>
      </p:sp>
    </p:spTree>
    <p:extLst>
      <p:ext uri="{BB962C8B-B14F-4D97-AF65-F5344CB8AC3E}">
        <p14:creationId xmlns:p14="http://schemas.microsoft.com/office/powerpoint/2010/main" val="1397641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20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fade">
                                      <p:cBhvr>
                                        <p:cTn id="62" dur="2000"/>
                                        <p:tgtEl>
                                          <p:spTgt spid="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2000"/>
                                        <p:tgtEl>
                                          <p:spTgt spid="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fade">
                                      <p:cBhvr>
                                        <p:cTn id="72" dur="2000"/>
                                        <p:tgtEl>
                                          <p:spTgt spid="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2000"/>
                                        <p:tgtEl>
                                          <p:spTgt spid="5">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2000"/>
                                        <p:tgtEl>
                                          <p:spTgt spid="5">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Effect transition="in" filter="fade">
                                      <p:cBhvr>
                                        <p:cTn id="8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a:t>Trzy typy dialogu</a:t>
            </a:r>
          </a:p>
        </p:txBody>
      </p:sp>
      <p:sp>
        <p:nvSpPr>
          <p:cNvPr id="3" name="Symbol zastępczy zawartości 2"/>
          <p:cNvSpPr txBox="1">
            <a:spLocks noGrp="1"/>
          </p:cNvSpPr>
          <p:nvPr>
            <p:ph idx="1"/>
          </p:nvPr>
        </p:nvSpPr>
        <p:spPr/>
        <p:txBody>
          <a:bodyPr>
            <a:normAutofit fontScale="92500"/>
          </a:bodyPr>
          <a:lstStyle/>
          <a:p>
            <a:pPr lvl="0">
              <a:lnSpc>
                <a:spcPct val="90000"/>
              </a:lnSpc>
            </a:pPr>
            <a:r>
              <a:rPr lang="pl-PL" b="1">
                <a:effectLst>
                  <a:outerShdw dist="38096" dir="2700000">
                    <a:srgbClr val="000000"/>
                  </a:outerShdw>
                </a:effectLst>
              </a:rPr>
              <a:t>Dialog osobisty </a:t>
            </a:r>
            <a:r>
              <a:rPr lang="pl-PL"/>
              <a:t>to rozmowa, w której na plan pierwszy wysuwają się elementy uczuciowe i wolicjonalne, np. takim dialogiem jest kłótnia. </a:t>
            </a:r>
          </a:p>
          <a:p>
            <a:pPr lvl="0">
              <a:lnSpc>
                <a:spcPct val="90000"/>
              </a:lnSpc>
            </a:pPr>
            <a:r>
              <a:rPr lang="pl-PL" b="1">
                <a:effectLst>
                  <a:outerShdw dist="38096" dir="2700000">
                    <a:srgbClr val="000000"/>
                  </a:outerShdw>
                </a:effectLst>
              </a:rPr>
              <a:t>Dialog sytuacyjny </a:t>
            </a:r>
            <a:r>
              <a:rPr lang="pl-PL"/>
              <a:t>do dialog, w którym występuje przenikanie sytuacji przedmiotowej, która stanowi główny temat dialogu i relacji między osobami mówiącymi. </a:t>
            </a:r>
          </a:p>
          <a:p>
            <a:pPr lvl="0">
              <a:lnSpc>
                <a:spcPct val="90000"/>
              </a:lnSpc>
            </a:pPr>
            <a:r>
              <a:rPr lang="pl-PL" b="1">
                <a:effectLst>
                  <a:outerShdw dist="38096" dir="2700000">
                    <a:srgbClr val="000000"/>
                  </a:outerShdw>
                </a:effectLst>
              </a:rPr>
              <a:t>Konwersacja</a:t>
            </a:r>
            <a:r>
              <a:rPr lang="pl-PL"/>
              <a:t> to dialog swobodny, w który jest niezależny do zaangażowania wolicjonalnego, jak i do sytuacji [Mukarovsky 1970]. </a:t>
            </a:r>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1263973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ormAutofit/>
          </a:bodyPr>
          <a:lstStyle/>
          <a:p>
            <a:pPr lvl="0"/>
            <a:r>
              <a:rPr lang="pl-PL" sz="3200" dirty="0"/>
              <a:t>Pozycja dialogów psychiatra – pacjent w typologii wg </a:t>
            </a:r>
            <a:r>
              <a:rPr lang="pl-PL" sz="3200" dirty="0" err="1"/>
              <a:t>M</a:t>
            </a:r>
            <a:r>
              <a:rPr lang="pl-PL" sz="3200" dirty="0" err="1" smtClean="0"/>
              <a:t>ukarovski’ego</a:t>
            </a:r>
            <a:r>
              <a:rPr lang="pl-PL" sz="3200" dirty="0" smtClean="0"/>
              <a:t> </a:t>
            </a:r>
            <a:endParaRPr lang="pl-PL" sz="3200" dirty="0"/>
          </a:p>
        </p:txBody>
      </p:sp>
      <p:sp>
        <p:nvSpPr>
          <p:cNvPr id="3" name="Symbol zastępczy zawartości 2"/>
          <p:cNvSpPr txBox="1">
            <a:spLocks noGrp="1"/>
          </p:cNvSpPr>
          <p:nvPr>
            <p:ph idx="1"/>
          </p:nvPr>
        </p:nvSpPr>
        <p:spPr/>
        <p:txBody>
          <a:bodyPr>
            <a:normAutofit/>
          </a:bodyPr>
          <a:lstStyle/>
          <a:p>
            <a:pPr lvl="0"/>
            <a:r>
              <a:rPr lang="pl-PL" dirty="0"/>
              <a:t>Zapewne najczęściej jest to </a:t>
            </a:r>
            <a:r>
              <a:rPr lang="pl-PL" b="1" dirty="0">
                <a:effectLst>
                  <a:outerShdw dist="38096" dir="2700000">
                    <a:srgbClr val="000000"/>
                  </a:outerShdw>
                </a:effectLst>
              </a:rPr>
              <a:t>dialog sytuacyjny</a:t>
            </a:r>
            <a:r>
              <a:rPr lang="pl-PL" dirty="0"/>
              <a:t>, gdy omawiany jest temat aktualnych i byłych problemów pacjenta, a także rokowanie na przyszłość (prognoza) – jest to bowiem przenikanie relacji osobistej (sojuszu terapeutycznego)  i sytuacji przedmiotowej pacjenta, która jest dla niego oczywiście podmiotowa. </a:t>
            </a:r>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1218168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ormAutofit/>
          </a:bodyPr>
          <a:lstStyle/>
          <a:p>
            <a:pPr lvl="0"/>
            <a:r>
              <a:rPr lang="pl-PL" sz="3200" dirty="0"/>
              <a:t>Pozycja dialogów psychiatra – pacjent w typologii wg </a:t>
            </a:r>
            <a:r>
              <a:rPr lang="pl-PL" sz="3200" dirty="0" err="1"/>
              <a:t>M</a:t>
            </a:r>
            <a:r>
              <a:rPr lang="pl-PL" sz="3200" dirty="0" err="1" smtClean="0"/>
              <a:t>ukarovski’ego</a:t>
            </a:r>
            <a:r>
              <a:rPr lang="pl-PL" sz="3200" dirty="0" smtClean="0"/>
              <a:t> </a:t>
            </a:r>
            <a:endParaRPr lang="pl-PL" sz="3200" dirty="0"/>
          </a:p>
        </p:txBody>
      </p:sp>
      <p:sp>
        <p:nvSpPr>
          <p:cNvPr id="3" name="Symbol zastępczy zawartości 2"/>
          <p:cNvSpPr txBox="1">
            <a:spLocks noGrp="1"/>
          </p:cNvSpPr>
          <p:nvPr>
            <p:ph sz="half" idx="1"/>
          </p:nvPr>
        </p:nvSpPr>
        <p:spPr/>
        <p:txBody>
          <a:bodyPr>
            <a:normAutofit fontScale="92500" lnSpcReduction="20000"/>
          </a:bodyPr>
          <a:lstStyle/>
          <a:p>
            <a:pPr lvl="0"/>
            <a:r>
              <a:rPr lang="pl-PL" sz="1800" dirty="0" smtClean="0"/>
              <a:t>Taka  </a:t>
            </a:r>
            <a:r>
              <a:rPr lang="pl-PL" sz="1800" dirty="0"/>
              <a:t>sytuacja podmiotowa i brak akceptacji terapeuty może nadawać dialogowi sytuacyjnemu pacjent – terapeuta, pewnych elementów </a:t>
            </a:r>
            <a:r>
              <a:rPr lang="pl-PL" sz="1800" b="1" dirty="0">
                <a:effectLst>
                  <a:outerShdw dist="38096" dir="2700000">
                    <a:srgbClr val="000000"/>
                  </a:outerShdw>
                </a:effectLst>
              </a:rPr>
              <a:t>dialogu osobistego</a:t>
            </a:r>
            <a:r>
              <a:rPr lang="pl-PL" sz="1800" dirty="0"/>
              <a:t>, co w wersji w której są to elementy emocjonalne pacjenta nadaje mu jeszcze większe zabarwienie podmiotowe, ale gdy tymi elementami osobistymi są emocje i dążenia terapeuty to wtedy dialog w założeniu terapeutyczny i sytuacyjny, staje się dialogiem osobistym. Tego typu dialog osobisty w relacji terapeuta – pacjent jest dysfunkcjonalny, ponieważ osobiste zaangażowanie terapeuty blokuje jego zdolność do empatii i rozumienia problemów chorego. </a:t>
            </a:r>
          </a:p>
        </p:txBody>
      </p:sp>
      <p:sp>
        <p:nvSpPr>
          <p:cNvPr id="5" name="Symbol zastępczy zawartości 4"/>
          <p:cNvSpPr>
            <a:spLocks noGrp="1"/>
          </p:cNvSpPr>
          <p:nvPr>
            <p:ph sz="half" idx="2"/>
          </p:nvPr>
        </p:nvSpPr>
        <p:spPr/>
        <p:txBody>
          <a:bodyPr>
            <a:normAutofit fontScale="92500" lnSpcReduction="20000"/>
          </a:bodyPr>
          <a:lstStyle/>
          <a:p>
            <a:r>
              <a:rPr lang="pl-PL" i="1" dirty="0" smtClean="0"/>
              <a:t>Zastanówmy się nadal dalszą twoją terapią</a:t>
            </a:r>
          </a:p>
          <a:p>
            <a:r>
              <a:rPr lang="pl-PL" b="1" i="1" dirty="0" smtClean="0"/>
              <a:t>… Tak, chcę o tym porozmawiać</a:t>
            </a:r>
          </a:p>
          <a:p>
            <a:r>
              <a:rPr lang="pl-PL" i="1" dirty="0" smtClean="0"/>
              <a:t>To co robiłaś do tej pory nie działało. Teraz trzeba zostać tutaj i poddać się 10-tygodniowej terapii</a:t>
            </a:r>
          </a:p>
          <a:p>
            <a:r>
              <a:rPr lang="pl-PL" b="1" i="1" dirty="0" smtClean="0"/>
              <a:t>10-tygodniowej … Pan doktor wcześniej o tym nie mówił</a:t>
            </a:r>
          </a:p>
          <a:p>
            <a:r>
              <a:rPr lang="pl-PL" i="1" dirty="0" smtClean="0"/>
              <a:t>Ale ty się o to nie pytałaś</a:t>
            </a:r>
            <a:r>
              <a:rPr lang="pl-PL" dirty="0" smtClean="0"/>
              <a:t> </a:t>
            </a:r>
            <a:endParaRPr lang="pl-PL" dirty="0"/>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2099139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ormAutofit/>
          </a:bodyPr>
          <a:lstStyle/>
          <a:p>
            <a:pPr lvl="0"/>
            <a:r>
              <a:rPr lang="pl-PL" sz="3200" dirty="0"/>
              <a:t>Pozycja dialogów psychiatra – pacjent w typologii wg </a:t>
            </a:r>
            <a:r>
              <a:rPr lang="pl-PL" sz="3200" dirty="0" err="1"/>
              <a:t>M</a:t>
            </a:r>
            <a:r>
              <a:rPr lang="pl-PL" sz="3200" dirty="0" err="1" smtClean="0"/>
              <a:t>ukarovsky’ego</a:t>
            </a:r>
            <a:r>
              <a:rPr lang="pl-PL" sz="3200" dirty="0" smtClean="0"/>
              <a:t> </a:t>
            </a:r>
            <a:endParaRPr lang="pl-PL" sz="3200" dirty="0"/>
          </a:p>
        </p:txBody>
      </p:sp>
      <p:sp>
        <p:nvSpPr>
          <p:cNvPr id="3" name="Symbol zastępczy zawartości 2"/>
          <p:cNvSpPr txBox="1">
            <a:spLocks noGrp="1"/>
          </p:cNvSpPr>
          <p:nvPr>
            <p:ph sz="half" idx="1"/>
          </p:nvPr>
        </p:nvSpPr>
        <p:spPr/>
        <p:txBody>
          <a:bodyPr>
            <a:normAutofit fontScale="85000" lnSpcReduction="20000"/>
          </a:bodyPr>
          <a:lstStyle/>
          <a:p>
            <a:pPr lvl="0"/>
            <a:r>
              <a:rPr lang="pl-PL" dirty="0"/>
              <a:t>Innym przykładem dysfunkcjonalnego dialogu terapeuta – pacjent jest </a:t>
            </a:r>
            <a:r>
              <a:rPr lang="pl-PL" b="1" dirty="0">
                <a:effectLst>
                  <a:outerShdw dist="38096" dir="2700000">
                    <a:srgbClr val="000000"/>
                  </a:outerShdw>
                </a:effectLst>
              </a:rPr>
              <a:t>przewaga  konwersacji w dialogu</a:t>
            </a:r>
            <a:r>
              <a:rPr lang="pl-PL" dirty="0"/>
              <a:t>, która nie pozwala na  poznanie osobistych problemów chorego, dając tylko informację o kulturowej otoczce jego problemów </a:t>
            </a:r>
            <a:r>
              <a:rPr lang="pl-PL" dirty="0" smtClean="0"/>
              <a:t>psychicznych.</a:t>
            </a:r>
            <a:endParaRPr lang="pl-PL" dirty="0"/>
          </a:p>
        </p:txBody>
      </p:sp>
      <p:sp>
        <p:nvSpPr>
          <p:cNvPr id="5" name="Symbol zastępczy zawartości 4"/>
          <p:cNvSpPr>
            <a:spLocks noGrp="1"/>
          </p:cNvSpPr>
          <p:nvPr>
            <p:ph sz="half" idx="2"/>
          </p:nvPr>
        </p:nvSpPr>
        <p:spPr/>
        <p:txBody>
          <a:bodyPr>
            <a:normAutofit fontScale="85000" lnSpcReduction="20000"/>
          </a:bodyPr>
          <a:lstStyle/>
          <a:p>
            <a:r>
              <a:rPr lang="pl-PL" i="1" dirty="0" smtClean="0"/>
              <a:t>Jaką miałaś ulubioną lalkę w dzieciństwie?</a:t>
            </a:r>
          </a:p>
          <a:p>
            <a:r>
              <a:rPr lang="pl-PL" b="1" i="1" dirty="0" smtClean="0"/>
              <a:t>… Barbie … potem miałam drugą Barbie i jeszcze Kena</a:t>
            </a:r>
          </a:p>
          <a:p>
            <a:r>
              <a:rPr lang="pl-PL" i="1" dirty="0" smtClean="0"/>
              <a:t>Lubiłaś ją?</a:t>
            </a:r>
          </a:p>
          <a:p>
            <a:r>
              <a:rPr lang="pl-PL" b="1" i="1" dirty="0" smtClean="0"/>
              <a:t>No tak.</a:t>
            </a:r>
          </a:p>
          <a:p>
            <a:r>
              <a:rPr lang="pl-PL" i="1" dirty="0" smtClean="0"/>
              <a:t>Chciałaś być taka jak ona , one, on</a:t>
            </a:r>
          </a:p>
          <a:p>
            <a:r>
              <a:rPr lang="pl-PL" b="1" i="1" dirty="0" smtClean="0"/>
              <a:t>No taka jak Barbie</a:t>
            </a:r>
          </a:p>
          <a:p>
            <a:r>
              <a:rPr lang="pl-PL" i="1" dirty="0" smtClean="0"/>
              <a:t>Gdzie ona teraz jest</a:t>
            </a:r>
          </a:p>
          <a:p>
            <a:r>
              <a:rPr lang="pl-PL" b="1" i="1" dirty="0" smtClean="0"/>
              <a:t>Nie wiem, już dawną się nią nie bawię </a:t>
            </a:r>
            <a:endParaRPr lang="pl-PL" b="1" i="1" dirty="0"/>
          </a:p>
        </p:txBody>
      </p:sp>
      <p:sp>
        <p:nvSpPr>
          <p:cNvPr id="4" name="Symbol zastępczy stopki 3"/>
          <p:cNvSpPr>
            <a:spLocks noGrp="1"/>
          </p:cNvSpPr>
          <p:nvPr>
            <p:ph type="ftr" sz="quarter" idx="11"/>
          </p:nvPr>
        </p:nvSpPr>
        <p:spPr/>
        <p:txBody>
          <a:bodyPr/>
          <a:lstStyle/>
          <a:p>
            <a:pPr lvl="0"/>
            <a:r>
              <a:rPr lang="pl-PL" smtClean="0"/>
              <a:t>Czernikiewicz A. 2011</a:t>
            </a:r>
            <a:endParaRPr lang="pl-PL"/>
          </a:p>
        </p:txBody>
      </p:sp>
    </p:spTree>
    <p:extLst>
      <p:ext uri="{BB962C8B-B14F-4D97-AF65-F5344CB8AC3E}">
        <p14:creationId xmlns:p14="http://schemas.microsoft.com/office/powerpoint/2010/main" val="18700226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a:t>pamiętaj</a:t>
            </a:r>
          </a:p>
        </p:txBody>
      </p:sp>
      <p:sp>
        <p:nvSpPr>
          <p:cNvPr id="3" name="Symbol zastępczy zawartości 2"/>
          <p:cNvSpPr txBox="1">
            <a:spLocks noGrp="1"/>
          </p:cNvSpPr>
          <p:nvPr>
            <p:ph idx="1"/>
          </p:nvPr>
        </p:nvSpPr>
        <p:spPr>
          <a:xfrm>
            <a:off x="2339748" y="1412775"/>
            <a:ext cx="6248396" cy="3840159"/>
          </a:xfrm>
        </p:spPr>
        <p:txBody>
          <a:bodyPr>
            <a:normAutofit fontScale="70000" lnSpcReduction="20000"/>
          </a:bodyPr>
          <a:lstStyle/>
          <a:p>
            <a:pPr lvl="0"/>
            <a:r>
              <a:rPr lang="pl-PL"/>
              <a:t>Człowiek jest istotą dialogową</a:t>
            </a:r>
          </a:p>
          <a:p>
            <a:pPr lvl="0"/>
            <a:r>
              <a:rPr lang="pl-PL"/>
              <a:t>Bez względu jaka jest Twoja wiedza o zaburzeniach psychicznych – bez dialogu nie dowiesz się już niczego więcej</a:t>
            </a:r>
          </a:p>
          <a:p>
            <a:pPr lvl="0"/>
            <a:r>
              <a:rPr lang="pl-PL"/>
              <a:t>Najistotniejszą cechą dialogu jest jego dialogowość</a:t>
            </a:r>
          </a:p>
          <a:p>
            <a:pPr lvl="0"/>
            <a:r>
              <a:rPr lang="pl-PL"/>
              <a:t>Nie stosuj dialogu typowego dla osoby z halucynacjami – prowadź dialog z rozmówcą zewnętrznym, a nie wewnętrznym (bez względu na to na ile jesteś narcystyczny)</a:t>
            </a:r>
          </a:p>
          <a:p>
            <a:pPr lvl="0"/>
            <a:r>
              <a:rPr lang="pl-PL"/>
              <a:t>Jedną z form dialogu z Twoim pacjentem jest negocjowanie z nim celów i metod terapii </a:t>
            </a:r>
          </a:p>
          <a:p>
            <a:pPr lvl="0"/>
            <a:endParaRPr lang="pl-PL"/>
          </a:p>
        </p:txBody>
      </p:sp>
    </p:spTree>
    <p:extLst>
      <p:ext uri="{BB962C8B-B14F-4D97-AF65-F5344CB8AC3E}">
        <p14:creationId xmlns:p14="http://schemas.microsoft.com/office/powerpoint/2010/main" val="3334704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17500" y="622300"/>
            <a:ext cx="8637588" cy="519113"/>
          </a:xfrm>
        </p:spPr>
        <p:txBody>
          <a:bodyPr>
            <a:normAutofit/>
          </a:bodyPr>
          <a:lstStyle/>
          <a:p>
            <a:r>
              <a:rPr lang="pl-PL" sz="2800" b="1">
                <a:latin typeface="Times New Roman" charset="0"/>
                <a:cs typeface="Times New Roman" charset="0"/>
              </a:rPr>
              <a:t>Jak długo należy przyjmować leki antypsychotyczne?</a:t>
            </a:r>
            <a:r>
              <a:rPr lang="pl-PL" sz="2800">
                <a:latin typeface="Times New Roman" charset="0"/>
              </a:rPr>
              <a:t> </a:t>
            </a:r>
          </a:p>
        </p:txBody>
      </p:sp>
      <p:sp>
        <p:nvSpPr>
          <p:cNvPr id="45059" name="Rectangle 3"/>
          <p:cNvSpPr>
            <a:spLocks noGrp="1" noChangeArrowheads="1"/>
          </p:cNvSpPr>
          <p:nvPr>
            <p:ph idx="1"/>
          </p:nvPr>
        </p:nvSpPr>
        <p:spPr/>
        <p:txBody>
          <a:bodyPr/>
          <a:lstStyle/>
          <a:p>
            <a:r>
              <a:rPr lang="pl-PL" sz="2800">
                <a:latin typeface="Times New Roman" charset="0"/>
                <a:cs typeface="Times New Roman" charset="0"/>
              </a:rPr>
              <a:t>      Jeśli był to pierwszy epizod choroby, to wtedy okres przyjmowania leków w czasie remisji powinien wynosić od roku do dwu lat.</a:t>
            </a:r>
          </a:p>
          <a:p>
            <a:r>
              <a:rPr lang="pl-PL" sz="2800">
                <a:latin typeface="Times New Roman" charset="0"/>
                <a:cs typeface="Times New Roman" charset="0"/>
              </a:rPr>
              <a:t>      Jeśli był to drugi lub trzeci epizod choroby, to okres przyjmowania leków po każdym z nich powinien wynosić trzy do pięciu lat.</a:t>
            </a:r>
          </a:p>
          <a:p>
            <a:r>
              <a:rPr lang="pl-PL" sz="2800">
                <a:latin typeface="Times New Roman" charset="0"/>
                <a:cs typeface="Times New Roman" charset="0"/>
              </a:rPr>
              <a:t>      Jeśli był to epizod czwarty, piąty, lub dalszy, okres przyjmowania leków powinien wynosić minimum 5 lat po każdym z nich.</a:t>
            </a:r>
          </a:p>
          <a:p>
            <a:pPr>
              <a:buFont typeface="Wingdings" pitchFamily="2" charset="2"/>
              <a:buNone/>
            </a:pPr>
            <a:endParaRPr lang="pl-PL" sz="2800">
              <a:latin typeface="Times New Roman" charset="0"/>
            </a:endParaRPr>
          </a:p>
        </p:txBody>
      </p:sp>
      <p:sp>
        <p:nvSpPr>
          <p:cNvPr id="4" name="Symbol zastępczy numeru slajdu 5"/>
          <p:cNvSpPr>
            <a:spLocks noGrp="1"/>
          </p:cNvSpPr>
          <p:nvPr>
            <p:ph type="sldNum" sz="quarter" idx="12"/>
          </p:nvPr>
        </p:nvSpPr>
        <p:spPr/>
        <p:txBody>
          <a:bodyPr/>
          <a:lstStyle/>
          <a:p>
            <a:fld id="{A456592D-6935-4677-9052-42FC39F98F9F}" type="slidenum">
              <a:rPr lang="pl-PL"/>
              <a:pPr/>
              <a:t>12</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3" cstate="print"/>
          <a:srcRect l="3427" r="4550" b="2222"/>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stopki 2"/>
          <p:cNvSpPr>
            <a:spLocks noGrp="1"/>
          </p:cNvSpPr>
          <p:nvPr>
            <p:ph type="ftr" sz="quarter" idx="11"/>
          </p:nvPr>
        </p:nvSpPr>
        <p:spPr bwMode="auto">
          <a:xfrm>
            <a:off x="6108700" y="6343650"/>
            <a:ext cx="2895600" cy="457200"/>
          </a:xfrm>
          <a:noFill/>
          <a:ln>
            <a:miter lim="800000"/>
            <a:headEnd/>
            <a:tailEnd/>
          </a:ln>
        </p:spPr>
        <p:txBody>
          <a:bodyPr wrap="square" lIns="91440" tIns="45720" rIns="91440" bIns="45720" numCol="1" anchorCtr="0" compatLnSpc="1">
            <a:prstTxWarp prst="textNoShape">
              <a:avLst/>
            </a:prstTxWarp>
          </a:bodyPr>
          <a:lstStyle/>
          <a:p>
            <a:r>
              <a:rPr lang="pl-PL" smtClean="0"/>
              <a:t>Clerk 2006</a:t>
            </a:r>
          </a:p>
        </p:txBody>
      </p:sp>
      <p:sp>
        <p:nvSpPr>
          <p:cNvPr id="3" name="AutoShape 2"/>
          <p:cNvSpPr>
            <a:spLocks noChangeArrowheads="1"/>
          </p:cNvSpPr>
          <p:nvPr/>
        </p:nvSpPr>
        <p:spPr bwMode="auto">
          <a:xfrm>
            <a:off x="1798638" y="5097463"/>
            <a:ext cx="146050" cy="825500"/>
          </a:xfrm>
          <a:prstGeom prst="downArrow">
            <a:avLst>
              <a:gd name="adj1" fmla="val 50000"/>
              <a:gd name="adj2" fmla="val 141304"/>
            </a:avLst>
          </a:prstGeom>
          <a:solidFill>
            <a:srgbClr val="6699FF"/>
          </a:solidFill>
          <a:ln w="9525">
            <a:noFill/>
            <a:miter lim="800000"/>
            <a:headEnd/>
            <a:tailEnd/>
          </a:ln>
        </p:spPr>
        <p:txBody>
          <a:bodyPr wrap="none" anchor="ctr"/>
          <a:lstStyle/>
          <a:p>
            <a:endParaRPr lang="pl-PL">
              <a:latin typeface="Book Antiqua" pitchFamily="18" charset="0"/>
            </a:endParaRPr>
          </a:p>
        </p:txBody>
      </p:sp>
      <p:sp>
        <p:nvSpPr>
          <p:cNvPr id="12292" name="Freeform 3"/>
          <p:cNvSpPr>
            <a:spLocks/>
          </p:cNvSpPr>
          <p:nvPr/>
        </p:nvSpPr>
        <p:spPr bwMode="auto">
          <a:xfrm rot="2042703">
            <a:off x="1263650" y="1808163"/>
            <a:ext cx="1298575" cy="1457325"/>
          </a:xfrm>
          <a:custGeom>
            <a:avLst/>
            <a:gdLst>
              <a:gd name="T0" fmla="*/ 1611442714 w 1894"/>
              <a:gd name="T1" fmla="*/ 2147483647 h 2414"/>
              <a:gd name="T2" fmla="*/ 2147483647 w 1894"/>
              <a:gd name="T3" fmla="*/ 2147483647 h 2414"/>
              <a:gd name="T4" fmla="*/ 2147483647 w 1894"/>
              <a:gd name="T5" fmla="*/ 2147483647 h 2414"/>
              <a:gd name="T6" fmla="*/ 2147483647 w 1894"/>
              <a:gd name="T7" fmla="*/ 2147483647 h 2414"/>
              <a:gd name="T8" fmla="*/ 2147483647 w 1894"/>
              <a:gd name="T9" fmla="*/ 2147483647 h 2414"/>
              <a:gd name="T10" fmla="*/ 2147483647 w 1894"/>
              <a:gd name="T11" fmla="*/ 2147483647 h 2414"/>
              <a:gd name="T12" fmla="*/ 2147483647 w 1894"/>
              <a:gd name="T13" fmla="*/ 2147483647 h 2414"/>
              <a:gd name="T14" fmla="*/ 2147483647 w 1894"/>
              <a:gd name="T15" fmla="*/ 2147483647 h 2414"/>
              <a:gd name="T16" fmla="*/ 2147483647 w 1894"/>
              <a:gd name="T17" fmla="*/ 2147483647 h 2414"/>
              <a:gd name="T18" fmla="*/ 2147483647 w 1894"/>
              <a:gd name="T19" fmla="*/ 2147483647 h 2414"/>
              <a:gd name="T20" fmla="*/ 2147483647 w 1894"/>
              <a:gd name="T21" fmla="*/ 2147483647 h 2414"/>
              <a:gd name="T22" fmla="*/ 2147483647 w 1894"/>
              <a:gd name="T23" fmla="*/ 2147483647 h 2414"/>
              <a:gd name="T24" fmla="*/ 2147483647 w 1894"/>
              <a:gd name="T25" fmla="*/ 2147483647 h 2414"/>
              <a:gd name="T26" fmla="*/ 2147483647 w 1894"/>
              <a:gd name="T27" fmla="*/ 2147483647 h 2414"/>
              <a:gd name="T28" fmla="*/ 2147483647 w 1894"/>
              <a:gd name="T29" fmla="*/ 2147483647 h 2414"/>
              <a:gd name="T30" fmla="*/ 2147483647 w 1894"/>
              <a:gd name="T31" fmla="*/ 2147483647 h 2414"/>
              <a:gd name="T32" fmla="*/ 2147483647 w 1894"/>
              <a:gd name="T33" fmla="*/ 2147483647 h 2414"/>
              <a:gd name="T34" fmla="*/ 2147483647 w 1894"/>
              <a:gd name="T35" fmla="*/ 2147483647 h 2414"/>
              <a:gd name="T36" fmla="*/ 2147483647 w 1894"/>
              <a:gd name="T37" fmla="*/ 2147483647 h 2414"/>
              <a:gd name="T38" fmla="*/ 2147483647 w 1894"/>
              <a:gd name="T39" fmla="*/ 2147483647 h 2414"/>
              <a:gd name="T40" fmla="*/ 2147483647 w 1894"/>
              <a:gd name="T41" fmla="*/ 2147483647 h 2414"/>
              <a:gd name="T42" fmla="*/ 2147483647 w 1894"/>
              <a:gd name="T43" fmla="*/ 2147483647 h 2414"/>
              <a:gd name="T44" fmla="*/ 2147483647 w 1894"/>
              <a:gd name="T45" fmla="*/ 2147483647 h 2414"/>
              <a:gd name="T46" fmla="*/ 2147483647 w 1894"/>
              <a:gd name="T47" fmla="*/ 2147483647 h 2414"/>
              <a:gd name="T48" fmla="*/ 2147483647 w 1894"/>
              <a:gd name="T49" fmla="*/ 2147483647 h 2414"/>
              <a:gd name="T50" fmla="*/ 2147483647 w 1894"/>
              <a:gd name="T51" fmla="*/ 2147483647 h 2414"/>
              <a:gd name="T52" fmla="*/ 2147483647 w 1894"/>
              <a:gd name="T53" fmla="*/ 2147483647 h 2414"/>
              <a:gd name="T54" fmla="*/ 2147483647 w 1894"/>
              <a:gd name="T55" fmla="*/ 2147483647 h 2414"/>
              <a:gd name="T56" fmla="*/ 2147483647 w 1894"/>
              <a:gd name="T57" fmla="*/ 2147483647 h 2414"/>
              <a:gd name="T58" fmla="*/ 2147483647 w 1894"/>
              <a:gd name="T59" fmla="*/ 2147483647 h 2414"/>
              <a:gd name="T60" fmla="*/ 2147483647 w 1894"/>
              <a:gd name="T61" fmla="*/ 2147483647 h 2414"/>
              <a:gd name="T62" fmla="*/ 2147483647 w 1894"/>
              <a:gd name="T63" fmla="*/ 2147483647 h 2414"/>
              <a:gd name="T64" fmla="*/ 2147483647 w 1894"/>
              <a:gd name="T65" fmla="*/ 2147483647 h 2414"/>
              <a:gd name="T66" fmla="*/ 2147483647 w 1894"/>
              <a:gd name="T67" fmla="*/ 2147483647 h 2414"/>
              <a:gd name="T68" fmla="*/ 2147483647 w 1894"/>
              <a:gd name="T69" fmla="*/ 2147483647 h 2414"/>
              <a:gd name="T70" fmla="*/ 2147483647 w 1894"/>
              <a:gd name="T71" fmla="*/ 2147483647 h 2414"/>
              <a:gd name="T72" fmla="*/ 2147483647 w 1894"/>
              <a:gd name="T73" fmla="*/ 2147483647 h 2414"/>
              <a:gd name="T74" fmla="*/ 2147483647 w 1894"/>
              <a:gd name="T75" fmla="*/ 2147483647 h 2414"/>
              <a:gd name="T76" fmla="*/ 2147483647 w 1894"/>
              <a:gd name="T77" fmla="*/ 2147483647 h 2414"/>
              <a:gd name="T78" fmla="*/ 2147483647 w 1894"/>
              <a:gd name="T79" fmla="*/ 2147483647 h 2414"/>
              <a:gd name="T80" fmla="*/ 2147483647 w 1894"/>
              <a:gd name="T81" fmla="*/ 2147483647 h 2414"/>
              <a:gd name="T82" fmla="*/ 2147483647 w 1894"/>
              <a:gd name="T83" fmla="*/ 2147483647 h 2414"/>
              <a:gd name="T84" fmla="*/ 2147483647 w 1894"/>
              <a:gd name="T85" fmla="*/ 2147483647 h 2414"/>
              <a:gd name="T86" fmla="*/ 2147483647 w 1894"/>
              <a:gd name="T87" fmla="*/ 0 h 2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4"/>
              <a:gd name="T133" fmla="*/ 0 h 2414"/>
              <a:gd name="T134" fmla="*/ 1894 w 1894"/>
              <a:gd name="T135" fmla="*/ 2414 h 2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4" h="2414">
                <a:moveTo>
                  <a:pt x="0" y="181"/>
                </a:moveTo>
                <a:lnTo>
                  <a:pt x="5" y="269"/>
                </a:lnTo>
                <a:lnTo>
                  <a:pt x="13" y="338"/>
                </a:lnTo>
                <a:lnTo>
                  <a:pt x="26" y="418"/>
                </a:lnTo>
                <a:lnTo>
                  <a:pt x="50" y="506"/>
                </a:lnTo>
                <a:lnTo>
                  <a:pt x="77" y="568"/>
                </a:lnTo>
                <a:lnTo>
                  <a:pt x="104" y="626"/>
                </a:lnTo>
                <a:lnTo>
                  <a:pt x="130" y="682"/>
                </a:lnTo>
                <a:lnTo>
                  <a:pt x="160" y="746"/>
                </a:lnTo>
                <a:lnTo>
                  <a:pt x="186" y="808"/>
                </a:lnTo>
                <a:lnTo>
                  <a:pt x="200" y="877"/>
                </a:lnTo>
                <a:lnTo>
                  <a:pt x="205" y="961"/>
                </a:lnTo>
                <a:lnTo>
                  <a:pt x="205" y="1033"/>
                </a:lnTo>
                <a:lnTo>
                  <a:pt x="192" y="1147"/>
                </a:lnTo>
                <a:lnTo>
                  <a:pt x="184" y="1243"/>
                </a:lnTo>
                <a:lnTo>
                  <a:pt x="173" y="1337"/>
                </a:lnTo>
                <a:lnTo>
                  <a:pt x="162" y="1449"/>
                </a:lnTo>
                <a:lnTo>
                  <a:pt x="154" y="1545"/>
                </a:lnTo>
                <a:lnTo>
                  <a:pt x="152" y="1609"/>
                </a:lnTo>
                <a:lnTo>
                  <a:pt x="152" y="1683"/>
                </a:lnTo>
                <a:lnTo>
                  <a:pt x="160" y="1747"/>
                </a:lnTo>
                <a:lnTo>
                  <a:pt x="181" y="1838"/>
                </a:lnTo>
                <a:lnTo>
                  <a:pt x="202" y="1929"/>
                </a:lnTo>
                <a:lnTo>
                  <a:pt x="242" y="2022"/>
                </a:lnTo>
                <a:lnTo>
                  <a:pt x="293" y="2113"/>
                </a:lnTo>
                <a:lnTo>
                  <a:pt x="365" y="2214"/>
                </a:lnTo>
                <a:lnTo>
                  <a:pt x="421" y="2289"/>
                </a:lnTo>
                <a:lnTo>
                  <a:pt x="490" y="2363"/>
                </a:lnTo>
                <a:lnTo>
                  <a:pt x="533" y="2395"/>
                </a:lnTo>
                <a:lnTo>
                  <a:pt x="565" y="2409"/>
                </a:lnTo>
                <a:lnTo>
                  <a:pt x="608" y="2414"/>
                </a:lnTo>
                <a:lnTo>
                  <a:pt x="672" y="2398"/>
                </a:lnTo>
                <a:lnTo>
                  <a:pt x="777" y="2353"/>
                </a:lnTo>
                <a:lnTo>
                  <a:pt x="849" y="2299"/>
                </a:lnTo>
                <a:lnTo>
                  <a:pt x="875" y="2265"/>
                </a:lnTo>
                <a:lnTo>
                  <a:pt x="867" y="2233"/>
                </a:lnTo>
                <a:lnTo>
                  <a:pt x="843" y="2201"/>
                </a:lnTo>
                <a:lnTo>
                  <a:pt x="822" y="2169"/>
                </a:lnTo>
                <a:lnTo>
                  <a:pt x="835" y="2142"/>
                </a:lnTo>
                <a:lnTo>
                  <a:pt x="862" y="2118"/>
                </a:lnTo>
                <a:lnTo>
                  <a:pt x="894" y="2121"/>
                </a:lnTo>
                <a:lnTo>
                  <a:pt x="913" y="2137"/>
                </a:lnTo>
                <a:lnTo>
                  <a:pt x="923" y="2161"/>
                </a:lnTo>
                <a:lnTo>
                  <a:pt x="934" y="2190"/>
                </a:lnTo>
                <a:lnTo>
                  <a:pt x="971" y="2211"/>
                </a:lnTo>
                <a:lnTo>
                  <a:pt x="1014" y="2206"/>
                </a:lnTo>
                <a:lnTo>
                  <a:pt x="1097" y="2161"/>
                </a:lnTo>
                <a:lnTo>
                  <a:pt x="1206" y="2091"/>
                </a:lnTo>
                <a:lnTo>
                  <a:pt x="1267" y="2046"/>
                </a:lnTo>
                <a:lnTo>
                  <a:pt x="1278" y="2009"/>
                </a:lnTo>
                <a:lnTo>
                  <a:pt x="1299" y="1961"/>
                </a:lnTo>
                <a:lnTo>
                  <a:pt x="1342" y="1929"/>
                </a:lnTo>
                <a:lnTo>
                  <a:pt x="1401" y="1937"/>
                </a:lnTo>
                <a:lnTo>
                  <a:pt x="1475" y="1875"/>
                </a:lnTo>
                <a:lnTo>
                  <a:pt x="1571" y="1777"/>
                </a:lnTo>
                <a:lnTo>
                  <a:pt x="1609" y="1726"/>
                </a:lnTo>
                <a:lnTo>
                  <a:pt x="1603" y="1683"/>
                </a:lnTo>
                <a:lnTo>
                  <a:pt x="1547" y="1673"/>
                </a:lnTo>
                <a:lnTo>
                  <a:pt x="1499" y="1625"/>
                </a:lnTo>
                <a:lnTo>
                  <a:pt x="1515" y="1563"/>
                </a:lnTo>
                <a:lnTo>
                  <a:pt x="1571" y="1539"/>
                </a:lnTo>
                <a:lnTo>
                  <a:pt x="1617" y="1563"/>
                </a:lnTo>
                <a:lnTo>
                  <a:pt x="1630" y="1614"/>
                </a:lnTo>
                <a:lnTo>
                  <a:pt x="1646" y="1646"/>
                </a:lnTo>
                <a:lnTo>
                  <a:pt x="1675" y="1654"/>
                </a:lnTo>
                <a:lnTo>
                  <a:pt x="1726" y="1598"/>
                </a:lnTo>
                <a:lnTo>
                  <a:pt x="1809" y="1483"/>
                </a:lnTo>
                <a:lnTo>
                  <a:pt x="1859" y="1382"/>
                </a:lnTo>
                <a:lnTo>
                  <a:pt x="1889" y="1291"/>
                </a:lnTo>
                <a:lnTo>
                  <a:pt x="1894" y="1214"/>
                </a:lnTo>
                <a:lnTo>
                  <a:pt x="1873" y="1153"/>
                </a:lnTo>
                <a:lnTo>
                  <a:pt x="1819" y="1070"/>
                </a:lnTo>
                <a:lnTo>
                  <a:pt x="1721" y="979"/>
                </a:lnTo>
                <a:lnTo>
                  <a:pt x="1598" y="888"/>
                </a:lnTo>
                <a:lnTo>
                  <a:pt x="1491" y="818"/>
                </a:lnTo>
                <a:lnTo>
                  <a:pt x="1347" y="749"/>
                </a:lnTo>
                <a:lnTo>
                  <a:pt x="1163" y="682"/>
                </a:lnTo>
                <a:lnTo>
                  <a:pt x="1027" y="658"/>
                </a:lnTo>
                <a:lnTo>
                  <a:pt x="905" y="640"/>
                </a:lnTo>
                <a:lnTo>
                  <a:pt x="827" y="629"/>
                </a:lnTo>
                <a:lnTo>
                  <a:pt x="725" y="605"/>
                </a:lnTo>
                <a:lnTo>
                  <a:pt x="658" y="570"/>
                </a:lnTo>
                <a:lnTo>
                  <a:pt x="530" y="504"/>
                </a:lnTo>
                <a:lnTo>
                  <a:pt x="418" y="413"/>
                </a:lnTo>
                <a:lnTo>
                  <a:pt x="344" y="336"/>
                </a:lnTo>
                <a:lnTo>
                  <a:pt x="296" y="237"/>
                </a:lnTo>
                <a:lnTo>
                  <a:pt x="264" y="120"/>
                </a:lnTo>
                <a:lnTo>
                  <a:pt x="237" y="0"/>
                </a:lnTo>
                <a:lnTo>
                  <a:pt x="0" y="181"/>
                </a:lnTo>
                <a:close/>
              </a:path>
            </a:pathLst>
          </a:custGeom>
          <a:solidFill>
            <a:srgbClr val="8AA8D2"/>
          </a:solidFill>
          <a:ln w="9525">
            <a:noFill/>
            <a:round/>
            <a:headEnd/>
            <a:tailEnd/>
          </a:ln>
        </p:spPr>
        <p:txBody>
          <a:bodyPr/>
          <a:lstStyle/>
          <a:p>
            <a:endParaRPr lang="pl-PL">
              <a:latin typeface="Book Antiqua" pitchFamily="18" charset="0"/>
            </a:endParaRPr>
          </a:p>
        </p:txBody>
      </p:sp>
      <p:grpSp>
        <p:nvGrpSpPr>
          <p:cNvPr id="2" name="Group 4"/>
          <p:cNvGrpSpPr>
            <a:grpSpLocks/>
          </p:cNvGrpSpPr>
          <p:nvPr/>
        </p:nvGrpSpPr>
        <p:grpSpPr bwMode="auto">
          <a:xfrm>
            <a:off x="1131888" y="3140075"/>
            <a:ext cx="1554162" cy="904875"/>
            <a:chOff x="1151" y="2226"/>
            <a:chExt cx="979" cy="570"/>
          </a:xfrm>
        </p:grpSpPr>
        <p:sp>
          <p:nvSpPr>
            <p:cNvPr id="12376" name="Oval 5"/>
            <p:cNvSpPr>
              <a:spLocks noChangeArrowheads="1"/>
            </p:cNvSpPr>
            <p:nvPr/>
          </p:nvSpPr>
          <p:spPr bwMode="auto">
            <a:xfrm>
              <a:off x="1656" y="2300"/>
              <a:ext cx="100"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77" name="Oval 6"/>
            <p:cNvSpPr>
              <a:spLocks noChangeArrowheads="1"/>
            </p:cNvSpPr>
            <p:nvPr/>
          </p:nvSpPr>
          <p:spPr bwMode="auto">
            <a:xfrm>
              <a:off x="2031" y="2467"/>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78" name="Oval 7"/>
            <p:cNvSpPr>
              <a:spLocks noChangeArrowheads="1"/>
            </p:cNvSpPr>
            <p:nvPr/>
          </p:nvSpPr>
          <p:spPr bwMode="auto">
            <a:xfrm>
              <a:off x="1169" y="2446"/>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79" name="Oval 8"/>
            <p:cNvSpPr>
              <a:spLocks noChangeArrowheads="1"/>
            </p:cNvSpPr>
            <p:nvPr/>
          </p:nvSpPr>
          <p:spPr bwMode="auto">
            <a:xfrm>
              <a:off x="1359" y="225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80" name="Oval 9"/>
            <p:cNvSpPr>
              <a:spLocks noChangeArrowheads="1"/>
            </p:cNvSpPr>
            <p:nvPr/>
          </p:nvSpPr>
          <p:spPr bwMode="auto">
            <a:xfrm>
              <a:off x="1400" y="2611"/>
              <a:ext cx="100"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81" name="Oval 10"/>
            <p:cNvSpPr>
              <a:spLocks noChangeArrowheads="1"/>
            </p:cNvSpPr>
            <p:nvPr/>
          </p:nvSpPr>
          <p:spPr bwMode="auto">
            <a:xfrm>
              <a:off x="1756" y="2491"/>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82" name="Oval 11"/>
            <p:cNvSpPr>
              <a:spLocks noChangeArrowheads="1"/>
            </p:cNvSpPr>
            <p:nvPr/>
          </p:nvSpPr>
          <p:spPr bwMode="auto">
            <a:xfrm>
              <a:off x="1487" y="2439"/>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83" name="Oval 12"/>
            <p:cNvSpPr>
              <a:spLocks noChangeArrowheads="1"/>
            </p:cNvSpPr>
            <p:nvPr/>
          </p:nvSpPr>
          <p:spPr bwMode="auto">
            <a:xfrm rot="5400000">
              <a:off x="1148" y="2692"/>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84" name="Oval 13"/>
            <p:cNvSpPr>
              <a:spLocks noChangeArrowheads="1"/>
            </p:cNvSpPr>
            <p:nvPr/>
          </p:nvSpPr>
          <p:spPr bwMode="auto">
            <a:xfrm rot="5400000">
              <a:off x="1824" y="2229"/>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sp>
        <p:nvSpPr>
          <p:cNvPr id="15" name="AutoShape 14"/>
          <p:cNvSpPr>
            <a:spLocks noChangeArrowheads="1"/>
          </p:cNvSpPr>
          <p:nvPr/>
        </p:nvSpPr>
        <p:spPr bwMode="auto">
          <a:xfrm>
            <a:off x="1519238" y="5084763"/>
            <a:ext cx="666750" cy="1155700"/>
          </a:xfrm>
          <a:prstGeom prst="downArrow">
            <a:avLst>
              <a:gd name="adj1" fmla="val 50000"/>
              <a:gd name="adj2" fmla="val 43333"/>
            </a:avLst>
          </a:prstGeom>
          <a:solidFill>
            <a:schemeClr val="accent1"/>
          </a:solidFill>
          <a:ln w="9525">
            <a:noFill/>
            <a:miter lim="800000"/>
            <a:headEnd/>
            <a:tailEnd/>
          </a:ln>
        </p:spPr>
        <p:txBody>
          <a:bodyPr wrap="none" anchor="ctr"/>
          <a:lstStyle/>
          <a:p>
            <a:endParaRPr lang="pl-PL">
              <a:latin typeface="Book Antiqua" pitchFamily="18" charset="0"/>
            </a:endParaRPr>
          </a:p>
        </p:txBody>
      </p:sp>
      <p:sp>
        <p:nvSpPr>
          <p:cNvPr id="12295" name="Text Box 15"/>
          <p:cNvSpPr txBox="1">
            <a:spLocks noChangeArrowheads="1"/>
          </p:cNvSpPr>
          <p:nvPr/>
        </p:nvSpPr>
        <p:spPr bwMode="auto">
          <a:xfrm>
            <a:off x="228600" y="361950"/>
            <a:ext cx="8534400" cy="1066800"/>
          </a:xfrm>
          <a:prstGeom prst="rect">
            <a:avLst/>
          </a:prstGeom>
          <a:noFill/>
          <a:ln w="9525">
            <a:noFill/>
            <a:miter lim="800000"/>
            <a:headEnd/>
            <a:tailEnd/>
          </a:ln>
        </p:spPr>
        <p:txBody>
          <a:bodyPr anchor="b" anchorCtr="1"/>
          <a:lstStyle/>
          <a:p>
            <a:pPr algn="ctr" eaLnBrk="0" hangingPunct="0">
              <a:lnSpc>
                <a:spcPts val="4000"/>
              </a:lnSpc>
            </a:pPr>
            <a:r>
              <a:rPr lang="pl-PL" sz="4000" b="1">
                <a:solidFill>
                  <a:schemeClr val="tx2"/>
                </a:solidFill>
              </a:rPr>
              <a:t>Dopaminowa teoria schizofrenii</a:t>
            </a:r>
            <a:endParaRPr lang="en-US" sz="4000" b="1">
              <a:solidFill>
                <a:schemeClr val="tx2"/>
              </a:solidFill>
            </a:endParaRPr>
          </a:p>
        </p:txBody>
      </p:sp>
      <p:grpSp>
        <p:nvGrpSpPr>
          <p:cNvPr id="4" name="Group 16"/>
          <p:cNvGrpSpPr>
            <a:grpSpLocks/>
          </p:cNvGrpSpPr>
          <p:nvPr/>
        </p:nvGrpSpPr>
        <p:grpSpPr bwMode="auto">
          <a:xfrm>
            <a:off x="358775" y="4521200"/>
            <a:ext cx="2924175" cy="415925"/>
            <a:chOff x="664" y="3096"/>
            <a:chExt cx="1842" cy="262"/>
          </a:xfrm>
        </p:grpSpPr>
        <p:sp>
          <p:nvSpPr>
            <p:cNvPr id="12367" name="Rectangle 17"/>
            <p:cNvSpPr>
              <a:spLocks noChangeArrowheads="1"/>
            </p:cNvSpPr>
            <p:nvPr/>
          </p:nvSpPr>
          <p:spPr bwMode="auto">
            <a:xfrm rot="5400000">
              <a:off x="1736" y="3096"/>
              <a:ext cx="214" cy="307"/>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68" name="Rectangle 18"/>
            <p:cNvSpPr>
              <a:spLocks noChangeArrowheads="1"/>
            </p:cNvSpPr>
            <p:nvPr/>
          </p:nvSpPr>
          <p:spPr bwMode="auto">
            <a:xfrm rot="5400000">
              <a:off x="1292" y="3097"/>
              <a:ext cx="214" cy="306"/>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69" name="Rectangle 19"/>
            <p:cNvSpPr>
              <a:spLocks noChangeArrowheads="1"/>
            </p:cNvSpPr>
            <p:nvPr/>
          </p:nvSpPr>
          <p:spPr bwMode="auto">
            <a:xfrm rot="5400000">
              <a:off x="836" y="3098"/>
              <a:ext cx="214" cy="306"/>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70" name="Rectangle 20"/>
            <p:cNvSpPr>
              <a:spLocks noChangeArrowheads="1"/>
            </p:cNvSpPr>
            <p:nvPr/>
          </p:nvSpPr>
          <p:spPr bwMode="auto">
            <a:xfrm rot="5400000">
              <a:off x="2181" y="3096"/>
              <a:ext cx="214" cy="307"/>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71" name="Line 21"/>
            <p:cNvSpPr>
              <a:spLocks noChangeShapeType="1"/>
            </p:cNvSpPr>
            <p:nvPr/>
          </p:nvSpPr>
          <p:spPr bwMode="auto">
            <a:xfrm rot="5400000">
              <a:off x="1585" y="2437"/>
              <a:ext cx="0" cy="1842"/>
            </a:xfrm>
            <a:prstGeom prst="line">
              <a:avLst/>
            </a:prstGeom>
            <a:noFill/>
            <a:ln w="25400">
              <a:solidFill>
                <a:schemeClr val="tx1"/>
              </a:solidFill>
              <a:round/>
              <a:headEnd/>
              <a:tailEnd/>
            </a:ln>
          </p:spPr>
          <p:txBody>
            <a:bodyPr wrap="none" anchor="ctr"/>
            <a:lstStyle/>
            <a:p>
              <a:endParaRPr lang="pl-PL"/>
            </a:p>
          </p:txBody>
        </p:sp>
        <p:sp useBgFill="1">
          <p:nvSpPr>
            <p:cNvPr id="12372" name="Oval 22"/>
            <p:cNvSpPr>
              <a:spLocks noChangeArrowheads="1"/>
            </p:cNvSpPr>
            <p:nvPr/>
          </p:nvSpPr>
          <p:spPr bwMode="auto">
            <a:xfrm>
              <a:off x="2240"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2373" name="Oval 23"/>
            <p:cNvSpPr>
              <a:spLocks noChangeArrowheads="1"/>
            </p:cNvSpPr>
            <p:nvPr/>
          </p:nvSpPr>
          <p:spPr bwMode="auto">
            <a:xfrm>
              <a:off x="1792"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2374" name="Oval 24"/>
            <p:cNvSpPr>
              <a:spLocks noChangeArrowheads="1"/>
            </p:cNvSpPr>
            <p:nvPr/>
          </p:nvSpPr>
          <p:spPr bwMode="auto">
            <a:xfrm>
              <a:off x="1360"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2375" name="Oval 25"/>
            <p:cNvSpPr>
              <a:spLocks noChangeArrowheads="1"/>
            </p:cNvSpPr>
            <p:nvPr/>
          </p:nvSpPr>
          <p:spPr bwMode="auto">
            <a:xfrm>
              <a:off x="896" y="3096"/>
              <a:ext cx="112" cy="112"/>
            </a:xfrm>
            <a:prstGeom prst="ellipse">
              <a:avLst/>
            </a:prstGeom>
            <a:ln w="9525">
              <a:noFill/>
              <a:round/>
              <a:headEnd/>
              <a:tailEnd/>
            </a:ln>
          </p:spPr>
          <p:txBody>
            <a:bodyPr wrap="none" anchor="ctr"/>
            <a:lstStyle/>
            <a:p>
              <a:endParaRPr lang="pl-PL">
                <a:latin typeface="Book Antiqua" pitchFamily="18" charset="0"/>
              </a:endParaRPr>
            </a:p>
          </p:txBody>
        </p:sp>
      </p:grpSp>
      <p:grpSp>
        <p:nvGrpSpPr>
          <p:cNvPr id="5" name="Group 26"/>
          <p:cNvGrpSpPr>
            <a:grpSpLocks/>
          </p:cNvGrpSpPr>
          <p:nvPr/>
        </p:nvGrpSpPr>
        <p:grpSpPr bwMode="auto">
          <a:xfrm>
            <a:off x="558800" y="3929063"/>
            <a:ext cx="2595563" cy="755650"/>
            <a:chOff x="790" y="2723"/>
            <a:chExt cx="1635" cy="476"/>
          </a:xfrm>
        </p:grpSpPr>
        <p:sp>
          <p:nvSpPr>
            <p:cNvPr id="12359" name="Oval 27"/>
            <p:cNvSpPr>
              <a:spLocks noChangeArrowheads="1"/>
            </p:cNvSpPr>
            <p:nvPr/>
          </p:nvSpPr>
          <p:spPr bwMode="auto">
            <a:xfrm>
              <a:off x="1679" y="2740"/>
              <a:ext cx="100"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0" name="Oval 28"/>
            <p:cNvSpPr>
              <a:spLocks noChangeArrowheads="1"/>
            </p:cNvSpPr>
            <p:nvPr/>
          </p:nvSpPr>
          <p:spPr bwMode="auto">
            <a:xfrm>
              <a:off x="2326" y="272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1" name="Oval 29"/>
            <p:cNvSpPr>
              <a:spLocks noChangeArrowheads="1"/>
            </p:cNvSpPr>
            <p:nvPr/>
          </p:nvSpPr>
          <p:spPr bwMode="auto">
            <a:xfrm>
              <a:off x="1368" y="3102"/>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2" name="Oval 30"/>
            <p:cNvSpPr>
              <a:spLocks noChangeArrowheads="1"/>
            </p:cNvSpPr>
            <p:nvPr/>
          </p:nvSpPr>
          <p:spPr bwMode="auto">
            <a:xfrm>
              <a:off x="1230" y="2877"/>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3" name="Oval 31"/>
            <p:cNvSpPr>
              <a:spLocks noChangeArrowheads="1"/>
            </p:cNvSpPr>
            <p:nvPr/>
          </p:nvSpPr>
          <p:spPr bwMode="auto">
            <a:xfrm>
              <a:off x="2039" y="2859"/>
              <a:ext cx="100"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4" name="Oval 32"/>
            <p:cNvSpPr>
              <a:spLocks noChangeArrowheads="1"/>
            </p:cNvSpPr>
            <p:nvPr/>
          </p:nvSpPr>
          <p:spPr bwMode="auto">
            <a:xfrm>
              <a:off x="1611" y="2971"/>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5" name="Oval 33"/>
            <p:cNvSpPr>
              <a:spLocks noChangeArrowheads="1"/>
            </p:cNvSpPr>
            <p:nvPr/>
          </p:nvSpPr>
          <p:spPr bwMode="auto">
            <a:xfrm>
              <a:off x="2246" y="310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66" name="Oval 34"/>
            <p:cNvSpPr>
              <a:spLocks noChangeArrowheads="1"/>
            </p:cNvSpPr>
            <p:nvPr/>
          </p:nvSpPr>
          <p:spPr bwMode="auto">
            <a:xfrm rot="5400000">
              <a:off x="787" y="2740"/>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nvGrpSpPr>
          <p:cNvPr id="6" name="Group 35"/>
          <p:cNvGrpSpPr>
            <a:grpSpLocks/>
          </p:cNvGrpSpPr>
          <p:nvPr/>
        </p:nvGrpSpPr>
        <p:grpSpPr bwMode="auto">
          <a:xfrm>
            <a:off x="847725" y="3360738"/>
            <a:ext cx="2054225" cy="1089025"/>
            <a:chOff x="3484" y="2341"/>
            <a:chExt cx="1294" cy="686"/>
          </a:xfrm>
        </p:grpSpPr>
        <p:sp>
          <p:nvSpPr>
            <p:cNvPr id="12350" name="Oval 36"/>
            <p:cNvSpPr>
              <a:spLocks noChangeArrowheads="1"/>
            </p:cNvSpPr>
            <p:nvPr/>
          </p:nvSpPr>
          <p:spPr bwMode="auto">
            <a:xfrm>
              <a:off x="4136" y="2516"/>
              <a:ext cx="100"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1" name="Oval 37"/>
            <p:cNvSpPr>
              <a:spLocks noChangeArrowheads="1"/>
            </p:cNvSpPr>
            <p:nvPr/>
          </p:nvSpPr>
          <p:spPr bwMode="auto">
            <a:xfrm>
              <a:off x="4679" y="284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2" name="Oval 38"/>
            <p:cNvSpPr>
              <a:spLocks noChangeArrowheads="1"/>
            </p:cNvSpPr>
            <p:nvPr/>
          </p:nvSpPr>
          <p:spPr bwMode="auto">
            <a:xfrm>
              <a:off x="3569" y="2566"/>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3" name="Oval 39"/>
            <p:cNvSpPr>
              <a:spLocks noChangeArrowheads="1"/>
            </p:cNvSpPr>
            <p:nvPr/>
          </p:nvSpPr>
          <p:spPr bwMode="auto">
            <a:xfrm>
              <a:off x="3919" y="2341"/>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4" name="Oval 40"/>
            <p:cNvSpPr>
              <a:spLocks noChangeArrowheads="1"/>
            </p:cNvSpPr>
            <p:nvPr/>
          </p:nvSpPr>
          <p:spPr bwMode="auto">
            <a:xfrm>
              <a:off x="3800" y="2931"/>
              <a:ext cx="100"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5" name="Oval 41"/>
            <p:cNvSpPr>
              <a:spLocks noChangeArrowheads="1"/>
            </p:cNvSpPr>
            <p:nvPr/>
          </p:nvSpPr>
          <p:spPr bwMode="auto">
            <a:xfrm>
              <a:off x="4268" y="2875"/>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6" name="Oval 42"/>
            <p:cNvSpPr>
              <a:spLocks noChangeArrowheads="1"/>
            </p:cNvSpPr>
            <p:nvPr/>
          </p:nvSpPr>
          <p:spPr bwMode="auto">
            <a:xfrm>
              <a:off x="3975" y="2687"/>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7" name="Oval 43"/>
            <p:cNvSpPr>
              <a:spLocks noChangeArrowheads="1"/>
            </p:cNvSpPr>
            <p:nvPr/>
          </p:nvSpPr>
          <p:spPr bwMode="auto">
            <a:xfrm rot="5400000">
              <a:off x="3481" y="2884"/>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58" name="Oval 44"/>
            <p:cNvSpPr>
              <a:spLocks noChangeArrowheads="1"/>
            </p:cNvSpPr>
            <p:nvPr/>
          </p:nvSpPr>
          <p:spPr bwMode="auto">
            <a:xfrm rot="5400000">
              <a:off x="4456" y="2453"/>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nvGrpSpPr>
          <p:cNvPr id="7" name="Group 45"/>
          <p:cNvGrpSpPr>
            <a:grpSpLocks/>
          </p:cNvGrpSpPr>
          <p:nvPr/>
        </p:nvGrpSpPr>
        <p:grpSpPr bwMode="auto">
          <a:xfrm>
            <a:off x="639763" y="3203575"/>
            <a:ext cx="2097087" cy="1155700"/>
            <a:chOff x="3569" y="2802"/>
            <a:chExt cx="1321" cy="728"/>
          </a:xfrm>
        </p:grpSpPr>
        <p:sp>
          <p:nvSpPr>
            <p:cNvPr id="12341" name="Oval 46"/>
            <p:cNvSpPr>
              <a:spLocks noChangeArrowheads="1"/>
            </p:cNvSpPr>
            <p:nvPr/>
          </p:nvSpPr>
          <p:spPr bwMode="auto">
            <a:xfrm>
              <a:off x="4400" y="2980"/>
              <a:ext cx="100"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2" name="Oval 47"/>
            <p:cNvSpPr>
              <a:spLocks noChangeArrowheads="1"/>
            </p:cNvSpPr>
            <p:nvPr/>
          </p:nvSpPr>
          <p:spPr bwMode="auto">
            <a:xfrm>
              <a:off x="4791" y="332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3" name="Oval 48"/>
            <p:cNvSpPr>
              <a:spLocks noChangeArrowheads="1"/>
            </p:cNvSpPr>
            <p:nvPr/>
          </p:nvSpPr>
          <p:spPr bwMode="auto">
            <a:xfrm>
              <a:off x="3569" y="3078"/>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4" name="Oval 49"/>
            <p:cNvSpPr>
              <a:spLocks noChangeArrowheads="1"/>
            </p:cNvSpPr>
            <p:nvPr/>
          </p:nvSpPr>
          <p:spPr bwMode="auto">
            <a:xfrm>
              <a:off x="3999" y="2901"/>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5" name="Oval 50"/>
            <p:cNvSpPr>
              <a:spLocks noChangeArrowheads="1"/>
            </p:cNvSpPr>
            <p:nvPr/>
          </p:nvSpPr>
          <p:spPr bwMode="auto">
            <a:xfrm>
              <a:off x="4136" y="3115"/>
              <a:ext cx="100"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6" name="Oval 51"/>
            <p:cNvSpPr>
              <a:spLocks noChangeArrowheads="1"/>
            </p:cNvSpPr>
            <p:nvPr/>
          </p:nvSpPr>
          <p:spPr bwMode="auto">
            <a:xfrm>
              <a:off x="4484" y="3435"/>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7" name="Oval 52"/>
            <p:cNvSpPr>
              <a:spLocks noChangeArrowheads="1"/>
            </p:cNvSpPr>
            <p:nvPr/>
          </p:nvSpPr>
          <p:spPr bwMode="auto">
            <a:xfrm>
              <a:off x="4679" y="310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8" name="Oval 53"/>
            <p:cNvSpPr>
              <a:spLocks noChangeArrowheads="1"/>
            </p:cNvSpPr>
            <p:nvPr/>
          </p:nvSpPr>
          <p:spPr bwMode="auto">
            <a:xfrm rot="5400000">
              <a:off x="3836" y="3380"/>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9" name="Oval 54"/>
            <p:cNvSpPr>
              <a:spLocks noChangeArrowheads="1"/>
            </p:cNvSpPr>
            <p:nvPr/>
          </p:nvSpPr>
          <p:spPr bwMode="auto">
            <a:xfrm rot="5400000">
              <a:off x="4256" y="2805"/>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nvGrpSpPr>
          <p:cNvPr id="8" name="Group 55"/>
          <p:cNvGrpSpPr>
            <a:grpSpLocks/>
          </p:cNvGrpSpPr>
          <p:nvPr/>
        </p:nvGrpSpPr>
        <p:grpSpPr bwMode="auto">
          <a:xfrm>
            <a:off x="6567488" y="3182938"/>
            <a:ext cx="458787" cy="457200"/>
            <a:chOff x="3209" y="1333"/>
            <a:chExt cx="289" cy="288"/>
          </a:xfrm>
        </p:grpSpPr>
        <p:sp>
          <p:nvSpPr>
            <p:cNvPr id="12339" name="Oval 56"/>
            <p:cNvSpPr>
              <a:spLocks noChangeArrowheads="1"/>
            </p:cNvSpPr>
            <p:nvPr/>
          </p:nvSpPr>
          <p:spPr bwMode="auto">
            <a:xfrm>
              <a:off x="3209" y="1526"/>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40" name="Oval 57"/>
            <p:cNvSpPr>
              <a:spLocks noChangeArrowheads="1"/>
            </p:cNvSpPr>
            <p:nvPr/>
          </p:nvSpPr>
          <p:spPr bwMode="auto">
            <a:xfrm>
              <a:off x="3399" y="133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sp>
        <p:nvSpPr>
          <p:cNvPr id="59" name="AutoShape 58"/>
          <p:cNvSpPr>
            <a:spLocks noChangeArrowheads="1"/>
          </p:cNvSpPr>
          <p:nvPr/>
        </p:nvSpPr>
        <p:spPr bwMode="auto">
          <a:xfrm>
            <a:off x="6786563" y="5097463"/>
            <a:ext cx="146050" cy="338137"/>
          </a:xfrm>
          <a:prstGeom prst="downArrow">
            <a:avLst>
              <a:gd name="adj1" fmla="val 50000"/>
              <a:gd name="adj2" fmla="val 57880"/>
            </a:avLst>
          </a:prstGeom>
          <a:solidFill>
            <a:schemeClr val="accent2"/>
          </a:solidFill>
          <a:ln w="9525">
            <a:noFill/>
            <a:miter lim="800000"/>
            <a:headEnd/>
            <a:tailEnd/>
          </a:ln>
        </p:spPr>
        <p:txBody>
          <a:bodyPr wrap="none" anchor="ctr"/>
          <a:lstStyle/>
          <a:p>
            <a:endParaRPr lang="pl-PL">
              <a:latin typeface="Book Antiqua" pitchFamily="18" charset="0"/>
            </a:endParaRPr>
          </a:p>
        </p:txBody>
      </p:sp>
      <p:grpSp>
        <p:nvGrpSpPr>
          <p:cNvPr id="9" name="Group 59"/>
          <p:cNvGrpSpPr>
            <a:grpSpLocks/>
          </p:cNvGrpSpPr>
          <p:nvPr/>
        </p:nvGrpSpPr>
        <p:grpSpPr bwMode="auto">
          <a:xfrm>
            <a:off x="5232400" y="1808163"/>
            <a:ext cx="2924175" cy="3128962"/>
            <a:chOff x="3472" y="1387"/>
            <a:chExt cx="1842" cy="1971"/>
          </a:xfrm>
        </p:grpSpPr>
        <p:sp>
          <p:nvSpPr>
            <p:cNvPr id="12328" name="Freeform 60"/>
            <p:cNvSpPr>
              <a:spLocks/>
            </p:cNvSpPr>
            <p:nvPr/>
          </p:nvSpPr>
          <p:spPr bwMode="auto">
            <a:xfrm rot="2042703">
              <a:off x="4042" y="1387"/>
              <a:ext cx="818" cy="918"/>
            </a:xfrm>
            <a:custGeom>
              <a:avLst/>
              <a:gdLst>
                <a:gd name="T0" fmla="*/ 0 w 1894"/>
                <a:gd name="T1" fmla="*/ 15 h 2414"/>
                <a:gd name="T2" fmla="*/ 2 w 1894"/>
                <a:gd name="T3" fmla="*/ 23 h 2414"/>
                <a:gd name="T4" fmla="*/ 6 w 1894"/>
                <a:gd name="T5" fmla="*/ 31 h 2414"/>
                <a:gd name="T6" fmla="*/ 10 w 1894"/>
                <a:gd name="T7" fmla="*/ 37 h 2414"/>
                <a:gd name="T8" fmla="*/ 15 w 1894"/>
                <a:gd name="T9" fmla="*/ 44 h 2414"/>
                <a:gd name="T10" fmla="*/ 16 w 1894"/>
                <a:gd name="T11" fmla="*/ 53 h 2414"/>
                <a:gd name="T12" fmla="*/ 16 w 1894"/>
                <a:gd name="T13" fmla="*/ 63 h 2414"/>
                <a:gd name="T14" fmla="*/ 14 w 1894"/>
                <a:gd name="T15" fmla="*/ 73 h 2414"/>
                <a:gd name="T16" fmla="*/ 13 w 1894"/>
                <a:gd name="T17" fmla="*/ 85 h 2414"/>
                <a:gd name="T18" fmla="*/ 13 w 1894"/>
                <a:gd name="T19" fmla="*/ 92 h 2414"/>
                <a:gd name="T20" fmla="*/ 15 w 1894"/>
                <a:gd name="T21" fmla="*/ 101 h 2414"/>
                <a:gd name="T22" fmla="*/ 19 w 1894"/>
                <a:gd name="T23" fmla="*/ 111 h 2414"/>
                <a:gd name="T24" fmla="*/ 29 w 1894"/>
                <a:gd name="T25" fmla="*/ 122 h 2414"/>
                <a:gd name="T26" fmla="*/ 40 w 1894"/>
                <a:gd name="T27" fmla="*/ 130 h 2414"/>
                <a:gd name="T28" fmla="*/ 45 w 1894"/>
                <a:gd name="T29" fmla="*/ 132 h 2414"/>
                <a:gd name="T30" fmla="*/ 54 w 1894"/>
                <a:gd name="T31" fmla="*/ 132 h 2414"/>
                <a:gd name="T32" fmla="*/ 69 w 1894"/>
                <a:gd name="T33" fmla="*/ 126 h 2414"/>
                <a:gd name="T34" fmla="*/ 70 w 1894"/>
                <a:gd name="T35" fmla="*/ 123 h 2414"/>
                <a:gd name="T36" fmla="*/ 66 w 1894"/>
                <a:gd name="T37" fmla="*/ 119 h 2414"/>
                <a:gd name="T38" fmla="*/ 70 w 1894"/>
                <a:gd name="T39" fmla="*/ 116 h 2414"/>
                <a:gd name="T40" fmla="*/ 73 w 1894"/>
                <a:gd name="T41" fmla="*/ 118 h 2414"/>
                <a:gd name="T42" fmla="*/ 75 w 1894"/>
                <a:gd name="T43" fmla="*/ 121 h 2414"/>
                <a:gd name="T44" fmla="*/ 82 w 1894"/>
                <a:gd name="T45" fmla="*/ 121 h 2414"/>
                <a:gd name="T46" fmla="*/ 97 w 1894"/>
                <a:gd name="T47" fmla="*/ 115 h 2414"/>
                <a:gd name="T48" fmla="*/ 103 w 1894"/>
                <a:gd name="T49" fmla="*/ 111 h 2414"/>
                <a:gd name="T50" fmla="*/ 108 w 1894"/>
                <a:gd name="T51" fmla="*/ 106 h 2414"/>
                <a:gd name="T52" fmla="*/ 119 w 1894"/>
                <a:gd name="T53" fmla="*/ 103 h 2414"/>
                <a:gd name="T54" fmla="*/ 130 w 1894"/>
                <a:gd name="T55" fmla="*/ 95 h 2414"/>
                <a:gd name="T56" fmla="*/ 125 w 1894"/>
                <a:gd name="T57" fmla="*/ 92 h 2414"/>
                <a:gd name="T58" fmla="*/ 122 w 1894"/>
                <a:gd name="T59" fmla="*/ 86 h 2414"/>
                <a:gd name="T60" fmla="*/ 130 w 1894"/>
                <a:gd name="T61" fmla="*/ 86 h 2414"/>
                <a:gd name="T62" fmla="*/ 133 w 1894"/>
                <a:gd name="T63" fmla="*/ 91 h 2414"/>
                <a:gd name="T64" fmla="*/ 139 w 1894"/>
                <a:gd name="T65" fmla="*/ 88 h 2414"/>
                <a:gd name="T66" fmla="*/ 150 w 1894"/>
                <a:gd name="T67" fmla="*/ 76 h 2414"/>
                <a:gd name="T68" fmla="*/ 152 w 1894"/>
                <a:gd name="T69" fmla="*/ 67 h 2414"/>
                <a:gd name="T70" fmla="*/ 146 w 1894"/>
                <a:gd name="T71" fmla="*/ 59 h 2414"/>
                <a:gd name="T72" fmla="*/ 129 w 1894"/>
                <a:gd name="T73" fmla="*/ 49 h 2414"/>
                <a:gd name="T74" fmla="*/ 108 w 1894"/>
                <a:gd name="T75" fmla="*/ 41 h 2414"/>
                <a:gd name="T76" fmla="*/ 83 w 1894"/>
                <a:gd name="T77" fmla="*/ 36 h 2414"/>
                <a:gd name="T78" fmla="*/ 67 w 1894"/>
                <a:gd name="T79" fmla="*/ 35 h 2414"/>
                <a:gd name="T80" fmla="*/ 53 w 1894"/>
                <a:gd name="T81" fmla="*/ 32 h 2414"/>
                <a:gd name="T82" fmla="*/ 34 w 1894"/>
                <a:gd name="T83" fmla="*/ 23 h 2414"/>
                <a:gd name="T84" fmla="*/ 24 w 1894"/>
                <a:gd name="T85" fmla="*/ 13 h 2414"/>
                <a:gd name="T86" fmla="*/ 19 w 1894"/>
                <a:gd name="T87" fmla="*/ 0 h 2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4"/>
                <a:gd name="T133" fmla="*/ 0 h 2414"/>
                <a:gd name="T134" fmla="*/ 1894 w 1894"/>
                <a:gd name="T135" fmla="*/ 2414 h 2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4" h="2414">
                  <a:moveTo>
                    <a:pt x="0" y="181"/>
                  </a:moveTo>
                  <a:lnTo>
                    <a:pt x="5" y="269"/>
                  </a:lnTo>
                  <a:lnTo>
                    <a:pt x="13" y="338"/>
                  </a:lnTo>
                  <a:lnTo>
                    <a:pt x="26" y="418"/>
                  </a:lnTo>
                  <a:lnTo>
                    <a:pt x="50" y="506"/>
                  </a:lnTo>
                  <a:lnTo>
                    <a:pt x="77" y="568"/>
                  </a:lnTo>
                  <a:lnTo>
                    <a:pt x="104" y="626"/>
                  </a:lnTo>
                  <a:lnTo>
                    <a:pt x="130" y="682"/>
                  </a:lnTo>
                  <a:lnTo>
                    <a:pt x="160" y="746"/>
                  </a:lnTo>
                  <a:lnTo>
                    <a:pt x="186" y="808"/>
                  </a:lnTo>
                  <a:lnTo>
                    <a:pt x="200" y="877"/>
                  </a:lnTo>
                  <a:lnTo>
                    <a:pt x="205" y="961"/>
                  </a:lnTo>
                  <a:lnTo>
                    <a:pt x="205" y="1033"/>
                  </a:lnTo>
                  <a:lnTo>
                    <a:pt x="192" y="1147"/>
                  </a:lnTo>
                  <a:lnTo>
                    <a:pt x="184" y="1243"/>
                  </a:lnTo>
                  <a:lnTo>
                    <a:pt x="173" y="1337"/>
                  </a:lnTo>
                  <a:lnTo>
                    <a:pt x="162" y="1449"/>
                  </a:lnTo>
                  <a:lnTo>
                    <a:pt x="154" y="1545"/>
                  </a:lnTo>
                  <a:lnTo>
                    <a:pt x="152" y="1609"/>
                  </a:lnTo>
                  <a:lnTo>
                    <a:pt x="152" y="1683"/>
                  </a:lnTo>
                  <a:lnTo>
                    <a:pt x="160" y="1747"/>
                  </a:lnTo>
                  <a:lnTo>
                    <a:pt x="181" y="1838"/>
                  </a:lnTo>
                  <a:lnTo>
                    <a:pt x="202" y="1929"/>
                  </a:lnTo>
                  <a:lnTo>
                    <a:pt x="242" y="2022"/>
                  </a:lnTo>
                  <a:lnTo>
                    <a:pt x="293" y="2113"/>
                  </a:lnTo>
                  <a:lnTo>
                    <a:pt x="365" y="2214"/>
                  </a:lnTo>
                  <a:lnTo>
                    <a:pt x="421" y="2289"/>
                  </a:lnTo>
                  <a:lnTo>
                    <a:pt x="490" y="2363"/>
                  </a:lnTo>
                  <a:lnTo>
                    <a:pt x="533" y="2395"/>
                  </a:lnTo>
                  <a:lnTo>
                    <a:pt x="565" y="2409"/>
                  </a:lnTo>
                  <a:lnTo>
                    <a:pt x="608" y="2414"/>
                  </a:lnTo>
                  <a:lnTo>
                    <a:pt x="672" y="2398"/>
                  </a:lnTo>
                  <a:lnTo>
                    <a:pt x="777" y="2353"/>
                  </a:lnTo>
                  <a:lnTo>
                    <a:pt x="849" y="2299"/>
                  </a:lnTo>
                  <a:lnTo>
                    <a:pt x="875" y="2265"/>
                  </a:lnTo>
                  <a:lnTo>
                    <a:pt x="867" y="2233"/>
                  </a:lnTo>
                  <a:lnTo>
                    <a:pt x="843" y="2201"/>
                  </a:lnTo>
                  <a:lnTo>
                    <a:pt x="822" y="2169"/>
                  </a:lnTo>
                  <a:lnTo>
                    <a:pt x="835" y="2142"/>
                  </a:lnTo>
                  <a:lnTo>
                    <a:pt x="862" y="2118"/>
                  </a:lnTo>
                  <a:lnTo>
                    <a:pt x="894" y="2121"/>
                  </a:lnTo>
                  <a:lnTo>
                    <a:pt x="913" y="2137"/>
                  </a:lnTo>
                  <a:lnTo>
                    <a:pt x="923" y="2161"/>
                  </a:lnTo>
                  <a:lnTo>
                    <a:pt x="934" y="2190"/>
                  </a:lnTo>
                  <a:lnTo>
                    <a:pt x="971" y="2211"/>
                  </a:lnTo>
                  <a:lnTo>
                    <a:pt x="1014" y="2206"/>
                  </a:lnTo>
                  <a:lnTo>
                    <a:pt x="1097" y="2161"/>
                  </a:lnTo>
                  <a:lnTo>
                    <a:pt x="1206" y="2091"/>
                  </a:lnTo>
                  <a:lnTo>
                    <a:pt x="1267" y="2046"/>
                  </a:lnTo>
                  <a:lnTo>
                    <a:pt x="1278" y="2009"/>
                  </a:lnTo>
                  <a:lnTo>
                    <a:pt x="1299" y="1961"/>
                  </a:lnTo>
                  <a:lnTo>
                    <a:pt x="1342" y="1929"/>
                  </a:lnTo>
                  <a:lnTo>
                    <a:pt x="1401" y="1937"/>
                  </a:lnTo>
                  <a:lnTo>
                    <a:pt x="1475" y="1875"/>
                  </a:lnTo>
                  <a:lnTo>
                    <a:pt x="1571" y="1777"/>
                  </a:lnTo>
                  <a:lnTo>
                    <a:pt x="1609" y="1726"/>
                  </a:lnTo>
                  <a:lnTo>
                    <a:pt x="1603" y="1683"/>
                  </a:lnTo>
                  <a:lnTo>
                    <a:pt x="1547" y="1673"/>
                  </a:lnTo>
                  <a:lnTo>
                    <a:pt x="1499" y="1625"/>
                  </a:lnTo>
                  <a:lnTo>
                    <a:pt x="1515" y="1563"/>
                  </a:lnTo>
                  <a:lnTo>
                    <a:pt x="1571" y="1539"/>
                  </a:lnTo>
                  <a:lnTo>
                    <a:pt x="1617" y="1563"/>
                  </a:lnTo>
                  <a:lnTo>
                    <a:pt x="1630" y="1614"/>
                  </a:lnTo>
                  <a:lnTo>
                    <a:pt x="1646" y="1646"/>
                  </a:lnTo>
                  <a:lnTo>
                    <a:pt x="1675" y="1654"/>
                  </a:lnTo>
                  <a:lnTo>
                    <a:pt x="1726" y="1598"/>
                  </a:lnTo>
                  <a:lnTo>
                    <a:pt x="1809" y="1483"/>
                  </a:lnTo>
                  <a:lnTo>
                    <a:pt x="1859" y="1382"/>
                  </a:lnTo>
                  <a:lnTo>
                    <a:pt x="1889" y="1291"/>
                  </a:lnTo>
                  <a:lnTo>
                    <a:pt x="1894" y="1214"/>
                  </a:lnTo>
                  <a:lnTo>
                    <a:pt x="1873" y="1153"/>
                  </a:lnTo>
                  <a:lnTo>
                    <a:pt x="1819" y="1070"/>
                  </a:lnTo>
                  <a:lnTo>
                    <a:pt x="1721" y="979"/>
                  </a:lnTo>
                  <a:lnTo>
                    <a:pt x="1598" y="888"/>
                  </a:lnTo>
                  <a:lnTo>
                    <a:pt x="1491" y="818"/>
                  </a:lnTo>
                  <a:lnTo>
                    <a:pt x="1347" y="749"/>
                  </a:lnTo>
                  <a:lnTo>
                    <a:pt x="1163" y="682"/>
                  </a:lnTo>
                  <a:lnTo>
                    <a:pt x="1027" y="658"/>
                  </a:lnTo>
                  <a:lnTo>
                    <a:pt x="905" y="640"/>
                  </a:lnTo>
                  <a:lnTo>
                    <a:pt x="827" y="629"/>
                  </a:lnTo>
                  <a:lnTo>
                    <a:pt x="725" y="605"/>
                  </a:lnTo>
                  <a:lnTo>
                    <a:pt x="658" y="570"/>
                  </a:lnTo>
                  <a:lnTo>
                    <a:pt x="530" y="504"/>
                  </a:lnTo>
                  <a:lnTo>
                    <a:pt x="418" y="413"/>
                  </a:lnTo>
                  <a:lnTo>
                    <a:pt x="344" y="336"/>
                  </a:lnTo>
                  <a:lnTo>
                    <a:pt x="296" y="237"/>
                  </a:lnTo>
                  <a:lnTo>
                    <a:pt x="264" y="120"/>
                  </a:lnTo>
                  <a:lnTo>
                    <a:pt x="237" y="0"/>
                  </a:lnTo>
                  <a:lnTo>
                    <a:pt x="0" y="181"/>
                  </a:lnTo>
                  <a:close/>
                </a:path>
              </a:pathLst>
            </a:custGeom>
            <a:solidFill>
              <a:srgbClr val="8AA8D2"/>
            </a:solidFill>
            <a:ln w="9525">
              <a:noFill/>
              <a:round/>
              <a:headEnd/>
              <a:tailEnd/>
            </a:ln>
          </p:spPr>
          <p:txBody>
            <a:bodyPr/>
            <a:lstStyle/>
            <a:p>
              <a:endParaRPr lang="pl-PL">
                <a:latin typeface="Book Antiqua" pitchFamily="18" charset="0"/>
              </a:endParaRPr>
            </a:p>
          </p:txBody>
        </p:sp>
        <p:grpSp>
          <p:nvGrpSpPr>
            <p:cNvPr id="10" name="Group 61"/>
            <p:cNvGrpSpPr>
              <a:grpSpLocks/>
            </p:cNvGrpSpPr>
            <p:nvPr/>
          </p:nvGrpSpPr>
          <p:grpSpPr bwMode="auto">
            <a:xfrm>
              <a:off x="3472" y="3096"/>
              <a:ext cx="1842" cy="262"/>
              <a:chOff x="664" y="3096"/>
              <a:chExt cx="1842" cy="262"/>
            </a:xfrm>
          </p:grpSpPr>
          <p:sp>
            <p:nvSpPr>
              <p:cNvPr id="12330" name="Rectangle 62"/>
              <p:cNvSpPr>
                <a:spLocks noChangeArrowheads="1"/>
              </p:cNvSpPr>
              <p:nvPr/>
            </p:nvSpPr>
            <p:spPr bwMode="auto">
              <a:xfrm rot="5400000">
                <a:off x="1736" y="3096"/>
                <a:ext cx="214" cy="307"/>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31" name="Rectangle 63"/>
              <p:cNvSpPr>
                <a:spLocks noChangeArrowheads="1"/>
              </p:cNvSpPr>
              <p:nvPr/>
            </p:nvSpPr>
            <p:spPr bwMode="auto">
              <a:xfrm rot="5400000">
                <a:off x="1292" y="3097"/>
                <a:ext cx="214" cy="306"/>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32" name="Rectangle 64"/>
              <p:cNvSpPr>
                <a:spLocks noChangeArrowheads="1"/>
              </p:cNvSpPr>
              <p:nvPr/>
            </p:nvSpPr>
            <p:spPr bwMode="auto">
              <a:xfrm rot="5400000">
                <a:off x="836" y="3098"/>
                <a:ext cx="214" cy="306"/>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33" name="Rectangle 65"/>
              <p:cNvSpPr>
                <a:spLocks noChangeArrowheads="1"/>
              </p:cNvSpPr>
              <p:nvPr/>
            </p:nvSpPr>
            <p:spPr bwMode="auto">
              <a:xfrm rot="5400000">
                <a:off x="2181" y="3096"/>
                <a:ext cx="214" cy="307"/>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2334" name="Line 66"/>
              <p:cNvSpPr>
                <a:spLocks noChangeShapeType="1"/>
              </p:cNvSpPr>
              <p:nvPr/>
            </p:nvSpPr>
            <p:spPr bwMode="auto">
              <a:xfrm rot="5400000">
                <a:off x="1585" y="2437"/>
                <a:ext cx="0" cy="1842"/>
              </a:xfrm>
              <a:prstGeom prst="line">
                <a:avLst/>
              </a:prstGeom>
              <a:noFill/>
              <a:ln w="25400">
                <a:solidFill>
                  <a:schemeClr val="tx1"/>
                </a:solidFill>
                <a:round/>
                <a:headEnd/>
                <a:tailEnd/>
              </a:ln>
            </p:spPr>
            <p:txBody>
              <a:bodyPr wrap="none" anchor="ctr"/>
              <a:lstStyle/>
              <a:p>
                <a:endParaRPr lang="pl-PL"/>
              </a:p>
            </p:txBody>
          </p:sp>
          <p:sp useBgFill="1">
            <p:nvSpPr>
              <p:cNvPr id="12335" name="Oval 67"/>
              <p:cNvSpPr>
                <a:spLocks noChangeArrowheads="1"/>
              </p:cNvSpPr>
              <p:nvPr/>
            </p:nvSpPr>
            <p:spPr bwMode="auto">
              <a:xfrm>
                <a:off x="2240"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2336" name="Oval 68"/>
              <p:cNvSpPr>
                <a:spLocks noChangeArrowheads="1"/>
              </p:cNvSpPr>
              <p:nvPr/>
            </p:nvSpPr>
            <p:spPr bwMode="auto">
              <a:xfrm>
                <a:off x="1792"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2337" name="Oval 69"/>
              <p:cNvSpPr>
                <a:spLocks noChangeArrowheads="1"/>
              </p:cNvSpPr>
              <p:nvPr/>
            </p:nvSpPr>
            <p:spPr bwMode="auto">
              <a:xfrm>
                <a:off x="1360"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2338" name="Oval 70"/>
              <p:cNvSpPr>
                <a:spLocks noChangeArrowheads="1"/>
              </p:cNvSpPr>
              <p:nvPr/>
            </p:nvSpPr>
            <p:spPr bwMode="auto">
              <a:xfrm>
                <a:off x="896" y="3096"/>
                <a:ext cx="112" cy="112"/>
              </a:xfrm>
              <a:prstGeom prst="ellipse">
                <a:avLst/>
              </a:prstGeom>
              <a:ln w="9525">
                <a:noFill/>
                <a:round/>
                <a:headEnd/>
                <a:tailEnd/>
              </a:ln>
            </p:spPr>
            <p:txBody>
              <a:bodyPr wrap="none" anchor="ctr"/>
              <a:lstStyle/>
              <a:p>
                <a:endParaRPr lang="pl-PL">
                  <a:latin typeface="Book Antiqua" pitchFamily="18" charset="0"/>
                </a:endParaRPr>
              </a:p>
            </p:txBody>
          </p:sp>
        </p:grpSp>
      </p:grpSp>
      <p:grpSp>
        <p:nvGrpSpPr>
          <p:cNvPr id="11" name="Group 71"/>
          <p:cNvGrpSpPr>
            <a:grpSpLocks/>
          </p:cNvGrpSpPr>
          <p:nvPr/>
        </p:nvGrpSpPr>
        <p:grpSpPr bwMode="auto">
          <a:xfrm>
            <a:off x="6907213" y="3597275"/>
            <a:ext cx="473075" cy="576263"/>
            <a:chOff x="4527" y="2514"/>
            <a:chExt cx="298" cy="363"/>
          </a:xfrm>
        </p:grpSpPr>
        <p:sp>
          <p:nvSpPr>
            <p:cNvPr id="12326" name="Oval 72"/>
            <p:cNvSpPr>
              <a:spLocks noChangeArrowheads="1"/>
            </p:cNvSpPr>
            <p:nvPr/>
          </p:nvSpPr>
          <p:spPr bwMode="auto">
            <a:xfrm>
              <a:off x="4527" y="2781"/>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7" name="Oval 73"/>
            <p:cNvSpPr>
              <a:spLocks noChangeArrowheads="1"/>
            </p:cNvSpPr>
            <p:nvPr/>
          </p:nvSpPr>
          <p:spPr bwMode="auto">
            <a:xfrm rot="5400000">
              <a:off x="4720" y="2517"/>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nvGrpSpPr>
          <p:cNvPr id="12" name="Group 74"/>
          <p:cNvGrpSpPr>
            <a:grpSpLocks/>
          </p:cNvGrpSpPr>
          <p:nvPr/>
        </p:nvGrpSpPr>
        <p:grpSpPr bwMode="auto">
          <a:xfrm>
            <a:off x="728663" y="3479800"/>
            <a:ext cx="1868487" cy="1225550"/>
            <a:chOff x="897" y="2440"/>
            <a:chExt cx="1177" cy="772"/>
          </a:xfrm>
        </p:grpSpPr>
        <p:grpSp>
          <p:nvGrpSpPr>
            <p:cNvPr id="13" name="Group 75"/>
            <p:cNvGrpSpPr>
              <a:grpSpLocks/>
            </p:cNvGrpSpPr>
            <p:nvPr/>
          </p:nvGrpSpPr>
          <p:grpSpPr bwMode="auto">
            <a:xfrm>
              <a:off x="1383" y="2440"/>
              <a:ext cx="691" cy="772"/>
              <a:chOff x="1383" y="2424"/>
              <a:chExt cx="691" cy="772"/>
            </a:xfrm>
          </p:grpSpPr>
          <p:sp>
            <p:nvSpPr>
              <p:cNvPr id="12318" name="Oval 76"/>
              <p:cNvSpPr>
                <a:spLocks noChangeArrowheads="1"/>
              </p:cNvSpPr>
              <p:nvPr/>
            </p:nvSpPr>
            <p:spPr bwMode="auto">
              <a:xfrm>
                <a:off x="1631" y="2539"/>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19" name="Oval 77"/>
              <p:cNvSpPr>
                <a:spLocks noChangeArrowheads="1"/>
              </p:cNvSpPr>
              <p:nvPr/>
            </p:nvSpPr>
            <p:spPr bwMode="auto">
              <a:xfrm>
                <a:off x="1383" y="2827"/>
                <a:ext cx="99" cy="98"/>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0" name="Oval 78"/>
              <p:cNvSpPr>
                <a:spLocks noChangeArrowheads="1"/>
              </p:cNvSpPr>
              <p:nvPr/>
            </p:nvSpPr>
            <p:spPr bwMode="auto">
              <a:xfrm>
                <a:off x="1482" y="2424"/>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1" name="Oval 79"/>
              <p:cNvSpPr>
                <a:spLocks noChangeArrowheads="1"/>
              </p:cNvSpPr>
              <p:nvPr/>
            </p:nvSpPr>
            <p:spPr bwMode="auto">
              <a:xfrm>
                <a:off x="1730" y="2827"/>
                <a:ext cx="99" cy="98"/>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2" name="Oval 80"/>
              <p:cNvSpPr>
                <a:spLocks noChangeArrowheads="1"/>
              </p:cNvSpPr>
              <p:nvPr/>
            </p:nvSpPr>
            <p:spPr bwMode="auto">
              <a:xfrm>
                <a:off x="1581" y="2827"/>
                <a:ext cx="99" cy="98"/>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3" name="Oval 81"/>
              <p:cNvSpPr>
                <a:spLocks noChangeArrowheads="1"/>
              </p:cNvSpPr>
              <p:nvPr/>
            </p:nvSpPr>
            <p:spPr bwMode="auto">
              <a:xfrm>
                <a:off x="1383" y="2588"/>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4" name="Oval 82"/>
              <p:cNvSpPr>
                <a:spLocks noChangeArrowheads="1"/>
              </p:cNvSpPr>
              <p:nvPr/>
            </p:nvSpPr>
            <p:spPr bwMode="auto">
              <a:xfrm rot="5400000">
                <a:off x="1969" y="2724"/>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25" name="Oval 83"/>
              <p:cNvSpPr>
                <a:spLocks noChangeArrowheads="1"/>
              </p:cNvSpPr>
              <p:nvPr/>
            </p:nvSpPr>
            <p:spPr bwMode="auto">
              <a:xfrm rot="5400000">
                <a:off x="1800" y="3092"/>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nvGrpSpPr>
            <p:cNvPr id="14" name="Group 84"/>
            <p:cNvGrpSpPr>
              <a:grpSpLocks/>
            </p:cNvGrpSpPr>
            <p:nvPr/>
          </p:nvGrpSpPr>
          <p:grpSpPr bwMode="auto">
            <a:xfrm>
              <a:off x="897" y="2909"/>
              <a:ext cx="289" cy="288"/>
              <a:chOff x="3209" y="1333"/>
              <a:chExt cx="289" cy="288"/>
            </a:xfrm>
          </p:grpSpPr>
          <p:sp>
            <p:nvSpPr>
              <p:cNvPr id="12316" name="Oval 85"/>
              <p:cNvSpPr>
                <a:spLocks noChangeArrowheads="1"/>
              </p:cNvSpPr>
              <p:nvPr/>
            </p:nvSpPr>
            <p:spPr bwMode="auto">
              <a:xfrm>
                <a:off x="3209" y="1526"/>
                <a:ext cx="99" cy="95"/>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17" name="Oval 86"/>
              <p:cNvSpPr>
                <a:spLocks noChangeArrowheads="1"/>
              </p:cNvSpPr>
              <p:nvPr/>
            </p:nvSpPr>
            <p:spPr bwMode="auto">
              <a:xfrm>
                <a:off x="3399" y="1333"/>
                <a:ext cx="99" cy="96"/>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grpSp>
        <p:nvGrpSpPr>
          <p:cNvPr id="16" name="Group 87"/>
          <p:cNvGrpSpPr>
            <a:grpSpLocks/>
          </p:cNvGrpSpPr>
          <p:nvPr/>
        </p:nvGrpSpPr>
        <p:grpSpPr bwMode="auto">
          <a:xfrm>
            <a:off x="7065963" y="3978275"/>
            <a:ext cx="403225" cy="588963"/>
            <a:chOff x="4627" y="2754"/>
            <a:chExt cx="254" cy="371"/>
          </a:xfrm>
        </p:grpSpPr>
        <p:sp>
          <p:nvSpPr>
            <p:cNvPr id="12312" name="Oval 88"/>
            <p:cNvSpPr>
              <a:spLocks noChangeArrowheads="1"/>
            </p:cNvSpPr>
            <p:nvPr/>
          </p:nvSpPr>
          <p:spPr bwMode="auto">
            <a:xfrm rot="5400000">
              <a:off x="4624" y="3021"/>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2313" name="Oval 89"/>
            <p:cNvSpPr>
              <a:spLocks noChangeArrowheads="1"/>
            </p:cNvSpPr>
            <p:nvPr/>
          </p:nvSpPr>
          <p:spPr bwMode="auto">
            <a:xfrm rot="5400000">
              <a:off x="4776" y="2757"/>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sp>
        <p:nvSpPr>
          <p:cNvPr id="91" name="Text Box 90"/>
          <p:cNvSpPr txBox="1">
            <a:spLocks noChangeArrowheads="1"/>
          </p:cNvSpPr>
          <p:nvPr/>
        </p:nvSpPr>
        <p:spPr bwMode="auto">
          <a:xfrm>
            <a:off x="660400" y="6189663"/>
            <a:ext cx="2727325" cy="457200"/>
          </a:xfrm>
          <a:prstGeom prst="rect">
            <a:avLst/>
          </a:prstGeom>
          <a:noFill/>
          <a:ln w="9525">
            <a:noFill/>
            <a:miter lim="800000"/>
            <a:headEnd/>
            <a:tailEnd/>
          </a:ln>
        </p:spPr>
        <p:txBody>
          <a:bodyPr wrap="none">
            <a:spAutoFit/>
          </a:bodyPr>
          <a:lstStyle/>
          <a:p>
            <a:pPr eaLnBrk="0" hangingPunct="0"/>
            <a:r>
              <a:rPr lang="pl-PL"/>
              <a:t>Objawy pozytywne</a:t>
            </a:r>
            <a:endParaRPr lang="en-US"/>
          </a:p>
        </p:txBody>
      </p:sp>
      <p:sp>
        <p:nvSpPr>
          <p:cNvPr id="92" name="Text Box 91"/>
          <p:cNvSpPr txBox="1">
            <a:spLocks noChangeArrowheads="1"/>
          </p:cNvSpPr>
          <p:nvPr/>
        </p:nvSpPr>
        <p:spPr bwMode="auto">
          <a:xfrm>
            <a:off x="5495925" y="6189663"/>
            <a:ext cx="2762250" cy="457200"/>
          </a:xfrm>
          <a:prstGeom prst="rect">
            <a:avLst/>
          </a:prstGeom>
          <a:noFill/>
          <a:ln w="9525">
            <a:noFill/>
            <a:miter lim="800000"/>
            <a:headEnd/>
            <a:tailEnd/>
          </a:ln>
        </p:spPr>
        <p:txBody>
          <a:bodyPr wrap="none">
            <a:spAutoFit/>
          </a:bodyPr>
          <a:lstStyle/>
          <a:p>
            <a:pPr eaLnBrk="0" hangingPunct="0"/>
            <a:r>
              <a:rPr lang="pl-PL"/>
              <a:t>Objawy negatywne</a:t>
            </a:r>
            <a:endParaRPr lang="en-US"/>
          </a:p>
        </p:txBody>
      </p:sp>
      <p:sp>
        <p:nvSpPr>
          <p:cNvPr id="12308" name="Line 92"/>
          <p:cNvSpPr>
            <a:spLocks noChangeShapeType="1"/>
          </p:cNvSpPr>
          <p:nvPr/>
        </p:nvSpPr>
        <p:spPr bwMode="auto">
          <a:xfrm>
            <a:off x="311150" y="1485900"/>
            <a:ext cx="8509000" cy="0"/>
          </a:xfrm>
          <a:prstGeom prst="line">
            <a:avLst/>
          </a:prstGeom>
          <a:noFill/>
          <a:ln w="31750">
            <a:solidFill>
              <a:srgbClr val="33CCFF"/>
            </a:solidFill>
            <a:round/>
            <a:headEnd/>
            <a:tailEnd/>
          </a:ln>
        </p:spPr>
        <p:txBody>
          <a:bodyPr wrap="none" anchor="ctr"/>
          <a:lstStyle/>
          <a:p>
            <a:endParaRPr lang="pl-PL"/>
          </a:p>
        </p:txBody>
      </p:sp>
      <p:sp>
        <p:nvSpPr>
          <p:cNvPr id="94" name="Text Box 93"/>
          <p:cNvSpPr txBox="1">
            <a:spLocks noChangeArrowheads="1"/>
          </p:cNvSpPr>
          <p:nvPr/>
        </p:nvSpPr>
        <p:spPr bwMode="auto">
          <a:xfrm>
            <a:off x="2540000" y="1662113"/>
            <a:ext cx="1906588" cy="701675"/>
          </a:xfrm>
          <a:prstGeom prst="rect">
            <a:avLst/>
          </a:prstGeom>
          <a:noFill/>
          <a:ln w="9525">
            <a:noFill/>
            <a:miter lim="800000"/>
            <a:headEnd/>
            <a:tailEnd/>
          </a:ln>
        </p:spPr>
        <p:txBody>
          <a:bodyPr wrap="none">
            <a:spAutoFit/>
          </a:bodyPr>
          <a:lstStyle/>
          <a:p>
            <a:pPr algn="ctr" eaLnBrk="0" hangingPunct="0"/>
            <a:r>
              <a:rPr lang="pl-PL" sz="2000"/>
              <a:t>Nadaktywność </a:t>
            </a:r>
          </a:p>
          <a:p>
            <a:pPr algn="ctr" eaLnBrk="0" hangingPunct="0"/>
            <a:r>
              <a:rPr lang="pl-PL" sz="2000"/>
              <a:t>dopaminowa</a:t>
            </a:r>
            <a:endParaRPr lang="en-US" sz="2000"/>
          </a:p>
        </p:txBody>
      </p:sp>
      <p:sp>
        <p:nvSpPr>
          <p:cNvPr id="95" name="Text Box 94"/>
          <p:cNvSpPr txBox="1">
            <a:spLocks noChangeArrowheads="1"/>
          </p:cNvSpPr>
          <p:nvPr/>
        </p:nvSpPr>
        <p:spPr bwMode="auto">
          <a:xfrm>
            <a:off x="7008813" y="1598613"/>
            <a:ext cx="1978025" cy="701675"/>
          </a:xfrm>
          <a:prstGeom prst="rect">
            <a:avLst/>
          </a:prstGeom>
          <a:noFill/>
          <a:ln w="9525">
            <a:noFill/>
            <a:miter lim="800000"/>
            <a:headEnd/>
            <a:tailEnd/>
          </a:ln>
        </p:spPr>
        <p:txBody>
          <a:bodyPr wrap="none">
            <a:spAutoFit/>
          </a:bodyPr>
          <a:lstStyle/>
          <a:p>
            <a:pPr algn="ctr" eaLnBrk="0" hangingPunct="0"/>
            <a:r>
              <a:rPr lang="pl-PL" sz="2000"/>
              <a:t>Niedoczynność </a:t>
            </a:r>
          </a:p>
          <a:p>
            <a:pPr algn="ctr" eaLnBrk="0" hangingPunct="0"/>
            <a:r>
              <a:rPr lang="pl-PL" sz="2000"/>
              <a:t>dopaminowa </a:t>
            </a:r>
            <a:endParaRPr lang="en-US" sz="2000"/>
          </a:p>
        </p:txBody>
      </p:sp>
      <p:sp>
        <p:nvSpPr>
          <p:cNvPr id="96" name="Text Box 95"/>
          <p:cNvSpPr txBox="1">
            <a:spLocks noChangeArrowheads="1"/>
          </p:cNvSpPr>
          <p:nvPr/>
        </p:nvSpPr>
        <p:spPr bwMode="auto">
          <a:xfrm>
            <a:off x="2908300" y="2563813"/>
            <a:ext cx="1150938" cy="457200"/>
          </a:xfrm>
          <a:prstGeom prst="rect">
            <a:avLst/>
          </a:prstGeom>
          <a:noFill/>
          <a:ln w="28575">
            <a:noFill/>
            <a:miter lim="800000"/>
            <a:headEnd/>
            <a:tailEnd/>
          </a:ln>
        </p:spPr>
        <p:txBody>
          <a:bodyPr wrap="none">
            <a:spAutoFit/>
          </a:bodyPr>
          <a:lstStyle/>
          <a:p>
            <a:pPr algn="ctr" eaLnBrk="0" hangingPunct="0"/>
            <a:r>
              <a:rPr lang="en-US" b="1"/>
              <a:t>Norma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6"/>
                                        </p:tgtEl>
                                        <p:attrNameLst>
                                          <p:attrName>style.visibility</p:attrName>
                                        </p:attrNameLst>
                                      </p:cBhvr>
                                      <p:to>
                                        <p:strVal val="visible"/>
                                      </p:to>
                                    </p:set>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1500"/>
                            </p:stCondLst>
                            <p:childTnLst>
                              <p:par>
                                <p:cTn id="21" presetID="17"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ppt_h/2"/>
                                          </p:val>
                                        </p:tav>
                                        <p:tav tm="100000">
                                          <p:val>
                                            <p:strVal val="#ppt_y"/>
                                          </p:val>
                                        </p:tav>
                                      </p:tavLst>
                                    </p:anim>
                                    <p:anim calcmode="lin" valueType="num">
                                      <p:cBhvr>
                                        <p:cTn id="25" dur="500" fill="hold"/>
                                        <p:tgtEl>
                                          <p:spTgt spid="3"/>
                                        </p:tgtEl>
                                        <p:attrNameLst>
                                          <p:attrName>ppt_w</p:attrName>
                                        </p:attrNameLst>
                                      </p:cBhvr>
                                      <p:tavLst>
                                        <p:tav tm="0">
                                          <p:val>
                                            <p:strVal val="#ppt_w"/>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4"/>
                                        </p:tgtEl>
                                        <p:attrNameLst>
                                          <p:attrName>style.visibility</p:attrName>
                                        </p:attrNameLst>
                                      </p:cBhvr>
                                      <p:to>
                                        <p:strVal val="visible"/>
                                      </p:to>
                                    </p:se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par>
                          <p:cTn id="39" fill="hold">
                            <p:stCondLst>
                              <p:cond delay="1500"/>
                            </p:stCondLst>
                            <p:childTnLst>
                              <p:par>
                                <p:cTn id="40" presetID="17" presetClass="entr" presetSubtype="1" fill="hold" grpId="0" nodeType="after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ppt_h/2"/>
                                          </p:val>
                                        </p:tav>
                                        <p:tav tm="100000">
                                          <p:val>
                                            <p:strVal val="#ppt_y"/>
                                          </p:val>
                                        </p:tav>
                                      </p:tavLst>
                                    </p:anim>
                                    <p:anim calcmode="lin" valueType="num">
                                      <p:cBhvr>
                                        <p:cTn id="44" dur="500" fill="hold"/>
                                        <p:tgtEl>
                                          <p:spTgt spid="15"/>
                                        </p:tgtEl>
                                        <p:attrNameLst>
                                          <p:attrName>ppt_w</p:attrName>
                                        </p:attrNameLst>
                                      </p:cBhvr>
                                      <p:tavLst>
                                        <p:tav tm="0">
                                          <p:val>
                                            <p:strVal val="#ppt_w"/>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499"/>
                                          </p:stCondLst>
                                        </p:cTn>
                                        <p:tgtEl>
                                          <p:spTgt spid="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5"/>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499"/>
                                          </p:stCondLst>
                                        </p:cTn>
                                        <p:tgtEl>
                                          <p:spTgt spid="9"/>
                                        </p:tgtEl>
                                        <p:attrNameLst>
                                          <p:attrName>style.visibility</p:attrName>
                                        </p:attrNameLst>
                                      </p:cBhvr>
                                      <p:to>
                                        <p:strVal val="visible"/>
                                      </p:to>
                                    </p:set>
                                  </p:childTnLst>
                                </p:cTn>
                              </p:par>
                            </p:childTnLst>
                          </p:cTn>
                        </p:par>
                        <p:par>
                          <p:cTn id="56" fill="hold">
                            <p:stCondLst>
                              <p:cond delay="1000"/>
                            </p:stCondLst>
                            <p:childTnLst>
                              <p:par>
                                <p:cTn id="57" presetID="9"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60" fill="hold">
                            <p:stCondLst>
                              <p:cond delay="1500"/>
                            </p:stCondLst>
                            <p:childTnLst>
                              <p:par>
                                <p:cTn id="61" presetID="9"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ssolve">
                                      <p:cBhvr>
                                        <p:cTn id="63" dur="500"/>
                                        <p:tgtEl>
                                          <p:spTgt spid="11"/>
                                        </p:tgtEl>
                                      </p:cBhvr>
                                    </p:animEffect>
                                  </p:childTnLst>
                                  <p:subTnLst>
                                    <p:set>
                                      <p:cBhvr override="childStyle">
                                        <p:cTn dur="1" fill="hold" display="0" masterRel="sameClick" afterEffect="1">
                                          <p:stCondLst>
                                            <p:cond evt="end" delay="0">
                                              <p:tn val="61"/>
                                            </p:cond>
                                          </p:stCondLst>
                                        </p:cTn>
                                        <p:tgtEl>
                                          <p:spTgt spid="11"/>
                                        </p:tgtEl>
                                        <p:attrNameLst>
                                          <p:attrName>style.visibility</p:attrName>
                                        </p:attrNameLst>
                                      </p:cBhvr>
                                      <p:to>
                                        <p:strVal val="hidden"/>
                                      </p:to>
                                    </p:set>
                                  </p:subTnLst>
                                </p:cTn>
                              </p:par>
                            </p:childTnLst>
                          </p:cTn>
                        </p:par>
                        <p:par>
                          <p:cTn id="64" fill="hold">
                            <p:stCondLst>
                              <p:cond delay="2000"/>
                            </p:stCondLst>
                            <p:childTnLst>
                              <p:par>
                                <p:cTn id="65" presetID="9"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cTn>
                              </p:par>
                            </p:childTnLst>
                          </p:cTn>
                        </p:par>
                        <p:par>
                          <p:cTn id="68" fill="hold">
                            <p:stCondLst>
                              <p:cond delay="2500"/>
                            </p:stCondLst>
                            <p:childTnLst>
                              <p:par>
                                <p:cTn id="69" presetID="17" presetClass="entr" presetSubtype="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ppt_h/2"/>
                                          </p:val>
                                        </p:tav>
                                        <p:tav tm="100000">
                                          <p:val>
                                            <p:strVal val="#ppt_y"/>
                                          </p:val>
                                        </p:tav>
                                      </p:tavLst>
                                    </p:anim>
                                    <p:anim calcmode="lin" valueType="num">
                                      <p:cBhvr>
                                        <p:cTn id="73" dur="500" fill="hold"/>
                                        <p:tgtEl>
                                          <p:spTgt spid="59"/>
                                        </p:tgtEl>
                                        <p:attrNameLst>
                                          <p:attrName>ppt_w</p:attrName>
                                        </p:attrNameLst>
                                      </p:cBhvr>
                                      <p:tavLst>
                                        <p:tav tm="0">
                                          <p:val>
                                            <p:strVal val="#ppt_w"/>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childTnLst>
                                </p:cTn>
                              </p:par>
                            </p:childTnLst>
                          </p:cTn>
                        </p:par>
                        <p:par>
                          <p:cTn id="75" fill="hold">
                            <p:stCondLst>
                              <p:cond delay="3000"/>
                            </p:stCondLst>
                            <p:childTnLst>
                              <p:par>
                                <p:cTn id="76" presetID="1" presetClass="entr" presetSubtype="0" fill="hold" grpId="0" nodeType="afterEffect">
                                  <p:stCondLst>
                                    <p:cond delay="0"/>
                                  </p:stCondLst>
                                  <p:childTnLst>
                                    <p:set>
                                      <p:cBhvr>
                                        <p:cTn id="77" dur="1" fill="hold">
                                          <p:stCondLst>
                                            <p:cond delay="499"/>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59" grpId="0" animBg="1"/>
      <p:bldP spid="91" grpId="0" autoUpdateAnimBg="0"/>
      <p:bldP spid="92" grpId="0" autoUpdateAnimBg="0"/>
      <p:bldP spid="94" grpId="0" autoUpdateAnimBg="0"/>
      <p:bldP spid="95" grpId="0" autoUpdateAnimBg="0"/>
      <p:bldP spid="9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stopki 2"/>
          <p:cNvSpPr>
            <a:spLocks noGrp="1"/>
          </p:cNvSpPr>
          <p:nvPr>
            <p:ph type="ftr" sz="quarter" idx="11"/>
          </p:nvPr>
        </p:nvSpPr>
        <p:spPr bwMode="auto">
          <a:xfrm>
            <a:off x="6108700" y="6343650"/>
            <a:ext cx="2895600" cy="457200"/>
          </a:xfrm>
          <a:noFill/>
          <a:ln>
            <a:miter lim="800000"/>
            <a:headEnd/>
            <a:tailEnd/>
          </a:ln>
        </p:spPr>
        <p:txBody>
          <a:bodyPr wrap="square" lIns="91440" tIns="45720" rIns="91440" bIns="45720" numCol="1" anchorCtr="0" compatLnSpc="1">
            <a:prstTxWarp prst="textNoShape">
              <a:avLst/>
            </a:prstTxWarp>
          </a:bodyPr>
          <a:lstStyle/>
          <a:p>
            <a:r>
              <a:rPr lang="pl-PL" smtClean="0"/>
              <a:t>Clerk 2006</a:t>
            </a:r>
          </a:p>
        </p:txBody>
      </p:sp>
      <p:sp>
        <p:nvSpPr>
          <p:cNvPr id="14339" name="Text Box 106"/>
          <p:cNvSpPr txBox="1">
            <a:spLocks noChangeArrowheads="1"/>
          </p:cNvSpPr>
          <p:nvPr/>
        </p:nvSpPr>
        <p:spPr bwMode="auto">
          <a:xfrm>
            <a:off x="228600" y="361950"/>
            <a:ext cx="8534400" cy="1066800"/>
          </a:xfrm>
          <a:prstGeom prst="rect">
            <a:avLst/>
          </a:prstGeom>
          <a:noFill/>
          <a:ln w="9525">
            <a:noFill/>
            <a:miter lim="800000"/>
            <a:headEnd/>
            <a:tailEnd/>
          </a:ln>
        </p:spPr>
        <p:txBody>
          <a:bodyPr anchor="b" anchorCtr="1"/>
          <a:lstStyle/>
          <a:p>
            <a:pPr algn="ctr" eaLnBrk="0" hangingPunct="0">
              <a:lnSpc>
                <a:spcPts val="4000"/>
              </a:lnSpc>
            </a:pPr>
            <a:r>
              <a:rPr lang="pl-PL" sz="4000" b="1">
                <a:solidFill>
                  <a:schemeClr val="tx2"/>
                </a:solidFill>
              </a:rPr>
              <a:t>Antagonizm dopaminowy a objawy negatywne</a:t>
            </a:r>
            <a:endParaRPr lang="en-US" sz="4000" b="1">
              <a:solidFill>
                <a:schemeClr val="tx2"/>
              </a:solidFill>
            </a:endParaRPr>
          </a:p>
        </p:txBody>
      </p:sp>
      <p:sp>
        <p:nvSpPr>
          <p:cNvPr id="14340" name="Arc 107"/>
          <p:cNvSpPr>
            <a:spLocks/>
          </p:cNvSpPr>
          <p:nvPr/>
        </p:nvSpPr>
        <p:spPr bwMode="auto">
          <a:xfrm flipV="1">
            <a:off x="6396038" y="4364038"/>
            <a:ext cx="223837" cy="373062"/>
          </a:xfrm>
          <a:custGeom>
            <a:avLst/>
            <a:gdLst>
              <a:gd name="T0" fmla="*/ 0 w 21737"/>
              <a:gd name="T1" fmla="*/ 0 h 21600"/>
              <a:gd name="T2" fmla="*/ 244415458 w 21737"/>
              <a:gd name="T3" fmla="*/ 1922039600 h 21600"/>
              <a:gd name="T4" fmla="*/ 1540745 w 21737"/>
              <a:gd name="T5" fmla="*/ 1922039600 h 21600"/>
              <a:gd name="T6" fmla="*/ 0 60000 65536"/>
              <a:gd name="T7" fmla="*/ 0 60000 65536"/>
              <a:gd name="T8" fmla="*/ 0 60000 65536"/>
              <a:gd name="T9" fmla="*/ 0 w 21737"/>
              <a:gd name="T10" fmla="*/ 0 h 21600"/>
              <a:gd name="T11" fmla="*/ 21737 w 21737"/>
              <a:gd name="T12" fmla="*/ 21600 h 21600"/>
            </a:gdLst>
            <a:ahLst/>
            <a:cxnLst>
              <a:cxn ang="T6">
                <a:pos x="T0" y="T1"/>
              </a:cxn>
              <a:cxn ang="T7">
                <a:pos x="T2" y="T3"/>
              </a:cxn>
              <a:cxn ang="T8">
                <a:pos x="T4" y="T5"/>
              </a:cxn>
            </a:cxnLst>
            <a:rect l="T9" t="T10" r="T11" b="T12"/>
            <a:pathLst>
              <a:path w="21737" h="21600" fill="none" extrusionOk="0">
                <a:moveTo>
                  <a:pt x="0" y="0"/>
                </a:moveTo>
                <a:cubicBezTo>
                  <a:pt x="45" y="0"/>
                  <a:pt x="91" y="-1"/>
                  <a:pt x="137" y="0"/>
                </a:cubicBezTo>
                <a:cubicBezTo>
                  <a:pt x="12066" y="0"/>
                  <a:pt x="21737" y="9670"/>
                  <a:pt x="21737" y="21600"/>
                </a:cubicBezTo>
              </a:path>
              <a:path w="21737" h="21600" stroke="0" extrusionOk="0">
                <a:moveTo>
                  <a:pt x="0" y="0"/>
                </a:moveTo>
                <a:cubicBezTo>
                  <a:pt x="45" y="0"/>
                  <a:pt x="91" y="-1"/>
                  <a:pt x="137" y="0"/>
                </a:cubicBezTo>
                <a:cubicBezTo>
                  <a:pt x="12066" y="0"/>
                  <a:pt x="21737" y="9670"/>
                  <a:pt x="21737" y="21600"/>
                </a:cubicBezTo>
                <a:lnTo>
                  <a:pt x="137" y="21600"/>
                </a:lnTo>
                <a:close/>
              </a:path>
            </a:pathLst>
          </a:custGeom>
          <a:noFill/>
          <a:ln w="25400">
            <a:solidFill>
              <a:schemeClr val="accent2"/>
            </a:solidFill>
            <a:prstDash val="dash"/>
            <a:round/>
            <a:headEnd type="triangle" w="med" len="med"/>
            <a:tailEnd/>
          </a:ln>
        </p:spPr>
        <p:txBody>
          <a:bodyPr wrap="none" anchor="ctr"/>
          <a:lstStyle/>
          <a:p>
            <a:endParaRPr lang="pl-PL">
              <a:latin typeface="Book Antiqua" pitchFamily="18" charset="0"/>
            </a:endParaRPr>
          </a:p>
        </p:txBody>
      </p:sp>
      <p:sp>
        <p:nvSpPr>
          <p:cNvPr id="14341" name="Arc 108"/>
          <p:cNvSpPr>
            <a:spLocks/>
          </p:cNvSpPr>
          <p:nvPr/>
        </p:nvSpPr>
        <p:spPr bwMode="auto">
          <a:xfrm rot="10021382">
            <a:off x="6899275" y="3371850"/>
            <a:ext cx="877888" cy="862013"/>
          </a:xfrm>
          <a:custGeom>
            <a:avLst/>
            <a:gdLst>
              <a:gd name="T0" fmla="*/ 2147483647 w 21600"/>
              <a:gd name="T1" fmla="*/ 0 h 24193"/>
              <a:gd name="T2" fmla="*/ 2147483647 w 21600"/>
              <a:gd name="T3" fmla="*/ 2147483647 h 24193"/>
              <a:gd name="T4" fmla="*/ 0 w 21600"/>
              <a:gd name="T5" fmla="*/ 2147483647 h 24193"/>
              <a:gd name="T6" fmla="*/ 0 60000 65536"/>
              <a:gd name="T7" fmla="*/ 0 60000 65536"/>
              <a:gd name="T8" fmla="*/ 0 60000 65536"/>
              <a:gd name="T9" fmla="*/ 0 w 21600"/>
              <a:gd name="T10" fmla="*/ 0 h 24193"/>
              <a:gd name="T11" fmla="*/ 21600 w 21600"/>
              <a:gd name="T12" fmla="*/ 24193 h 24193"/>
            </a:gdLst>
            <a:ahLst/>
            <a:cxnLst>
              <a:cxn ang="T6">
                <a:pos x="T0" y="T1"/>
              </a:cxn>
              <a:cxn ang="T7">
                <a:pos x="T2" y="T3"/>
              </a:cxn>
              <a:cxn ang="T8">
                <a:pos x="T4" y="T5"/>
              </a:cxn>
            </a:cxnLst>
            <a:rect l="T9" t="T10" r="T11" b="T12"/>
            <a:pathLst>
              <a:path w="21600" h="24193" fill="none" extrusionOk="0">
                <a:moveTo>
                  <a:pt x="20990" y="-1"/>
                </a:moveTo>
                <a:cubicBezTo>
                  <a:pt x="21395" y="1667"/>
                  <a:pt x="21600" y="3377"/>
                  <a:pt x="21600" y="5093"/>
                </a:cubicBezTo>
                <a:cubicBezTo>
                  <a:pt x="21600" y="13102"/>
                  <a:pt x="17168" y="20453"/>
                  <a:pt x="10086" y="24193"/>
                </a:cubicBezTo>
              </a:path>
              <a:path w="21600" h="24193" stroke="0" extrusionOk="0">
                <a:moveTo>
                  <a:pt x="20990" y="-1"/>
                </a:moveTo>
                <a:cubicBezTo>
                  <a:pt x="21395" y="1667"/>
                  <a:pt x="21600" y="3377"/>
                  <a:pt x="21600" y="5093"/>
                </a:cubicBezTo>
                <a:cubicBezTo>
                  <a:pt x="21600" y="13102"/>
                  <a:pt x="17168" y="20453"/>
                  <a:pt x="10086" y="24193"/>
                </a:cubicBezTo>
                <a:lnTo>
                  <a:pt x="0" y="5093"/>
                </a:lnTo>
                <a:close/>
              </a:path>
            </a:pathLst>
          </a:custGeom>
          <a:noFill/>
          <a:ln w="19050">
            <a:solidFill>
              <a:schemeClr val="accent2"/>
            </a:solidFill>
            <a:prstDash val="lgDash"/>
            <a:round/>
            <a:headEnd/>
            <a:tailEnd type="triangle" w="med" len="med"/>
          </a:ln>
        </p:spPr>
        <p:txBody>
          <a:bodyPr wrap="none" anchor="ctr"/>
          <a:lstStyle/>
          <a:p>
            <a:endParaRPr lang="pl-PL">
              <a:latin typeface="Book Antiqua" pitchFamily="18" charset="0"/>
            </a:endParaRPr>
          </a:p>
        </p:txBody>
      </p:sp>
      <p:sp>
        <p:nvSpPr>
          <p:cNvPr id="14342" name="Arc 109"/>
          <p:cNvSpPr>
            <a:spLocks/>
          </p:cNvSpPr>
          <p:nvPr/>
        </p:nvSpPr>
        <p:spPr bwMode="auto">
          <a:xfrm>
            <a:off x="6430963" y="3711575"/>
            <a:ext cx="604837" cy="630238"/>
          </a:xfrm>
          <a:custGeom>
            <a:avLst/>
            <a:gdLst>
              <a:gd name="T0" fmla="*/ 2147483647 w 21600"/>
              <a:gd name="T1" fmla="*/ 2147483647 h 30257"/>
              <a:gd name="T2" fmla="*/ 1114026466 w 21600"/>
              <a:gd name="T3" fmla="*/ 0 h 30257"/>
              <a:gd name="T4" fmla="*/ 2147483647 w 21600"/>
              <a:gd name="T5" fmla="*/ 1629794506 h 30257"/>
              <a:gd name="T6" fmla="*/ 0 60000 65536"/>
              <a:gd name="T7" fmla="*/ 0 60000 65536"/>
              <a:gd name="T8" fmla="*/ 0 60000 65536"/>
              <a:gd name="T9" fmla="*/ 0 w 21600"/>
              <a:gd name="T10" fmla="*/ 0 h 30257"/>
              <a:gd name="T11" fmla="*/ 21600 w 21600"/>
              <a:gd name="T12" fmla="*/ 30257 h 30257"/>
            </a:gdLst>
            <a:ahLst/>
            <a:cxnLst>
              <a:cxn ang="T6">
                <a:pos x="T0" y="T1"/>
              </a:cxn>
              <a:cxn ang="T7">
                <a:pos x="T2" y="T3"/>
              </a:cxn>
              <a:cxn ang="T8">
                <a:pos x="T4" y="T5"/>
              </a:cxn>
            </a:cxnLst>
            <a:rect l="T9" t="T10" r="T11" b="T12"/>
            <a:pathLst>
              <a:path w="21600" h="30257" fill="none" extrusionOk="0">
                <a:moveTo>
                  <a:pt x="21540" y="30257"/>
                </a:moveTo>
                <a:cubicBezTo>
                  <a:pt x="9634" y="30225"/>
                  <a:pt x="0" y="20564"/>
                  <a:pt x="0" y="8658"/>
                </a:cubicBezTo>
                <a:cubicBezTo>
                  <a:pt x="-1" y="5677"/>
                  <a:pt x="616" y="2729"/>
                  <a:pt x="1811" y="-1"/>
                </a:cubicBezTo>
              </a:path>
              <a:path w="21600" h="30257" stroke="0" extrusionOk="0">
                <a:moveTo>
                  <a:pt x="21540" y="30257"/>
                </a:moveTo>
                <a:cubicBezTo>
                  <a:pt x="9634" y="30225"/>
                  <a:pt x="0" y="20564"/>
                  <a:pt x="0" y="8658"/>
                </a:cubicBezTo>
                <a:cubicBezTo>
                  <a:pt x="-1" y="5677"/>
                  <a:pt x="616" y="2729"/>
                  <a:pt x="1811" y="-1"/>
                </a:cubicBezTo>
                <a:lnTo>
                  <a:pt x="21600" y="8658"/>
                </a:lnTo>
                <a:close/>
              </a:path>
            </a:pathLst>
          </a:custGeom>
          <a:noFill/>
          <a:ln w="38100" cap="rnd">
            <a:solidFill>
              <a:srgbClr val="99CCFF"/>
            </a:solidFill>
            <a:round/>
            <a:headEnd/>
            <a:tailEnd type="triangle" w="med" len="med"/>
          </a:ln>
        </p:spPr>
        <p:txBody>
          <a:bodyPr wrap="none" anchor="ctr"/>
          <a:lstStyle/>
          <a:p>
            <a:endParaRPr lang="pl-PL">
              <a:latin typeface="Book Antiqua" pitchFamily="18" charset="0"/>
            </a:endParaRPr>
          </a:p>
        </p:txBody>
      </p:sp>
      <p:pic>
        <p:nvPicPr>
          <p:cNvPr id="14343" name="Picture 110"/>
          <p:cNvPicPr>
            <a:picLocks noChangeAspect="1" noChangeArrowheads="1"/>
          </p:cNvPicPr>
          <p:nvPr/>
        </p:nvPicPr>
        <p:blipFill>
          <a:blip r:embed="rId3" cstate="print"/>
          <a:srcRect b="22127"/>
          <a:stretch>
            <a:fillRect/>
          </a:stretch>
        </p:blipFill>
        <p:spPr bwMode="invGray">
          <a:xfrm>
            <a:off x="4743450" y="2387600"/>
            <a:ext cx="4400550" cy="3441700"/>
          </a:xfrm>
          <a:prstGeom prst="rect">
            <a:avLst/>
          </a:prstGeom>
          <a:noFill/>
          <a:ln w="9525">
            <a:noFill/>
            <a:miter lim="800000"/>
            <a:headEnd/>
            <a:tailEnd/>
          </a:ln>
        </p:spPr>
      </p:pic>
      <p:grpSp>
        <p:nvGrpSpPr>
          <p:cNvPr id="2" name="Group 111"/>
          <p:cNvGrpSpPr>
            <a:grpSpLocks/>
          </p:cNvGrpSpPr>
          <p:nvPr/>
        </p:nvGrpSpPr>
        <p:grpSpPr bwMode="auto">
          <a:xfrm>
            <a:off x="5278438" y="3149600"/>
            <a:ext cx="1781175" cy="1233488"/>
            <a:chOff x="642" y="1768"/>
            <a:chExt cx="986" cy="633"/>
          </a:xfrm>
        </p:grpSpPr>
        <p:sp>
          <p:nvSpPr>
            <p:cNvPr id="14381" name="Arc 112"/>
            <p:cNvSpPr>
              <a:spLocks/>
            </p:cNvSpPr>
            <p:nvPr/>
          </p:nvSpPr>
          <p:spPr bwMode="auto">
            <a:xfrm rot="480000">
              <a:off x="642" y="2067"/>
              <a:ext cx="986" cy="2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a:solidFill>
                <a:srgbClr val="C0C0C0"/>
              </a:solidFill>
              <a:prstDash val="lgDash"/>
              <a:round/>
              <a:headEnd/>
              <a:tailEnd type="triangle" w="med" len="med"/>
            </a:ln>
          </p:spPr>
          <p:txBody>
            <a:bodyPr wrap="none" anchor="ctr"/>
            <a:lstStyle/>
            <a:p>
              <a:endParaRPr lang="pl-PL">
                <a:latin typeface="Book Antiqua" pitchFamily="18" charset="0"/>
              </a:endParaRPr>
            </a:p>
          </p:txBody>
        </p:sp>
        <p:sp>
          <p:nvSpPr>
            <p:cNvPr id="14382" name="Arc 113"/>
            <p:cNvSpPr>
              <a:spLocks/>
            </p:cNvSpPr>
            <p:nvPr/>
          </p:nvSpPr>
          <p:spPr bwMode="auto">
            <a:xfrm rot="480000">
              <a:off x="920" y="1768"/>
              <a:ext cx="212" cy="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a:solidFill>
                <a:srgbClr val="C0C0C0"/>
              </a:solidFill>
              <a:prstDash val="lgDash"/>
              <a:round/>
              <a:headEnd/>
              <a:tailEnd type="triangle" w="med" len="med"/>
            </a:ln>
          </p:spPr>
          <p:txBody>
            <a:bodyPr wrap="none" anchor="ctr"/>
            <a:lstStyle/>
            <a:p>
              <a:endParaRPr lang="pl-PL">
                <a:latin typeface="Book Antiqua" pitchFamily="18" charset="0"/>
              </a:endParaRPr>
            </a:p>
          </p:txBody>
        </p:sp>
        <p:sp>
          <p:nvSpPr>
            <p:cNvPr id="14383" name="Arc 114"/>
            <p:cNvSpPr>
              <a:spLocks/>
            </p:cNvSpPr>
            <p:nvPr/>
          </p:nvSpPr>
          <p:spPr bwMode="auto">
            <a:xfrm rot="-420000">
              <a:off x="812" y="2269"/>
              <a:ext cx="212" cy="132"/>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35"/>
                  </a:moveTo>
                  <a:cubicBezTo>
                    <a:pt x="89" y="9610"/>
                    <a:pt x="9672" y="55"/>
                    <a:pt x="21498" y="0"/>
                  </a:cubicBezTo>
                </a:path>
                <a:path w="21599" h="21600" stroke="0" extrusionOk="0">
                  <a:moveTo>
                    <a:pt x="-1" y="21435"/>
                  </a:moveTo>
                  <a:cubicBezTo>
                    <a:pt x="89" y="9610"/>
                    <a:pt x="9672" y="55"/>
                    <a:pt x="21498" y="0"/>
                  </a:cubicBezTo>
                  <a:lnTo>
                    <a:pt x="21599" y="21600"/>
                  </a:lnTo>
                  <a:close/>
                </a:path>
              </a:pathLst>
            </a:custGeom>
            <a:noFill/>
            <a:ln w="28575">
              <a:solidFill>
                <a:srgbClr val="C0C0C0"/>
              </a:solidFill>
              <a:prstDash val="lgDash"/>
              <a:round/>
              <a:headEnd type="triangle" w="med" len="med"/>
              <a:tailEnd/>
            </a:ln>
          </p:spPr>
          <p:txBody>
            <a:bodyPr wrap="none" anchor="ctr"/>
            <a:lstStyle/>
            <a:p>
              <a:endParaRPr lang="pl-PL">
                <a:latin typeface="Book Antiqua" pitchFamily="18" charset="0"/>
              </a:endParaRPr>
            </a:p>
          </p:txBody>
        </p:sp>
      </p:grpSp>
      <p:grpSp>
        <p:nvGrpSpPr>
          <p:cNvPr id="3" name="Group 115"/>
          <p:cNvGrpSpPr>
            <a:grpSpLocks/>
          </p:cNvGrpSpPr>
          <p:nvPr/>
        </p:nvGrpSpPr>
        <p:grpSpPr bwMode="auto">
          <a:xfrm>
            <a:off x="5291138" y="3162300"/>
            <a:ext cx="1781175" cy="1233488"/>
            <a:chOff x="642" y="1768"/>
            <a:chExt cx="986" cy="633"/>
          </a:xfrm>
        </p:grpSpPr>
        <p:sp>
          <p:nvSpPr>
            <p:cNvPr id="14378" name="Arc 116"/>
            <p:cNvSpPr>
              <a:spLocks/>
            </p:cNvSpPr>
            <p:nvPr/>
          </p:nvSpPr>
          <p:spPr bwMode="auto">
            <a:xfrm rot="480000">
              <a:off x="642" y="2067"/>
              <a:ext cx="986" cy="2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rgbClr val="C0C0C0"/>
              </a:solidFill>
              <a:prstDash val="sysDot"/>
              <a:round/>
              <a:headEnd/>
              <a:tailEnd type="triangle" w="med" len="med"/>
            </a:ln>
          </p:spPr>
          <p:txBody>
            <a:bodyPr wrap="none" anchor="ctr"/>
            <a:lstStyle/>
            <a:p>
              <a:endParaRPr lang="pl-PL">
                <a:latin typeface="Book Antiqua" pitchFamily="18" charset="0"/>
              </a:endParaRPr>
            </a:p>
          </p:txBody>
        </p:sp>
        <p:sp>
          <p:nvSpPr>
            <p:cNvPr id="14379" name="Arc 117"/>
            <p:cNvSpPr>
              <a:spLocks/>
            </p:cNvSpPr>
            <p:nvPr/>
          </p:nvSpPr>
          <p:spPr bwMode="auto">
            <a:xfrm rot="480000">
              <a:off x="920" y="1768"/>
              <a:ext cx="212" cy="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rgbClr val="C0C0C0"/>
              </a:solidFill>
              <a:prstDash val="sysDot"/>
              <a:round/>
              <a:headEnd/>
              <a:tailEnd type="triangle" w="med" len="med"/>
            </a:ln>
          </p:spPr>
          <p:txBody>
            <a:bodyPr wrap="none" anchor="ctr"/>
            <a:lstStyle/>
            <a:p>
              <a:endParaRPr lang="pl-PL">
                <a:latin typeface="Book Antiqua" pitchFamily="18" charset="0"/>
              </a:endParaRPr>
            </a:p>
          </p:txBody>
        </p:sp>
        <p:sp>
          <p:nvSpPr>
            <p:cNvPr id="14380" name="Arc 118"/>
            <p:cNvSpPr>
              <a:spLocks/>
            </p:cNvSpPr>
            <p:nvPr/>
          </p:nvSpPr>
          <p:spPr bwMode="auto">
            <a:xfrm rot="-420000">
              <a:off x="812" y="2269"/>
              <a:ext cx="212" cy="132"/>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35"/>
                  </a:moveTo>
                  <a:cubicBezTo>
                    <a:pt x="89" y="9610"/>
                    <a:pt x="9672" y="55"/>
                    <a:pt x="21498" y="0"/>
                  </a:cubicBezTo>
                </a:path>
                <a:path w="21599" h="21600" stroke="0" extrusionOk="0">
                  <a:moveTo>
                    <a:pt x="-1" y="21435"/>
                  </a:moveTo>
                  <a:cubicBezTo>
                    <a:pt x="89" y="9610"/>
                    <a:pt x="9672" y="55"/>
                    <a:pt x="21498" y="0"/>
                  </a:cubicBezTo>
                  <a:lnTo>
                    <a:pt x="21599" y="21600"/>
                  </a:lnTo>
                  <a:close/>
                </a:path>
              </a:pathLst>
            </a:custGeom>
            <a:noFill/>
            <a:ln w="19050" cap="rnd">
              <a:solidFill>
                <a:srgbClr val="C0C0C0"/>
              </a:solidFill>
              <a:prstDash val="sysDot"/>
              <a:round/>
              <a:headEnd type="triangle" w="med" len="med"/>
              <a:tailEnd/>
            </a:ln>
          </p:spPr>
          <p:txBody>
            <a:bodyPr wrap="none" anchor="ctr"/>
            <a:lstStyle/>
            <a:p>
              <a:endParaRPr lang="pl-PL">
                <a:latin typeface="Book Antiqua" pitchFamily="18" charset="0"/>
              </a:endParaRPr>
            </a:p>
          </p:txBody>
        </p:sp>
      </p:grpSp>
      <p:grpSp>
        <p:nvGrpSpPr>
          <p:cNvPr id="4" name="Group 119"/>
          <p:cNvGrpSpPr>
            <a:grpSpLocks/>
          </p:cNvGrpSpPr>
          <p:nvPr/>
        </p:nvGrpSpPr>
        <p:grpSpPr bwMode="auto">
          <a:xfrm>
            <a:off x="3411538" y="4216400"/>
            <a:ext cx="4918075" cy="1919288"/>
            <a:chOff x="2149" y="2656"/>
            <a:chExt cx="3098" cy="1209"/>
          </a:xfrm>
        </p:grpSpPr>
        <p:sp>
          <p:nvSpPr>
            <p:cNvPr id="14376" name="Text Box 120"/>
            <p:cNvSpPr txBox="1">
              <a:spLocks noChangeArrowheads="1"/>
            </p:cNvSpPr>
            <p:nvPr/>
          </p:nvSpPr>
          <p:spPr bwMode="auto">
            <a:xfrm>
              <a:off x="2149" y="3615"/>
              <a:ext cx="3098" cy="250"/>
            </a:xfrm>
            <a:prstGeom prst="rect">
              <a:avLst/>
            </a:prstGeom>
            <a:noFill/>
            <a:ln w="9525">
              <a:noFill/>
              <a:miter lim="800000"/>
              <a:headEnd/>
              <a:tailEnd/>
            </a:ln>
          </p:spPr>
          <p:txBody>
            <a:bodyPr wrap="none">
              <a:spAutoFit/>
            </a:bodyPr>
            <a:lstStyle/>
            <a:p>
              <a:pPr algn="ctr" eaLnBrk="0" hangingPunct="0"/>
              <a:r>
                <a:rPr lang="pl-PL" sz="2000"/>
                <a:t>Niewielka redukcja objawów negatywnych</a:t>
              </a:r>
              <a:endParaRPr lang="en-US" sz="2000"/>
            </a:p>
          </p:txBody>
        </p:sp>
        <p:sp>
          <p:nvSpPr>
            <p:cNvPr id="14377" name="Line 121"/>
            <p:cNvSpPr>
              <a:spLocks noChangeShapeType="1"/>
            </p:cNvSpPr>
            <p:nvPr/>
          </p:nvSpPr>
          <p:spPr bwMode="auto">
            <a:xfrm flipV="1">
              <a:off x="3664" y="2656"/>
              <a:ext cx="128" cy="976"/>
            </a:xfrm>
            <a:prstGeom prst="line">
              <a:avLst/>
            </a:prstGeom>
            <a:noFill/>
            <a:ln w="28575">
              <a:solidFill>
                <a:schemeClr val="tx1"/>
              </a:solidFill>
              <a:round/>
              <a:headEnd/>
              <a:tailEnd type="triangle" w="med" len="med"/>
            </a:ln>
          </p:spPr>
          <p:txBody>
            <a:bodyPr wrap="none" anchor="ctr"/>
            <a:lstStyle/>
            <a:p>
              <a:endParaRPr lang="pl-PL"/>
            </a:p>
          </p:txBody>
        </p:sp>
      </p:grpSp>
      <p:sp>
        <p:nvSpPr>
          <p:cNvPr id="14347" name="AutoShape 122"/>
          <p:cNvSpPr>
            <a:spLocks noChangeArrowheads="1"/>
          </p:cNvSpPr>
          <p:nvPr/>
        </p:nvSpPr>
        <p:spPr bwMode="auto">
          <a:xfrm>
            <a:off x="2036763" y="5491163"/>
            <a:ext cx="146050" cy="338137"/>
          </a:xfrm>
          <a:prstGeom prst="downArrow">
            <a:avLst>
              <a:gd name="adj1" fmla="val 50000"/>
              <a:gd name="adj2" fmla="val 57880"/>
            </a:avLst>
          </a:prstGeom>
          <a:solidFill>
            <a:schemeClr val="accent2"/>
          </a:solidFill>
          <a:ln w="9525">
            <a:noFill/>
            <a:miter lim="800000"/>
            <a:headEnd/>
            <a:tailEnd/>
          </a:ln>
        </p:spPr>
        <p:txBody>
          <a:bodyPr wrap="none" anchor="ctr"/>
          <a:lstStyle/>
          <a:p>
            <a:endParaRPr lang="pl-PL">
              <a:latin typeface="Book Antiqua" pitchFamily="18" charset="0"/>
            </a:endParaRPr>
          </a:p>
        </p:txBody>
      </p:sp>
      <p:grpSp>
        <p:nvGrpSpPr>
          <p:cNvPr id="5" name="Group 123"/>
          <p:cNvGrpSpPr>
            <a:grpSpLocks/>
          </p:cNvGrpSpPr>
          <p:nvPr/>
        </p:nvGrpSpPr>
        <p:grpSpPr bwMode="auto">
          <a:xfrm>
            <a:off x="482600" y="2201863"/>
            <a:ext cx="2924175" cy="3128962"/>
            <a:chOff x="3472" y="1387"/>
            <a:chExt cx="1842" cy="1971"/>
          </a:xfrm>
        </p:grpSpPr>
        <p:sp>
          <p:nvSpPr>
            <p:cNvPr id="14365" name="Freeform 124"/>
            <p:cNvSpPr>
              <a:spLocks/>
            </p:cNvSpPr>
            <p:nvPr/>
          </p:nvSpPr>
          <p:spPr bwMode="auto">
            <a:xfrm rot="2042703">
              <a:off x="4042" y="1387"/>
              <a:ext cx="818" cy="918"/>
            </a:xfrm>
            <a:custGeom>
              <a:avLst/>
              <a:gdLst>
                <a:gd name="T0" fmla="*/ 0 w 1894"/>
                <a:gd name="T1" fmla="*/ 15 h 2414"/>
                <a:gd name="T2" fmla="*/ 2 w 1894"/>
                <a:gd name="T3" fmla="*/ 23 h 2414"/>
                <a:gd name="T4" fmla="*/ 6 w 1894"/>
                <a:gd name="T5" fmla="*/ 31 h 2414"/>
                <a:gd name="T6" fmla="*/ 10 w 1894"/>
                <a:gd name="T7" fmla="*/ 37 h 2414"/>
                <a:gd name="T8" fmla="*/ 15 w 1894"/>
                <a:gd name="T9" fmla="*/ 44 h 2414"/>
                <a:gd name="T10" fmla="*/ 16 w 1894"/>
                <a:gd name="T11" fmla="*/ 53 h 2414"/>
                <a:gd name="T12" fmla="*/ 16 w 1894"/>
                <a:gd name="T13" fmla="*/ 63 h 2414"/>
                <a:gd name="T14" fmla="*/ 14 w 1894"/>
                <a:gd name="T15" fmla="*/ 73 h 2414"/>
                <a:gd name="T16" fmla="*/ 13 w 1894"/>
                <a:gd name="T17" fmla="*/ 85 h 2414"/>
                <a:gd name="T18" fmla="*/ 13 w 1894"/>
                <a:gd name="T19" fmla="*/ 92 h 2414"/>
                <a:gd name="T20" fmla="*/ 15 w 1894"/>
                <a:gd name="T21" fmla="*/ 101 h 2414"/>
                <a:gd name="T22" fmla="*/ 19 w 1894"/>
                <a:gd name="T23" fmla="*/ 111 h 2414"/>
                <a:gd name="T24" fmla="*/ 29 w 1894"/>
                <a:gd name="T25" fmla="*/ 122 h 2414"/>
                <a:gd name="T26" fmla="*/ 40 w 1894"/>
                <a:gd name="T27" fmla="*/ 130 h 2414"/>
                <a:gd name="T28" fmla="*/ 45 w 1894"/>
                <a:gd name="T29" fmla="*/ 132 h 2414"/>
                <a:gd name="T30" fmla="*/ 54 w 1894"/>
                <a:gd name="T31" fmla="*/ 132 h 2414"/>
                <a:gd name="T32" fmla="*/ 69 w 1894"/>
                <a:gd name="T33" fmla="*/ 126 h 2414"/>
                <a:gd name="T34" fmla="*/ 70 w 1894"/>
                <a:gd name="T35" fmla="*/ 123 h 2414"/>
                <a:gd name="T36" fmla="*/ 66 w 1894"/>
                <a:gd name="T37" fmla="*/ 119 h 2414"/>
                <a:gd name="T38" fmla="*/ 70 w 1894"/>
                <a:gd name="T39" fmla="*/ 116 h 2414"/>
                <a:gd name="T40" fmla="*/ 73 w 1894"/>
                <a:gd name="T41" fmla="*/ 118 h 2414"/>
                <a:gd name="T42" fmla="*/ 75 w 1894"/>
                <a:gd name="T43" fmla="*/ 121 h 2414"/>
                <a:gd name="T44" fmla="*/ 82 w 1894"/>
                <a:gd name="T45" fmla="*/ 121 h 2414"/>
                <a:gd name="T46" fmla="*/ 97 w 1894"/>
                <a:gd name="T47" fmla="*/ 115 h 2414"/>
                <a:gd name="T48" fmla="*/ 103 w 1894"/>
                <a:gd name="T49" fmla="*/ 111 h 2414"/>
                <a:gd name="T50" fmla="*/ 108 w 1894"/>
                <a:gd name="T51" fmla="*/ 106 h 2414"/>
                <a:gd name="T52" fmla="*/ 119 w 1894"/>
                <a:gd name="T53" fmla="*/ 103 h 2414"/>
                <a:gd name="T54" fmla="*/ 130 w 1894"/>
                <a:gd name="T55" fmla="*/ 95 h 2414"/>
                <a:gd name="T56" fmla="*/ 125 w 1894"/>
                <a:gd name="T57" fmla="*/ 92 h 2414"/>
                <a:gd name="T58" fmla="*/ 122 w 1894"/>
                <a:gd name="T59" fmla="*/ 86 h 2414"/>
                <a:gd name="T60" fmla="*/ 130 w 1894"/>
                <a:gd name="T61" fmla="*/ 86 h 2414"/>
                <a:gd name="T62" fmla="*/ 133 w 1894"/>
                <a:gd name="T63" fmla="*/ 91 h 2414"/>
                <a:gd name="T64" fmla="*/ 139 w 1894"/>
                <a:gd name="T65" fmla="*/ 88 h 2414"/>
                <a:gd name="T66" fmla="*/ 150 w 1894"/>
                <a:gd name="T67" fmla="*/ 76 h 2414"/>
                <a:gd name="T68" fmla="*/ 152 w 1894"/>
                <a:gd name="T69" fmla="*/ 67 h 2414"/>
                <a:gd name="T70" fmla="*/ 146 w 1894"/>
                <a:gd name="T71" fmla="*/ 59 h 2414"/>
                <a:gd name="T72" fmla="*/ 129 w 1894"/>
                <a:gd name="T73" fmla="*/ 49 h 2414"/>
                <a:gd name="T74" fmla="*/ 108 w 1894"/>
                <a:gd name="T75" fmla="*/ 41 h 2414"/>
                <a:gd name="T76" fmla="*/ 83 w 1894"/>
                <a:gd name="T77" fmla="*/ 36 h 2414"/>
                <a:gd name="T78" fmla="*/ 67 w 1894"/>
                <a:gd name="T79" fmla="*/ 35 h 2414"/>
                <a:gd name="T80" fmla="*/ 53 w 1894"/>
                <a:gd name="T81" fmla="*/ 32 h 2414"/>
                <a:gd name="T82" fmla="*/ 34 w 1894"/>
                <a:gd name="T83" fmla="*/ 23 h 2414"/>
                <a:gd name="T84" fmla="*/ 24 w 1894"/>
                <a:gd name="T85" fmla="*/ 13 h 2414"/>
                <a:gd name="T86" fmla="*/ 19 w 1894"/>
                <a:gd name="T87" fmla="*/ 0 h 2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4"/>
                <a:gd name="T133" fmla="*/ 0 h 2414"/>
                <a:gd name="T134" fmla="*/ 1894 w 1894"/>
                <a:gd name="T135" fmla="*/ 2414 h 2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4" h="2414">
                  <a:moveTo>
                    <a:pt x="0" y="181"/>
                  </a:moveTo>
                  <a:lnTo>
                    <a:pt x="5" y="269"/>
                  </a:lnTo>
                  <a:lnTo>
                    <a:pt x="13" y="338"/>
                  </a:lnTo>
                  <a:lnTo>
                    <a:pt x="26" y="418"/>
                  </a:lnTo>
                  <a:lnTo>
                    <a:pt x="50" y="506"/>
                  </a:lnTo>
                  <a:lnTo>
                    <a:pt x="77" y="568"/>
                  </a:lnTo>
                  <a:lnTo>
                    <a:pt x="104" y="626"/>
                  </a:lnTo>
                  <a:lnTo>
                    <a:pt x="130" y="682"/>
                  </a:lnTo>
                  <a:lnTo>
                    <a:pt x="160" y="746"/>
                  </a:lnTo>
                  <a:lnTo>
                    <a:pt x="186" y="808"/>
                  </a:lnTo>
                  <a:lnTo>
                    <a:pt x="200" y="877"/>
                  </a:lnTo>
                  <a:lnTo>
                    <a:pt x="205" y="961"/>
                  </a:lnTo>
                  <a:lnTo>
                    <a:pt x="205" y="1033"/>
                  </a:lnTo>
                  <a:lnTo>
                    <a:pt x="192" y="1147"/>
                  </a:lnTo>
                  <a:lnTo>
                    <a:pt x="184" y="1243"/>
                  </a:lnTo>
                  <a:lnTo>
                    <a:pt x="173" y="1337"/>
                  </a:lnTo>
                  <a:lnTo>
                    <a:pt x="162" y="1449"/>
                  </a:lnTo>
                  <a:lnTo>
                    <a:pt x="154" y="1545"/>
                  </a:lnTo>
                  <a:lnTo>
                    <a:pt x="152" y="1609"/>
                  </a:lnTo>
                  <a:lnTo>
                    <a:pt x="152" y="1683"/>
                  </a:lnTo>
                  <a:lnTo>
                    <a:pt x="160" y="1747"/>
                  </a:lnTo>
                  <a:lnTo>
                    <a:pt x="181" y="1838"/>
                  </a:lnTo>
                  <a:lnTo>
                    <a:pt x="202" y="1929"/>
                  </a:lnTo>
                  <a:lnTo>
                    <a:pt x="242" y="2022"/>
                  </a:lnTo>
                  <a:lnTo>
                    <a:pt x="293" y="2113"/>
                  </a:lnTo>
                  <a:lnTo>
                    <a:pt x="365" y="2214"/>
                  </a:lnTo>
                  <a:lnTo>
                    <a:pt x="421" y="2289"/>
                  </a:lnTo>
                  <a:lnTo>
                    <a:pt x="490" y="2363"/>
                  </a:lnTo>
                  <a:lnTo>
                    <a:pt x="533" y="2395"/>
                  </a:lnTo>
                  <a:lnTo>
                    <a:pt x="565" y="2409"/>
                  </a:lnTo>
                  <a:lnTo>
                    <a:pt x="608" y="2414"/>
                  </a:lnTo>
                  <a:lnTo>
                    <a:pt x="672" y="2398"/>
                  </a:lnTo>
                  <a:lnTo>
                    <a:pt x="777" y="2353"/>
                  </a:lnTo>
                  <a:lnTo>
                    <a:pt x="849" y="2299"/>
                  </a:lnTo>
                  <a:lnTo>
                    <a:pt x="875" y="2265"/>
                  </a:lnTo>
                  <a:lnTo>
                    <a:pt x="867" y="2233"/>
                  </a:lnTo>
                  <a:lnTo>
                    <a:pt x="843" y="2201"/>
                  </a:lnTo>
                  <a:lnTo>
                    <a:pt x="822" y="2169"/>
                  </a:lnTo>
                  <a:lnTo>
                    <a:pt x="835" y="2142"/>
                  </a:lnTo>
                  <a:lnTo>
                    <a:pt x="862" y="2118"/>
                  </a:lnTo>
                  <a:lnTo>
                    <a:pt x="894" y="2121"/>
                  </a:lnTo>
                  <a:lnTo>
                    <a:pt x="913" y="2137"/>
                  </a:lnTo>
                  <a:lnTo>
                    <a:pt x="923" y="2161"/>
                  </a:lnTo>
                  <a:lnTo>
                    <a:pt x="934" y="2190"/>
                  </a:lnTo>
                  <a:lnTo>
                    <a:pt x="971" y="2211"/>
                  </a:lnTo>
                  <a:lnTo>
                    <a:pt x="1014" y="2206"/>
                  </a:lnTo>
                  <a:lnTo>
                    <a:pt x="1097" y="2161"/>
                  </a:lnTo>
                  <a:lnTo>
                    <a:pt x="1206" y="2091"/>
                  </a:lnTo>
                  <a:lnTo>
                    <a:pt x="1267" y="2046"/>
                  </a:lnTo>
                  <a:lnTo>
                    <a:pt x="1278" y="2009"/>
                  </a:lnTo>
                  <a:lnTo>
                    <a:pt x="1299" y="1961"/>
                  </a:lnTo>
                  <a:lnTo>
                    <a:pt x="1342" y="1929"/>
                  </a:lnTo>
                  <a:lnTo>
                    <a:pt x="1401" y="1937"/>
                  </a:lnTo>
                  <a:lnTo>
                    <a:pt x="1475" y="1875"/>
                  </a:lnTo>
                  <a:lnTo>
                    <a:pt x="1571" y="1777"/>
                  </a:lnTo>
                  <a:lnTo>
                    <a:pt x="1609" y="1726"/>
                  </a:lnTo>
                  <a:lnTo>
                    <a:pt x="1603" y="1683"/>
                  </a:lnTo>
                  <a:lnTo>
                    <a:pt x="1547" y="1673"/>
                  </a:lnTo>
                  <a:lnTo>
                    <a:pt x="1499" y="1625"/>
                  </a:lnTo>
                  <a:lnTo>
                    <a:pt x="1515" y="1563"/>
                  </a:lnTo>
                  <a:lnTo>
                    <a:pt x="1571" y="1539"/>
                  </a:lnTo>
                  <a:lnTo>
                    <a:pt x="1617" y="1563"/>
                  </a:lnTo>
                  <a:lnTo>
                    <a:pt x="1630" y="1614"/>
                  </a:lnTo>
                  <a:lnTo>
                    <a:pt x="1646" y="1646"/>
                  </a:lnTo>
                  <a:lnTo>
                    <a:pt x="1675" y="1654"/>
                  </a:lnTo>
                  <a:lnTo>
                    <a:pt x="1726" y="1598"/>
                  </a:lnTo>
                  <a:lnTo>
                    <a:pt x="1809" y="1483"/>
                  </a:lnTo>
                  <a:lnTo>
                    <a:pt x="1859" y="1382"/>
                  </a:lnTo>
                  <a:lnTo>
                    <a:pt x="1889" y="1291"/>
                  </a:lnTo>
                  <a:lnTo>
                    <a:pt x="1894" y="1214"/>
                  </a:lnTo>
                  <a:lnTo>
                    <a:pt x="1873" y="1153"/>
                  </a:lnTo>
                  <a:lnTo>
                    <a:pt x="1819" y="1070"/>
                  </a:lnTo>
                  <a:lnTo>
                    <a:pt x="1721" y="979"/>
                  </a:lnTo>
                  <a:lnTo>
                    <a:pt x="1598" y="888"/>
                  </a:lnTo>
                  <a:lnTo>
                    <a:pt x="1491" y="818"/>
                  </a:lnTo>
                  <a:lnTo>
                    <a:pt x="1347" y="749"/>
                  </a:lnTo>
                  <a:lnTo>
                    <a:pt x="1163" y="682"/>
                  </a:lnTo>
                  <a:lnTo>
                    <a:pt x="1027" y="658"/>
                  </a:lnTo>
                  <a:lnTo>
                    <a:pt x="905" y="640"/>
                  </a:lnTo>
                  <a:lnTo>
                    <a:pt x="827" y="629"/>
                  </a:lnTo>
                  <a:lnTo>
                    <a:pt x="725" y="605"/>
                  </a:lnTo>
                  <a:lnTo>
                    <a:pt x="658" y="570"/>
                  </a:lnTo>
                  <a:lnTo>
                    <a:pt x="530" y="504"/>
                  </a:lnTo>
                  <a:lnTo>
                    <a:pt x="418" y="413"/>
                  </a:lnTo>
                  <a:lnTo>
                    <a:pt x="344" y="336"/>
                  </a:lnTo>
                  <a:lnTo>
                    <a:pt x="296" y="237"/>
                  </a:lnTo>
                  <a:lnTo>
                    <a:pt x="264" y="120"/>
                  </a:lnTo>
                  <a:lnTo>
                    <a:pt x="237" y="0"/>
                  </a:lnTo>
                  <a:lnTo>
                    <a:pt x="0" y="181"/>
                  </a:lnTo>
                  <a:close/>
                </a:path>
              </a:pathLst>
            </a:custGeom>
            <a:solidFill>
              <a:srgbClr val="8AA8D2"/>
            </a:solidFill>
            <a:ln w="9525">
              <a:noFill/>
              <a:round/>
              <a:headEnd/>
              <a:tailEnd/>
            </a:ln>
          </p:spPr>
          <p:txBody>
            <a:bodyPr/>
            <a:lstStyle/>
            <a:p>
              <a:endParaRPr lang="pl-PL">
                <a:latin typeface="Book Antiqua" pitchFamily="18" charset="0"/>
              </a:endParaRPr>
            </a:p>
          </p:txBody>
        </p:sp>
        <p:grpSp>
          <p:nvGrpSpPr>
            <p:cNvPr id="6" name="Group 125"/>
            <p:cNvGrpSpPr>
              <a:grpSpLocks/>
            </p:cNvGrpSpPr>
            <p:nvPr/>
          </p:nvGrpSpPr>
          <p:grpSpPr bwMode="auto">
            <a:xfrm>
              <a:off x="3472" y="3096"/>
              <a:ext cx="1842" cy="262"/>
              <a:chOff x="664" y="3096"/>
              <a:chExt cx="1842" cy="262"/>
            </a:xfrm>
          </p:grpSpPr>
          <p:sp>
            <p:nvSpPr>
              <p:cNvPr id="14367" name="Rectangle 126"/>
              <p:cNvSpPr>
                <a:spLocks noChangeArrowheads="1"/>
              </p:cNvSpPr>
              <p:nvPr/>
            </p:nvSpPr>
            <p:spPr bwMode="auto">
              <a:xfrm rot="5400000">
                <a:off x="1736" y="3096"/>
                <a:ext cx="214" cy="307"/>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4368" name="Rectangle 127"/>
              <p:cNvSpPr>
                <a:spLocks noChangeArrowheads="1"/>
              </p:cNvSpPr>
              <p:nvPr/>
            </p:nvSpPr>
            <p:spPr bwMode="auto">
              <a:xfrm rot="5400000">
                <a:off x="1292" y="3097"/>
                <a:ext cx="214" cy="306"/>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4369" name="Rectangle 128"/>
              <p:cNvSpPr>
                <a:spLocks noChangeArrowheads="1"/>
              </p:cNvSpPr>
              <p:nvPr/>
            </p:nvSpPr>
            <p:spPr bwMode="auto">
              <a:xfrm rot="5400000">
                <a:off x="836" y="3098"/>
                <a:ext cx="214" cy="306"/>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4370" name="Rectangle 129"/>
              <p:cNvSpPr>
                <a:spLocks noChangeArrowheads="1"/>
              </p:cNvSpPr>
              <p:nvPr/>
            </p:nvSpPr>
            <p:spPr bwMode="auto">
              <a:xfrm rot="5400000">
                <a:off x="2181" y="3096"/>
                <a:ext cx="214" cy="307"/>
              </a:xfrm>
              <a:prstGeom prst="rect">
                <a:avLst/>
              </a:prstGeom>
              <a:solidFill>
                <a:srgbClr val="FFFF00"/>
              </a:solidFill>
              <a:ln w="9525">
                <a:solidFill>
                  <a:schemeClr val="tx1"/>
                </a:solidFill>
                <a:miter lim="800000"/>
                <a:headEnd/>
                <a:tailEnd/>
              </a:ln>
            </p:spPr>
            <p:txBody>
              <a:bodyPr wrap="none" anchor="ctr"/>
              <a:lstStyle/>
              <a:p>
                <a:endParaRPr lang="pl-PL">
                  <a:latin typeface="Book Antiqua" pitchFamily="18" charset="0"/>
                </a:endParaRPr>
              </a:p>
            </p:txBody>
          </p:sp>
          <p:sp>
            <p:nvSpPr>
              <p:cNvPr id="14371" name="Line 130"/>
              <p:cNvSpPr>
                <a:spLocks noChangeShapeType="1"/>
              </p:cNvSpPr>
              <p:nvPr/>
            </p:nvSpPr>
            <p:spPr bwMode="auto">
              <a:xfrm rot="5400000">
                <a:off x="1585" y="2437"/>
                <a:ext cx="0" cy="1842"/>
              </a:xfrm>
              <a:prstGeom prst="line">
                <a:avLst/>
              </a:prstGeom>
              <a:noFill/>
              <a:ln w="25400">
                <a:solidFill>
                  <a:schemeClr val="tx1"/>
                </a:solidFill>
                <a:round/>
                <a:headEnd/>
                <a:tailEnd/>
              </a:ln>
            </p:spPr>
            <p:txBody>
              <a:bodyPr wrap="none" anchor="ctr"/>
              <a:lstStyle/>
              <a:p>
                <a:endParaRPr lang="pl-PL"/>
              </a:p>
            </p:txBody>
          </p:sp>
          <p:sp useBgFill="1">
            <p:nvSpPr>
              <p:cNvPr id="14372" name="Oval 131"/>
              <p:cNvSpPr>
                <a:spLocks noChangeArrowheads="1"/>
              </p:cNvSpPr>
              <p:nvPr/>
            </p:nvSpPr>
            <p:spPr bwMode="auto">
              <a:xfrm>
                <a:off x="2240"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4373" name="Oval 132"/>
              <p:cNvSpPr>
                <a:spLocks noChangeArrowheads="1"/>
              </p:cNvSpPr>
              <p:nvPr/>
            </p:nvSpPr>
            <p:spPr bwMode="auto">
              <a:xfrm>
                <a:off x="1792"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4374" name="Oval 133"/>
              <p:cNvSpPr>
                <a:spLocks noChangeArrowheads="1"/>
              </p:cNvSpPr>
              <p:nvPr/>
            </p:nvSpPr>
            <p:spPr bwMode="auto">
              <a:xfrm>
                <a:off x="1360" y="3096"/>
                <a:ext cx="112" cy="112"/>
              </a:xfrm>
              <a:prstGeom prst="ellipse">
                <a:avLst/>
              </a:prstGeom>
              <a:ln w="9525">
                <a:noFill/>
                <a:round/>
                <a:headEnd/>
                <a:tailEnd/>
              </a:ln>
            </p:spPr>
            <p:txBody>
              <a:bodyPr wrap="none" anchor="ctr"/>
              <a:lstStyle/>
              <a:p>
                <a:endParaRPr lang="pl-PL">
                  <a:latin typeface="Book Antiqua" pitchFamily="18" charset="0"/>
                </a:endParaRPr>
              </a:p>
            </p:txBody>
          </p:sp>
          <p:sp useBgFill="1">
            <p:nvSpPr>
              <p:cNvPr id="14375" name="Oval 134"/>
              <p:cNvSpPr>
                <a:spLocks noChangeArrowheads="1"/>
              </p:cNvSpPr>
              <p:nvPr/>
            </p:nvSpPr>
            <p:spPr bwMode="auto">
              <a:xfrm>
                <a:off x="896" y="3096"/>
                <a:ext cx="112" cy="112"/>
              </a:xfrm>
              <a:prstGeom prst="ellipse">
                <a:avLst/>
              </a:prstGeom>
              <a:ln w="9525">
                <a:noFill/>
                <a:round/>
                <a:headEnd/>
                <a:tailEnd/>
              </a:ln>
            </p:spPr>
            <p:txBody>
              <a:bodyPr wrap="none" anchor="ctr"/>
              <a:lstStyle/>
              <a:p>
                <a:endParaRPr lang="pl-PL">
                  <a:latin typeface="Book Antiqua" pitchFamily="18" charset="0"/>
                </a:endParaRPr>
              </a:p>
            </p:txBody>
          </p:sp>
        </p:grpSp>
      </p:grpSp>
      <p:grpSp>
        <p:nvGrpSpPr>
          <p:cNvPr id="7" name="Group 135"/>
          <p:cNvGrpSpPr>
            <a:grpSpLocks/>
          </p:cNvGrpSpPr>
          <p:nvPr/>
        </p:nvGrpSpPr>
        <p:grpSpPr bwMode="auto">
          <a:xfrm>
            <a:off x="2316163" y="4371975"/>
            <a:ext cx="403225" cy="588963"/>
            <a:chOff x="4627" y="2754"/>
            <a:chExt cx="254" cy="371"/>
          </a:xfrm>
        </p:grpSpPr>
        <p:sp>
          <p:nvSpPr>
            <p:cNvPr id="14363" name="Oval 136"/>
            <p:cNvSpPr>
              <a:spLocks noChangeArrowheads="1"/>
            </p:cNvSpPr>
            <p:nvPr/>
          </p:nvSpPr>
          <p:spPr bwMode="auto">
            <a:xfrm rot="5400000">
              <a:off x="4624" y="3021"/>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sp>
          <p:nvSpPr>
            <p:cNvPr id="14364" name="Oval 137"/>
            <p:cNvSpPr>
              <a:spLocks noChangeArrowheads="1"/>
            </p:cNvSpPr>
            <p:nvPr/>
          </p:nvSpPr>
          <p:spPr bwMode="auto">
            <a:xfrm rot="5400000">
              <a:off x="4776" y="2757"/>
              <a:ext cx="107" cy="102"/>
            </a:xfrm>
            <a:prstGeom prst="ellipse">
              <a:avLst/>
            </a:prstGeom>
            <a:solidFill>
              <a:srgbClr val="006600"/>
            </a:solidFill>
            <a:ln w="9525">
              <a:solidFill>
                <a:schemeClr val="tx1"/>
              </a:solidFill>
              <a:round/>
              <a:headEnd/>
              <a:tailEnd/>
            </a:ln>
          </p:spPr>
          <p:txBody>
            <a:bodyPr wrap="none" anchor="ctr"/>
            <a:lstStyle/>
            <a:p>
              <a:endParaRPr lang="pl-PL">
                <a:latin typeface="Book Antiqua" pitchFamily="18" charset="0"/>
              </a:endParaRPr>
            </a:p>
          </p:txBody>
        </p:sp>
      </p:grpSp>
      <p:grpSp>
        <p:nvGrpSpPr>
          <p:cNvPr id="8" name="Group 138"/>
          <p:cNvGrpSpPr>
            <a:grpSpLocks/>
          </p:cNvGrpSpPr>
          <p:nvPr/>
        </p:nvGrpSpPr>
        <p:grpSpPr bwMode="auto">
          <a:xfrm>
            <a:off x="749300" y="3556000"/>
            <a:ext cx="2959100" cy="1422400"/>
            <a:chOff x="3640" y="2240"/>
            <a:chExt cx="1864" cy="896"/>
          </a:xfrm>
        </p:grpSpPr>
        <p:grpSp>
          <p:nvGrpSpPr>
            <p:cNvPr id="9" name="Group 139"/>
            <p:cNvGrpSpPr>
              <a:grpSpLocks/>
            </p:cNvGrpSpPr>
            <p:nvPr/>
          </p:nvGrpSpPr>
          <p:grpSpPr bwMode="auto">
            <a:xfrm>
              <a:off x="3640" y="2240"/>
              <a:ext cx="1864" cy="896"/>
              <a:chOff x="1952" y="1056"/>
              <a:chExt cx="1864" cy="896"/>
            </a:xfrm>
          </p:grpSpPr>
          <p:sp>
            <p:nvSpPr>
              <p:cNvPr id="14355" name="Rectangle 140"/>
              <p:cNvSpPr>
                <a:spLocks noChangeArrowheads="1"/>
              </p:cNvSpPr>
              <p:nvPr/>
            </p:nvSpPr>
            <p:spPr bwMode="auto">
              <a:xfrm>
                <a:off x="3552" y="1056"/>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56" name="Rectangle 141"/>
              <p:cNvSpPr>
                <a:spLocks noChangeArrowheads="1"/>
              </p:cNvSpPr>
              <p:nvPr/>
            </p:nvSpPr>
            <p:spPr bwMode="auto">
              <a:xfrm>
                <a:off x="3280" y="1864"/>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57" name="Rectangle 142"/>
              <p:cNvSpPr>
                <a:spLocks noChangeArrowheads="1"/>
              </p:cNvSpPr>
              <p:nvPr/>
            </p:nvSpPr>
            <p:spPr bwMode="auto">
              <a:xfrm>
                <a:off x="3408" y="1520"/>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58" name="Rectangle 143"/>
              <p:cNvSpPr>
                <a:spLocks noChangeArrowheads="1"/>
              </p:cNvSpPr>
              <p:nvPr/>
            </p:nvSpPr>
            <p:spPr bwMode="auto">
              <a:xfrm>
                <a:off x="2392" y="1864"/>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59" name="Rectangle 144"/>
              <p:cNvSpPr>
                <a:spLocks noChangeArrowheads="1"/>
              </p:cNvSpPr>
              <p:nvPr/>
            </p:nvSpPr>
            <p:spPr bwMode="auto">
              <a:xfrm>
                <a:off x="2352" y="1736"/>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60" name="Rectangle 145"/>
              <p:cNvSpPr>
                <a:spLocks noChangeArrowheads="1"/>
              </p:cNvSpPr>
              <p:nvPr/>
            </p:nvSpPr>
            <p:spPr bwMode="auto">
              <a:xfrm>
                <a:off x="2760" y="1576"/>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61" name="Rectangle 146"/>
              <p:cNvSpPr>
                <a:spLocks noChangeArrowheads="1"/>
              </p:cNvSpPr>
              <p:nvPr/>
            </p:nvSpPr>
            <p:spPr bwMode="auto">
              <a:xfrm>
                <a:off x="3040" y="1392"/>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sp>
            <p:nvSpPr>
              <p:cNvPr id="14362" name="Rectangle 147"/>
              <p:cNvSpPr>
                <a:spLocks noChangeArrowheads="1"/>
              </p:cNvSpPr>
              <p:nvPr/>
            </p:nvSpPr>
            <p:spPr bwMode="auto">
              <a:xfrm>
                <a:off x="1952" y="1864"/>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grpSp>
        <p:sp>
          <p:nvSpPr>
            <p:cNvPr id="14354" name="Rectangle 148"/>
            <p:cNvSpPr>
              <a:spLocks noChangeArrowheads="1"/>
            </p:cNvSpPr>
            <p:nvPr/>
          </p:nvSpPr>
          <p:spPr bwMode="auto">
            <a:xfrm>
              <a:off x="4520" y="3048"/>
              <a:ext cx="264" cy="88"/>
            </a:xfrm>
            <a:prstGeom prst="rect">
              <a:avLst/>
            </a:prstGeom>
            <a:solidFill>
              <a:schemeClr val="accent1"/>
            </a:solidFill>
            <a:ln w="9525">
              <a:solidFill>
                <a:schemeClr val="tx1"/>
              </a:solidFill>
              <a:miter lim="800000"/>
              <a:headEnd/>
              <a:tailEnd/>
            </a:ln>
          </p:spPr>
          <p:txBody>
            <a:bodyPr wrap="none" anchor="ctr"/>
            <a:lstStyle/>
            <a:p>
              <a:endParaRPr lang="pl-PL">
                <a:latin typeface="Book Antiqua" pitchFamily="18" charset="0"/>
              </a:endParaRPr>
            </a:p>
          </p:txBody>
        </p:sp>
      </p:grpSp>
      <p:sp>
        <p:nvSpPr>
          <p:cNvPr id="14351" name="AutoShape 149"/>
          <p:cNvSpPr>
            <a:spLocks noChangeArrowheads="1"/>
          </p:cNvSpPr>
          <p:nvPr/>
        </p:nvSpPr>
        <p:spPr bwMode="auto">
          <a:xfrm>
            <a:off x="2036763" y="5491163"/>
            <a:ext cx="146050" cy="338137"/>
          </a:xfrm>
          <a:prstGeom prst="downArrow">
            <a:avLst>
              <a:gd name="adj1" fmla="val 50000"/>
              <a:gd name="adj2" fmla="val 57880"/>
            </a:avLst>
          </a:prstGeom>
          <a:solidFill>
            <a:schemeClr val="accent2">
              <a:alpha val="50195"/>
            </a:schemeClr>
          </a:solidFill>
          <a:ln w="9525">
            <a:noFill/>
            <a:miter lim="800000"/>
            <a:headEnd/>
            <a:tailEnd/>
          </a:ln>
        </p:spPr>
        <p:txBody>
          <a:bodyPr wrap="none" anchor="ctr"/>
          <a:lstStyle/>
          <a:p>
            <a:endParaRPr lang="pl-PL">
              <a:latin typeface="Book Antiqua" pitchFamily="18" charset="0"/>
            </a:endParaRPr>
          </a:p>
        </p:txBody>
      </p:sp>
      <p:sp>
        <p:nvSpPr>
          <p:cNvPr id="47" name="Text Box 150"/>
          <p:cNvSpPr txBox="1">
            <a:spLocks noChangeArrowheads="1"/>
          </p:cNvSpPr>
          <p:nvPr/>
        </p:nvSpPr>
        <p:spPr bwMode="auto">
          <a:xfrm>
            <a:off x="168275" y="5465763"/>
            <a:ext cx="1574800" cy="822325"/>
          </a:xfrm>
          <a:prstGeom prst="rect">
            <a:avLst/>
          </a:prstGeom>
          <a:noFill/>
          <a:ln w="9525">
            <a:noFill/>
            <a:miter lim="800000"/>
            <a:headEnd/>
            <a:tailEnd/>
          </a:ln>
        </p:spPr>
        <p:txBody>
          <a:bodyPr>
            <a:spAutoFit/>
          </a:bodyPr>
          <a:lstStyle/>
          <a:p>
            <a:pPr algn="ctr" eaLnBrk="0" hangingPunct="0"/>
            <a:r>
              <a:rPr lang="en-US"/>
              <a:t>DA</a:t>
            </a:r>
            <a:br>
              <a:rPr lang="en-US"/>
            </a:br>
            <a:r>
              <a:rPr lang="pl-PL"/>
              <a:t>inhibicja</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p:cNvSpPr>
            <a:spLocks noGrp="1"/>
          </p:cNvSpPr>
          <p:nvPr>
            <p:ph type="sldNum" sz="quarter" idx="12"/>
          </p:nvPr>
        </p:nvSpPr>
        <p:spPr/>
        <p:txBody>
          <a:bodyPr/>
          <a:lstStyle/>
          <a:p>
            <a:fld id="{A7229D22-2C59-4C9D-98F5-1AA96B09298B}" type="slidenum">
              <a:rPr lang="pl-PL"/>
              <a:pPr/>
              <a:t>16</a:t>
            </a:fld>
            <a:endParaRPr lang="pl-PL"/>
          </a:p>
        </p:txBody>
      </p:sp>
      <p:pic>
        <p:nvPicPr>
          <p:cNvPr id="96263" name="Picture 7" descr="8"/>
          <p:cNvPicPr>
            <a:picLocks noChangeAspect="1" noChangeArrowheads="1"/>
          </p:cNvPicPr>
          <p:nvPr/>
        </p:nvPicPr>
        <p:blipFill>
          <a:blip r:embed="rId3" cstate="print"/>
          <a:srcRect/>
          <a:stretch>
            <a:fillRect/>
          </a:stretch>
        </p:blipFill>
        <p:spPr bwMode="auto">
          <a:xfrm>
            <a:off x="250825" y="260350"/>
            <a:ext cx="8229600" cy="617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p:cNvSpPr>
            <a:spLocks noGrp="1"/>
          </p:cNvSpPr>
          <p:nvPr>
            <p:ph type="sldNum" sz="quarter" idx="12"/>
          </p:nvPr>
        </p:nvSpPr>
        <p:spPr/>
        <p:txBody>
          <a:bodyPr/>
          <a:lstStyle/>
          <a:p>
            <a:fld id="{3ABE4585-7073-4714-95D9-6E8BB3292354}" type="slidenum">
              <a:rPr lang="pl-PL"/>
              <a:pPr/>
              <a:t>17</a:t>
            </a:fld>
            <a:endParaRPr lang="pl-PL"/>
          </a:p>
        </p:txBody>
      </p:sp>
      <p:pic>
        <p:nvPicPr>
          <p:cNvPr id="95239" name="Picture 7" descr="2"/>
          <p:cNvPicPr>
            <a:picLocks noChangeAspect="1" noChangeArrowheads="1"/>
          </p:cNvPicPr>
          <p:nvPr/>
        </p:nvPicPr>
        <p:blipFill>
          <a:blip r:embed="rId3" cstate="print"/>
          <a:srcRect/>
          <a:stretch>
            <a:fillRect/>
          </a:stretch>
        </p:blipFill>
        <p:spPr bwMode="auto">
          <a:xfrm>
            <a:off x="323850" y="0"/>
            <a:ext cx="8229600" cy="617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p:cNvSpPr>
            <a:spLocks noGrp="1"/>
          </p:cNvSpPr>
          <p:nvPr>
            <p:ph type="sldNum" sz="quarter" idx="12"/>
          </p:nvPr>
        </p:nvSpPr>
        <p:spPr/>
        <p:txBody>
          <a:bodyPr/>
          <a:lstStyle/>
          <a:p>
            <a:fld id="{993EA2A1-25C7-4020-B0F2-EE07D71C520F}" type="slidenum">
              <a:rPr lang="pl-PL"/>
              <a:pPr/>
              <a:t>18</a:t>
            </a:fld>
            <a:endParaRPr lang="pl-PL"/>
          </a:p>
        </p:txBody>
      </p:sp>
      <p:pic>
        <p:nvPicPr>
          <p:cNvPr id="99335" name="Picture 7" descr="3"/>
          <p:cNvPicPr>
            <a:picLocks noChangeAspect="1" noChangeArrowheads="1"/>
          </p:cNvPicPr>
          <p:nvPr/>
        </p:nvPicPr>
        <p:blipFill>
          <a:blip r:embed="rId3" cstate="print"/>
          <a:srcRect/>
          <a:stretch>
            <a:fillRect/>
          </a:stretch>
        </p:blipFill>
        <p:spPr bwMode="auto">
          <a:xfrm>
            <a:off x="323850" y="0"/>
            <a:ext cx="8229600" cy="617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30175"/>
            <a:ext cx="7772400" cy="2101850"/>
          </a:xfrm>
        </p:spPr>
        <p:txBody>
          <a:bodyPr>
            <a:normAutofit fontScale="90000"/>
          </a:bodyPr>
          <a:lstStyle/>
          <a:p>
            <a:r>
              <a:rPr lang="pl-PL" b="1">
                <a:latin typeface="Times New Roman" charset="0"/>
                <a:cs typeface="Times New Roman" charset="0"/>
              </a:rPr>
              <a:t>Jak dzielą się leki antypsychotyczne?</a:t>
            </a:r>
            <a:r>
              <a:rPr lang="pl-PL">
                <a:latin typeface="Times New Roman" charset="0"/>
                <a:cs typeface="Times New Roman" charset="0"/>
              </a:rPr>
              <a:t/>
            </a:r>
            <a:br>
              <a:rPr lang="pl-PL">
                <a:latin typeface="Times New Roman" charset="0"/>
                <a:cs typeface="Times New Roman" charset="0"/>
              </a:rPr>
            </a:br>
            <a:endParaRPr lang="pl-PL">
              <a:latin typeface="Times New Roman" charset="0"/>
              <a:cs typeface="Times New Roman" charset="0"/>
            </a:endParaRPr>
          </a:p>
        </p:txBody>
      </p:sp>
      <p:sp>
        <p:nvSpPr>
          <p:cNvPr id="29699" name="Rectangle 3"/>
          <p:cNvSpPr>
            <a:spLocks noGrp="1" noChangeArrowheads="1"/>
          </p:cNvSpPr>
          <p:nvPr>
            <p:ph idx="1"/>
          </p:nvPr>
        </p:nvSpPr>
        <p:spPr>
          <a:xfrm>
            <a:off x="685800" y="2438400"/>
            <a:ext cx="7772400" cy="4114800"/>
          </a:xfrm>
        </p:spPr>
        <p:txBody>
          <a:bodyPr/>
          <a:lstStyle/>
          <a:p>
            <a:r>
              <a:rPr lang="pl-PL">
                <a:latin typeface="Times New Roman" charset="0"/>
                <a:cs typeface="Times New Roman" charset="0"/>
              </a:rPr>
              <a:t>Zasadniczy podział tych leków jest bardzo prosty – dzielą się one na dwie grupy:</a:t>
            </a:r>
            <a:endParaRPr lang="pl-PL">
              <a:latin typeface="Times New Roman" charset="0"/>
            </a:endParaRPr>
          </a:p>
          <a:p>
            <a:pPr lvl="1"/>
            <a:r>
              <a:rPr lang="pl-PL">
                <a:latin typeface="Times New Roman" charset="0"/>
                <a:cs typeface="Times New Roman" charset="0"/>
              </a:rPr>
              <a:t> leki typowe (klasyczne) – I generacji</a:t>
            </a:r>
            <a:endParaRPr lang="pl-PL">
              <a:latin typeface="Times New Roman" charset="0"/>
            </a:endParaRPr>
          </a:p>
          <a:p>
            <a:pPr lvl="1"/>
            <a:r>
              <a:rPr lang="pl-PL">
                <a:latin typeface="Times New Roman" charset="0"/>
                <a:cs typeface="Times New Roman" charset="0"/>
              </a:rPr>
              <a:t>leki atypowe (nowsze)- II generacji</a:t>
            </a:r>
          </a:p>
          <a:p>
            <a:endParaRPr lang="pl-PL">
              <a:latin typeface="Times New Roman" charset="0"/>
            </a:endParaRPr>
          </a:p>
        </p:txBody>
      </p:sp>
      <p:sp>
        <p:nvSpPr>
          <p:cNvPr id="4" name="Symbol zastępczy numeru slajdu 5"/>
          <p:cNvSpPr>
            <a:spLocks noGrp="1"/>
          </p:cNvSpPr>
          <p:nvPr>
            <p:ph type="sldNum" sz="quarter" idx="12"/>
          </p:nvPr>
        </p:nvSpPr>
        <p:spPr/>
        <p:txBody>
          <a:bodyPr/>
          <a:lstStyle/>
          <a:p>
            <a:fld id="{3BB1DBFC-DB24-4510-B273-E0D7EC089D96}" type="slidenum">
              <a:rPr lang="pl-PL"/>
              <a:pPr/>
              <a:t>19</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dissolve">
                                      <p:cBhvr>
                                        <p:cTn id="10" dur="500"/>
                                        <p:tgtEl>
                                          <p:spTgt spid="296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dissolve">
                                      <p:cBhvr>
                                        <p:cTn id="13"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endParaRPr lang="pl-PL" dirty="0">
              <a:solidFill>
                <a:schemeClr val="tx1"/>
              </a:solidFill>
            </a:endParaRPr>
          </a:p>
        </p:txBody>
      </p:sp>
      <p:sp>
        <p:nvSpPr>
          <p:cNvPr id="2051" name="Rectangle 3"/>
          <p:cNvSpPr>
            <a:spLocks noGrp="1" noChangeArrowheads="1"/>
          </p:cNvSpPr>
          <p:nvPr>
            <p:ph type="body" idx="1"/>
          </p:nvPr>
        </p:nvSpPr>
        <p:spPr/>
        <p:txBody>
          <a:bodyPr/>
          <a:lstStyle/>
          <a:p>
            <a:endParaRPr lang="pl-PL" dirty="0"/>
          </a:p>
        </p:txBody>
      </p:sp>
      <p:sp>
        <p:nvSpPr>
          <p:cNvPr id="4" name="Prostokąt 3"/>
          <p:cNvSpPr/>
          <p:nvPr/>
        </p:nvSpPr>
        <p:spPr>
          <a:xfrm>
            <a:off x="0" y="3214686"/>
            <a:ext cx="887935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l-PL"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Leki </a:t>
            </a:r>
            <a:r>
              <a:rPr lang="pl-PL"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przeciwpsychotyczne</a:t>
            </a:r>
            <a:endParaRPr lang="pl-P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3"/>
          <p:cNvSpPr>
            <a:spLocks noGrp="1"/>
          </p:cNvSpPr>
          <p:nvPr>
            <p:ph type="sldNum" sz="quarter" idx="12"/>
          </p:nvPr>
        </p:nvSpPr>
        <p:spPr/>
        <p:txBody>
          <a:bodyPr/>
          <a:lstStyle/>
          <a:p>
            <a:fld id="{36891438-C1E4-4352-879F-9B2C0FE87CC4}" type="slidenum">
              <a:rPr lang="pl-PL"/>
              <a:pPr/>
              <a:t>20</a:t>
            </a:fld>
            <a:endParaRPr lang="pl-PL"/>
          </a:p>
        </p:txBody>
      </p:sp>
      <p:sp>
        <p:nvSpPr>
          <p:cNvPr id="8194" name="Rectangle 2"/>
          <p:cNvSpPr>
            <a:spLocks noChangeArrowheads="1"/>
          </p:cNvSpPr>
          <p:nvPr/>
        </p:nvSpPr>
        <p:spPr bwMode="auto">
          <a:xfrm>
            <a:off x="685800" y="403225"/>
            <a:ext cx="7772400" cy="1554163"/>
          </a:xfrm>
          <a:prstGeom prst="rect">
            <a:avLst/>
          </a:prstGeom>
          <a:noFill/>
          <a:ln w="9525">
            <a:noFill/>
            <a:miter lim="800000"/>
            <a:headEnd/>
            <a:tailEnd/>
          </a:ln>
          <a:effectLst/>
        </p:spPr>
        <p:txBody>
          <a:bodyPr anchor="ctr">
            <a:spAutoFit/>
          </a:bodyPr>
          <a:lstStyle/>
          <a:p>
            <a:pPr algn="ctr"/>
            <a:r>
              <a:rPr lang="pl-PL" sz="3200">
                <a:solidFill>
                  <a:schemeClr val="tx2"/>
                </a:solidFill>
                <a:latin typeface="Arial Black" pitchFamily="34" charset="0"/>
              </a:rPr>
              <a:t>Mechanizm receptorowego działania typowych leków antypsychotycznych</a:t>
            </a:r>
          </a:p>
        </p:txBody>
      </p:sp>
      <p:sp>
        <p:nvSpPr>
          <p:cNvPr id="8195" name="Oval 3"/>
          <p:cNvSpPr>
            <a:spLocks noChangeArrowheads="1"/>
          </p:cNvSpPr>
          <p:nvPr/>
        </p:nvSpPr>
        <p:spPr bwMode="auto">
          <a:xfrm>
            <a:off x="2971800" y="3048000"/>
            <a:ext cx="2286000" cy="2362200"/>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pl-PL"/>
          </a:p>
        </p:txBody>
      </p:sp>
      <p:sp>
        <p:nvSpPr>
          <p:cNvPr id="8204" name="AutoShape 12"/>
          <p:cNvSpPr>
            <a:spLocks noChangeArrowheads="1"/>
          </p:cNvSpPr>
          <p:nvPr/>
        </p:nvSpPr>
        <p:spPr bwMode="auto">
          <a:xfrm>
            <a:off x="5257800" y="4343400"/>
            <a:ext cx="1676400" cy="457200"/>
          </a:xfrm>
          <a:prstGeom prst="rtTriangle">
            <a:avLst/>
          </a:prstGeom>
          <a:solidFill>
            <a:schemeClr val="tx2"/>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D2</a:t>
            </a:r>
          </a:p>
        </p:txBody>
      </p:sp>
      <p:sp>
        <p:nvSpPr>
          <p:cNvPr id="8206" name="AutoShape 14"/>
          <p:cNvSpPr>
            <a:spLocks noChangeArrowheads="1"/>
          </p:cNvSpPr>
          <p:nvPr/>
        </p:nvSpPr>
        <p:spPr bwMode="auto">
          <a:xfrm>
            <a:off x="5105400" y="3352800"/>
            <a:ext cx="1219200" cy="533400"/>
          </a:xfrm>
          <a:prstGeom prst="diamond">
            <a:avLst/>
          </a:prstGeom>
          <a:solidFill>
            <a:schemeClr val="hlink"/>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a1</a:t>
            </a:r>
          </a:p>
        </p:txBody>
      </p:sp>
      <p:sp>
        <p:nvSpPr>
          <p:cNvPr id="8208" name="AutoShape 16"/>
          <p:cNvSpPr>
            <a:spLocks noChangeArrowheads="1"/>
          </p:cNvSpPr>
          <p:nvPr/>
        </p:nvSpPr>
        <p:spPr bwMode="auto">
          <a:xfrm>
            <a:off x="4267200" y="2514600"/>
            <a:ext cx="457200" cy="533400"/>
          </a:xfrm>
          <a:prstGeom prst="pentagon">
            <a:avLst/>
          </a:prstGeom>
          <a:solidFill>
            <a:schemeClr val="accent2"/>
          </a:solidFill>
          <a:ln w="9525">
            <a:solidFill>
              <a:schemeClr val="tx1"/>
            </a:solidFill>
            <a:miter lim="800000"/>
            <a:headEnd/>
            <a:tailEnd/>
          </a:ln>
          <a:effectLst/>
        </p:spPr>
        <p:txBody>
          <a:bodyPr wrap="none" anchor="ctr"/>
          <a:lstStyle/>
          <a:p>
            <a:pPr algn="ctr"/>
            <a:r>
              <a:rPr lang="pl-PL" sz="2400">
                <a:latin typeface="Times New Roman" charset="0"/>
              </a:rPr>
              <a:t>H1</a:t>
            </a:r>
          </a:p>
        </p:txBody>
      </p:sp>
      <p:sp>
        <p:nvSpPr>
          <p:cNvPr id="8209" name="AutoShape 17"/>
          <p:cNvSpPr>
            <a:spLocks noChangeArrowheads="1"/>
          </p:cNvSpPr>
          <p:nvPr/>
        </p:nvSpPr>
        <p:spPr bwMode="auto">
          <a:xfrm>
            <a:off x="3810000" y="2209800"/>
            <a:ext cx="381000" cy="838200"/>
          </a:xfrm>
          <a:prstGeom prst="plus">
            <a:avLst>
              <a:gd name="adj" fmla="val 25000"/>
            </a:avLst>
          </a:prstGeom>
          <a:solidFill>
            <a:schemeClr val="folHlink"/>
          </a:solidFill>
          <a:ln w="9525">
            <a:solidFill>
              <a:schemeClr val="tx1"/>
            </a:solidFill>
            <a:miter lim="800000"/>
            <a:headEnd/>
            <a:tailEnd/>
          </a:ln>
          <a:effectLst/>
        </p:spPr>
        <p:txBody>
          <a:bodyPr wrap="none" anchor="ctr"/>
          <a:lstStyle/>
          <a:p>
            <a:pPr algn="ctr"/>
            <a:r>
              <a:rPr lang="pl-PL" sz="2400">
                <a:latin typeface="Times New Roman" charset="0"/>
              </a:rPr>
              <a:t>M1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fld id="{34EC32C9-5701-4971-AFE8-9DD1B6D3E649}" type="slidenum">
              <a:rPr lang="pl-PL"/>
              <a:pPr/>
              <a:t>21</a:t>
            </a:fld>
            <a:endParaRPr lang="pl-PL"/>
          </a:p>
        </p:txBody>
      </p:sp>
      <p:sp>
        <p:nvSpPr>
          <p:cNvPr id="9218" name="Rectangle 2"/>
          <p:cNvSpPr>
            <a:spLocks noChangeArrowheads="1"/>
          </p:cNvSpPr>
          <p:nvPr/>
        </p:nvSpPr>
        <p:spPr bwMode="auto">
          <a:xfrm>
            <a:off x="685800" y="646113"/>
            <a:ext cx="7772400" cy="1066800"/>
          </a:xfrm>
          <a:prstGeom prst="rect">
            <a:avLst/>
          </a:prstGeom>
          <a:noFill/>
          <a:ln w="9525">
            <a:noFill/>
            <a:miter lim="800000"/>
            <a:headEnd/>
            <a:tailEnd/>
          </a:ln>
          <a:effectLst/>
        </p:spPr>
        <p:txBody>
          <a:bodyPr anchor="ctr">
            <a:spAutoFit/>
          </a:bodyPr>
          <a:lstStyle/>
          <a:p>
            <a:pPr algn="ctr"/>
            <a:r>
              <a:rPr lang="pl-PL" sz="3200">
                <a:solidFill>
                  <a:schemeClr val="tx2"/>
                </a:solidFill>
                <a:latin typeface="Arial Black" pitchFamily="34" charset="0"/>
              </a:rPr>
              <a:t>Mechanizm receptorowego działania haloperidolu</a:t>
            </a:r>
          </a:p>
        </p:txBody>
      </p:sp>
      <p:sp>
        <p:nvSpPr>
          <p:cNvPr id="9219" name="Oval 3"/>
          <p:cNvSpPr>
            <a:spLocks noChangeArrowheads="1"/>
          </p:cNvSpPr>
          <p:nvPr/>
        </p:nvSpPr>
        <p:spPr bwMode="auto">
          <a:xfrm>
            <a:off x="2971800" y="3048000"/>
            <a:ext cx="2286000" cy="2362200"/>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pl-PL"/>
          </a:p>
        </p:txBody>
      </p:sp>
      <p:sp>
        <p:nvSpPr>
          <p:cNvPr id="9220" name="AutoShape 4"/>
          <p:cNvSpPr>
            <a:spLocks noChangeArrowheads="1"/>
          </p:cNvSpPr>
          <p:nvPr/>
        </p:nvSpPr>
        <p:spPr bwMode="auto">
          <a:xfrm>
            <a:off x="5257800" y="4343400"/>
            <a:ext cx="1676400" cy="457200"/>
          </a:xfrm>
          <a:prstGeom prst="rtTriangle">
            <a:avLst/>
          </a:prstGeom>
          <a:solidFill>
            <a:schemeClr val="tx2"/>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D2</a:t>
            </a:r>
          </a:p>
        </p:txBody>
      </p:sp>
      <p:sp>
        <p:nvSpPr>
          <p:cNvPr id="9221" name="AutoShape 5"/>
          <p:cNvSpPr>
            <a:spLocks noChangeArrowheads="1"/>
          </p:cNvSpPr>
          <p:nvPr/>
        </p:nvSpPr>
        <p:spPr bwMode="auto">
          <a:xfrm>
            <a:off x="5105400" y="3352800"/>
            <a:ext cx="1219200" cy="533400"/>
          </a:xfrm>
          <a:prstGeom prst="diamond">
            <a:avLst/>
          </a:prstGeom>
          <a:solidFill>
            <a:schemeClr val="hlink"/>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a1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ymbol zastępczy numeru slajdu 3"/>
          <p:cNvSpPr>
            <a:spLocks noGrp="1"/>
          </p:cNvSpPr>
          <p:nvPr>
            <p:ph type="sldNum" sz="quarter" idx="12"/>
          </p:nvPr>
        </p:nvSpPr>
        <p:spPr/>
        <p:txBody>
          <a:bodyPr/>
          <a:lstStyle/>
          <a:p>
            <a:fld id="{4BFF8E23-BD6A-4978-8705-24B76701D06D}" type="slidenum">
              <a:rPr lang="pl-PL"/>
              <a:pPr/>
              <a:t>22</a:t>
            </a:fld>
            <a:endParaRPr lang="pl-PL"/>
          </a:p>
        </p:txBody>
      </p:sp>
      <p:grpSp>
        <p:nvGrpSpPr>
          <p:cNvPr id="2" name="Group 34"/>
          <p:cNvGrpSpPr>
            <a:grpSpLocks/>
          </p:cNvGrpSpPr>
          <p:nvPr/>
        </p:nvGrpSpPr>
        <p:grpSpPr bwMode="auto">
          <a:xfrm>
            <a:off x="762000" y="365125"/>
            <a:ext cx="8077200" cy="6129338"/>
            <a:chOff x="-3" y="-3"/>
            <a:chExt cx="2746" cy="3861"/>
          </a:xfrm>
        </p:grpSpPr>
        <p:grpSp>
          <p:nvGrpSpPr>
            <p:cNvPr id="3" name="Group 32"/>
            <p:cNvGrpSpPr>
              <a:grpSpLocks/>
            </p:cNvGrpSpPr>
            <p:nvPr/>
          </p:nvGrpSpPr>
          <p:grpSpPr bwMode="auto">
            <a:xfrm>
              <a:off x="0" y="0"/>
              <a:ext cx="2740" cy="3855"/>
              <a:chOff x="0" y="0"/>
              <a:chExt cx="2740" cy="3855"/>
            </a:xfrm>
          </p:grpSpPr>
          <p:grpSp>
            <p:nvGrpSpPr>
              <p:cNvPr id="4" name="Group 13"/>
              <p:cNvGrpSpPr>
                <a:grpSpLocks/>
              </p:cNvGrpSpPr>
              <p:nvPr/>
            </p:nvGrpSpPr>
            <p:grpSpPr bwMode="auto">
              <a:xfrm>
                <a:off x="0" y="0"/>
                <a:ext cx="1370" cy="518"/>
                <a:chOff x="0" y="0"/>
                <a:chExt cx="1370" cy="518"/>
              </a:xfrm>
            </p:grpSpPr>
            <p:sp>
              <p:nvSpPr>
                <p:cNvPr id="30722" name="Rectangle 2"/>
                <p:cNvSpPr>
                  <a:spLocks noChangeArrowheads="1"/>
                </p:cNvSpPr>
                <p:nvPr/>
              </p:nvSpPr>
              <p:spPr bwMode="auto">
                <a:xfrm>
                  <a:off x="28" y="0"/>
                  <a:ext cx="1314" cy="518"/>
                </a:xfrm>
                <a:prstGeom prst="rect">
                  <a:avLst/>
                </a:prstGeom>
                <a:noFill/>
                <a:ln w="9525">
                  <a:noFill/>
                  <a:miter lim="800000"/>
                  <a:headEnd/>
                  <a:tailEnd/>
                </a:ln>
                <a:effectLst/>
              </p:spPr>
              <p:txBody>
                <a:bodyPr/>
                <a:lstStyle/>
                <a:p>
                  <a:pPr algn="ctr"/>
                  <a:r>
                    <a:rPr lang="pl-PL" b="1">
                      <a:latin typeface="Times New Roman" charset="0"/>
                      <a:cs typeface="Times New Roman" charset="0"/>
                    </a:rPr>
                    <a:t>Leki antypsychotyczne</a:t>
                  </a:r>
                </a:p>
                <a:p>
                  <a:pPr algn="ctr" eaLnBrk="0" hangingPunct="0"/>
                  <a:r>
                    <a:rPr lang="pl-PL" b="1">
                      <a:latin typeface="Times New Roman" charset="0"/>
                      <a:cs typeface="Times New Roman" charset="0"/>
                    </a:rPr>
                    <a:t>typowe (klasyczne)</a:t>
                  </a:r>
                </a:p>
                <a:p>
                  <a:pPr algn="ctr" eaLnBrk="0" hangingPunct="0"/>
                  <a:endParaRPr lang="pl-PL" b="1">
                    <a:latin typeface="Times New Roman" charset="0"/>
                  </a:endParaRPr>
                </a:p>
              </p:txBody>
            </p:sp>
            <p:sp>
              <p:nvSpPr>
                <p:cNvPr id="30732" name="Rectangle 12"/>
                <p:cNvSpPr>
                  <a:spLocks noChangeArrowheads="1"/>
                </p:cNvSpPr>
                <p:nvPr/>
              </p:nvSpPr>
              <p:spPr bwMode="auto">
                <a:xfrm>
                  <a:off x="0" y="0"/>
                  <a:ext cx="1370" cy="518"/>
                </a:xfrm>
                <a:prstGeom prst="rect">
                  <a:avLst/>
                </a:prstGeom>
                <a:noFill/>
                <a:ln w="7">
                  <a:solidFill>
                    <a:srgbClr val="A0A0A0"/>
                  </a:solidFill>
                  <a:miter lim="800000"/>
                  <a:headEnd/>
                  <a:tailEnd/>
                </a:ln>
                <a:effectLst/>
              </p:spPr>
              <p:txBody>
                <a:bodyPr wrap="none"/>
                <a:lstStyle/>
                <a:p>
                  <a:endParaRPr lang="pl-PL"/>
                </a:p>
              </p:txBody>
            </p:sp>
          </p:grpSp>
          <p:grpSp>
            <p:nvGrpSpPr>
              <p:cNvPr id="5" name="Group 15"/>
              <p:cNvGrpSpPr>
                <a:grpSpLocks/>
              </p:cNvGrpSpPr>
              <p:nvPr/>
            </p:nvGrpSpPr>
            <p:grpSpPr bwMode="auto">
              <a:xfrm>
                <a:off x="1370" y="0"/>
                <a:ext cx="1370" cy="518"/>
                <a:chOff x="1370" y="0"/>
                <a:chExt cx="1370" cy="518"/>
              </a:xfrm>
            </p:grpSpPr>
            <p:sp>
              <p:nvSpPr>
                <p:cNvPr id="30723" name="Rectangle 3"/>
                <p:cNvSpPr>
                  <a:spLocks noChangeArrowheads="1"/>
                </p:cNvSpPr>
                <p:nvPr/>
              </p:nvSpPr>
              <p:spPr bwMode="auto">
                <a:xfrm>
                  <a:off x="1398" y="0"/>
                  <a:ext cx="1314" cy="518"/>
                </a:xfrm>
                <a:prstGeom prst="rect">
                  <a:avLst/>
                </a:prstGeom>
                <a:noFill/>
                <a:ln w="9525">
                  <a:noFill/>
                  <a:miter lim="800000"/>
                  <a:headEnd/>
                  <a:tailEnd/>
                </a:ln>
                <a:effectLst/>
              </p:spPr>
              <p:txBody>
                <a:bodyPr/>
                <a:lstStyle/>
                <a:p>
                  <a:pPr algn="ctr"/>
                  <a:r>
                    <a:rPr lang="pl-PL" b="1">
                      <a:latin typeface="Times New Roman" charset="0"/>
                      <a:cs typeface="Times New Roman" charset="0"/>
                    </a:rPr>
                    <a:t>Leki antypsychotyczne atypowe (Nowsze)</a:t>
                  </a:r>
                </a:p>
                <a:p>
                  <a:pPr algn="ctr" eaLnBrk="0" hangingPunct="0"/>
                  <a:endParaRPr lang="pl-PL" b="1">
                    <a:latin typeface="Times New Roman" charset="0"/>
                  </a:endParaRPr>
                </a:p>
              </p:txBody>
            </p:sp>
            <p:sp>
              <p:nvSpPr>
                <p:cNvPr id="30734" name="Rectangle 14"/>
                <p:cNvSpPr>
                  <a:spLocks noChangeArrowheads="1"/>
                </p:cNvSpPr>
                <p:nvPr/>
              </p:nvSpPr>
              <p:spPr bwMode="auto">
                <a:xfrm>
                  <a:off x="1370" y="0"/>
                  <a:ext cx="1370" cy="518"/>
                </a:xfrm>
                <a:prstGeom prst="rect">
                  <a:avLst/>
                </a:prstGeom>
                <a:noFill/>
                <a:ln w="7">
                  <a:solidFill>
                    <a:srgbClr val="A0A0A0"/>
                  </a:solidFill>
                  <a:miter lim="800000"/>
                  <a:headEnd/>
                  <a:tailEnd/>
                </a:ln>
                <a:effectLst/>
              </p:spPr>
              <p:txBody>
                <a:bodyPr wrap="none"/>
                <a:lstStyle/>
                <a:p>
                  <a:endParaRPr lang="pl-PL"/>
                </a:p>
              </p:txBody>
            </p:sp>
          </p:grpSp>
          <p:grpSp>
            <p:nvGrpSpPr>
              <p:cNvPr id="6" name="Group 17"/>
              <p:cNvGrpSpPr>
                <a:grpSpLocks/>
              </p:cNvGrpSpPr>
              <p:nvPr/>
            </p:nvGrpSpPr>
            <p:grpSpPr bwMode="auto">
              <a:xfrm>
                <a:off x="0" y="518"/>
                <a:ext cx="1370" cy="863"/>
                <a:chOff x="0" y="518"/>
                <a:chExt cx="1370" cy="863"/>
              </a:xfrm>
            </p:grpSpPr>
            <p:sp>
              <p:nvSpPr>
                <p:cNvPr id="30724" name="Rectangle 4"/>
                <p:cNvSpPr>
                  <a:spLocks noChangeArrowheads="1"/>
                </p:cNvSpPr>
                <p:nvPr/>
              </p:nvSpPr>
              <p:spPr bwMode="auto">
                <a:xfrm>
                  <a:off x="28" y="518"/>
                  <a:ext cx="1314" cy="863"/>
                </a:xfrm>
                <a:prstGeom prst="rect">
                  <a:avLst/>
                </a:prstGeom>
                <a:noFill/>
                <a:ln w="9525">
                  <a:noFill/>
                  <a:miter lim="800000"/>
                  <a:headEnd/>
                  <a:tailEnd/>
                </a:ln>
                <a:effectLst/>
              </p:spPr>
              <p:txBody>
                <a:bodyPr/>
                <a:lstStyle/>
                <a:p>
                  <a:r>
                    <a:rPr lang="pl-PL" b="1">
                      <a:latin typeface="Times New Roman" charset="0"/>
                      <a:cs typeface="Times New Roman" charset="0"/>
                    </a:rPr>
                    <a:t>Wpływają głównie na redukcję objawów wytwórczych</a:t>
                  </a:r>
                </a:p>
                <a:p>
                  <a:pPr eaLnBrk="0" hangingPunct="0"/>
                  <a:endParaRPr lang="pl-PL" b="1">
                    <a:latin typeface="Times New Roman" charset="0"/>
                  </a:endParaRPr>
                </a:p>
              </p:txBody>
            </p:sp>
            <p:sp>
              <p:nvSpPr>
                <p:cNvPr id="30736" name="Rectangle 16"/>
                <p:cNvSpPr>
                  <a:spLocks noChangeArrowheads="1"/>
                </p:cNvSpPr>
                <p:nvPr/>
              </p:nvSpPr>
              <p:spPr bwMode="auto">
                <a:xfrm>
                  <a:off x="0" y="518"/>
                  <a:ext cx="1370" cy="863"/>
                </a:xfrm>
                <a:prstGeom prst="rect">
                  <a:avLst/>
                </a:prstGeom>
                <a:noFill/>
                <a:ln w="7">
                  <a:solidFill>
                    <a:srgbClr val="A0A0A0"/>
                  </a:solidFill>
                  <a:miter lim="800000"/>
                  <a:headEnd/>
                  <a:tailEnd/>
                </a:ln>
                <a:effectLst/>
              </p:spPr>
              <p:txBody>
                <a:bodyPr wrap="none"/>
                <a:lstStyle/>
                <a:p>
                  <a:endParaRPr lang="pl-PL"/>
                </a:p>
              </p:txBody>
            </p:sp>
          </p:grpSp>
          <p:grpSp>
            <p:nvGrpSpPr>
              <p:cNvPr id="7" name="Group 19"/>
              <p:cNvGrpSpPr>
                <a:grpSpLocks/>
              </p:cNvGrpSpPr>
              <p:nvPr/>
            </p:nvGrpSpPr>
            <p:grpSpPr bwMode="auto">
              <a:xfrm>
                <a:off x="1370" y="518"/>
                <a:ext cx="1370" cy="863"/>
                <a:chOff x="1370" y="518"/>
                <a:chExt cx="1370" cy="863"/>
              </a:xfrm>
            </p:grpSpPr>
            <p:sp>
              <p:nvSpPr>
                <p:cNvPr id="30725" name="Rectangle 5"/>
                <p:cNvSpPr>
                  <a:spLocks noChangeArrowheads="1"/>
                </p:cNvSpPr>
                <p:nvPr/>
              </p:nvSpPr>
              <p:spPr bwMode="auto">
                <a:xfrm>
                  <a:off x="1398" y="518"/>
                  <a:ext cx="1314" cy="863"/>
                </a:xfrm>
                <a:prstGeom prst="rect">
                  <a:avLst/>
                </a:prstGeom>
                <a:noFill/>
                <a:ln w="9525">
                  <a:noFill/>
                  <a:miter lim="800000"/>
                  <a:headEnd/>
                  <a:tailEnd/>
                </a:ln>
                <a:effectLst/>
              </p:spPr>
              <p:txBody>
                <a:bodyPr/>
                <a:lstStyle/>
                <a:p>
                  <a:r>
                    <a:rPr lang="pl-PL" b="1">
                      <a:latin typeface="Times New Roman" charset="0"/>
                      <a:cs typeface="Times New Roman" charset="0"/>
                    </a:rPr>
                    <a:t>Wpływają w większym stopniu, niż leki typowe, na redukcję objawów ubytkowych i objawów dezorganizacji</a:t>
                  </a:r>
                </a:p>
                <a:p>
                  <a:pPr eaLnBrk="0" hangingPunct="0"/>
                  <a:endParaRPr lang="pl-PL" b="1">
                    <a:latin typeface="Times New Roman" charset="0"/>
                  </a:endParaRPr>
                </a:p>
              </p:txBody>
            </p:sp>
            <p:sp>
              <p:nvSpPr>
                <p:cNvPr id="30738" name="Rectangle 18"/>
                <p:cNvSpPr>
                  <a:spLocks noChangeArrowheads="1"/>
                </p:cNvSpPr>
                <p:nvPr/>
              </p:nvSpPr>
              <p:spPr bwMode="auto">
                <a:xfrm>
                  <a:off x="1370" y="518"/>
                  <a:ext cx="1370" cy="863"/>
                </a:xfrm>
                <a:prstGeom prst="rect">
                  <a:avLst/>
                </a:prstGeom>
                <a:noFill/>
                <a:ln w="7">
                  <a:solidFill>
                    <a:srgbClr val="A0A0A0"/>
                  </a:solidFill>
                  <a:miter lim="800000"/>
                  <a:headEnd/>
                  <a:tailEnd/>
                </a:ln>
                <a:effectLst/>
              </p:spPr>
              <p:txBody>
                <a:bodyPr wrap="none"/>
                <a:lstStyle/>
                <a:p>
                  <a:endParaRPr lang="pl-PL"/>
                </a:p>
              </p:txBody>
            </p:sp>
          </p:grpSp>
          <p:grpSp>
            <p:nvGrpSpPr>
              <p:cNvPr id="8" name="Group 21"/>
              <p:cNvGrpSpPr>
                <a:grpSpLocks/>
              </p:cNvGrpSpPr>
              <p:nvPr/>
            </p:nvGrpSpPr>
            <p:grpSpPr bwMode="auto">
              <a:xfrm>
                <a:off x="0" y="1381"/>
                <a:ext cx="1370" cy="1093"/>
                <a:chOff x="0" y="1381"/>
                <a:chExt cx="1370" cy="1093"/>
              </a:xfrm>
            </p:grpSpPr>
            <p:sp>
              <p:nvSpPr>
                <p:cNvPr id="30726" name="Rectangle 6"/>
                <p:cNvSpPr>
                  <a:spLocks noChangeArrowheads="1"/>
                </p:cNvSpPr>
                <p:nvPr/>
              </p:nvSpPr>
              <p:spPr bwMode="auto">
                <a:xfrm>
                  <a:off x="28" y="1381"/>
                  <a:ext cx="1314" cy="1093"/>
                </a:xfrm>
                <a:prstGeom prst="rect">
                  <a:avLst/>
                </a:prstGeom>
                <a:noFill/>
                <a:ln w="9525">
                  <a:noFill/>
                  <a:miter lim="800000"/>
                  <a:headEnd/>
                  <a:tailEnd/>
                </a:ln>
                <a:effectLst/>
              </p:spPr>
              <p:txBody>
                <a:bodyPr/>
                <a:lstStyle/>
                <a:p>
                  <a:r>
                    <a:rPr lang="pl-PL" b="1">
                      <a:latin typeface="Times New Roman" charset="0"/>
                      <a:cs typeface="Times New Roman" charset="0"/>
                    </a:rPr>
                    <a:t>Ich skuteczność jest związana głównie z ich wpływem na receptory dopaminowe</a:t>
                  </a:r>
                </a:p>
                <a:p>
                  <a:pPr eaLnBrk="0" hangingPunct="0"/>
                  <a:endParaRPr lang="pl-PL" b="1">
                    <a:latin typeface="Times New Roman" charset="0"/>
                  </a:endParaRPr>
                </a:p>
              </p:txBody>
            </p:sp>
            <p:sp>
              <p:nvSpPr>
                <p:cNvPr id="30740" name="Rectangle 20"/>
                <p:cNvSpPr>
                  <a:spLocks noChangeArrowheads="1"/>
                </p:cNvSpPr>
                <p:nvPr/>
              </p:nvSpPr>
              <p:spPr bwMode="auto">
                <a:xfrm>
                  <a:off x="0" y="1381"/>
                  <a:ext cx="1370" cy="1093"/>
                </a:xfrm>
                <a:prstGeom prst="rect">
                  <a:avLst/>
                </a:prstGeom>
                <a:noFill/>
                <a:ln w="7">
                  <a:solidFill>
                    <a:srgbClr val="A0A0A0"/>
                  </a:solidFill>
                  <a:miter lim="800000"/>
                  <a:headEnd/>
                  <a:tailEnd/>
                </a:ln>
                <a:effectLst/>
              </p:spPr>
              <p:txBody>
                <a:bodyPr wrap="none"/>
                <a:lstStyle/>
                <a:p>
                  <a:endParaRPr lang="pl-PL"/>
                </a:p>
              </p:txBody>
            </p:sp>
          </p:grpSp>
          <p:grpSp>
            <p:nvGrpSpPr>
              <p:cNvPr id="9" name="Group 23"/>
              <p:cNvGrpSpPr>
                <a:grpSpLocks/>
              </p:cNvGrpSpPr>
              <p:nvPr/>
            </p:nvGrpSpPr>
            <p:grpSpPr bwMode="auto">
              <a:xfrm>
                <a:off x="1370" y="1381"/>
                <a:ext cx="1370" cy="1093"/>
                <a:chOff x="1370" y="1381"/>
                <a:chExt cx="1370" cy="1093"/>
              </a:xfrm>
            </p:grpSpPr>
            <p:sp>
              <p:nvSpPr>
                <p:cNvPr id="30727" name="Rectangle 7"/>
                <p:cNvSpPr>
                  <a:spLocks noChangeArrowheads="1"/>
                </p:cNvSpPr>
                <p:nvPr/>
              </p:nvSpPr>
              <p:spPr bwMode="auto">
                <a:xfrm>
                  <a:off x="1398" y="1381"/>
                  <a:ext cx="1314" cy="1093"/>
                </a:xfrm>
                <a:prstGeom prst="rect">
                  <a:avLst/>
                </a:prstGeom>
                <a:noFill/>
                <a:ln w="9525">
                  <a:noFill/>
                  <a:miter lim="800000"/>
                  <a:headEnd/>
                  <a:tailEnd/>
                </a:ln>
                <a:effectLst/>
              </p:spPr>
              <p:txBody>
                <a:bodyPr/>
                <a:lstStyle/>
                <a:p>
                  <a:r>
                    <a:rPr lang="pl-PL" b="1">
                      <a:latin typeface="Times New Roman" charset="0"/>
                      <a:cs typeface="Times New Roman" charset="0"/>
                    </a:rPr>
                    <a:t>Ich szeroki profil działania (a więc wpływ na ustępowanie różnych typów objawów) wiąże się z tym, że wpływają one również na inne neuroprzekaźniki, np. serotoninę</a:t>
                  </a:r>
                </a:p>
                <a:p>
                  <a:pPr eaLnBrk="0" hangingPunct="0"/>
                  <a:endParaRPr lang="pl-PL" b="1">
                    <a:latin typeface="Times New Roman" charset="0"/>
                  </a:endParaRPr>
                </a:p>
              </p:txBody>
            </p:sp>
            <p:sp>
              <p:nvSpPr>
                <p:cNvPr id="30742" name="Rectangle 22"/>
                <p:cNvSpPr>
                  <a:spLocks noChangeArrowheads="1"/>
                </p:cNvSpPr>
                <p:nvPr/>
              </p:nvSpPr>
              <p:spPr bwMode="auto">
                <a:xfrm>
                  <a:off x="1370" y="1381"/>
                  <a:ext cx="1370" cy="1093"/>
                </a:xfrm>
                <a:prstGeom prst="rect">
                  <a:avLst/>
                </a:prstGeom>
                <a:noFill/>
                <a:ln w="7">
                  <a:solidFill>
                    <a:srgbClr val="A0A0A0"/>
                  </a:solidFill>
                  <a:miter lim="800000"/>
                  <a:headEnd/>
                  <a:tailEnd/>
                </a:ln>
                <a:effectLst/>
              </p:spPr>
              <p:txBody>
                <a:bodyPr wrap="none"/>
                <a:lstStyle/>
                <a:p>
                  <a:endParaRPr lang="pl-PL"/>
                </a:p>
              </p:txBody>
            </p:sp>
          </p:grpSp>
          <p:grpSp>
            <p:nvGrpSpPr>
              <p:cNvPr id="10" name="Group 25"/>
              <p:cNvGrpSpPr>
                <a:grpSpLocks/>
              </p:cNvGrpSpPr>
              <p:nvPr/>
            </p:nvGrpSpPr>
            <p:grpSpPr bwMode="auto">
              <a:xfrm>
                <a:off x="0" y="2474"/>
                <a:ext cx="1370" cy="748"/>
                <a:chOff x="0" y="2474"/>
                <a:chExt cx="1370" cy="748"/>
              </a:xfrm>
            </p:grpSpPr>
            <p:sp>
              <p:nvSpPr>
                <p:cNvPr id="30728" name="Rectangle 8"/>
                <p:cNvSpPr>
                  <a:spLocks noChangeArrowheads="1"/>
                </p:cNvSpPr>
                <p:nvPr/>
              </p:nvSpPr>
              <p:spPr bwMode="auto">
                <a:xfrm>
                  <a:off x="28" y="2474"/>
                  <a:ext cx="1314" cy="748"/>
                </a:xfrm>
                <a:prstGeom prst="rect">
                  <a:avLst/>
                </a:prstGeom>
                <a:noFill/>
                <a:ln w="9525">
                  <a:noFill/>
                  <a:miter lim="800000"/>
                  <a:headEnd/>
                  <a:tailEnd/>
                </a:ln>
                <a:effectLst/>
              </p:spPr>
              <p:txBody>
                <a:bodyPr/>
                <a:lstStyle/>
                <a:p>
                  <a:r>
                    <a:rPr lang="pl-PL" b="1">
                      <a:latin typeface="Times New Roman" charset="0"/>
                      <a:cs typeface="Times New Roman" charset="0"/>
                    </a:rPr>
                    <a:t>Powodują typowe objawy uboczne – tzw. objawy pozapiramidowe</a:t>
                  </a:r>
                </a:p>
                <a:p>
                  <a:pPr eaLnBrk="0" hangingPunct="0"/>
                  <a:endParaRPr lang="pl-PL" b="1">
                    <a:latin typeface="Times New Roman" charset="0"/>
                  </a:endParaRPr>
                </a:p>
              </p:txBody>
            </p:sp>
            <p:sp>
              <p:nvSpPr>
                <p:cNvPr id="30744" name="Rectangle 24"/>
                <p:cNvSpPr>
                  <a:spLocks noChangeArrowheads="1"/>
                </p:cNvSpPr>
                <p:nvPr/>
              </p:nvSpPr>
              <p:spPr bwMode="auto">
                <a:xfrm>
                  <a:off x="0" y="2474"/>
                  <a:ext cx="1370" cy="748"/>
                </a:xfrm>
                <a:prstGeom prst="rect">
                  <a:avLst/>
                </a:prstGeom>
                <a:noFill/>
                <a:ln w="7">
                  <a:solidFill>
                    <a:srgbClr val="A0A0A0"/>
                  </a:solidFill>
                  <a:miter lim="800000"/>
                  <a:headEnd/>
                  <a:tailEnd/>
                </a:ln>
                <a:effectLst/>
              </p:spPr>
              <p:txBody>
                <a:bodyPr wrap="none"/>
                <a:lstStyle/>
                <a:p>
                  <a:endParaRPr lang="pl-PL"/>
                </a:p>
              </p:txBody>
            </p:sp>
          </p:grpSp>
          <p:grpSp>
            <p:nvGrpSpPr>
              <p:cNvPr id="11" name="Group 27"/>
              <p:cNvGrpSpPr>
                <a:grpSpLocks/>
              </p:cNvGrpSpPr>
              <p:nvPr/>
            </p:nvGrpSpPr>
            <p:grpSpPr bwMode="auto">
              <a:xfrm>
                <a:off x="1370" y="2474"/>
                <a:ext cx="1370" cy="748"/>
                <a:chOff x="1370" y="2474"/>
                <a:chExt cx="1370" cy="748"/>
              </a:xfrm>
            </p:grpSpPr>
            <p:sp>
              <p:nvSpPr>
                <p:cNvPr id="30729" name="Rectangle 9"/>
                <p:cNvSpPr>
                  <a:spLocks noChangeArrowheads="1"/>
                </p:cNvSpPr>
                <p:nvPr/>
              </p:nvSpPr>
              <p:spPr bwMode="auto">
                <a:xfrm>
                  <a:off x="1398" y="2474"/>
                  <a:ext cx="1314" cy="748"/>
                </a:xfrm>
                <a:prstGeom prst="rect">
                  <a:avLst/>
                </a:prstGeom>
                <a:noFill/>
                <a:ln w="9525">
                  <a:noFill/>
                  <a:miter lim="800000"/>
                  <a:headEnd/>
                  <a:tailEnd/>
                </a:ln>
                <a:effectLst/>
              </p:spPr>
              <p:txBody>
                <a:bodyPr/>
                <a:lstStyle/>
                <a:p>
                  <a:r>
                    <a:rPr lang="pl-PL" b="1">
                      <a:latin typeface="Times New Roman" charset="0"/>
                      <a:cs typeface="Times New Roman" charset="0"/>
                    </a:rPr>
                    <a:t>Powodują objawy pozapiramidowe o niewielkim nasileniu, lub nie powodują ich w ogóle</a:t>
                  </a:r>
                </a:p>
                <a:p>
                  <a:pPr eaLnBrk="0" hangingPunct="0"/>
                  <a:endParaRPr lang="pl-PL" b="1">
                    <a:latin typeface="Times New Roman" charset="0"/>
                  </a:endParaRPr>
                </a:p>
              </p:txBody>
            </p:sp>
            <p:sp>
              <p:nvSpPr>
                <p:cNvPr id="30746" name="Rectangle 26"/>
                <p:cNvSpPr>
                  <a:spLocks noChangeArrowheads="1"/>
                </p:cNvSpPr>
                <p:nvPr/>
              </p:nvSpPr>
              <p:spPr bwMode="auto">
                <a:xfrm>
                  <a:off x="1370" y="2474"/>
                  <a:ext cx="1370" cy="748"/>
                </a:xfrm>
                <a:prstGeom prst="rect">
                  <a:avLst/>
                </a:prstGeom>
                <a:noFill/>
                <a:ln w="7">
                  <a:solidFill>
                    <a:srgbClr val="A0A0A0"/>
                  </a:solidFill>
                  <a:miter lim="800000"/>
                  <a:headEnd/>
                  <a:tailEnd/>
                </a:ln>
                <a:effectLst/>
              </p:spPr>
              <p:txBody>
                <a:bodyPr wrap="none"/>
                <a:lstStyle/>
                <a:p>
                  <a:endParaRPr lang="pl-PL"/>
                </a:p>
              </p:txBody>
            </p:sp>
          </p:grpSp>
          <p:grpSp>
            <p:nvGrpSpPr>
              <p:cNvPr id="12" name="Group 29"/>
              <p:cNvGrpSpPr>
                <a:grpSpLocks/>
              </p:cNvGrpSpPr>
              <p:nvPr/>
            </p:nvGrpSpPr>
            <p:grpSpPr bwMode="auto">
              <a:xfrm>
                <a:off x="0" y="3222"/>
                <a:ext cx="1370" cy="633"/>
                <a:chOff x="0" y="3222"/>
                <a:chExt cx="1370" cy="633"/>
              </a:xfrm>
            </p:grpSpPr>
            <p:sp>
              <p:nvSpPr>
                <p:cNvPr id="30730" name="Rectangle 10"/>
                <p:cNvSpPr>
                  <a:spLocks noChangeArrowheads="1"/>
                </p:cNvSpPr>
                <p:nvPr/>
              </p:nvSpPr>
              <p:spPr bwMode="auto">
                <a:xfrm>
                  <a:off x="28" y="3222"/>
                  <a:ext cx="1314" cy="633"/>
                </a:xfrm>
                <a:prstGeom prst="rect">
                  <a:avLst/>
                </a:prstGeom>
                <a:noFill/>
                <a:ln w="9525">
                  <a:noFill/>
                  <a:miter lim="800000"/>
                  <a:headEnd/>
                  <a:tailEnd/>
                </a:ln>
                <a:effectLst/>
              </p:spPr>
              <p:txBody>
                <a:bodyPr/>
                <a:lstStyle/>
                <a:p>
                  <a:r>
                    <a:rPr lang="pl-PL" b="1">
                      <a:latin typeface="Times New Roman" charset="0"/>
                      <a:cs typeface="Times New Roman" charset="0"/>
                    </a:rPr>
                    <a:t>Są dostępne w postaci </a:t>
                  </a:r>
                  <a:r>
                    <a:rPr lang="pl-PL" b="1" i="1">
                      <a:latin typeface="Times New Roman" charset="0"/>
                      <a:cs typeface="Times New Roman" charset="0"/>
                    </a:rPr>
                    <a:t>depot</a:t>
                  </a:r>
                  <a:endParaRPr lang="pl-PL" b="1">
                    <a:latin typeface="Times New Roman" charset="0"/>
                  </a:endParaRPr>
                </a:p>
              </p:txBody>
            </p:sp>
            <p:sp>
              <p:nvSpPr>
                <p:cNvPr id="30748" name="Rectangle 28"/>
                <p:cNvSpPr>
                  <a:spLocks noChangeArrowheads="1"/>
                </p:cNvSpPr>
                <p:nvPr/>
              </p:nvSpPr>
              <p:spPr bwMode="auto">
                <a:xfrm>
                  <a:off x="0" y="3222"/>
                  <a:ext cx="1370" cy="633"/>
                </a:xfrm>
                <a:prstGeom prst="rect">
                  <a:avLst/>
                </a:prstGeom>
                <a:noFill/>
                <a:ln w="7">
                  <a:solidFill>
                    <a:srgbClr val="A0A0A0"/>
                  </a:solidFill>
                  <a:miter lim="800000"/>
                  <a:headEnd/>
                  <a:tailEnd/>
                </a:ln>
                <a:effectLst/>
              </p:spPr>
              <p:txBody>
                <a:bodyPr wrap="none"/>
                <a:lstStyle/>
                <a:p>
                  <a:endParaRPr lang="pl-PL"/>
                </a:p>
              </p:txBody>
            </p:sp>
          </p:grpSp>
          <p:grpSp>
            <p:nvGrpSpPr>
              <p:cNvPr id="13" name="Group 31"/>
              <p:cNvGrpSpPr>
                <a:grpSpLocks/>
              </p:cNvGrpSpPr>
              <p:nvPr/>
            </p:nvGrpSpPr>
            <p:grpSpPr bwMode="auto">
              <a:xfrm>
                <a:off x="1370" y="3222"/>
                <a:ext cx="1370" cy="633"/>
                <a:chOff x="1370" y="3222"/>
                <a:chExt cx="1370" cy="633"/>
              </a:xfrm>
            </p:grpSpPr>
            <p:sp>
              <p:nvSpPr>
                <p:cNvPr id="30731" name="Rectangle 11"/>
                <p:cNvSpPr>
                  <a:spLocks noChangeArrowheads="1"/>
                </p:cNvSpPr>
                <p:nvPr/>
              </p:nvSpPr>
              <p:spPr bwMode="auto">
                <a:xfrm>
                  <a:off x="1398" y="3222"/>
                  <a:ext cx="1314" cy="633"/>
                </a:xfrm>
                <a:prstGeom prst="rect">
                  <a:avLst/>
                </a:prstGeom>
                <a:noFill/>
                <a:ln w="9525">
                  <a:noFill/>
                  <a:miter lim="800000"/>
                  <a:headEnd/>
                  <a:tailEnd/>
                </a:ln>
                <a:effectLst/>
              </p:spPr>
              <p:txBody>
                <a:bodyPr/>
                <a:lstStyle/>
                <a:p>
                  <a:r>
                    <a:rPr lang="pl-PL" b="1" dirty="0">
                      <a:latin typeface="Times New Roman" charset="0"/>
                      <a:cs typeface="Times New Roman" charset="0"/>
                    </a:rPr>
                    <a:t>Nie </a:t>
                  </a:r>
                  <a:r>
                    <a:rPr lang="pl-PL" b="1" dirty="0" smtClean="0">
                      <a:latin typeface="Times New Roman" charset="0"/>
                      <a:cs typeface="Times New Roman" charset="0"/>
                    </a:rPr>
                    <a:t>były dostępne </a:t>
                  </a:r>
                  <a:r>
                    <a:rPr lang="pl-PL" b="1" dirty="0">
                      <a:latin typeface="Times New Roman" charset="0"/>
                      <a:cs typeface="Times New Roman" charset="0"/>
                    </a:rPr>
                    <a:t>w postaci </a:t>
                  </a:r>
                  <a:r>
                    <a:rPr lang="pl-PL" b="1" i="1" dirty="0" smtClean="0">
                      <a:latin typeface="Times New Roman" charset="0"/>
                      <a:cs typeface="Times New Roman" charset="0"/>
                    </a:rPr>
                    <a:t>depot</a:t>
                  </a:r>
                </a:p>
                <a:p>
                  <a:r>
                    <a:rPr lang="pl-PL" b="1" i="1" dirty="0" smtClean="0">
                      <a:latin typeface="Times New Roman" charset="0"/>
                      <a:cs typeface="Times New Roman" charset="0"/>
                    </a:rPr>
                    <a:t>Obecnie: RISPOLEPT CONSTA</a:t>
                  </a:r>
                </a:p>
                <a:p>
                  <a:r>
                    <a:rPr lang="pl-PL" b="1" i="1" dirty="0" smtClean="0">
                      <a:latin typeface="Times New Roman" charset="0"/>
                      <a:cs typeface="Times New Roman" charset="0"/>
                    </a:rPr>
                    <a:t>ZYPADHERA</a:t>
                  </a:r>
                  <a:endParaRPr lang="pl-PL" b="1" dirty="0">
                    <a:latin typeface="Times New Roman" charset="0"/>
                    <a:cs typeface="Times New Roman" charset="0"/>
                  </a:endParaRPr>
                </a:p>
                <a:p>
                  <a:pPr eaLnBrk="0" hangingPunct="0"/>
                  <a:r>
                    <a:rPr lang="pl-PL" b="1" dirty="0">
                      <a:latin typeface="Times New Roman" charset="0"/>
                      <a:cs typeface="Times New Roman" charset="0"/>
                    </a:rPr>
                    <a:t> </a:t>
                  </a:r>
                </a:p>
                <a:p>
                  <a:pPr eaLnBrk="0" hangingPunct="0"/>
                  <a:endParaRPr lang="pl-PL" b="1" dirty="0">
                    <a:latin typeface="Times New Roman" charset="0"/>
                  </a:endParaRPr>
                </a:p>
              </p:txBody>
            </p:sp>
            <p:sp>
              <p:nvSpPr>
                <p:cNvPr id="30750" name="Rectangle 30"/>
                <p:cNvSpPr>
                  <a:spLocks noChangeArrowheads="1"/>
                </p:cNvSpPr>
                <p:nvPr/>
              </p:nvSpPr>
              <p:spPr bwMode="auto">
                <a:xfrm>
                  <a:off x="1370" y="3222"/>
                  <a:ext cx="1370" cy="633"/>
                </a:xfrm>
                <a:prstGeom prst="rect">
                  <a:avLst/>
                </a:prstGeom>
                <a:noFill/>
                <a:ln w="7">
                  <a:solidFill>
                    <a:srgbClr val="A0A0A0"/>
                  </a:solidFill>
                  <a:miter lim="800000"/>
                  <a:headEnd/>
                  <a:tailEnd/>
                </a:ln>
                <a:effectLst/>
              </p:spPr>
              <p:txBody>
                <a:bodyPr wrap="none"/>
                <a:lstStyle/>
                <a:p>
                  <a:endParaRPr lang="pl-PL"/>
                </a:p>
              </p:txBody>
            </p:sp>
          </p:grpSp>
        </p:grpSp>
        <p:sp>
          <p:nvSpPr>
            <p:cNvPr id="30753" name="Rectangle 33"/>
            <p:cNvSpPr>
              <a:spLocks noChangeArrowheads="1"/>
            </p:cNvSpPr>
            <p:nvPr/>
          </p:nvSpPr>
          <p:spPr bwMode="auto">
            <a:xfrm>
              <a:off x="-3" y="-3"/>
              <a:ext cx="2746" cy="3861"/>
            </a:xfrm>
            <a:prstGeom prst="rect">
              <a:avLst/>
            </a:prstGeom>
            <a:noFill/>
            <a:ln w="11112">
              <a:solidFill>
                <a:srgbClr val="A0A0A0"/>
              </a:solidFill>
              <a:miter lim="800000"/>
              <a:headEnd/>
              <a:tailEnd/>
            </a:ln>
            <a:effectLst/>
          </p:spPr>
          <p:txBody>
            <a:bodyPr wrap="none"/>
            <a:lstStyle/>
            <a:p>
              <a:endParaRPr lang="pl-PL"/>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olny kształt 3"/>
          <p:cNvSpPr/>
          <p:nvPr/>
        </p:nvSpPr>
        <p:spPr>
          <a:xfrm>
            <a:off x="1982797" y="2326574"/>
            <a:ext cx="10886" cy="3156857"/>
          </a:xfrm>
          <a:custGeom>
            <a:avLst/>
            <a:gdLst>
              <a:gd name="connsiteX0" fmla="*/ 0 w 10886"/>
              <a:gd name="connsiteY0" fmla="*/ 0 h 3156857"/>
              <a:gd name="connsiteX1" fmla="*/ 10886 w 10886"/>
              <a:gd name="connsiteY1" fmla="*/ 3156857 h 3156857"/>
            </a:gdLst>
            <a:ahLst/>
            <a:cxnLst>
              <a:cxn ang="0">
                <a:pos x="connsiteX0" y="connsiteY0"/>
              </a:cxn>
              <a:cxn ang="0">
                <a:pos x="connsiteX1" y="connsiteY1"/>
              </a:cxn>
            </a:cxnLst>
            <a:rect l="l" t="t" r="r" b="b"/>
            <a:pathLst>
              <a:path w="10886" h="3156857">
                <a:moveTo>
                  <a:pt x="0" y="0"/>
                </a:moveTo>
                <a:cubicBezTo>
                  <a:pt x="3629" y="1052286"/>
                  <a:pt x="7257" y="2104571"/>
                  <a:pt x="10886" y="3156857"/>
                </a:cubicBezTo>
              </a:path>
            </a:pathLst>
          </a:cu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sz="3200">
              <a:solidFill>
                <a:prstClr val="black"/>
              </a:solidFill>
            </a:endParaRPr>
          </a:p>
        </p:txBody>
      </p:sp>
      <p:sp>
        <p:nvSpPr>
          <p:cNvPr id="5" name="Dowolny kształt 4"/>
          <p:cNvSpPr/>
          <p:nvPr/>
        </p:nvSpPr>
        <p:spPr>
          <a:xfrm flipH="1" flipV="1">
            <a:off x="1965087" y="4764297"/>
            <a:ext cx="7072362" cy="45719"/>
          </a:xfrm>
          <a:custGeom>
            <a:avLst/>
            <a:gdLst>
              <a:gd name="connsiteX0" fmla="*/ 0 w 10886"/>
              <a:gd name="connsiteY0" fmla="*/ 0 h 3156857"/>
              <a:gd name="connsiteX1" fmla="*/ 10886 w 10886"/>
              <a:gd name="connsiteY1" fmla="*/ 3156857 h 3156857"/>
            </a:gdLst>
            <a:ahLst/>
            <a:cxnLst>
              <a:cxn ang="0">
                <a:pos x="connsiteX0" y="connsiteY0"/>
              </a:cxn>
              <a:cxn ang="0">
                <a:pos x="connsiteX1" y="connsiteY1"/>
              </a:cxn>
            </a:cxnLst>
            <a:rect l="l" t="t" r="r" b="b"/>
            <a:pathLst>
              <a:path w="10886" h="3156857">
                <a:moveTo>
                  <a:pt x="0" y="0"/>
                </a:moveTo>
                <a:cubicBezTo>
                  <a:pt x="3629" y="1052286"/>
                  <a:pt x="7257" y="2104571"/>
                  <a:pt x="10886" y="3156857"/>
                </a:cubicBezTo>
              </a:path>
            </a:pathLst>
          </a:cu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sz="3200">
              <a:solidFill>
                <a:prstClr val="black"/>
              </a:solidFill>
            </a:endParaRPr>
          </a:p>
        </p:txBody>
      </p:sp>
      <p:sp>
        <p:nvSpPr>
          <p:cNvPr id="6" name="pole tekstowe 5"/>
          <p:cNvSpPr txBox="1"/>
          <p:nvPr/>
        </p:nvSpPr>
        <p:spPr>
          <a:xfrm>
            <a:off x="1179269" y="2192529"/>
            <a:ext cx="714380" cy="3447098"/>
          </a:xfrm>
          <a:prstGeom prst="rect">
            <a:avLst/>
          </a:prstGeom>
          <a:noFill/>
        </p:spPr>
        <p:txBody>
          <a:bodyPr wrap="square" rtlCol="0">
            <a:spAutoFit/>
          </a:bodyPr>
          <a:lstStyle/>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-0,7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-0,6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-0,5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-0,4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-0,3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-0,2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-0,1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0,0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+0,1 –</a:t>
            </a:r>
          </a:p>
          <a:p>
            <a:pPr algn="r" fontAlgn="base">
              <a:spcBef>
                <a:spcPct val="0"/>
              </a:spcBef>
              <a:spcAft>
                <a:spcPct val="0"/>
              </a:spcAft>
            </a:pPr>
            <a:endParaRPr lang="pl-PL" sz="1200" b="1" dirty="0" smtClean="0">
              <a:solidFill>
                <a:srgbClr val="1F497D">
                  <a:lumMod val="20000"/>
                  <a:lumOff val="80000"/>
                </a:srgbClr>
              </a:solidFill>
              <a:latin typeface="Times New Roman" pitchFamily="18" charset="0"/>
            </a:endParaRPr>
          </a:p>
          <a:p>
            <a:pPr algn="r" fontAlgn="base">
              <a:spcBef>
                <a:spcPct val="0"/>
              </a:spcBef>
              <a:spcAft>
                <a:spcPct val="0"/>
              </a:spcAft>
            </a:pPr>
            <a:r>
              <a:rPr lang="pl-PL" sz="1100" b="1" dirty="0" smtClean="0">
                <a:solidFill>
                  <a:srgbClr val="1F497D">
                    <a:lumMod val="20000"/>
                    <a:lumOff val="80000"/>
                  </a:srgbClr>
                </a:solidFill>
                <a:latin typeface="Times New Roman" pitchFamily="18" charset="0"/>
              </a:rPr>
              <a:t>+0,2 -</a:t>
            </a:r>
            <a:endParaRPr lang="pl-PL" sz="1100" b="1" dirty="0">
              <a:solidFill>
                <a:srgbClr val="1F497D">
                  <a:lumMod val="20000"/>
                  <a:lumOff val="80000"/>
                </a:srgbClr>
              </a:solidFill>
              <a:latin typeface="Times New Roman" pitchFamily="18" charset="0"/>
            </a:endParaRPr>
          </a:p>
        </p:txBody>
      </p:sp>
      <p:sp>
        <p:nvSpPr>
          <p:cNvPr id="7" name="Prostokąt 6"/>
          <p:cNvSpPr/>
          <p:nvPr/>
        </p:nvSpPr>
        <p:spPr>
          <a:xfrm>
            <a:off x="1965087" y="1714488"/>
            <a:ext cx="7250383" cy="307777"/>
          </a:xfrm>
          <a:prstGeom prst="rect">
            <a:avLst/>
          </a:prstGeom>
        </p:spPr>
        <p:txBody>
          <a:bodyPr wrap="none">
            <a:spAutoFit/>
          </a:bodyPr>
          <a:lstStyle/>
          <a:p>
            <a:pPr fontAlgn="base">
              <a:spcBef>
                <a:spcPct val="0"/>
              </a:spcBef>
              <a:spcAft>
                <a:spcPct val="0"/>
              </a:spcAft>
            </a:pP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Amisulp</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Aripipraz</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Klozapin</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Olanzap</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Kwetiap</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Risperid</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Sertindol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Ziprasid</a:t>
            </a:r>
            <a:r>
              <a:rPr lang="pl-PL" sz="1400" b="1" dirty="0"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   </a:t>
            </a:r>
            <a:r>
              <a:rPr lang="pl-PL" sz="1400" b="1" dirty="0" err="1" smtClean="0">
                <a:solidFill>
                  <a:srgbClr val="1F497D">
                    <a:lumMod val="20000"/>
                    <a:lumOff val="80000"/>
                  </a:srgbClr>
                </a:solidFill>
                <a:effectLst>
                  <a:outerShdw blurRad="38100" dist="38100" dir="2700000" algn="tl">
                    <a:srgbClr val="000000">
                      <a:alpha val="43137"/>
                    </a:srgbClr>
                  </a:outerShdw>
                </a:effectLst>
                <a:latin typeface="Times New Roman" pitchFamily="18" charset="0"/>
              </a:rPr>
              <a:t>Zotepina</a:t>
            </a:r>
            <a:endParaRPr lang="pl-PL" sz="1400" dirty="0">
              <a:solidFill>
                <a:prstClr val="black"/>
              </a:solidFill>
              <a:effectLst>
                <a:outerShdw blurRad="38100" dist="38100" dir="2700000" algn="tl">
                  <a:srgbClr val="000000">
                    <a:alpha val="43137"/>
                  </a:srgbClr>
                </a:outerShdw>
              </a:effectLst>
              <a:latin typeface="Times New Roman" pitchFamily="18" charset="0"/>
            </a:endParaRPr>
          </a:p>
        </p:txBody>
      </p:sp>
      <p:cxnSp>
        <p:nvCxnSpPr>
          <p:cNvPr id="12" name="Łącznik prosty 11"/>
          <p:cNvCxnSpPr/>
          <p:nvPr/>
        </p:nvCxnSpPr>
        <p:spPr>
          <a:xfrm rot="5400000">
            <a:off x="1965087" y="3692727"/>
            <a:ext cx="8572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Elipsa 12"/>
          <p:cNvSpPr/>
          <p:nvPr/>
        </p:nvSpPr>
        <p:spPr>
          <a:xfrm>
            <a:off x="2322277" y="3621289"/>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14" name="Łącznik prosty 13"/>
          <p:cNvCxnSpPr/>
          <p:nvPr/>
        </p:nvCxnSpPr>
        <p:spPr>
          <a:xfrm rot="5400000">
            <a:off x="2822343" y="4621421"/>
            <a:ext cx="71438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Elipsa 14"/>
          <p:cNvSpPr/>
          <p:nvPr/>
        </p:nvSpPr>
        <p:spPr>
          <a:xfrm>
            <a:off x="3108095" y="454998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17" name="Łącznik prosty 16"/>
          <p:cNvCxnSpPr/>
          <p:nvPr/>
        </p:nvCxnSpPr>
        <p:spPr>
          <a:xfrm rot="5400000">
            <a:off x="3143814" y="2942628"/>
            <a:ext cx="1643074"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Elipsa 17"/>
          <p:cNvSpPr/>
          <p:nvPr/>
        </p:nvSpPr>
        <p:spPr>
          <a:xfrm>
            <a:off x="3893913" y="2835471"/>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20" name="Łącznik prosty 19"/>
          <p:cNvCxnSpPr/>
          <p:nvPr/>
        </p:nvCxnSpPr>
        <p:spPr>
          <a:xfrm rot="5400000">
            <a:off x="4358260" y="3728446"/>
            <a:ext cx="785818"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Elipsa 20"/>
          <p:cNvSpPr/>
          <p:nvPr/>
        </p:nvSpPr>
        <p:spPr>
          <a:xfrm>
            <a:off x="4679731" y="3621289"/>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23" name="Łącznik prosty 22"/>
          <p:cNvCxnSpPr/>
          <p:nvPr/>
        </p:nvCxnSpPr>
        <p:spPr>
          <a:xfrm rot="5400000">
            <a:off x="5251235" y="4978611"/>
            <a:ext cx="571504"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Elipsa 23"/>
          <p:cNvSpPr/>
          <p:nvPr/>
        </p:nvSpPr>
        <p:spPr>
          <a:xfrm>
            <a:off x="5465549" y="490717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26" name="Łącznik prosty 25"/>
          <p:cNvCxnSpPr/>
          <p:nvPr/>
        </p:nvCxnSpPr>
        <p:spPr>
          <a:xfrm rot="5400000">
            <a:off x="6037053" y="4264231"/>
            <a:ext cx="571504"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Elipsa 26"/>
          <p:cNvSpPr/>
          <p:nvPr/>
        </p:nvSpPr>
        <p:spPr>
          <a:xfrm>
            <a:off x="6251367" y="419279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30" name="Łącznik prosty 29"/>
          <p:cNvCxnSpPr/>
          <p:nvPr/>
        </p:nvCxnSpPr>
        <p:spPr>
          <a:xfrm rot="5400000">
            <a:off x="6572838" y="4800016"/>
            <a:ext cx="107157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Elipsa 30"/>
          <p:cNvSpPr/>
          <p:nvPr/>
        </p:nvSpPr>
        <p:spPr>
          <a:xfrm>
            <a:off x="7037185" y="4835735"/>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33" name="Łącznik prosty 32"/>
          <p:cNvCxnSpPr/>
          <p:nvPr/>
        </p:nvCxnSpPr>
        <p:spPr>
          <a:xfrm rot="5400000">
            <a:off x="8001598" y="4371388"/>
            <a:ext cx="121444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Elipsa 33"/>
          <p:cNvSpPr/>
          <p:nvPr/>
        </p:nvSpPr>
        <p:spPr>
          <a:xfrm>
            <a:off x="8537383" y="4264231"/>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cxnSp>
        <p:nvCxnSpPr>
          <p:cNvPr id="37" name="Łącznik prosty 36"/>
          <p:cNvCxnSpPr/>
          <p:nvPr/>
        </p:nvCxnSpPr>
        <p:spPr>
          <a:xfrm rot="5400000">
            <a:off x="7430094" y="4942892"/>
            <a:ext cx="928694"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Elipsa 37"/>
          <p:cNvSpPr/>
          <p:nvPr/>
        </p:nvSpPr>
        <p:spPr>
          <a:xfrm>
            <a:off x="7823003" y="4978611"/>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sp>
        <p:nvSpPr>
          <p:cNvPr id="41" name="pole tekstowe 40"/>
          <p:cNvSpPr txBox="1"/>
          <p:nvPr/>
        </p:nvSpPr>
        <p:spPr>
          <a:xfrm>
            <a:off x="142844" y="142852"/>
            <a:ext cx="8572560" cy="523220"/>
          </a:xfrm>
          <a:prstGeom prst="rect">
            <a:avLst/>
          </a:prstGeom>
          <a:noFill/>
        </p:spPr>
        <p:txBody>
          <a:bodyPr wrap="square" rtlCol="0">
            <a:spAutoFit/>
          </a:bodyPr>
          <a:lstStyle/>
          <a:p>
            <a:pPr algn="ctr" fontAlgn="base">
              <a:spcBef>
                <a:spcPct val="0"/>
              </a:spcBef>
              <a:spcAft>
                <a:spcPct val="0"/>
              </a:spcAft>
            </a:pPr>
            <a:r>
              <a:rPr lang="pl-PL" sz="2800" dirty="0" smtClean="0">
                <a:solidFill>
                  <a:srgbClr val="1F497D">
                    <a:lumMod val="20000"/>
                    <a:lumOff val="80000"/>
                  </a:srgbClr>
                </a:solidFill>
                <a:latin typeface="Times New Roman" pitchFamily="18" charset="0"/>
              </a:rPr>
              <a:t>Skuteczność (1/2): neuroleptyki atypowe </a:t>
            </a:r>
            <a:r>
              <a:rPr lang="pl-PL" sz="2800" dirty="0" err="1" smtClean="0">
                <a:solidFill>
                  <a:srgbClr val="1F497D">
                    <a:lumMod val="20000"/>
                    <a:lumOff val="80000"/>
                  </a:srgbClr>
                </a:solidFill>
                <a:latin typeface="Times New Roman" pitchFamily="18" charset="0"/>
              </a:rPr>
              <a:t>vs</a:t>
            </a:r>
            <a:r>
              <a:rPr lang="pl-PL" sz="2800" dirty="0" smtClean="0">
                <a:solidFill>
                  <a:srgbClr val="1F497D">
                    <a:lumMod val="20000"/>
                    <a:lumOff val="80000"/>
                  </a:srgbClr>
                </a:solidFill>
                <a:latin typeface="Times New Roman" pitchFamily="18" charset="0"/>
              </a:rPr>
              <a:t> typowe</a:t>
            </a:r>
            <a:endParaRPr lang="pl-PL" sz="2800" dirty="0">
              <a:solidFill>
                <a:srgbClr val="1F497D">
                  <a:lumMod val="20000"/>
                  <a:lumOff val="80000"/>
                </a:srgbClr>
              </a:solidFill>
              <a:latin typeface="Times New Roman" pitchFamily="18" charset="0"/>
            </a:endParaRPr>
          </a:p>
        </p:txBody>
      </p:sp>
      <p:sp>
        <p:nvSpPr>
          <p:cNvPr id="42" name="pole tekstowe 41"/>
          <p:cNvSpPr txBox="1"/>
          <p:nvPr/>
        </p:nvSpPr>
        <p:spPr>
          <a:xfrm>
            <a:off x="285720" y="2214554"/>
            <a:ext cx="1071570" cy="369332"/>
          </a:xfrm>
          <a:prstGeom prst="rect">
            <a:avLst/>
          </a:prstGeom>
          <a:solidFill>
            <a:srgbClr val="FF0000"/>
          </a:solidFill>
          <a:scene3d>
            <a:camera prst="orthographicFront"/>
            <a:lightRig rig="threePt" dir="t"/>
          </a:scene3d>
          <a:sp3d>
            <a:bevelT/>
          </a:sp3d>
        </p:spPr>
        <p:txBody>
          <a:bodyPr wrap="square" rtlCol="0">
            <a:spAutoFit/>
          </a:bodyPr>
          <a:lstStyle/>
          <a:p>
            <a:pPr algn="ctr" fontAlgn="base">
              <a:spcBef>
                <a:spcPct val="0"/>
              </a:spcBef>
              <a:spcAft>
                <a:spcPct val="0"/>
              </a:spcAft>
            </a:pPr>
            <a:r>
              <a:rPr lang="pl-PL" dirty="0" smtClean="0">
                <a:solidFill>
                  <a:prstClr val="black"/>
                </a:solidFill>
                <a:latin typeface="Times New Roman" pitchFamily="18" charset="0"/>
              </a:rPr>
              <a:t>Atypowe</a:t>
            </a:r>
            <a:endParaRPr lang="pl-PL" dirty="0">
              <a:solidFill>
                <a:prstClr val="black"/>
              </a:solidFill>
              <a:latin typeface="Times New Roman" pitchFamily="18" charset="0"/>
            </a:endParaRPr>
          </a:p>
        </p:txBody>
      </p:sp>
      <p:sp>
        <p:nvSpPr>
          <p:cNvPr id="43" name="pole tekstowe 42"/>
          <p:cNvSpPr txBox="1"/>
          <p:nvPr/>
        </p:nvSpPr>
        <p:spPr>
          <a:xfrm>
            <a:off x="285720" y="5274246"/>
            <a:ext cx="1071570" cy="369332"/>
          </a:xfrm>
          <a:prstGeom prst="rect">
            <a:avLst/>
          </a:prstGeom>
          <a:solidFill>
            <a:srgbClr val="FF0000"/>
          </a:solidFill>
          <a:scene3d>
            <a:camera prst="orthographicFront"/>
            <a:lightRig rig="threePt" dir="t"/>
          </a:scene3d>
          <a:sp3d>
            <a:bevelT/>
          </a:sp3d>
        </p:spPr>
        <p:txBody>
          <a:bodyPr wrap="square" rtlCol="0">
            <a:spAutoFit/>
          </a:bodyPr>
          <a:lstStyle/>
          <a:p>
            <a:pPr algn="ctr" fontAlgn="base">
              <a:spcBef>
                <a:spcPct val="0"/>
              </a:spcBef>
              <a:spcAft>
                <a:spcPct val="0"/>
              </a:spcAft>
            </a:pPr>
            <a:r>
              <a:rPr lang="pl-PL" dirty="0" smtClean="0">
                <a:solidFill>
                  <a:prstClr val="black"/>
                </a:solidFill>
                <a:latin typeface="Times New Roman" pitchFamily="18" charset="0"/>
              </a:rPr>
              <a:t>Typowe</a:t>
            </a:r>
            <a:endParaRPr lang="pl-PL" dirty="0">
              <a:solidFill>
                <a:prstClr val="black"/>
              </a:solidFill>
              <a:latin typeface="Times New Roman" pitchFamily="18" charset="0"/>
            </a:endParaRPr>
          </a:p>
        </p:txBody>
      </p:sp>
      <p:sp>
        <p:nvSpPr>
          <p:cNvPr id="48" name="pole tekstowe 47"/>
          <p:cNvSpPr txBox="1"/>
          <p:nvPr/>
        </p:nvSpPr>
        <p:spPr>
          <a:xfrm>
            <a:off x="5786446" y="6550247"/>
            <a:ext cx="3357554" cy="307777"/>
          </a:xfrm>
          <a:prstGeom prst="rect">
            <a:avLst/>
          </a:prstGeom>
          <a:noFill/>
        </p:spPr>
        <p:txBody>
          <a:bodyPr wrap="square" rtlCol="0">
            <a:spAutoFit/>
          </a:bodyPr>
          <a:lstStyle/>
          <a:p>
            <a:pPr algn="r" fontAlgn="base">
              <a:spcBef>
                <a:spcPct val="0"/>
              </a:spcBef>
              <a:spcAft>
                <a:spcPct val="0"/>
              </a:spcAft>
            </a:pPr>
            <a:r>
              <a:rPr lang="pl-PL" sz="1400" dirty="0" err="1" smtClean="0">
                <a:solidFill>
                  <a:srgbClr val="1F497D">
                    <a:lumMod val="20000"/>
                    <a:lumOff val="80000"/>
                  </a:srgbClr>
                </a:solidFill>
                <a:latin typeface="Times New Roman" pitchFamily="18" charset="0"/>
              </a:rPr>
              <a:t>Leucht</a:t>
            </a:r>
            <a:r>
              <a:rPr lang="pl-PL" sz="1400" dirty="0" smtClean="0">
                <a:solidFill>
                  <a:srgbClr val="1F497D">
                    <a:lumMod val="20000"/>
                    <a:lumOff val="80000"/>
                  </a:srgbClr>
                </a:solidFill>
                <a:latin typeface="Times New Roman" pitchFamily="18" charset="0"/>
              </a:rPr>
              <a:t> S. i in. 2009 Lancet</a:t>
            </a:r>
            <a:endParaRPr lang="pl-PL" sz="1400" dirty="0">
              <a:solidFill>
                <a:srgbClr val="1F497D">
                  <a:lumMod val="20000"/>
                  <a:lumOff val="80000"/>
                </a:srgbClr>
              </a:solidFill>
              <a:latin typeface="Times New Roman" pitchFamily="18" charset="0"/>
            </a:endParaRPr>
          </a:p>
        </p:txBody>
      </p:sp>
      <p:sp>
        <p:nvSpPr>
          <p:cNvPr id="49" name="pole tekstowe 48"/>
          <p:cNvSpPr txBox="1"/>
          <p:nvPr/>
        </p:nvSpPr>
        <p:spPr>
          <a:xfrm>
            <a:off x="0" y="3643314"/>
            <a:ext cx="1500166" cy="1200329"/>
          </a:xfrm>
          <a:prstGeom prst="rect">
            <a:avLst/>
          </a:prstGeom>
          <a:noFill/>
        </p:spPr>
        <p:txBody>
          <a:bodyPr wrap="square" rtlCol="0">
            <a:spAutoFit/>
          </a:bodyPr>
          <a:lstStyle/>
          <a:p>
            <a:pPr algn="ctr" fontAlgn="base">
              <a:spcBef>
                <a:spcPct val="0"/>
              </a:spcBef>
              <a:spcAft>
                <a:spcPct val="0"/>
              </a:spcAft>
            </a:pPr>
            <a:r>
              <a:rPr lang="pl-PL" dirty="0" smtClean="0">
                <a:solidFill>
                  <a:srgbClr val="FF0000"/>
                </a:solidFill>
                <a:effectLst>
                  <a:outerShdw blurRad="38100" dist="38100" dir="2700000" algn="tl">
                    <a:srgbClr val="000000">
                      <a:alpha val="43137"/>
                    </a:srgbClr>
                  </a:outerShdw>
                </a:effectLst>
                <a:latin typeface="Times New Roman" pitchFamily="18" charset="0"/>
              </a:rPr>
              <a:t>Czyja przewaga skuteczności?*</a:t>
            </a:r>
            <a:endParaRPr lang="pl-PL"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50" name="Prostokąt 49"/>
          <p:cNvSpPr/>
          <p:nvPr/>
        </p:nvSpPr>
        <p:spPr>
          <a:xfrm>
            <a:off x="428596" y="5929330"/>
            <a:ext cx="6779420" cy="584775"/>
          </a:xfrm>
          <a:prstGeom prst="rect">
            <a:avLst/>
          </a:prstGeom>
        </p:spPr>
        <p:txBody>
          <a:bodyPr wrap="none">
            <a:spAutoFit/>
          </a:bodyPr>
          <a:lstStyle/>
          <a:p>
            <a:pPr fontAlgn="base">
              <a:spcBef>
                <a:spcPct val="0"/>
              </a:spcBef>
              <a:spcAft>
                <a:spcPct val="0"/>
              </a:spcAft>
            </a:pPr>
            <a:r>
              <a:rPr lang="pl-PL" sz="1600" b="1" dirty="0" smtClean="0">
                <a:solidFill>
                  <a:srgbClr val="1F497D">
                    <a:lumMod val="20000"/>
                    <a:lumOff val="80000"/>
                  </a:srgbClr>
                </a:solidFill>
                <a:latin typeface="Times New Roman" pitchFamily="18" charset="0"/>
              </a:rPr>
              <a:t>*Wskaźnik g </a:t>
            </a:r>
            <a:r>
              <a:rPr lang="pl-PL" sz="1600" b="1" dirty="0" err="1" smtClean="0">
                <a:solidFill>
                  <a:srgbClr val="1F497D">
                    <a:lumMod val="20000"/>
                    <a:lumOff val="80000"/>
                  </a:srgbClr>
                </a:solidFill>
                <a:latin typeface="Times New Roman" pitchFamily="18" charset="0"/>
              </a:rPr>
              <a:t>Hedgesa</a:t>
            </a:r>
            <a:r>
              <a:rPr lang="pl-PL" sz="1600" b="1" dirty="0" smtClean="0">
                <a:solidFill>
                  <a:srgbClr val="1F497D">
                    <a:lumMod val="20000"/>
                    <a:lumOff val="80000"/>
                  </a:srgbClr>
                </a:solidFill>
                <a:latin typeface="Times New Roman" pitchFamily="18" charset="0"/>
              </a:rPr>
              <a:t> (</a:t>
            </a:r>
            <a:r>
              <a:rPr lang="pl-PL" sz="1600" b="1" dirty="0" err="1" smtClean="0">
                <a:solidFill>
                  <a:srgbClr val="1F497D">
                    <a:lumMod val="20000"/>
                    <a:lumOff val="80000"/>
                  </a:srgbClr>
                </a:solidFill>
                <a:latin typeface="Times New Roman" pitchFamily="18" charset="0"/>
              </a:rPr>
              <a:t>effect</a:t>
            </a:r>
            <a:r>
              <a:rPr lang="pl-PL" sz="1600" b="1" dirty="0" smtClean="0">
                <a:solidFill>
                  <a:srgbClr val="1F497D">
                    <a:lumMod val="20000"/>
                    <a:lumOff val="80000"/>
                  </a:srgbClr>
                </a:solidFill>
                <a:latin typeface="Times New Roman" pitchFamily="18" charset="0"/>
              </a:rPr>
              <a:t> </a:t>
            </a:r>
            <a:r>
              <a:rPr lang="pl-PL" sz="1600" b="1" dirty="0" err="1" smtClean="0">
                <a:solidFill>
                  <a:srgbClr val="1F497D">
                    <a:lumMod val="20000"/>
                    <a:lumOff val="80000"/>
                  </a:srgbClr>
                </a:solidFill>
                <a:latin typeface="Times New Roman" pitchFamily="18" charset="0"/>
              </a:rPr>
              <a:t>size</a:t>
            </a:r>
            <a:r>
              <a:rPr lang="pl-PL" sz="1600" b="1" dirty="0" smtClean="0">
                <a:solidFill>
                  <a:srgbClr val="1F497D">
                    <a:lumMod val="20000"/>
                    <a:lumOff val="80000"/>
                  </a:srgbClr>
                </a:solidFill>
                <a:latin typeface="Times New Roman" pitchFamily="18" charset="0"/>
              </a:rPr>
              <a:t>, przedział 95%). </a:t>
            </a:r>
          </a:p>
          <a:p>
            <a:pPr fontAlgn="base">
              <a:spcBef>
                <a:spcPct val="0"/>
              </a:spcBef>
              <a:spcAft>
                <a:spcPct val="0"/>
              </a:spcAft>
            </a:pPr>
            <a:r>
              <a:rPr lang="pl-PL" sz="1600" b="1" dirty="0" smtClean="0">
                <a:solidFill>
                  <a:srgbClr val="1F497D">
                    <a:lumMod val="20000"/>
                    <a:lumOff val="80000"/>
                  </a:srgbClr>
                </a:solidFill>
                <a:latin typeface="Times New Roman" pitchFamily="18" charset="0"/>
              </a:rPr>
              <a:t>150 badań krótkoterminowych, randomizowanych,  zaślepionych, n=21.533</a:t>
            </a:r>
            <a:endParaRPr lang="pl-PL" sz="1600" dirty="0">
              <a:solidFill>
                <a:prstClr val="black"/>
              </a:solidFill>
              <a:latin typeface="Times New Roman" pitchFamily="18" charset="0"/>
            </a:endParaRPr>
          </a:p>
        </p:txBody>
      </p:sp>
      <p:cxnSp>
        <p:nvCxnSpPr>
          <p:cNvPr id="52" name="Łącznik prosty 51"/>
          <p:cNvCxnSpPr/>
          <p:nvPr/>
        </p:nvCxnSpPr>
        <p:spPr>
          <a:xfrm>
            <a:off x="0" y="92867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Dowolny kształt 52"/>
          <p:cNvSpPr/>
          <p:nvPr/>
        </p:nvSpPr>
        <p:spPr>
          <a:xfrm>
            <a:off x="2071915" y="2391229"/>
            <a:ext cx="4588328" cy="2262414"/>
          </a:xfrm>
          <a:custGeom>
            <a:avLst/>
            <a:gdLst>
              <a:gd name="connsiteX0" fmla="*/ 72571 w 4588328"/>
              <a:gd name="connsiteY0" fmla="*/ 1135742 h 2262414"/>
              <a:gd name="connsiteX1" fmla="*/ 333828 w 4588328"/>
              <a:gd name="connsiteY1" fmla="*/ 700314 h 2262414"/>
              <a:gd name="connsiteX2" fmla="*/ 736599 w 4588328"/>
              <a:gd name="connsiteY2" fmla="*/ 351971 h 2262414"/>
              <a:gd name="connsiteX3" fmla="*/ 1367971 w 4588328"/>
              <a:gd name="connsiteY3" fmla="*/ 101600 h 2262414"/>
              <a:gd name="connsiteX4" fmla="*/ 2031999 w 4588328"/>
              <a:gd name="connsiteY4" fmla="*/ 14514 h 2262414"/>
              <a:gd name="connsiteX5" fmla="*/ 2641599 w 4588328"/>
              <a:gd name="connsiteY5" fmla="*/ 101600 h 2262414"/>
              <a:gd name="connsiteX6" fmla="*/ 3730171 w 4588328"/>
              <a:gd name="connsiteY6" fmla="*/ 624114 h 2262414"/>
              <a:gd name="connsiteX7" fmla="*/ 4285342 w 4588328"/>
              <a:gd name="connsiteY7" fmla="*/ 1059542 h 2262414"/>
              <a:gd name="connsiteX8" fmla="*/ 4535714 w 4588328"/>
              <a:gd name="connsiteY8" fmla="*/ 1473200 h 2262414"/>
              <a:gd name="connsiteX9" fmla="*/ 4579256 w 4588328"/>
              <a:gd name="connsiteY9" fmla="*/ 1865085 h 2262414"/>
              <a:gd name="connsiteX10" fmla="*/ 4481285 w 4588328"/>
              <a:gd name="connsiteY10" fmla="*/ 2126342 h 2262414"/>
              <a:gd name="connsiteX11" fmla="*/ 4339771 w 4588328"/>
              <a:gd name="connsiteY11" fmla="*/ 2224314 h 2262414"/>
              <a:gd name="connsiteX12" fmla="*/ 4274456 w 4588328"/>
              <a:gd name="connsiteY12" fmla="*/ 2213428 h 2262414"/>
              <a:gd name="connsiteX13" fmla="*/ 4143828 w 4588328"/>
              <a:gd name="connsiteY13" fmla="*/ 2213428 h 2262414"/>
              <a:gd name="connsiteX14" fmla="*/ 3098799 w 4588328"/>
              <a:gd name="connsiteY14" fmla="*/ 1919514 h 2262414"/>
              <a:gd name="connsiteX15" fmla="*/ 2227942 w 4588328"/>
              <a:gd name="connsiteY15" fmla="*/ 1669142 h 2262414"/>
              <a:gd name="connsiteX16" fmla="*/ 1509485 w 4588328"/>
              <a:gd name="connsiteY16" fmla="*/ 1571171 h 2262414"/>
              <a:gd name="connsiteX17" fmla="*/ 769256 w 4588328"/>
              <a:gd name="connsiteY17" fmla="*/ 1734457 h 2262414"/>
              <a:gd name="connsiteX18" fmla="*/ 257628 w 4588328"/>
              <a:gd name="connsiteY18" fmla="*/ 1865085 h 2262414"/>
              <a:gd name="connsiteX19" fmla="*/ 39914 w 4588328"/>
              <a:gd name="connsiteY19" fmla="*/ 1636485 h 2262414"/>
              <a:gd name="connsiteX20" fmla="*/ 18142 w 4588328"/>
              <a:gd name="connsiteY20" fmla="*/ 1386114 h 2262414"/>
              <a:gd name="connsiteX21" fmla="*/ 72571 w 4588328"/>
              <a:gd name="connsiteY21" fmla="*/ 1135742 h 226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8328" h="2262414">
                <a:moveTo>
                  <a:pt x="72571" y="1135742"/>
                </a:moveTo>
                <a:cubicBezTo>
                  <a:pt x="125185" y="1021442"/>
                  <a:pt x="223157" y="830942"/>
                  <a:pt x="333828" y="700314"/>
                </a:cubicBezTo>
                <a:cubicBezTo>
                  <a:pt x="444499" y="569686"/>
                  <a:pt x="564242" y="451757"/>
                  <a:pt x="736599" y="351971"/>
                </a:cubicBezTo>
                <a:cubicBezTo>
                  <a:pt x="908956" y="252185"/>
                  <a:pt x="1152071" y="157843"/>
                  <a:pt x="1367971" y="101600"/>
                </a:cubicBezTo>
                <a:cubicBezTo>
                  <a:pt x="1583871" y="45357"/>
                  <a:pt x="1819728" y="14514"/>
                  <a:pt x="2031999" y="14514"/>
                </a:cubicBezTo>
                <a:cubicBezTo>
                  <a:pt x="2244270" y="14514"/>
                  <a:pt x="2358570" y="0"/>
                  <a:pt x="2641599" y="101600"/>
                </a:cubicBezTo>
                <a:cubicBezTo>
                  <a:pt x="2924628" y="203200"/>
                  <a:pt x="3456214" y="464457"/>
                  <a:pt x="3730171" y="624114"/>
                </a:cubicBezTo>
                <a:cubicBezTo>
                  <a:pt x="4004128" y="783771"/>
                  <a:pt x="4151085" y="918028"/>
                  <a:pt x="4285342" y="1059542"/>
                </a:cubicBezTo>
                <a:cubicBezTo>
                  <a:pt x="4419599" y="1201056"/>
                  <a:pt x="4486728" y="1338943"/>
                  <a:pt x="4535714" y="1473200"/>
                </a:cubicBezTo>
                <a:cubicBezTo>
                  <a:pt x="4584700" y="1607457"/>
                  <a:pt x="4588328" y="1756228"/>
                  <a:pt x="4579256" y="1865085"/>
                </a:cubicBezTo>
                <a:cubicBezTo>
                  <a:pt x="4570185" y="1973942"/>
                  <a:pt x="4521199" y="2066471"/>
                  <a:pt x="4481285" y="2126342"/>
                </a:cubicBezTo>
                <a:cubicBezTo>
                  <a:pt x="4441371" y="2186214"/>
                  <a:pt x="4374242" y="2209800"/>
                  <a:pt x="4339771" y="2224314"/>
                </a:cubicBezTo>
                <a:cubicBezTo>
                  <a:pt x="4305300" y="2238828"/>
                  <a:pt x="4307113" y="2215242"/>
                  <a:pt x="4274456" y="2213428"/>
                </a:cubicBezTo>
                <a:cubicBezTo>
                  <a:pt x="4241799" y="2211614"/>
                  <a:pt x="4339771" y="2262414"/>
                  <a:pt x="4143828" y="2213428"/>
                </a:cubicBezTo>
                <a:cubicBezTo>
                  <a:pt x="3947885" y="2164442"/>
                  <a:pt x="3098799" y="1919514"/>
                  <a:pt x="3098799" y="1919514"/>
                </a:cubicBezTo>
                <a:cubicBezTo>
                  <a:pt x="2779485" y="1828800"/>
                  <a:pt x="2492828" y="1727199"/>
                  <a:pt x="2227942" y="1669142"/>
                </a:cubicBezTo>
                <a:cubicBezTo>
                  <a:pt x="1963056" y="1611085"/>
                  <a:pt x="1752599" y="1560285"/>
                  <a:pt x="1509485" y="1571171"/>
                </a:cubicBezTo>
                <a:cubicBezTo>
                  <a:pt x="1266371" y="1582057"/>
                  <a:pt x="977899" y="1685471"/>
                  <a:pt x="769256" y="1734457"/>
                </a:cubicBezTo>
                <a:cubicBezTo>
                  <a:pt x="560613" y="1783443"/>
                  <a:pt x="379185" y="1881414"/>
                  <a:pt x="257628" y="1865085"/>
                </a:cubicBezTo>
                <a:cubicBezTo>
                  <a:pt x="136071" y="1848756"/>
                  <a:pt x="79828" y="1716313"/>
                  <a:pt x="39914" y="1636485"/>
                </a:cubicBezTo>
                <a:cubicBezTo>
                  <a:pt x="0" y="1556657"/>
                  <a:pt x="12699" y="1465942"/>
                  <a:pt x="18142" y="1386114"/>
                </a:cubicBezTo>
                <a:cubicBezTo>
                  <a:pt x="23585" y="1306286"/>
                  <a:pt x="19957" y="1250042"/>
                  <a:pt x="72571" y="1135742"/>
                </a:cubicBezTo>
                <a:close/>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3200">
              <a:solidFill>
                <a:prstClr val="white"/>
              </a:solidFill>
            </a:endParaRPr>
          </a:p>
        </p:txBody>
      </p:sp>
    </p:spTree>
    <p:extLst>
      <p:ext uri="{BB962C8B-B14F-4D97-AF65-F5344CB8AC3E}">
        <p14:creationId xmlns:p14="http://schemas.microsoft.com/office/powerpoint/2010/main" val="2622789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ymbol zastępczy numeru slajdu 3"/>
          <p:cNvSpPr>
            <a:spLocks noGrp="1"/>
          </p:cNvSpPr>
          <p:nvPr>
            <p:ph type="sldNum" sz="quarter" idx="12"/>
          </p:nvPr>
        </p:nvSpPr>
        <p:spPr/>
        <p:txBody>
          <a:bodyPr/>
          <a:lstStyle/>
          <a:p>
            <a:fld id="{4C2ABBC5-7A9B-44E9-8191-D801CCD0F48D}" type="slidenum">
              <a:rPr lang="pl-PL"/>
              <a:pPr/>
              <a:t>24</a:t>
            </a:fld>
            <a:endParaRPr lang="pl-PL"/>
          </a:p>
        </p:txBody>
      </p:sp>
      <p:grpSp>
        <p:nvGrpSpPr>
          <p:cNvPr id="2" name="Group 34"/>
          <p:cNvGrpSpPr>
            <a:grpSpLocks/>
          </p:cNvGrpSpPr>
          <p:nvPr/>
        </p:nvGrpSpPr>
        <p:grpSpPr bwMode="auto">
          <a:xfrm>
            <a:off x="990600" y="609600"/>
            <a:ext cx="7467600" cy="5715000"/>
            <a:chOff x="-3" y="-3"/>
            <a:chExt cx="2746" cy="2136"/>
          </a:xfrm>
        </p:grpSpPr>
        <p:grpSp>
          <p:nvGrpSpPr>
            <p:cNvPr id="3" name="Group 32"/>
            <p:cNvGrpSpPr>
              <a:grpSpLocks/>
            </p:cNvGrpSpPr>
            <p:nvPr/>
          </p:nvGrpSpPr>
          <p:grpSpPr bwMode="auto">
            <a:xfrm>
              <a:off x="0" y="0"/>
              <a:ext cx="2740" cy="2130"/>
              <a:chOff x="0" y="0"/>
              <a:chExt cx="2740" cy="2130"/>
            </a:xfrm>
          </p:grpSpPr>
          <p:grpSp>
            <p:nvGrpSpPr>
              <p:cNvPr id="4" name="Group 13"/>
              <p:cNvGrpSpPr>
                <a:grpSpLocks/>
              </p:cNvGrpSpPr>
              <p:nvPr/>
            </p:nvGrpSpPr>
            <p:grpSpPr bwMode="auto">
              <a:xfrm>
                <a:off x="0" y="0"/>
                <a:ext cx="1370" cy="518"/>
                <a:chOff x="0" y="0"/>
                <a:chExt cx="1370" cy="518"/>
              </a:xfrm>
            </p:grpSpPr>
            <p:sp>
              <p:nvSpPr>
                <p:cNvPr id="31746" name="Rectangle 2"/>
                <p:cNvSpPr>
                  <a:spLocks noChangeArrowheads="1"/>
                </p:cNvSpPr>
                <p:nvPr/>
              </p:nvSpPr>
              <p:spPr bwMode="auto">
                <a:xfrm>
                  <a:off x="28" y="0"/>
                  <a:ext cx="1314" cy="518"/>
                </a:xfrm>
                <a:prstGeom prst="rect">
                  <a:avLst/>
                </a:prstGeom>
                <a:noFill/>
                <a:ln w="9525">
                  <a:noFill/>
                  <a:miter lim="800000"/>
                  <a:headEnd/>
                  <a:tailEnd/>
                </a:ln>
                <a:effectLst/>
              </p:spPr>
              <p:txBody>
                <a:bodyPr/>
                <a:lstStyle/>
                <a:p>
                  <a:r>
                    <a:rPr lang="pl-PL" sz="2000">
                      <a:latin typeface="Times New Roman" charset="0"/>
                      <a:cs typeface="Times New Roman" charset="0"/>
                    </a:rPr>
                    <a:t>silniejsze leki antypsychotyczne</a:t>
                  </a:r>
                </a:p>
                <a:p>
                  <a:pPr eaLnBrk="0" hangingPunct="0"/>
                  <a:endParaRPr lang="pl-PL" sz="2000">
                    <a:latin typeface="Times New Roman" charset="0"/>
                  </a:endParaRPr>
                </a:p>
              </p:txBody>
            </p:sp>
            <p:sp>
              <p:nvSpPr>
                <p:cNvPr id="31756" name="Rectangle 12"/>
                <p:cNvSpPr>
                  <a:spLocks noChangeArrowheads="1"/>
                </p:cNvSpPr>
                <p:nvPr/>
              </p:nvSpPr>
              <p:spPr bwMode="auto">
                <a:xfrm>
                  <a:off x="0" y="0"/>
                  <a:ext cx="1370" cy="518"/>
                </a:xfrm>
                <a:prstGeom prst="rect">
                  <a:avLst/>
                </a:prstGeom>
                <a:noFill/>
                <a:ln w="7">
                  <a:solidFill>
                    <a:srgbClr val="A0A0A0"/>
                  </a:solidFill>
                  <a:miter lim="800000"/>
                  <a:headEnd/>
                  <a:tailEnd/>
                </a:ln>
                <a:effectLst/>
              </p:spPr>
              <p:txBody>
                <a:bodyPr wrap="none"/>
                <a:lstStyle/>
                <a:p>
                  <a:endParaRPr lang="pl-PL"/>
                </a:p>
              </p:txBody>
            </p:sp>
          </p:grpSp>
          <p:grpSp>
            <p:nvGrpSpPr>
              <p:cNvPr id="5" name="Group 15"/>
              <p:cNvGrpSpPr>
                <a:grpSpLocks/>
              </p:cNvGrpSpPr>
              <p:nvPr/>
            </p:nvGrpSpPr>
            <p:grpSpPr bwMode="auto">
              <a:xfrm>
                <a:off x="1370" y="0"/>
                <a:ext cx="1370" cy="518"/>
                <a:chOff x="1370" y="0"/>
                <a:chExt cx="1370" cy="518"/>
              </a:xfrm>
            </p:grpSpPr>
            <p:sp>
              <p:nvSpPr>
                <p:cNvPr id="31747" name="Rectangle 3"/>
                <p:cNvSpPr>
                  <a:spLocks noChangeArrowheads="1"/>
                </p:cNvSpPr>
                <p:nvPr/>
              </p:nvSpPr>
              <p:spPr bwMode="auto">
                <a:xfrm>
                  <a:off x="1398" y="0"/>
                  <a:ext cx="1314" cy="518"/>
                </a:xfrm>
                <a:prstGeom prst="rect">
                  <a:avLst/>
                </a:prstGeom>
                <a:noFill/>
                <a:ln w="9525">
                  <a:noFill/>
                  <a:miter lim="800000"/>
                  <a:headEnd/>
                  <a:tailEnd/>
                </a:ln>
                <a:effectLst/>
              </p:spPr>
              <p:txBody>
                <a:bodyPr/>
                <a:lstStyle/>
                <a:p>
                  <a:r>
                    <a:rPr lang="pl-PL" sz="2000">
                      <a:latin typeface="Times New Roman" charset="0"/>
                      <a:cs typeface="Times New Roman" charset="0"/>
                    </a:rPr>
                    <a:t>słabsze leki antypsychotyczne</a:t>
                  </a:r>
                </a:p>
                <a:p>
                  <a:pPr eaLnBrk="0" hangingPunct="0"/>
                  <a:endParaRPr lang="pl-PL" sz="2000">
                    <a:latin typeface="Times New Roman" charset="0"/>
                  </a:endParaRPr>
                </a:p>
              </p:txBody>
            </p:sp>
            <p:sp>
              <p:nvSpPr>
                <p:cNvPr id="31758" name="Rectangle 14"/>
                <p:cNvSpPr>
                  <a:spLocks noChangeArrowheads="1"/>
                </p:cNvSpPr>
                <p:nvPr/>
              </p:nvSpPr>
              <p:spPr bwMode="auto">
                <a:xfrm>
                  <a:off x="1370" y="0"/>
                  <a:ext cx="1370" cy="518"/>
                </a:xfrm>
                <a:prstGeom prst="rect">
                  <a:avLst/>
                </a:prstGeom>
                <a:noFill/>
                <a:ln w="7">
                  <a:solidFill>
                    <a:srgbClr val="A0A0A0"/>
                  </a:solidFill>
                  <a:miter lim="800000"/>
                  <a:headEnd/>
                  <a:tailEnd/>
                </a:ln>
                <a:effectLst/>
              </p:spPr>
              <p:txBody>
                <a:bodyPr wrap="none"/>
                <a:lstStyle/>
                <a:p>
                  <a:endParaRPr lang="pl-PL"/>
                </a:p>
              </p:txBody>
            </p:sp>
          </p:grpSp>
          <p:grpSp>
            <p:nvGrpSpPr>
              <p:cNvPr id="6" name="Group 17"/>
              <p:cNvGrpSpPr>
                <a:grpSpLocks/>
              </p:cNvGrpSpPr>
              <p:nvPr/>
            </p:nvGrpSpPr>
            <p:grpSpPr bwMode="auto">
              <a:xfrm>
                <a:off x="0" y="518"/>
                <a:ext cx="1370" cy="403"/>
                <a:chOff x="0" y="518"/>
                <a:chExt cx="1370" cy="403"/>
              </a:xfrm>
            </p:grpSpPr>
            <p:sp>
              <p:nvSpPr>
                <p:cNvPr id="31748" name="Rectangle 4"/>
                <p:cNvSpPr>
                  <a:spLocks noChangeArrowheads="1"/>
                </p:cNvSpPr>
                <p:nvPr/>
              </p:nvSpPr>
              <p:spPr bwMode="auto">
                <a:xfrm>
                  <a:off x="28" y="518"/>
                  <a:ext cx="1314" cy="403"/>
                </a:xfrm>
                <a:prstGeom prst="rect">
                  <a:avLst/>
                </a:prstGeom>
                <a:noFill/>
                <a:ln w="9525">
                  <a:noFill/>
                  <a:miter lim="800000"/>
                  <a:headEnd/>
                  <a:tailEnd/>
                </a:ln>
                <a:effectLst/>
              </p:spPr>
              <p:txBody>
                <a:bodyPr/>
                <a:lstStyle/>
                <a:p>
                  <a:r>
                    <a:rPr lang="en-US" sz="2000">
                      <a:latin typeface="Times New Roman" charset="0"/>
                      <a:cs typeface="Times New Roman" charset="0"/>
                    </a:rPr>
                    <a:t>Haloperidol </a:t>
                  </a:r>
                  <a:endParaRPr lang="pl-PL" sz="2000">
                    <a:latin typeface="Times New Roman" charset="0"/>
                    <a:cs typeface="Times New Roman" charset="0"/>
                  </a:endParaRPr>
                </a:p>
                <a:p>
                  <a:pPr eaLnBrk="0" hangingPunct="0"/>
                  <a:endParaRPr lang="pl-PL" sz="2000">
                    <a:latin typeface="Times New Roman" charset="0"/>
                  </a:endParaRPr>
                </a:p>
              </p:txBody>
            </p:sp>
            <p:sp>
              <p:nvSpPr>
                <p:cNvPr id="31760" name="Rectangle 16"/>
                <p:cNvSpPr>
                  <a:spLocks noChangeArrowheads="1"/>
                </p:cNvSpPr>
                <p:nvPr/>
              </p:nvSpPr>
              <p:spPr bwMode="auto">
                <a:xfrm>
                  <a:off x="0" y="518"/>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7" name="Group 19"/>
              <p:cNvGrpSpPr>
                <a:grpSpLocks/>
              </p:cNvGrpSpPr>
              <p:nvPr/>
            </p:nvGrpSpPr>
            <p:grpSpPr bwMode="auto">
              <a:xfrm>
                <a:off x="1370" y="518"/>
                <a:ext cx="1370" cy="403"/>
                <a:chOff x="1370" y="518"/>
                <a:chExt cx="1370" cy="403"/>
              </a:xfrm>
            </p:grpSpPr>
            <p:sp>
              <p:nvSpPr>
                <p:cNvPr id="31749" name="Rectangle 5"/>
                <p:cNvSpPr>
                  <a:spLocks noChangeArrowheads="1"/>
                </p:cNvSpPr>
                <p:nvPr/>
              </p:nvSpPr>
              <p:spPr bwMode="auto">
                <a:xfrm>
                  <a:off x="1398" y="518"/>
                  <a:ext cx="1314" cy="403"/>
                </a:xfrm>
                <a:prstGeom prst="rect">
                  <a:avLst/>
                </a:prstGeom>
                <a:noFill/>
                <a:ln w="9525">
                  <a:noFill/>
                  <a:miter lim="800000"/>
                  <a:headEnd/>
                  <a:tailEnd/>
                </a:ln>
                <a:effectLst/>
              </p:spPr>
              <p:txBody>
                <a:bodyPr/>
                <a:lstStyle/>
                <a:p>
                  <a:r>
                    <a:rPr lang="en-US" sz="2000">
                      <a:latin typeface="Times New Roman" charset="0"/>
                      <a:cs typeface="Times New Roman" charset="0"/>
                    </a:rPr>
                    <a:t>Fenactil</a:t>
                  </a:r>
                  <a:endParaRPr lang="pl-PL" sz="2000">
                    <a:latin typeface="Times New Roman" charset="0"/>
                    <a:cs typeface="Times New Roman" charset="0"/>
                  </a:endParaRPr>
                </a:p>
                <a:p>
                  <a:pPr eaLnBrk="0" hangingPunct="0"/>
                  <a:endParaRPr lang="pl-PL" sz="2000">
                    <a:latin typeface="Times New Roman" charset="0"/>
                  </a:endParaRPr>
                </a:p>
              </p:txBody>
            </p:sp>
            <p:sp>
              <p:nvSpPr>
                <p:cNvPr id="31762" name="Rectangle 18"/>
                <p:cNvSpPr>
                  <a:spLocks noChangeArrowheads="1"/>
                </p:cNvSpPr>
                <p:nvPr/>
              </p:nvSpPr>
              <p:spPr bwMode="auto">
                <a:xfrm>
                  <a:off x="1370" y="518"/>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8" name="Group 21"/>
              <p:cNvGrpSpPr>
                <a:grpSpLocks/>
              </p:cNvGrpSpPr>
              <p:nvPr/>
            </p:nvGrpSpPr>
            <p:grpSpPr bwMode="auto">
              <a:xfrm>
                <a:off x="0" y="921"/>
                <a:ext cx="1370" cy="403"/>
                <a:chOff x="0" y="921"/>
                <a:chExt cx="1370" cy="403"/>
              </a:xfrm>
            </p:grpSpPr>
            <p:sp>
              <p:nvSpPr>
                <p:cNvPr id="31750" name="Rectangle 6"/>
                <p:cNvSpPr>
                  <a:spLocks noChangeArrowheads="1"/>
                </p:cNvSpPr>
                <p:nvPr/>
              </p:nvSpPr>
              <p:spPr bwMode="auto">
                <a:xfrm>
                  <a:off x="28" y="921"/>
                  <a:ext cx="1314" cy="403"/>
                </a:xfrm>
                <a:prstGeom prst="rect">
                  <a:avLst/>
                </a:prstGeom>
                <a:noFill/>
                <a:ln w="9525">
                  <a:noFill/>
                  <a:miter lim="800000"/>
                  <a:headEnd/>
                  <a:tailEnd/>
                </a:ln>
                <a:effectLst/>
              </p:spPr>
              <p:txBody>
                <a:bodyPr/>
                <a:lstStyle/>
                <a:p>
                  <a:r>
                    <a:rPr lang="en-US" sz="2000" strike="sngStrike" dirty="0" err="1">
                      <a:latin typeface="Times New Roman" charset="0"/>
                      <a:cs typeface="Times New Roman" charset="0"/>
                    </a:rPr>
                    <a:t>Mirenil</a:t>
                  </a:r>
                  <a:r>
                    <a:rPr lang="en-US" sz="2000" dirty="0">
                      <a:latin typeface="Times New Roman" charset="0"/>
                      <a:cs typeface="Times New Roman" charset="0"/>
                    </a:rPr>
                    <a:t> </a:t>
                  </a:r>
                  <a:endParaRPr lang="pl-PL" sz="2000" dirty="0">
                    <a:latin typeface="Times New Roman" charset="0"/>
                    <a:cs typeface="Times New Roman" charset="0"/>
                  </a:endParaRPr>
                </a:p>
                <a:p>
                  <a:pPr eaLnBrk="0" hangingPunct="0"/>
                  <a:endParaRPr lang="pl-PL" sz="2000" dirty="0">
                    <a:latin typeface="Times New Roman" charset="0"/>
                  </a:endParaRPr>
                </a:p>
              </p:txBody>
            </p:sp>
            <p:sp>
              <p:nvSpPr>
                <p:cNvPr id="31764" name="Rectangle 20"/>
                <p:cNvSpPr>
                  <a:spLocks noChangeArrowheads="1"/>
                </p:cNvSpPr>
                <p:nvPr/>
              </p:nvSpPr>
              <p:spPr bwMode="auto">
                <a:xfrm>
                  <a:off x="0" y="921"/>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9" name="Group 23"/>
              <p:cNvGrpSpPr>
                <a:grpSpLocks/>
              </p:cNvGrpSpPr>
              <p:nvPr/>
            </p:nvGrpSpPr>
            <p:grpSpPr bwMode="auto">
              <a:xfrm>
                <a:off x="1370" y="921"/>
                <a:ext cx="1370" cy="403"/>
                <a:chOff x="1370" y="921"/>
                <a:chExt cx="1370" cy="403"/>
              </a:xfrm>
            </p:grpSpPr>
            <p:sp>
              <p:nvSpPr>
                <p:cNvPr id="31751" name="Rectangle 7"/>
                <p:cNvSpPr>
                  <a:spLocks noChangeArrowheads="1"/>
                </p:cNvSpPr>
                <p:nvPr/>
              </p:nvSpPr>
              <p:spPr bwMode="auto">
                <a:xfrm>
                  <a:off x="1398" y="921"/>
                  <a:ext cx="1314" cy="403"/>
                </a:xfrm>
                <a:prstGeom prst="rect">
                  <a:avLst/>
                </a:prstGeom>
                <a:noFill/>
                <a:ln w="9525">
                  <a:noFill/>
                  <a:miter lim="800000"/>
                  <a:headEnd/>
                  <a:tailEnd/>
                </a:ln>
                <a:effectLst/>
              </p:spPr>
              <p:txBody>
                <a:bodyPr/>
                <a:lstStyle/>
                <a:p>
                  <a:r>
                    <a:rPr lang="en-US" sz="2000">
                      <a:latin typeface="Times New Roman" charset="0"/>
                      <a:cs typeface="Times New Roman" charset="0"/>
                    </a:rPr>
                    <a:t>Tisercin</a:t>
                  </a:r>
                  <a:endParaRPr lang="pl-PL" sz="2000">
                    <a:latin typeface="Times New Roman" charset="0"/>
                    <a:cs typeface="Times New Roman" charset="0"/>
                  </a:endParaRPr>
                </a:p>
                <a:p>
                  <a:pPr eaLnBrk="0" hangingPunct="0"/>
                  <a:endParaRPr lang="pl-PL" sz="2000">
                    <a:latin typeface="Times New Roman" charset="0"/>
                  </a:endParaRPr>
                </a:p>
              </p:txBody>
            </p:sp>
            <p:sp>
              <p:nvSpPr>
                <p:cNvPr id="31766" name="Rectangle 22"/>
                <p:cNvSpPr>
                  <a:spLocks noChangeArrowheads="1"/>
                </p:cNvSpPr>
                <p:nvPr/>
              </p:nvSpPr>
              <p:spPr bwMode="auto">
                <a:xfrm>
                  <a:off x="1370" y="921"/>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10" name="Group 25"/>
              <p:cNvGrpSpPr>
                <a:grpSpLocks/>
              </p:cNvGrpSpPr>
              <p:nvPr/>
            </p:nvGrpSpPr>
            <p:grpSpPr bwMode="auto">
              <a:xfrm>
                <a:off x="0" y="1324"/>
                <a:ext cx="1370" cy="403"/>
                <a:chOff x="0" y="1324"/>
                <a:chExt cx="1370" cy="403"/>
              </a:xfrm>
            </p:grpSpPr>
            <p:sp>
              <p:nvSpPr>
                <p:cNvPr id="31752" name="Rectangle 8"/>
                <p:cNvSpPr>
                  <a:spLocks noChangeArrowheads="1"/>
                </p:cNvSpPr>
                <p:nvPr/>
              </p:nvSpPr>
              <p:spPr bwMode="auto">
                <a:xfrm>
                  <a:off x="28" y="1324"/>
                  <a:ext cx="1314" cy="403"/>
                </a:xfrm>
                <a:prstGeom prst="rect">
                  <a:avLst/>
                </a:prstGeom>
                <a:noFill/>
                <a:ln w="9525">
                  <a:noFill/>
                  <a:miter lim="800000"/>
                  <a:headEnd/>
                  <a:tailEnd/>
                </a:ln>
                <a:effectLst/>
              </p:spPr>
              <p:txBody>
                <a:bodyPr/>
                <a:lstStyle/>
                <a:p>
                  <a:r>
                    <a:rPr lang="en-US" sz="2000" strike="sngStrike" dirty="0" err="1">
                      <a:latin typeface="Times New Roman" charset="0"/>
                      <a:cs typeface="Times New Roman" charset="0"/>
                    </a:rPr>
                    <a:t>Trilafon</a:t>
                  </a:r>
                  <a:r>
                    <a:rPr lang="en-US" sz="2000" strike="sngStrike" dirty="0">
                      <a:latin typeface="Times New Roman" charset="0"/>
                      <a:cs typeface="Times New Roman" charset="0"/>
                    </a:rPr>
                    <a:t> </a:t>
                  </a:r>
                  <a:endParaRPr lang="pl-PL" sz="2000" strike="sngStrike" dirty="0">
                    <a:latin typeface="Times New Roman" charset="0"/>
                    <a:cs typeface="Times New Roman" charset="0"/>
                  </a:endParaRPr>
                </a:p>
                <a:p>
                  <a:pPr eaLnBrk="0" hangingPunct="0"/>
                  <a:endParaRPr lang="pl-PL" sz="2000" dirty="0">
                    <a:latin typeface="Times New Roman" charset="0"/>
                  </a:endParaRPr>
                </a:p>
              </p:txBody>
            </p:sp>
            <p:sp>
              <p:nvSpPr>
                <p:cNvPr id="31768" name="Rectangle 24"/>
                <p:cNvSpPr>
                  <a:spLocks noChangeArrowheads="1"/>
                </p:cNvSpPr>
                <p:nvPr/>
              </p:nvSpPr>
              <p:spPr bwMode="auto">
                <a:xfrm>
                  <a:off x="0" y="1324"/>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11" name="Group 27"/>
              <p:cNvGrpSpPr>
                <a:grpSpLocks/>
              </p:cNvGrpSpPr>
              <p:nvPr/>
            </p:nvGrpSpPr>
            <p:grpSpPr bwMode="auto">
              <a:xfrm>
                <a:off x="1370" y="1324"/>
                <a:ext cx="1370" cy="403"/>
                <a:chOff x="1370" y="1324"/>
                <a:chExt cx="1370" cy="403"/>
              </a:xfrm>
            </p:grpSpPr>
            <p:sp>
              <p:nvSpPr>
                <p:cNvPr id="31753" name="Rectangle 9"/>
                <p:cNvSpPr>
                  <a:spLocks noChangeArrowheads="1"/>
                </p:cNvSpPr>
                <p:nvPr/>
              </p:nvSpPr>
              <p:spPr bwMode="auto">
                <a:xfrm>
                  <a:off x="1398" y="1324"/>
                  <a:ext cx="1314" cy="403"/>
                </a:xfrm>
                <a:prstGeom prst="rect">
                  <a:avLst/>
                </a:prstGeom>
                <a:noFill/>
                <a:ln w="9525">
                  <a:noFill/>
                  <a:miter lim="800000"/>
                  <a:headEnd/>
                  <a:tailEnd/>
                </a:ln>
                <a:effectLst/>
              </p:spPr>
              <p:txBody>
                <a:bodyPr/>
                <a:lstStyle/>
                <a:p>
                  <a:r>
                    <a:rPr lang="de-DE" sz="2000">
                      <a:latin typeface="Times New Roman" charset="0"/>
                      <a:cs typeface="Times New Roman" charset="0"/>
                    </a:rPr>
                    <a:t>Pernazinum</a:t>
                  </a:r>
                  <a:endParaRPr lang="pl-PL" sz="2000">
                    <a:latin typeface="Times New Roman" charset="0"/>
                    <a:cs typeface="Times New Roman" charset="0"/>
                  </a:endParaRPr>
                </a:p>
                <a:p>
                  <a:pPr eaLnBrk="0" hangingPunct="0"/>
                  <a:endParaRPr lang="pl-PL" sz="2000">
                    <a:latin typeface="Times New Roman" charset="0"/>
                  </a:endParaRPr>
                </a:p>
              </p:txBody>
            </p:sp>
            <p:sp>
              <p:nvSpPr>
                <p:cNvPr id="31770" name="Rectangle 26"/>
                <p:cNvSpPr>
                  <a:spLocks noChangeArrowheads="1"/>
                </p:cNvSpPr>
                <p:nvPr/>
              </p:nvSpPr>
              <p:spPr bwMode="auto">
                <a:xfrm>
                  <a:off x="1370" y="1324"/>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12" name="Group 29"/>
              <p:cNvGrpSpPr>
                <a:grpSpLocks/>
              </p:cNvGrpSpPr>
              <p:nvPr/>
            </p:nvGrpSpPr>
            <p:grpSpPr bwMode="auto">
              <a:xfrm>
                <a:off x="0" y="1727"/>
                <a:ext cx="1370" cy="403"/>
                <a:chOff x="0" y="1727"/>
                <a:chExt cx="1370" cy="403"/>
              </a:xfrm>
            </p:grpSpPr>
            <p:sp>
              <p:nvSpPr>
                <p:cNvPr id="31754" name="Rectangle 10"/>
                <p:cNvSpPr>
                  <a:spLocks noChangeArrowheads="1"/>
                </p:cNvSpPr>
                <p:nvPr/>
              </p:nvSpPr>
              <p:spPr bwMode="auto">
                <a:xfrm>
                  <a:off x="28" y="1727"/>
                  <a:ext cx="1314" cy="403"/>
                </a:xfrm>
                <a:prstGeom prst="rect">
                  <a:avLst/>
                </a:prstGeom>
                <a:noFill/>
                <a:ln w="9525">
                  <a:noFill/>
                  <a:miter lim="800000"/>
                  <a:headEnd/>
                  <a:tailEnd/>
                </a:ln>
                <a:effectLst/>
              </p:spPr>
              <p:txBody>
                <a:bodyPr/>
                <a:lstStyle/>
                <a:p>
                  <a:r>
                    <a:rPr lang="de-DE" sz="2000">
                      <a:latin typeface="Times New Roman" charset="0"/>
                      <a:cs typeface="Times New Roman" charset="0"/>
                    </a:rPr>
                    <a:t>Stelazine</a:t>
                  </a:r>
                  <a:endParaRPr lang="pl-PL" sz="2000">
                    <a:latin typeface="Times New Roman" charset="0"/>
                    <a:cs typeface="Times New Roman" charset="0"/>
                  </a:endParaRPr>
                </a:p>
                <a:p>
                  <a:pPr eaLnBrk="0" hangingPunct="0"/>
                  <a:endParaRPr lang="pl-PL" sz="2000">
                    <a:latin typeface="Times New Roman" charset="0"/>
                  </a:endParaRPr>
                </a:p>
              </p:txBody>
            </p:sp>
            <p:sp>
              <p:nvSpPr>
                <p:cNvPr id="31772" name="Rectangle 28"/>
                <p:cNvSpPr>
                  <a:spLocks noChangeArrowheads="1"/>
                </p:cNvSpPr>
                <p:nvPr/>
              </p:nvSpPr>
              <p:spPr bwMode="auto">
                <a:xfrm>
                  <a:off x="0" y="1727"/>
                  <a:ext cx="1370" cy="403"/>
                </a:xfrm>
                <a:prstGeom prst="rect">
                  <a:avLst/>
                </a:prstGeom>
                <a:noFill/>
                <a:ln w="7">
                  <a:solidFill>
                    <a:srgbClr val="A0A0A0"/>
                  </a:solidFill>
                  <a:miter lim="800000"/>
                  <a:headEnd/>
                  <a:tailEnd/>
                </a:ln>
                <a:effectLst/>
              </p:spPr>
              <p:txBody>
                <a:bodyPr wrap="none"/>
                <a:lstStyle/>
                <a:p>
                  <a:endParaRPr lang="pl-PL"/>
                </a:p>
              </p:txBody>
            </p:sp>
          </p:grpSp>
          <p:grpSp>
            <p:nvGrpSpPr>
              <p:cNvPr id="13" name="Group 31"/>
              <p:cNvGrpSpPr>
                <a:grpSpLocks/>
              </p:cNvGrpSpPr>
              <p:nvPr/>
            </p:nvGrpSpPr>
            <p:grpSpPr bwMode="auto">
              <a:xfrm>
                <a:off x="1370" y="1727"/>
                <a:ext cx="1370" cy="403"/>
                <a:chOff x="1370" y="1727"/>
                <a:chExt cx="1370" cy="403"/>
              </a:xfrm>
            </p:grpSpPr>
            <p:sp>
              <p:nvSpPr>
                <p:cNvPr id="31755" name="Rectangle 11"/>
                <p:cNvSpPr>
                  <a:spLocks noChangeArrowheads="1"/>
                </p:cNvSpPr>
                <p:nvPr/>
              </p:nvSpPr>
              <p:spPr bwMode="auto">
                <a:xfrm>
                  <a:off x="1398" y="1727"/>
                  <a:ext cx="1314" cy="403"/>
                </a:xfrm>
                <a:prstGeom prst="rect">
                  <a:avLst/>
                </a:prstGeom>
                <a:noFill/>
                <a:ln w="9525">
                  <a:noFill/>
                  <a:miter lim="800000"/>
                  <a:headEnd/>
                  <a:tailEnd/>
                </a:ln>
                <a:effectLst/>
              </p:spPr>
              <p:txBody>
                <a:bodyPr/>
                <a:lstStyle/>
                <a:p>
                  <a:r>
                    <a:rPr lang="de-DE" sz="2000" strike="sngStrike" dirty="0" err="1">
                      <a:latin typeface="Times New Roman" charset="0"/>
                      <a:cs typeface="Times New Roman" charset="0"/>
                    </a:rPr>
                    <a:t>Thioridazin</a:t>
                  </a:r>
                  <a:endParaRPr lang="pl-PL" sz="2000" strike="sngStrike" dirty="0">
                    <a:latin typeface="Times New Roman" charset="0"/>
                    <a:cs typeface="Times New Roman" charset="0"/>
                  </a:endParaRPr>
                </a:p>
                <a:p>
                  <a:pPr eaLnBrk="0" hangingPunct="0"/>
                  <a:endParaRPr lang="pl-PL" sz="2000" dirty="0">
                    <a:latin typeface="Times New Roman" charset="0"/>
                  </a:endParaRPr>
                </a:p>
              </p:txBody>
            </p:sp>
            <p:sp>
              <p:nvSpPr>
                <p:cNvPr id="31774" name="Rectangle 30"/>
                <p:cNvSpPr>
                  <a:spLocks noChangeArrowheads="1"/>
                </p:cNvSpPr>
                <p:nvPr/>
              </p:nvSpPr>
              <p:spPr bwMode="auto">
                <a:xfrm>
                  <a:off x="1370" y="1727"/>
                  <a:ext cx="1370" cy="403"/>
                </a:xfrm>
                <a:prstGeom prst="rect">
                  <a:avLst/>
                </a:prstGeom>
                <a:noFill/>
                <a:ln w="7">
                  <a:solidFill>
                    <a:srgbClr val="A0A0A0"/>
                  </a:solidFill>
                  <a:miter lim="800000"/>
                  <a:headEnd/>
                  <a:tailEnd/>
                </a:ln>
                <a:effectLst/>
              </p:spPr>
              <p:txBody>
                <a:bodyPr wrap="none"/>
                <a:lstStyle/>
                <a:p>
                  <a:endParaRPr lang="pl-PL"/>
                </a:p>
              </p:txBody>
            </p:sp>
          </p:grpSp>
        </p:grpSp>
        <p:sp>
          <p:nvSpPr>
            <p:cNvPr id="31777" name="Rectangle 33"/>
            <p:cNvSpPr>
              <a:spLocks noChangeArrowheads="1"/>
            </p:cNvSpPr>
            <p:nvPr/>
          </p:nvSpPr>
          <p:spPr bwMode="auto">
            <a:xfrm>
              <a:off x="-3" y="-3"/>
              <a:ext cx="2746" cy="2136"/>
            </a:xfrm>
            <a:prstGeom prst="rect">
              <a:avLst/>
            </a:prstGeom>
            <a:noFill/>
            <a:ln w="11112">
              <a:solidFill>
                <a:srgbClr val="A0A0A0"/>
              </a:solidFill>
              <a:miter lim="800000"/>
              <a:headEnd/>
              <a:tailEnd/>
            </a:ln>
            <a:effectLst/>
          </p:spPr>
          <p:txBody>
            <a:bodyPr wrap="none"/>
            <a:lstStyle/>
            <a:p>
              <a:endParaRPr lang="pl-PL"/>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30175"/>
            <a:ext cx="7772400" cy="2101850"/>
          </a:xfrm>
        </p:spPr>
        <p:txBody>
          <a:bodyPr>
            <a:normAutofit fontScale="90000"/>
          </a:bodyPr>
          <a:lstStyle/>
          <a:p>
            <a:r>
              <a:rPr lang="pl-PL" b="1">
                <a:latin typeface="Times New Roman" charset="0"/>
                <a:cs typeface="Times New Roman" charset="0"/>
              </a:rPr>
              <a:t>Kiedy stosuje się typowe leki antypsychotyczne?</a:t>
            </a:r>
            <a:r>
              <a:rPr lang="pl-PL">
                <a:latin typeface="Times New Roman" charset="0"/>
                <a:cs typeface="Times New Roman" charset="0"/>
              </a:rPr>
              <a:t/>
            </a:r>
            <a:br>
              <a:rPr lang="pl-PL">
                <a:latin typeface="Times New Roman" charset="0"/>
                <a:cs typeface="Times New Roman" charset="0"/>
              </a:rPr>
            </a:br>
            <a:endParaRPr lang="pl-PL">
              <a:latin typeface="Times New Roman" charset="0"/>
              <a:cs typeface="Times New Roman" charset="0"/>
            </a:endParaRPr>
          </a:p>
        </p:txBody>
      </p:sp>
      <p:sp>
        <p:nvSpPr>
          <p:cNvPr id="33795" name="Rectangle 3"/>
          <p:cNvSpPr>
            <a:spLocks noGrp="1" noChangeArrowheads="1"/>
          </p:cNvSpPr>
          <p:nvPr>
            <p:ph idx="1"/>
          </p:nvPr>
        </p:nvSpPr>
        <p:spPr/>
        <p:txBody>
          <a:bodyPr/>
          <a:lstStyle/>
          <a:p>
            <a:r>
              <a:rPr lang="pl-PL" sz="2000" b="1" dirty="0">
                <a:latin typeface="Times New Roman" charset="0"/>
                <a:cs typeface="Times New Roman" charset="0"/>
              </a:rPr>
              <a:t>·        Kiedy chory poprzednio dobrze reagował na te leki, a więc były one nie tylko skuteczne i bezpieczne, ale również były akceptowane przez chorego</a:t>
            </a:r>
          </a:p>
          <a:p>
            <a:r>
              <a:rPr lang="pl-PL" sz="2000" b="1" dirty="0">
                <a:latin typeface="Times New Roman" charset="0"/>
                <a:cs typeface="Times New Roman" charset="0"/>
              </a:rPr>
              <a:t>·        Kiedy chory nie współpracuje w przebiegu terapii, przerywa ją – wtedy wskazane może być zastosowanie leków o przedłużonym działaniu, tzw. leków typu </a:t>
            </a:r>
            <a:r>
              <a:rPr lang="pl-PL" sz="2000" b="1" i="1" dirty="0" smtClean="0">
                <a:latin typeface="Times New Roman" charset="0"/>
                <a:cs typeface="Times New Roman" charset="0"/>
              </a:rPr>
              <a:t>depot</a:t>
            </a:r>
            <a:endParaRPr lang="pl-PL" sz="2000" b="1" dirty="0">
              <a:latin typeface="Times New Roman" charset="0"/>
              <a:cs typeface="Times New Roman" charset="0"/>
            </a:endParaRPr>
          </a:p>
          <a:p>
            <a:r>
              <a:rPr lang="pl-PL" sz="2000" b="1" dirty="0">
                <a:latin typeface="Times New Roman" charset="0"/>
                <a:cs typeface="Times New Roman" charset="0"/>
              </a:rPr>
              <a:t>·        Kiedy na psychozę chorował ktoś z rodziny chorego i dobrze reagował na leki antypsychotyczne typowe, a słabo reagował, lub reagował objawami ubocznymi na leki atypowe.</a:t>
            </a:r>
          </a:p>
          <a:p>
            <a:endParaRPr lang="pl-PL" sz="2000" b="1" dirty="0">
              <a:latin typeface="Times New Roman" charset="0"/>
            </a:endParaRPr>
          </a:p>
        </p:txBody>
      </p:sp>
      <p:sp>
        <p:nvSpPr>
          <p:cNvPr id="4" name="Symbol zastępczy numeru slajdu 5"/>
          <p:cNvSpPr>
            <a:spLocks noGrp="1"/>
          </p:cNvSpPr>
          <p:nvPr>
            <p:ph type="sldNum" sz="quarter" idx="12"/>
          </p:nvPr>
        </p:nvSpPr>
        <p:spPr/>
        <p:txBody>
          <a:bodyPr/>
          <a:lstStyle/>
          <a:p>
            <a:fld id="{23AC4EE9-7F56-4FD0-B5FD-FFBD540775D7}" type="slidenum">
              <a:rPr lang="pl-PL"/>
              <a:pPr/>
              <a:t>25</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17500" y="307975"/>
            <a:ext cx="8637588" cy="946150"/>
          </a:xfrm>
        </p:spPr>
        <p:txBody>
          <a:bodyPr>
            <a:normAutofit/>
          </a:bodyPr>
          <a:lstStyle/>
          <a:p>
            <a:r>
              <a:rPr lang="pl-PL" sz="2800" b="1">
                <a:latin typeface="Times New Roman" charset="0"/>
                <a:cs typeface="Times New Roman" charset="0"/>
              </a:rPr>
              <a:t>Co to są neuroleptyki (leki antypsychotyczne) typu </a:t>
            </a:r>
            <a:r>
              <a:rPr lang="pl-PL" sz="2800" b="1" i="1">
                <a:latin typeface="Times New Roman" charset="0"/>
                <a:cs typeface="Times New Roman" charset="0"/>
              </a:rPr>
              <a:t>depot</a:t>
            </a:r>
            <a:r>
              <a:rPr lang="pl-PL" sz="2800" b="1">
                <a:latin typeface="Times New Roman" charset="0"/>
                <a:cs typeface="Times New Roman" charset="0"/>
              </a:rPr>
              <a:t> (po polsku – </a:t>
            </a:r>
            <a:r>
              <a:rPr lang="pl-PL" sz="2800" b="1" i="1">
                <a:latin typeface="Times New Roman" charset="0"/>
                <a:cs typeface="Times New Roman" charset="0"/>
              </a:rPr>
              <a:t>o przedłużonym działaniu</a:t>
            </a:r>
            <a:r>
              <a:rPr lang="pl-PL" sz="2800" b="1">
                <a:latin typeface="Times New Roman" charset="0"/>
                <a:cs typeface="Times New Roman" charset="0"/>
              </a:rPr>
              <a:t>) ?</a:t>
            </a:r>
          </a:p>
        </p:txBody>
      </p:sp>
      <p:sp>
        <p:nvSpPr>
          <p:cNvPr id="34819" name="Rectangle 3"/>
          <p:cNvSpPr>
            <a:spLocks noGrp="1" noChangeArrowheads="1"/>
          </p:cNvSpPr>
          <p:nvPr>
            <p:ph idx="1"/>
          </p:nvPr>
        </p:nvSpPr>
        <p:spPr>
          <a:xfrm>
            <a:off x="685800" y="1600200"/>
            <a:ext cx="7772400" cy="4083050"/>
          </a:xfrm>
        </p:spPr>
        <p:txBody>
          <a:bodyPr>
            <a:normAutofit fontScale="92500" lnSpcReduction="10000"/>
          </a:bodyPr>
          <a:lstStyle/>
          <a:p>
            <a:pPr>
              <a:lnSpc>
                <a:spcPct val="90000"/>
              </a:lnSpc>
            </a:pPr>
            <a:endParaRPr lang="pl-PL" sz="2800">
              <a:latin typeface="Times New Roman" charset="0"/>
              <a:cs typeface="Times New Roman" charset="0"/>
            </a:endParaRPr>
          </a:p>
          <a:p>
            <a:pPr>
              <a:lnSpc>
                <a:spcPct val="90000"/>
              </a:lnSpc>
            </a:pPr>
            <a:r>
              <a:rPr lang="pl-PL" sz="2000">
                <a:latin typeface="Times New Roman" charset="0"/>
                <a:cs typeface="Times New Roman" charset="0"/>
              </a:rPr>
              <a:t>Jest to grupa kilku neuroleptyków typowych, dla których udało się stworzyć takie ich preparaty, które po wstrzyknięciu domięśniowym powoli uwalniają się w organizmie. Dzięki temu chory ma w swoim organizmie stałe stężenie tego leku, tak jakby codziennie przyjmował pewną dawkę leku doustnie. </a:t>
            </a:r>
            <a:endParaRPr lang="pl-PL" sz="2000">
              <a:latin typeface="Times New Roman" charset="0"/>
            </a:endParaRPr>
          </a:p>
          <a:p>
            <a:pPr>
              <a:lnSpc>
                <a:spcPct val="90000"/>
              </a:lnSpc>
            </a:pPr>
            <a:r>
              <a:rPr lang="pl-PL" sz="2000">
                <a:latin typeface="Times New Roman" charset="0"/>
                <a:cs typeface="Times New Roman" charset="0"/>
              </a:rPr>
              <a:t>Zastrzyki wykonuje się co 2-4 tygodnie, ponieważ taki jest okres utrzymywania się leku w stałym stężeniu. W ten sposób pacjent nie musi codziennie pamiętać o przyjmowaniu jakiejś ilości tabletek, a konieczność wykonania kolejnego zastrzyku pozwala lekarzowi, choremu, i jego rodzinie nadzorować proces terapii. </a:t>
            </a:r>
            <a:endParaRPr lang="pl-PL" sz="2000">
              <a:latin typeface="Times New Roman" charset="0"/>
            </a:endParaRPr>
          </a:p>
          <a:p>
            <a:pPr>
              <a:lnSpc>
                <a:spcPct val="90000"/>
              </a:lnSpc>
            </a:pPr>
            <a:r>
              <a:rPr lang="pl-PL" sz="2000">
                <a:latin typeface="Times New Roman" charset="0"/>
                <a:cs typeface="Times New Roman" charset="0"/>
              </a:rPr>
              <a:t>Liczba objawów ubocznych po neuroleptykach </a:t>
            </a:r>
            <a:r>
              <a:rPr lang="pl-PL" sz="2000" i="1">
                <a:latin typeface="Times New Roman" charset="0"/>
                <a:cs typeface="Times New Roman" charset="0"/>
              </a:rPr>
              <a:t>depot</a:t>
            </a:r>
            <a:r>
              <a:rPr lang="pl-PL" sz="2000">
                <a:latin typeface="Times New Roman" charset="0"/>
                <a:cs typeface="Times New Roman" charset="0"/>
              </a:rPr>
              <a:t> nie jest większa, niż przy ich doustnym stosowaniu. Stosowanie neuroleptyków typu </a:t>
            </a:r>
            <a:r>
              <a:rPr lang="pl-PL" sz="2000" i="1">
                <a:latin typeface="Times New Roman" charset="0"/>
                <a:cs typeface="Times New Roman" charset="0"/>
              </a:rPr>
              <a:t>depot</a:t>
            </a:r>
            <a:r>
              <a:rPr lang="pl-PL" sz="2000">
                <a:latin typeface="Times New Roman" charset="0"/>
                <a:cs typeface="Times New Roman" charset="0"/>
              </a:rPr>
              <a:t>  co najmniej dwukrotnie redukuje ryzyko nawrotu psychozy, w porównaniu ze stosowaniem typowych leków antypsychotycznych w formie doustnej.</a:t>
            </a:r>
          </a:p>
          <a:p>
            <a:pPr>
              <a:lnSpc>
                <a:spcPct val="90000"/>
              </a:lnSpc>
            </a:pPr>
            <a:endParaRPr lang="pl-PL" sz="2000">
              <a:latin typeface="Times New Roman" charset="0"/>
            </a:endParaRPr>
          </a:p>
        </p:txBody>
      </p:sp>
      <p:sp>
        <p:nvSpPr>
          <p:cNvPr id="4" name="Symbol zastępczy numeru slajdu 5"/>
          <p:cNvSpPr>
            <a:spLocks noGrp="1"/>
          </p:cNvSpPr>
          <p:nvPr>
            <p:ph type="sldNum" sz="quarter" idx="12"/>
          </p:nvPr>
        </p:nvSpPr>
        <p:spPr/>
        <p:txBody>
          <a:bodyPr/>
          <a:lstStyle/>
          <a:p>
            <a:fld id="{C6532F8A-2144-4230-9A65-E7F077B62627}" type="slidenum">
              <a:rPr lang="pl-PL"/>
              <a:pPr/>
              <a:t>26</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dissolve">
                                      <p:cBhvr>
                                        <p:cTn id="7" dur="500"/>
                                        <p:tgtEl>
                                          <p:spTgt spid="3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dissolve">
                                      <p:cBhvr>
                                        <p:cTn id="12" dur="500"/>
                                        <p:tgtEl>
                                          <p:spTgt spid="3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dissolve">
                                      <p:cBhvr>
                                        <p:cTn id="17"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41338"/>
            <a:ext cx="8229600" cy="609600"/>
          </a:xfrm>
        </p:spPr>
        <p:txBody>
          <a:bodyPr>
            <a:normAutofit fontScale="90000"/>
          </a:bodyPr>
          <a:lstStyle/>
          <a:p>
            <a:r>
              <a:rPr lang="pl-PL">
                <a:latin typeface="Times New Roman" charset="0"/>
              </a:rPr>
              <a:t>Dostępne w Polsce neuroleptyki depot</a:t>
            </a:r>
          </a:p>
        </p:txBody>
      </p:sp>
      <p:sp>
        <p:nvSpPr>
          <p:cNvPr id="35843" name="Rectangle 3"/>
          <p:cNvSpPr>
            <a:spLocks noGrp="1" noChangeArrowheads="1"/>
          </p:cNvSpPr>
          <p:nvPr>
            <p:ph idx="1"/>
          </p:nvPr>
        </p:nvSpPr>
        <p:spPr/>
        <p:txBody>
          <a:bodyPr/>
          <a:lstStyle/>
          <a:p>
            <a:r>
              <a:rPr lang="en-US" dirty="0">
                <a:latin typeface="Times New Roman" charset="0"/>
                <a:cs typeface="Times New Roman" charset="0"/>
              </a:rPr>
              <a:t>      </a:t>
            </a:r>
            <a:r>
              <a:rPr lang="en-US" dirty="0" err="1">
                <a:latin typeface="Times New Roman" charset="0"/>
                <a:cs typeface="Times New Roman" charset="0"/>
              </a:rPr>
              <a:t>Clopixol</a:t>
            </a:r>
            <a:endParaRPr lang="pl-PL" dirty="0">
              <a:latin typeface="Times New Roman" charset="0"/>
              <a:cs typeface="Times New Roman" charset="0"/>
            </a:endParaRPr>
          </a:p>
          <a:p>
            <a:r>
              <a:rPr lang="en-US" dirty="0">
                <a:latin typeface="Times New Roman" charset="0"/>
                <a:cs typeface="Times New Roman" charset="0"/>
              </a:rPr>
              <a:t>      </a:t>
            </a:r>
            <a:r>
              <a:rPr lang="en-US" dirty="0" err="1">
                <a:latin typeface="Times New Roman" charset="0"/>
                <a:cs typeface="Times New Roman" charset="0"/>
              </a:rPr>
              <a:t>Fluanxol</a:t>
            </a:r>
            <a:endParaRPr lang="pl-PL" dirty="0">
              <a:latin typeface="Times New Roman" charset="0"/>
              <a:cs typeface="Times New Roman" charset="0"/>
            </a:endParaRPr>
          </a:p>
          <a:p>
            <a:r>
              <a:rPr lang="en-US" dirty="0">
                <a:latin typeface="Times New Roman" charset="0"/>
                <a:cs typeface="Times New Roman" charset="0"/>
              </a:rPr>
              <a:t>      </a:t>
            </a:r>
            <a:r>
              <a:rPr lang="en-US" dirty="0" err="1">
                <a:latin typeface="Times New Roman" charset="0"/>
                <a:cs typeface="Times New Roman" charset="0"/>
              </a:rPr>
              <a:t>Decaldol</a:t>
            </a:r>
            <a:r>
              <a:rPr lang="en-US" dirty="0">
                <a:latin typeface="Times New Roman" charset="0"/>
                <a:cs typeface="Times New Roman" charset="0"/>
              </a:rPr>
              <a:t> (Haloperidol</a:t>
            </a:r>
            <a:r>
              <a:rPr lang="en-US" dirty="0" smtClean="0">
                <a:latin typeface="Times New Roman" charset="0"/>
                <a:cs typeface="Times New Roman" charset="0"/>
              </a:rPr>
              <a:t>)</a:t>
            </a:r>
            <a:r>
              <a:rPr lang="pl-PL" dirty="0" smtClean="0">
                <a:latin typeface="Times New Roman" charset="0"/>
                <a:cs typeface="Times New Roman" charset="0"/>
              </a:rPr>
              <a:t> </a:t>
            </a:r>
          </a:p>
          <a:p>
            <a:r>
              <a:rPr lang="pl-PL" dirty="0" smtClean="0">
                <a:latin typeface="Times New Roman" charset="0"/>
                <a:cs typeface="Times New Roman" charset="0"/>
              </a:rPr>
              <a:t>RISPOLEPT CONSTA </a:t>
            </a:r>
          </a:p>
          <a:p>
            <a:r>
              <a:rPr lang="pl-PL" dirty="0" smtClean="0">
                <a:latin typeface="Times New Roman" charset="0"/>
                <a:cs typeface="Times New Roman" charset="0"/>
              </a:rPr>
              <a:t>ZYPADHERA</a:t>
            </a:r>
            <a:endParaRPr lang="pl-PL" dirty="0">
              <a:latin typeface="Times New Roman" charset="0"/>
              <a:cs typeface="Times New Roman" charset="0"/>
            </a:endParaRPr>
          </a:p>
          <a:p>
            <a:pPr>
              <a:buFont typeface="Wingdings" pitchFamily="2" charset="2"/>
              <a:buNone/>
            </a:pPr>
            <a:endParaRPr lang="pl-PL" dirty="0">
              <a:latin typeface="Times New Roman" charset="0"/>
              <a:cs typeface="Times New Roman" charset="0"/>
            </a:endParaRPr>
          </a:p>
          <a:p>
            <a:pPr>
              <a:buFont typeface="Wingdings" pitchFamily="2" charset="2"/>
              <a:buNone/>
            </a:pPr>
            <a:endParaRPr lang="pl-PL" dirty="0">
              <a:latin typeface="Times New Roman" charset="0"/>
            </a:endParaRPr>
          </a:p>
        </p:txBody>
      </p:sp>
      <p:sp>
        <p:nvSpPr>
          <p:cNvPr id="4" name="Symbol zastępczy numeru slajdu 5"/>
          <p:cNvSpPr>
            <a:spLocks noGrp="1"/>
          </p:cNvSpPr>
          <p:nvPr>
            <p:ph type="sldNum" sz="quarter" idx="12"/>
          </p:nvPr>
        </p:nvSpPr>
        <p:spPr/>
        <p:txBody>
          <a:bodyPr/>
          <a:lstStyle/>
          <a:p>
            <a:fld id="{9EC591A2-331D-45C4-8047-BE2D552DD055}" type="slidenum">
              <a:rPr lang="pl-PL"/>
              <a:pPr/>
              <a:t>27</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dissolve">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dissolve">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dissolve">
                                      <p:cBhvr>
                                        <p:cTn id="2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Zasadnicze różnice między LAIA </a:t>
            </a:r>
            <a:endParaRPr lang="pl-PL" dirty="0"/>
          </a:p>
        </p:txBody>
      </p:sp>
      <p:graphicFrame>
        <p:nvGraphicFramePr>
          <p:cNvPr id="4" name="Symbol zastępczy zawartości 3"/>
          <p:cNvGraphicFramePr>
            <a:graphicFrameLocks noGrp="1"/>
          </p:cNvGraphicFramePr>
          <p:nvPr>
            <p:ph idx="1"/>
            <p:extLst/>
          </p:nvPr>
        </p:nvGraphicFramePr>
        <p:xfrm>
          <a:off x="457200" y="1600200"/>
          <a:ext cx="7620000" cy="5572904"/>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604664">
                <a:tc>
                  <a:txBody>
                    <a:bodyPr/>
                    <a:lstStyle/>
                    <a:p>
                      <a:endParaRPr lang="pl-PL" dirty="0"/>
                    </a:p>
                  </a:txBody>
                  <a:tcPr/>
                </a:tc>
                <a:tc>
                  <a:txBody>
                    <a:bodyPr/>
                    <a:lstStyle/>
                    <a:p>
                      <a:r>
                        <a:rPr lang="pl-PL" dirty="0" smtClean="0"/>
                        <a:t>RLAI</a:t>
                      </a:r>
                      <a:endParaRPr lang="pl-PL" dirty="0"/>
                    </a:p>
                  </a:txBody>
                  <a:tcPr/>
                </a:tc>
                <a:tc>
                  <a:txBody>
                    <a:bodyPr/>
                    <a:lstStyle/>
                    <a:p>
                      <a:r>
                        <a:rPr lang="pl-PL" dirty="0" smtClean="0"/>
                        <a:t>OLAI</a:t>
                      </a:r>
                      <a:endParaRPr lang="pl-PL" dirty="0"/>
                    </a:p>
                  </a:txBody>
                  <a:tcPr/>
                </a:tc>
                <a:tc>
                  <a:txBody>
                    <a:bodyPr/>
                    <a:lstStyle/>
                    <a:p>
                      <a:r>
                        <a:rPr lang="pl-PL" dirty="0" smtClean="0"/>
                        <a:t>PLAI</a:t>
                      </a:r>
                      <a:endParaRPr lang="pl-PL" dirty="0"/>
                    </a:p>
                  </a:txBody>
                  <a:tcPr/>
                </a:tc>
                <a:tc>
                  <a:txBody>
                    <a:bodyPr/>
                    <a:lstStyle/>
                    <a:p>
                      <a:r>
                        <a:rPr lang="pl-PL" dirty="0" smtClean="0"/>
                        <a:t>ALAI</a:t>
                      </a:r>
                      <a:endParaRPr lang="pl-PL" dirty="0"/>
                    </a:p>
                  </a:txBody>
                  <a:tcPr/>
                </a:tc>
              </a:tr>
              <a:tr h="370840">
                <a:tc>
                  <a:txBody>
                    <a:bodyPr/>
                    <a:lstStyle/>
                    <a:p>
                      <a:r>
                        <a:rPr lang="pl-PL" sz="1600" dirty="0" smtClean="0"/>
                        <a:t>Inne wskazania</a:t>
                      </a:r>
                      <a:r>
                        <a:rPr lang="pl-PL" sz="1600" baseline="0" dirty="0" smtClean="0"/>
                        <a:t> niż schizofrenia </a:t>
                      </a:r>
                      <a:endParaRPr lang="pl-PL" sz="1600" dirty="0"/>
                    </a:p>
                  </a:txBody>
                  <a:tcPr/>
                </a:tc>
                <a:tc>
                  <a:txBody>
                    <a:bodyPr/>
                    <a:lstStyle/>
                    <a:p>
                      <a:r>
                        <a:rPr lang="pl-PL" dirty="0" smtClean="0"/>
                        <a:t>CHAD </a:t>
                      </a:r>
                      <a:endParaRPr lang="pl-PL" dirty="0"/>
                    </a:p>
                  </a:txBody>
                  <a:tcPr/>
                </a:tc>
                <a:tc>
                  <a:txBody>
                    <a:bodyPr/>
                    <a:lstStyle/>
                    <a:p>
                      <a:r>
                        <a:rPr lang="pl-PL" dirty="0" smtClean="0"/>
                        <a:t>-</a:t>
                      </a:r>
                      <a:endParaRPr lang="pl-PL" dirty="0"/>
                    </a:p>
                  </a:txBody>
                  <a:tcPr/>
                </a:tc>
                <a:tc>
                  <a:txBody>
                    <a:bodyPr/>
                    <a:lstStyle/>
                    <a:p>
                      <a:r>
                        <a:rPr lang="pl-PL" dirty="0" smtClean="0"/>
                        <a:t>-</a:t>
                      </a:r>
                      <a:endParaRPr lang="pl-PL" dirty="0"/>
                    </a:p>
                  </a:txBody>
                  <a:tcPr/>
                </a:tc>
                <a:tc>
                  <a:txBody>
                    <a:bodyPr/>
                    <a:lstStyle/>
                    <a:p>
                      <a:r>
                        <a:rPr lang="pl-PL" dirty="0" smtClean="0"/>
                        <a:t>-</a:t>
                      </a:r>
                      <a:endParaRPr lang="pl-PL" dirty="0"/>
                    </a:p>
                  </a:txBody>
                  <a:tcPr/>
                </a:tc>
              </a:tr>
              <a:tr h="370840">
                <a:tc>
                  <a:txBody>
                    <a:bodyPr/>
                    <a:lstStyle/>
                    <a:p>
                      <a:r>
                        <a:rPr lang="pl-PL" sz="1600" dirty="0" smtClean="0"/>
                        <a:t>Częstość iniekcji (co   tygodnie)</a:t>
                      </a:r>
                      <a:endParaRPr lang="pl-PL" sz="1600" dirty="0"/>
                    </a:p>
                  </a:txBody>
                  <a:tcPr/>
                </a:tc>
                <a:tc>
                  <a:txBody>
                    <a:bodyPr/>
                    <a:lstStyle/>
                    <a:p>
                      <a:r>
                        <a:rPr lang="pl-PL" dirty="0" smtClean="0"/>
                        <a:t>2 </a:t>
                      </a:r>
                      <a:endParaRPr lang="pl-PL" dirty="0"/>
                    </a:p>
                  </a:txBody>
                  <a:tcPr/>
                </a:tc>
                <a:tc>
                  <a:txBody>
                    <a:bodyPr/>
                    <a:lstStyle/>
                    <a:p>
                      <a:r>
                        <a:rPr lang="pl-PL" dirty="0" smtClean="0"/>
                        <a:t>2 lub 4</a:t>
                      </a:r>
                      <a:endParaRPr lang="pl-PL" dirty="0"/>
                    </a:p>
                  </a:txBody>
                  <a:tcPr/>
                </a:tc>
                <a:tc>
                  <a:txBody>
                    <a:bodyPr/>
                    <a:lstStyle/>
                    <a:p>
                      <a:r>
                        <a:rPr lang="pl-PL" dirty="0" smtClean="0"/>
                        <a:t>4</a:t>
                      </a:r>
                      <a:endParaRPr lang="pl-PL" dirty="0"/>
                    </a:p>
                  </a:txBody>
                  <a:tcPr/>
                </a:tc>
                <a:tc>
                  <a:txBody>
                    <a:bodyPr/>
                    <a:lstStyle/>
                    <a:p>
                      <a:r>
                        <a:rPr lang="pl-PL" dirty="0" smtClean="0"/>
                        <a:t>4</a:t>
                      </a:r>
                      <a:endParaRPr lang="pl-PL" dirty="0"/>
                    </a:p>
                  </a:txBody>
                  <a:tcPr/>
                </a:tc>
              </a:tr>
              <a:tr h="370840">
                <a:tc>
                  <a:txBody>
                    <a:bodyPr/>
                    <a:lstStyle/>
                    <a:p>
                      <a:r>
                        <a:rPr lang="pl-PL" sz="1600" dirty="0" smtClean="0"/>
                        <a:t>Dawka podtrzymująca (mg) </a:t>
                      </a:r>
                      <a:endParaRPr lang="pl-PL" sz="1600" dirty="0"/>
                    </a:p>
                  </a:txBody>
                  <a:tcPr/>
                </a:tc>
                <a:tc>
                  <a:txBody>
                    <a:bodyPr/>
                    <a:lstStyle/>
                    <a:p>
                      <a:r>
                        <a:rPr lang="pl-PL" dirty="0" smtClean="0"/>
                        <a:t>25</a:t>
                      </a:r>
                      <a:endParaRPr lang="pl-PL" dirty="0"/>
                    </a:p>
                  </a:txBody>
                  <a:tcPr/>
                </a:tc>
                <a:tc>
                  <a:txBody>
                    <a:bodyPr/>
                    <a:lstStyle/>
                    <a:p>
                      <a:r>
                        <a:rPr lang="pl-PL" dirty="0" smtClean="0"/>
                        <a:t>150 (co</a:t>
                      </a:r>
                      <a:r>
                        <a:rPr lang="pl-PL" baseline="0" dirty="0" smtClean="0"/>
                        <a:t> </a:t>
                      </a:r>
                      <a:r>
                        <a:rPr lang="pl-PL" dirty="0" smtClean="0"/>
                        <a:t>2 tyg.) 300 (co 4 tyg.) 300 (co</a:t>
                      </a:r>
                      <a:r>
                        <a:rPr lang="pl-PL" baseline="0" dirty="0" smtClean="0"/>
                        <a:t> 2 tyg.) </a:t>
                      </a:r>
                      <a:endParaRPr lang="pl-PL" dirty="0"/>
                    </a:p>
                  </a:txBody>
                  <a:tcPr/>
                </a:tc>
                <a:tc>
                  <a:txBody>
                    <a:bodyPr/>
                    <a:lstStyle/>
                    <a:p>
                      <a:r>
                        <a:rPr lang="pl-PL" dirty="0" smtClean="0"/>
                        <a:t>117</a:t>
                      </a:r>
                      <a:endParaRPr lang="pl-PL" dirty="0"/>
                    </a:p>
                  </a:txBody>
                  <a:tcPr/>
                </a:tc>
                <a:tc>
                  <a:txBody>
                    <a:bodyPr/>
                    <a:lstStyle/>
                    <a:p>
                      <a:r>
                        <a:rPr lang="pl-PL" dirty="0" smtClean="0"/>
                        <a:t>400 </a:t>
                      </a:r>
                      <a:endParaRPr lang="pl-PL" dirty="0"/>
                    </a:p>
                  </a:txBody>
                  <a:tcPr/>
                </a:tc>
              </a:tr>
              <a:tr h="370840">
                <a:tc>
                  <a:txBody>
                    <a:bodyPr/>
                    <a:lstStyle/>
                    <a:p>
                      <a:r>
                        <a:rPr lang="pl-PL" dirty="0" smtClean="0"/>
                        <a:t>Czas do uzyskania </a:t>
                      </a:r>
                      <a:r>
                        <a:rPr lang="pl-PL" i="1" dirty="0" err="1" smtClean="0"/>
                        <a:t>steady</a:t>
                      </a:r>
                      <a:r>
                        <a:rPr lang="pl-PL" i="1" dirty="0" smtClean="0"/>
                        <a:t> </a:t>
                      </a:r>
                      <a:r>
                        <a:rPr lang="pl-PL" i="1" dirty="0" err="1" smtClean="0"/>
                        <a:t>state</a:t>
                      </a:r>
                      <a:r>
                        <a:rPr lang="pl-PL" i="1" dirty="0" smtClean="0"/>
                        <a:t> </a:t>
                      </a:r>
                      <a:endParaRPr lang="pl-PL" i="1" dirty="0"/>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tcPr>
                </a:tc>
                <a:tc>
                  <a:txBody>
                    <a:bodyPr/>
                    <a:lstStyle/>
                    <a:p>
                      <a:r>
                        <a:rPr lang="pl-PL" dirty="0" smtClean="0"/>
                        <a:t>6-8 tygodni </a:t>
                      </a:r>
                      <a:endParaRPr lang="pl-PL" dirty="0"/>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tcPr>
                </a:tc>
                <a:tc>
                  <a:txBody>
                    <a:bodyPr/>
                    <a:lstStyle/>
                    <a:p>
                      <a:r>
                        <a:rPr lang="pl-PL" dirty="0" smtClean="0"/>
                        <a:t>3 miesiące </a:t>
                      </a:r>
                      <a:endParaRPr lang="pl-PL" dirty="0"/>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tcPr>
                </a:tc>
                <a:tc>
                  <a:txBody>
                    <a:bodyPr/>
                    <a:lstStyle/>
                    <a:p>
                      <a:r>
                        <a:rPr lang="pl-PL" dirty="0" smtClean="0"/>
                        <a:t>36</a:t>
                      </a:r>
                      <a:r>
                        <a:rPr lang="pl-PL" baseline="0" dirty="0" smtClean="0"/>
                        <a:t> dni</a:t>
                      </a:r>
                      <a:endParaRPr lang="pl-PL" dirty="0"/>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tcPr>
                </a:tc>
                <a:tc>
                  <a:txBody>
                    <a:bodyPr/>
                    <a:lstStyle/>
                    <a:p>
                      <a:r>
                        <a:rPr lang="pl-PL" dirty="0" smtClean="0"/>
                        <a:t>3-4 miesiące </a:t>
                      </a:r>
                      <a:endParaRPr lang="pl-PL" dirty="0"/>
                    </a:p>
                  </a:txBody>
                  <a:tc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tcPr>
                </a:tc>
              </a:tr>
              <a:tr h="370840">
                <a:tc>
                  <a:txBody>
                    <a:bodyPr/>
                    <a:lstStyle/>
                    <a:p>
                      <a:r>
                        <a:rPr lang="pl-PL" sz="1600" dirty="0" smtClean="0"/>
                        <a:t>Doustna suplementacja</a:t>
                      </a:r>
                      <a:r>
                        <a:rPr lang="pl-PL" sz="1600" baseline="0" dirty="0" smtClean="0"/>
                        <a:t> </a:t>
                      </a:r>
                      <a:endParaRPr lang="pl-PL" sz="1600" dirty="0"/>
                    </a:p>
                  </a:txBody>
                  <a:tcPr>
                    <a:solidFill>
                      <a:srgbClr val="FFFF00"/>
                    </a:solidFill>
                  </a:tcPr>
                </a:tc>
                <a:tc>
                  <a:txBody>
                    <a:bodyPr/>
                    <a:lstStyle/>
                    <a:p>
                      <a:r>
                        <a:rPr lang="pl-PL" dirty="0" smtClean="0"/>
                        <a:t>tak</a:t>
                      </a:r>
                      <a:endParaRPr lang="pl-PL" dirty="0"/>
                    </a:p>
                  </a:txBody>
                  <a:tcPr>
                    <a:solidFill>
                      <a:srgbClr val="FFFF00"/>
                    </a:solidFill>
                  </a:tcPr>
                </a:tc>
                <a:tc>
                  <a:txBody>
                    <a:bodyPr/>
                    <a:lstStyle/>
                    <a:p>
                      <a:r>
                        <a:rPr lang="pl-PL" dirty="0" smtClean="0"/>
                        <a:t>nie</a:t>
                      </a:r>
                      <a:endParaRPr lang="pl-PL" dirty="0"/>
                    </a:p>
                  </a:txBody>
                  <a:tcPr>
                    <a:solidFill>
                      <a:srgbClr val="FFFF00"/>
                    </a:solidFill>
                  </a:tcPr>
                </a:tc>
                <a:tc>
                  <a:txBody>
                    <a:bodyPr/>
                    <a:lstStyle/>
                    <a:p>
                      <a:r>
                        <a:rPr lang="pl-PL" dirty="0" smtClean="0"/>
                        <a:t>nie</a:t>
                      </a:r>
                      <a:endParaRPr lang="pl-PL" dirty="0"/>
                    </a:p>
                  </a:txBody>
                  <a:tcPr>
                    <a:solidFill>
                      <a:srgbClr val="FFFF00"/>
                    </a:solidFill>
                  </a:tcPr>
                </a:tc>
                <a:tc>
                  <a:txBody>
                    <a:bodyPr/>
                    <a:lstStyle/>
                    <a:p>
                      <a:r>
                        <a:rPr lang="pl-PL" dirty="0" smtClean="0"/>
                        <a:t>tak</a:t>
                      </a:r>
                      <a:endParaRPr lang="pl-PL" dirty="0"/>
                    </a:p>
                  </a:txBody>
                  <a:tcPr>
                    <a:solidFill>
                      <a:srgbClr val="FFFF00"/>
                    </a:solidFill>
                  </a:tcPr>
                </a:tc>
              </a:tr>
              <a:tr h="370840">
                <a:tc>
                  <a:txBody>
                    <a:bodyPr/>
                    <a:lstStyle/>
                    <a:p>
                      <a:r>
                        <a:rPr lang="pl-PL" dirty="0" smtClean="0"/>
                        <a:t>Wymóg obserwacji </a:t>
                      </a:r>
                      <a:endParaRPr lang="pl-PL" dirty="0"/>
                    </a:p>
                  </a:txBody>
                  <a:tcPr>
                    <a:solidFill>
                      <a:srgbClr val="FFFF00"/>
                    </a:solidFill>
                  </a:tcPr>
                </a:tc>
                <a:tc>
                  <a:txBody>
                    <a:bodyPr/>
                    <a:lstStyle/>
                    <a:p>
                      <a:r>
                        <a:rPr lang="pl-PL" dirty="0" smtClean="0"/>
                        <a:t>nie</a:t>
                      </a:r>
                      <a:endParaRPr lang="pl-PL" dirty="0"/>
                    </a:p>
                  </a:txBody>
                  <a:tcPr>
                    <a:solidFill>
                      <a:srgbClr val="FFFF00"/>
                    </a:solidFill>
                  </a:tcPr>
                </a:tc>
                <a:tc>
                  <a:txBody>
                    <a:bodyPr/>
                    <a:lstStyle/>
                    <a:p>
                      <a:r>
                        <a:rPr lang="pl-PL" dirty="0" smtClean="0"/>
                        <a:t>3 godziny</a:t>
                      </a:r>
                      <a:endParaRPr lang="pl-PL" dirty="0"/>
                    </a:p>
                  </a:txBody>
                  <a:tcPr>
                    <a:solidFill>
                      <a:srgbClr val="FFFF00"/>
                    </a:solidFill>
                  </a:tcPr>
                </a:tc>
                <a:tc>
                  <a:txBody>
                    <a:bodyPr/>
                    <a:lstStyle/>
                    <a:p>
                      <a:r>
                        <a:rPr lang="pl-PL" dirty="0" smtClean="0"/>
                        <a:t>nie</a:t>
                      </a:r>
                      <a:endParaRPr lang="pl-PL" dirty="0"/>
                    </a:p>
                  </a:txBody>
                  <a:tcPr>
                    <a:solidFill>
                      <a:srgbClr val="FFFF00"/>
                    </a:solidFill>
                  </a:tcPr>
                </a:tc>
                <a:tc>
                  <a:txBody>
                    <a:bodyPr/>
                    <a:lstStyle/>
                    <a:p>
                      <a:r>
                        <a:rPr lang="pl-PL" dirty="0" smtClean="0"/>
                        <a:t>nie</a:t>
                      </a:r>
                      <a:endParaRPr lang="pl-PL" dirty="0"/>
                    </a:p>
                  </a:txBody>
                  <a:tcPr>
                    <a:solidFill>
                      <a:srgbClr val="FFFF00"/>
                    </a:solidFill>
                  </a:tcPr>
                </a:tc>
              </a:tr>
            </a:tbl>
          </a:graphicData>
        </a:graphic>
      </p:graphicFrame>
      <p:sp>
        <p:nvSpPr>
          <p:cNvPr id="5" name="Symbol zastępczy stopki 4"/>
          <p:cNvSpPr>
            <a:spLocks noGrp="1"/>
          </p:cNvSpPr>
          <p:nvPr>
            <p:ph type="ftr" sz="quarter" idx="11"/>
          </p:nvPr>
        </p:nvSpPr>
        <p:spPr/>
        <p:txBody>
          <a:bodyPr/>
          <a:lstStyle/>
          <a:p>
            <a:r>
              <a:rPr lang="pl-PL" smtClean="0"/>
              <a:t>Citrome L. 2013</a:t>
            </a:r>
            <a:endParaRPr lang="pl-PL"/>
          </a:p>
        </p:txBody>
      </p:sp>
    </p:spTree>
    <p:extLst>
      <p:ext uri="{BB962C8B-B14F-4D97-AF65-F5344CB8AC3E}">
        <p14:creationId xmlns:p14="http://schemas.microsoft.com/office/powerpoint/2010/main" val="4168013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502254" y="22651"/>
            <a:ext cx="8229600" cy="1143000"/>
          </a:xfrm>
        </p:spPr>
        <p:txBody>
          <a:bodyPr/>
          <a:lstStyle/>
          <a:p>
            <a:r>
              <a:rPr lang="pl-PL" dirty="0" smtClean="0"/>
              <a:t>Dlaczego depot?</a:t>
            </a:r>
            <a:endParaRPr lang="pl-PL" dirty="0"/>
          </a:p>
        </p:txBody>
      </p:sp>
      <p:sp>
        <p:nvSpPr>
          <p:cNvPr id="7" name="Symbol zastępczy stopki 6"/>
          <p:cNvSpPr>
            <a:spLocks noGrp="1"/>
          </p:cNvSpPr>
          <p:nvPr>
            <p:ph type="ftr" sz="quarter" idx="11"/>
          </p:nvPr>
        </p:nvSpPr>
        <p:spPr/>
        <p:txBody>
          <a:bodyPr/>
          <a:lstStyle/>
          <a:p>
            <a:pPr>
              <a:defRPr/>
            </a:pPr>
            <a:r>
              <a:rPr lang="pl-PL" smtClean="0"/>
              <a:t>Tiihonen i wsp. 2011</a:t>
            </a:r>
            <a:endParaRPr lang="pl-PL"/>
          </a:p>
        </p:txBody>
      </p:sp>
      <p:sp>
        <p:nvSpPr>
          <p:cNvPr id="8" name="Symbol zastępczy numeru slajdu 7"/>
          <p:cNvSpPr>
            <a:spLocks noGrp="1"/>
          </p:cNvSpPr>
          <p:nvPr>
            <p:ph type="sldNum" sz="quarter" idx="12"/>
          </p:nvPr>
        </p:nvSpPr>
        <p:spPr/>
        <p:txBody>
          <a:bodyPr/>
          <a:lstStyle/>
          <a:p>
            <a:pPr>
              <a:defRPr/>
            </a:pPr>
            <a:fld id="{21961F88-63CA-4422-AFA4-8D05B5A1AB0B}" type="slidenum">
              <a:rPr lang="pl-PL" smtClean="0"/>
              <a:pPr>
                <a:defRPr/>
              </a:pPr>
              <a:t>29</a:t>
            </a:fld>
            <a:endParaRPr lang="pl-PL"/>
          </a:p>
        </p:txBody>
      </p:sp>
      <p:pic>
        <p:nvPicPr>
          <p:cNvPr id="10" name="Obraz 9"/>
          <p:cNvPicPr>
            <a:picLocks noChangeAspect="1"/>
          </p:cNvPicPr>
          <p:nvPr/>
        </p:nvPicPr>
        <p:blipFill>
          <a:blip r:embed="rId3"/>
          <a:stretch>
            <a:fillRect/>
          </a:stretch>
        </p:blipFill>
        <p:spPr>
          <a:xfrm>
            <a:off x="528638" y="1165651"/>
            <a:ext cx="8075810" cy="5143669"/>
          </a:xfrm>
          <a:prstGeom prst="rect">
            <a:avLst/>
          </a:prstGeom>
        </p:spPr>
      </p:pic>
    </p:spTree>
    <p:extLst>
      <p:ext uri="{BB962C8B-B14F-4D97-AF65-F5344CB8AC3E}">
        <p14:creationId xmlns:p14="http://schemas.microsoft.com/office/powerpoint/2010/main" val="2348648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Pierwszy trankwilizator</a:t>
            </a:r>
            <a:endParaRPr lang="pl-PL" dirty="0"/>
          </a:p>
        </p:txBody>
      </p:sp>
      <p:sp>
        <p:nvSpPr>
          <p:cNvPr id="5" name="Symbol zastępczy zawartości 4"/>
          <p:cNvSpPr>
            <a:spLocks noGrp="1"/>
          </p:cNvSpPr>
          <p:nvPr>
            <p:ph idx="1"/>
          </p:nvPr>
        </p:nvSpPr>
        <p:spPr/>
        <p:txBody>
          <a:bodyPr/>
          <a:lstStyle/>
          <a:p>
            <a:endParaRPr lang="pl-PL"/>
          </a:p>
        </p:txBody>
      </p:sp>
      <p:sp>
        <p:nvSpPr>
          <p:cNvPr id="3" name="Symbol zastępczy numeru slajdu 3"/>
          <p:cNvSpPr>
            <a:spLocks noGrp="1"/>
          </p:cNvSpPr>
          <p:nvPr>
            <p:ph type="sldNum" sz="quarter" idx="12"/>
          </p:nvPr>
        </p:nvSpPr>
        <p:spPr/>
        <p:txBody>
          <a:bodyPr/>
          <a:lstStyle/>
          <a:p>
            <a:fld id="{195A3FDF-23E5-43AB-A83D-76A1CF26890C}" type="slidenum">
              <a:rPr lang="pl-PL"/>
              <a:pPr/>
              <a:t>3</a:t>
            </a:fld>
            <a:endParaRPr lang="pl-PL"/>
          </a:p>
        </p:txBody>
      </p:sp>
      <p:pic>
        <p:nvPicPr>
          <p:cNvPr id="112644" name="Picture 4" descr="trankwilizer"/>
          <p:cNvPicPr>
            <a:picLocks noChangeAspect="1" noChangeArrowheads="1"/>
          </p:cNvPicPr>
          <p:nvPr/>
        </p:nvPicPr>
        <p:blipFill>
          <a:blip r:embed="rId3" cstate="print"/>
          <a:srcRect/>
          <a:stretch>
            <a:fillRect/>
          </a:stretch>
        </p:blipFill>
        <p:spPr bwMode="auto">
          <a:xfrm>
            <a:off x="2500298" y="1714488"/>
            <a:ext cx="4019550" cy="5143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1\Documents\05. PSYCHIATRIC   PRESENTATIONS\01.Psychopharmacology\05. Pliva and TEVA\2009 TEVA\Obraz2.png"/>
          <p:cNvPicPr>
            <a:picLocks noChangeAspect="1" noChangeArrowheads="1"/>
          </p:cNvPicPr>
          <p:nvPr/>
        </p:nvPicPr>
        <p:blipFill>
          <a:blip r:embed="rId3" cstate="print"/>
          <a:srcRect/>
          <a:stretch>
            <a:fillRect/>
          </a:stretch>
        </p:blipFill>
        <p:spPr bwMode="auto">
          <a:xfrm>
            <a:off x="4929190" y="428604"/>
            <a:ext cx="1571636" cy="2504020"/>
          </a:xfrm>
          <a:prstGeom prst="rect">
            <a:avLst/>
          </a:prstGeom>
          <a:noFill/>
        </p:spPr>
      </p:pic>
      <p:pic>
        <p:nvPicPr>
          <p:cNvPr id="421890" name="Picture 2" descr="C:\Users\1\Pictures\01 01\eps000.jpg"/>
          <p:cNvPicPr>
            <a:picLocks noChangeAspect="1" noChangeArrowheads="1"/>
          </p:cNvPicPr>
          <p:nvPr/>
        </p:nvPicPr>
        <p:blipFill>
          <a:blip r:embed="rId4" cstate="print"/>
          <a:srcRect/>
          <a:stretch>
            <a:fillRect/>
          </a:stretch>
        </p:blipFill>
        <p:spPr bwMode="auto">
          <a:xfrm>
            <a:off x="156018" y="768898"/>
            <a:ext cx="2058528" cy="2193352"/>
          </a:xfrm>
          <a:prstGeom prst="rect">
            <a:avLst/>
          </a:prstGeom>
          <a:noFill/>
        </p:spPr>
      </p:pic>
      <p:sp>
        <p:nvSpPr>
          <p:cNvPr id="10" name="pole tekstowe 9"/>
          <p:cNvSpPr txBox="1"/>
          <p:nvPr/>
        </p:nvSpPr>
        <p:spPr>
          <a:xfrm>
            <a:off x="142844" y="3429000"/>
            <a:ext cx="2143140" cy="1569660"/>
          </a:xfrm>
          <a:prstGeom prst="rect">
            <a:avLst/>
          </a:prstGeom>
          <a:noFill/>
          <a:ln>
            <a:solidFill>
              <a:schemeClr val="accent1">
                <a:shade val="50000"/>
              </a:schemeClr>
            </a:solidFill>
          </a:ln>
        </p:spPr>
        <p:txBody>
          <a:bodyPr wrap="square" rtlCol="0">
            <a:spAutoFit/>
          </a:bodyPr>
          <a:lstStyle/>
          <a:p>
            <a:pPr algn="ctr"/>
            <a:r>
              <a:rPr lang="pl-PL" sz="2400" dirty="0" smtClean="0">
                <a:solidFill>
                  <a:srgbClr val="FF0000"/>
                </a:solidFill>
                <a:latin typeface="Arial Narrow" pitchFamily="34" charset="0"/>
              </a:rPr>
              <a:t>Ostre dystonie</a:t>
            </a:r>
          </a:p>
          <a:p>
            <a:pPr algn="ctr"/>
            <a:endParaRPr lang="pl-PL" sz="2400" dirty="0" smtClean="0">
              <a:solidFill>
                <a:srgbClr val="FF0000"/>
              </a:solidFill>
              <a:latin typeface="Arial Narrow" pitchFamily="34" charset="0"/>
            </a:endParaRPr>
          </a:p>
          <a:p>
            <a:pPr algn="ctr"/>
            <a:r>
              <a:rPr lang="pl-PL" sz="2400" dirty="0" smtClean="0">
                <a:solidFill>
                  <a:srgbClr val="FF0000"/>
                </a:solidFill>
                <a:latin typeface="Arial Narrow" pitchFamily="34" charset="0"/>
              </a:rPr>
              <a:t>…oraz </a:t>
            </a:r>
          </a:p>
          <a:p>
            <a:pPr algn="ctr"/>
            <a:r>
              <a:rPr lang="pl-PL" sz="2400" dirty="0" smtClean="0">
                <a:solidFill>
                  <a:srgbClr val="FF0000"/>
                </a:solidFill>
                <a:latin typeface="Arial Narrow" pitchFamily="34" charset="0"/>
              </a:rPr>
              <a:t>napady lęku</a:t>
            </a:r>
            <a:endParaRPr lang="pl-PL" sz="2400" dirty="0">
              <a:solidFill>
                <a:srgbClr val="FF0000"/>
              </a:solidFill>
              <a:latin typeface="Arial Narrow" pitchFamily="34" charset="0"/>
            </a:endParaRPr>
          </a:p>
        </p:txBody>
      </p:sp>
      <p:sp>
        <p:nvSpPr>
          <p:cNvPr id="11" name="pole tekstowe 10"/>
          <p:cNvSpPr txBox="1"/>
          <p:nvPr/>
        </p:nvSpPr>
        <p:spPr>
          <a:xfrm>
            <a:off x="4643438" y="3429000"/>
            <a:ext cx="2143140" cy="1938992"/>
          </a:xfrm>
          <a:prstGeom prst="rect">
            <a:avLst/>
          </a:prstGeom>
          <a:noFill/>
          <a:ln>
            <a:solidFill>
              <a:schemeClr val="accent1">
                <a:shade val="50000"/>
              </a:schemeClr>
            </a:solidFill>
          </a:ln>
        </p:spPr>
        <p:txBody>
          <a:bodyPr wrap="square" rtlCol="0">
            <a:spAutoFit/>
          </a:bodyPr>
          <a:lstStyle/>
          <a:p>
            <a:pPr algn="ctr"/>
            <a:r>
              <a:rPr lang="pl-PL" sz="2400" dirty="0" smtClean="0">
                <a:solidFill>
                  <a:srgbClr val="FF0000"/>
                </a:solidFill>
                <a:latin typeface="Arial Narrow" pitchFamily="34" charset="0"/>
              </a:rPr>
              <a:t>Parkinsonizm</a:t>
            </a:r>
          </a:p>
          <a:p>
            <a:pPr algn="ctr"/>
            <a:endParaRPr lang="pl-PL" sz="2400" dirty="0" smtClean="0">
              <a:solidFill>
                <a:srgbClr val="FF0000"/>
              </a:solidFill>
              <a:latin typeface="Arial Narrow" pitchFamily="34" charset="0"/>
            </a:endParaRPr>
          </a:p>
          <a:p>
            <a:pPr algn="ctr"/>
            <a:r>
              <a:rPr lang="pl-PL" sz="2400" dirty="0" smtClean="0">
                <a:solidFill>
                  <a:srgbClr val="FF0000"/>
                </a:solidFill>
                <a:latin typeface="Arial Narrow" pitchFamily="34" charset="0"/>
              </a:rPr>
              <a:t>…oraz wykluczenie społeczne</a:t>
            </a:r>
            <a:endParaRPr lang="pl-PL" sz="2400" dirty="0">
              <a:solidFill>
                <a:srgbClr val="FF0000"/>
              </a:solidFill>
              <a:latin typeface="Arial Narrow" pitchFamily="34" charset="0"/>
            </a:endParaRPr>
          </a:p>
        </p:txBody>
      </p:sp>
      <p:pic>
        <p:nvPicPr>
          <p:cNvPr id="421892" name="Picture 4" descr="http://www.flyfishingdevon.co.uk/salmon/year3/PSY337atypical_classic_antipsychotic_drugs/parkinsons.gif"/>
          <p:cNvPicPr>
            <a:picLocks noChangeAspect="1" noChangeArrowheads="1" noCrop="1"/>
          </p:cNvPicPr>
          <p:nvPr/>
        </p:nvPicPr>
        <p:blipFill>
          <a:blip r:embed="rId5" cstate="print"/>
          <a:srcRect/>
          <a:stretch>
            <a:fillRect/>
          </a:stretch>
        </p:blipFill>
        <p:spPr bwMode="auto">
          <a:xfrm>
            <a:off x="7429520" y="1428736"/>
            <a:ext cx="857256" cy="1594496"/>
          </a:xfrm>
          <a:prstGeom prst="rect">
            <a:avLst/>
          </a:prstGeom>
          <a:noFill/>
        </p:spPr>
      </p:pic>
      <p:sp>
        <p:nvSpPr>
          <p:cNvPr id="13" name="pole tekstowe 12"/>
          <p:cNvSpPr txBox="1"/>
          <p:nvPr/>
        </p:nvSpPr>
        <p:spPr>
          <a:xfrm>
            <a:off x="2357422" y="3429000"/>
            <a:ext cx="2143140" cy="3046988"/>
          </a:xfrm>
          <a:prstGeom prst="rect">
            <a:avLst/>
          </a:prstGeom>
          <a:noFill/>
          <a:ln>
            <a:solidFill>
              <a:schemeClr val="accent1">
                <a:shade val="50000"/>
              </a:schemeClr>
            </a:solidFill>
          </a:ln>
        </p:spPr>
        <p:txBody>
          <a:bodyPr wrap="square" rtlCol="0">
            <a:spAutoFit/>
          </a:bodyPr>
          <a:lstStyle/>
          <a:p>
            <a:pPr algn="ctr"/>
            <a:r>
              <a:rPr lang="pl-PL" sz="2400" dirty="0" smtClean="0">
                <a:solidFill>
                  <a:srgbClr val="FF0000"/>
                </a:solidFill>
                <a:latin typeface="Arial Narrow" pitchFamily="34" charset="0"/>
              </a:rPr>
              <a:t>Akatyzja</a:t>
            </a:r>
          </a:p>
          <a:p>
            <a:pPr algn="ctr"/>
            <a:endParaRPr lang="pl-PL" sz="2400" dirty="0" smtClean="0">
              <a:solidFill>
                <a:srgbClr val="FF0000"/>
              </a:solidFill>
              <a:latin typeface="Arial Narrow" pitchFamily="34" charset="0"/>
            </a:endParaRPr>
          </a:p>
          <a:p>
            <a:pPr algn="ctr"/>
            <a:r>
              <a:rPr lang="pl-PL" sz="2400" dirty="0" smtClean="0">
                <a:solidFill>
                  <a:srgbClr val="FF0000"/>
                </a:solidFill>
                <a:latin typeface="Arial Narrow" pitchFamily="34" charset="0"/>
              </a:rPr>
              <a:t>…oraz </a:t>
            </a:r>
          </a:p>
          <a:p>
            <a:pPr algn="ctr"/>
            <a:r>
              <a:rPr lang="pl-PL" sz="2400" dirty="0" smtClean="0">
                <a:solidFill>
                  <a:srgbClr val="FF0000"/>
                </a:solidFill>
                <a:latin typeface="Arial Narrow" pitchFamily="34" charset="0"/>
              </a:rPr>
              <a:t>niepokój, dyskomfort, dezorganizacja, bezsenność, samobójstwa</a:t>
            </a:r>
            <a:endParaRPr lang="pl-PL" sz="2400" dirty="0">
              <a:solidFill>
                <a:srgbClr val="FF0000"/>
              </a:solidFill>
              <a:latin typeface="Arial Narrow" pitchFamily="34" charset="0"/>
            </a:endParaRPr>
          </a:p>
        </p:txBody>
      </p:sp>
      <p:sp>
        <p:nvSpPr>
          <p:cNvPr id="14" name="pole tekstowe 13"/>
          <p:cNvSpPr txBox="1"/>
          <p:nvPr/>
        </p:nvSpPr>
        <p:spPr>
          <a:xfrm>
            <a:off x="6929454" y="3429000"/>
            <a:ext cx="2143140" cy="1938992"/>
          </a:xfrm>
          <a:prstGeom prst="rect">
            <a:avLst/>
          </a:prstGeom>
          <a:noFill/>
          <a:ln>
            <a:solidFill>
              <a:schemeClr val="accent1">
                <a:shade val="50000"/>
              </a:schemeClr>
            </a:solidFill>
          </a:ln>
        </p:spPr>
        <p:txBody>
          <a:bodyPr wrap="square" rtlCol="0">
            <a:spAutoFit/>
          </a:bodyPr>
          <a:lstStyle/>
          <a:p>
            <a:pPr algn="ctr"/>
            <a:r>
              <a:rPr lang="pl-PL" sz="2400" dirty="0" smtClean="0">
                <a:solidFill>
                  <a:srgbClr val="FF0000"/>
                </a:solidFill>
                <a:latin typeface="Arial Narrow" pitchFamily="34" charset="0"/>
              </a:rPr>
              <a:t>Późne dyskinezy</a:t>
            </a:r>
          </a:p>
          <a:p>
            <a:pPr algn="ctr"/>
            <a:endParaRPr lang="pl-PL" sz="2400" dirty="0" smtClean="0">
              <a:solidFill>
                <a:srgbClr val="FF0000"/>
              </a:solidFill>
              <a:latin typeface="Arial Narrow" pitchFamily="34" charset="0"/>
            </a:endParaRPr>
          </a:p>
          <a:p>
            <a:pPr algn="ctr"/>
            <a:r>
              <a:rPr lang="pl-PL" sz="2400" dirty="0" smtClean="0">
                <a:solidFill>
                  <a:srgbClr val="FF0000"/>
                </a:solidFill>
                <a:latin typeface="Arial Narrow" pitchFamily="34" charset="0"/>
              </a:rPr>
              <a:t>…oraz wykluczenie społeczne</a:t>
            </a:r>
            <a:endParaRPr lang="pl-PL" sz="2400" dirty="0">
              <a:solidFill>
                <a:srgbClr val="FF0000"/>
              </a:solidFill>
              <a:latin typeface="Arial Narrow" pitchFamily="34" charset="0"/>
            </a:endParaRPr>
          </a:p>
        </p:txBody>
      </p:sp>
      <p:pic>
        <p:nvPicPr>
          <p:cNvPr id="421893" name="Picture 5" descr="C:\Users\1\Pictures\01 01\eps001.jpg"/>
          <p:cNvPicPr>
            <a:picLocks noChangeAspect="1" noChangeArrowheads="1"/>
          </p:cNvPicPr>
          <p:nvPr/>
        </p:nvPicPr>
        <p:blipFill>
          <a:blip r:embed="rId6" cstate="print"/>
          <a:srcRect/>
          <a:stretch>
            <a:fillRect/>
          </a:stretch>
        </p:blipFill>
        <p:spPr bwMode="auto">
          <a:xfrm>
            <a:off x="2428860" y="1040250"/>
            <a:ext cx="2000264" cy="1902954"/>
          </a:xfrm>
          <a:prstGeom prst="rect">
            <a:avLst/>
          </a:prstGeom>
          <a:noFill/>
        </p:spPr>
      </p:pic>
      <p:sp>
        <p:nvSpPr>
          <p:cNvPr id="12" name="pole tekstowe 11"/>
          <p:cNvSpPr txBox="1"/>
          <p:nvPr/>
        </p:nvSpPr>
        <p:spPr>
          <a:xfrm>
            <a:off x="4786346" y="6581025"/>
            <a:ext cx="4357686" cy="461665"/>
          </a:xfrm>
          <a:prstGeom prst="rect">
            <a:avLst/>
          </a:prstGeom>
          <a:noFill/>
        </p:spPr>
        <p:txBody>
          <a:bodyPr wrap="square" rtlCol="0">
            <a:spAutoFit/>
          </a:bodyPr>
          <a:lstStyle/>
          <a:p>
            <a:pPr algn="r"/>
            <a:r>
              <a:rPr lang="pl-PL" sz="1200" dirty="0" smtClean="0">
                <a:solidFill>
                  <a:srgbClr val="FF0000"/>
                </a:solidFill>
              </a:rPr>
              <a:t>Cztery główne typy EPS. Lata 60-te. Piśmiennictwo amerykańskie</a:t>
            </a:r>
            <a:endParaRPr lang="pl-PL" sz="1200" dirty="0">
              <a:solidFill>
                <a:srgbClr val="FF0000"/>
              </a:solidFill>
            </a:endParaRPr>
          </a:p>
        </p:txBody>
      </p:sp>
    </p:spTree>
    <p:extLst>
      <p:ext uri="{BB962C8B-B14F-4D97-AF65-F5344CB8AC3E}">
        <p14:creationId xmlns:p14="http://schemas.microsoft.com/office/powerpoint/2010/main" val="4003687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7500" y="319088"/>
            <a:ext cx="8637588" cy="1066800"/>
          </a:xfrm>
        </p:spPr>
        <p:txBody>
          <a:bodyPr>
            <a:normAutofit/>
          </a:bodyPr>
          <a:lstStyle/>
          <a:p>
            <a:r>
              <a:rPr lang="pl-PL" sz="3200">
                <a:latin typeface="Times New Roman" charset="0"/>
              </a:rPr>
              <a:t>Mechanizm receptorowego działania atypowych leków antypsychotycznych</a:t>
            </a:r>
          </a:p>
        </p:txBody>
      </p:sp>
      <p:sp>
        <p:nvSpPr>
          <p:cNvPr id="18" name="Symbol zastępczy numeru slajdu 4"/>
          <p:cNvSpPr>
            <a:spLocks noGrp="1"/>
          </p:cNvSpPr>
          <p:nvPr>
            <p:ph type="sldNum" sz="quarter" idx="12"/>
          </p:nvPr>
        </p:nvSpPr>
        <p:spPr/>
        <p:txBody>
          <a:bodyPr/>
          <a:lstStyle/>
          <a:p>
            <a:fld id="{8B9F2E00-8D35-4B82-8E26-8A18A6665841}" type="slidenum">
              <a:rPr lang="pl-PL"/>
              <a:pPr/>
              <a:t>31</a:t>
            </a:fld>
            <a:endParaRPr lang="pl-PL"/>
          </a:p>
        </p:txBody>
      </p:sp>
      <p:sp>
        <p:nvSpPr>
          <p:cNvPr id="7171" name="Oval 3"/>
          <p:cNvSpPr>
            <a:spLocks noChangeArrowheads="1"/>
          </p:cNvSpPr>
          <p:nvPr/>
        </p:nvSpPr>
        <p:spPr bwMode="auto">
          <a:xfrm>
            <a:off x="2971800" y="3048000"/>
            <a:ext cx="2286000" cy="2362200"/>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pl-PL"/>
          </a:p>
        </p:txBody>
      </p:sp>
      <p:sp>
        <p:nvSpPr>
          <p:cNvPr id="7172" name="AutoShape 4"/>
          <p:cNvSpPr>
            <a:spLocks noChangeArrowheads="1"/>
          </p:cNvSpPr>
          <p:nvPr/>
        </p:nvSpPr>
        <p:spPr bwMode="auto">
          <a:xfrm>
            <a:off x="2590800" y="2590800"/>
            <a:ext cx="838200" cy="7620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pPr algn="ctr"/>
            <a:r>
              <a:rPr lang="pl-PL" sz="2400">
                <a:latin typeface="Times New Roman" charset="0"/>
              </a:rPr>
              <a:t>5HT1a</a:t>
            </a:r>
          </a:p>
        </p:txBody>
      </p:sp>
      <p:sp>
        <p:nvSpPr>
          <p:cNvPr id="7174" name="AutoShape 6"/>
          <p:cNvSpPr>
            <a:spLocks noChangeArrowheads="1"/>
          </p:cNvSpPr>
          <p:nvPr/>
        </p:nvSpPr>
        <p:spPr bwMode="auto">
          <a:xfrm>
            <a:off x="1905000" y="3276600"/>
            <a:ext cx="1066800" cy="9144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pPr algn="ctr"/>
            <a:r>
              <a:rPr lang="pl-PL" sz="2400">
                <a:latin typeface="Times New Roman" charset="0"/>
              </a:rPr>
              <a:t>5HT2A</a:t>
            </a:r>
          </a:p>
        </p:txBody>
      </p:sp>
      <p:sp>
        <p:nvSpPr>
          <p:cNvPr id="7176" name="AutoShape 8"/>
          <p:cNvSpPr>
            <a:spLocks noChangeArrowheads="1"/>
          </p:cNvSpPr>
          <p:nvPr/>
        </p:nvSpPr>
        <p:spPr bwMode="auto">
          <a:xfrm>
            <a:off x="2362200" y="4191000"/>
            <a:ext cx="609600" cy="4572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pPr algn="ctr"/>
            <a:r>
              <a:rPr lang="pl-PL" sz="2400">
                <a:latin typeface="Times New Roman" charset="0"/>
              </a:rPr>
              <a:t>5HT2C</a:t>
            </a:r>
          </a:p>
        </p:txBody>
      </p:sp>
      <p:sp>
        <p:nvSpPr>
          <p:cNvPr id="7178" name="AutoShape 10"/>
          <p:cNvSpPr>
            <a:spLocks noChangeArrowheads="1"/>
          </p:cNvSpPr>
          <p:nvPr/>
        </p:nvSpPr>
        <p:spPr bwMode="auto">
          <a:xfrm>
            <a:off x="2514600" y="4876800"/>
            <a:ext cx="685800" cy="3810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pPr algn="ctr"/>
            <a:r>
              <a:rPr lang="pl-PL" sz="2400">
                <a:latin typeface="Times New Roman" charset="0"/>
              </a:rPr>
              <a:t>5HT3</a:t>
            </a:r>
          </a:p>
        </p:txBody>
      </p:sp>
      <p:sp>
        <p:nvSpPr>
          <p:cNvPr id="7180" name="AutoShape 12"/>
          <p:cNvSpPr>
            <a:spLocks noChangeArrowheads="1"/>
          </p:cNvSpPr>
          <p:nvPr/>
        </p:nvSpPr>
        <p:spPr bwMode="auto">
          <a:xfrm>
            <a:off x="2971800" y="5334000"/>
            <a:ext cx="762000" cy="3048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pPr algn="ctr"/>
            <a:r>
              <a:rPr lang="pl-PL" sz="2400">
                <a:latin typeface="Times New Roman" charset="0"/>
              </a:rPr>
              <a:t>5HT6</a:t>
            </a:r>
          </a:p>
        </p:txBody>
      </p:sp>
      <p:sp>
        <p:nvSpPr>
          <p:cNvPr id="7182" name="AutoShape 14"/>
          <p:cNvSpPr>
            <a:spLocks noChangeArrowheads="1"/>
          </p:cNvSpPr>
          <p:nvPr/>
        </p:nvSpPr>
        <p:spPr bwMode="auto">
          <a:xfrm>
            <a:off x="3886200" y="5410200"/>
            <a:ext cx="457200" cy="5334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pPr algn="ctr"/>
            <a:r>
              <a:rPr lang="pl-PL" sz="2400">
                <a:latin typeface="Times New Roman" charset="0"/>
              </a:rPr>
              <a:t>5HT7</a:t>
            </a:r>
          </a:p>
        </p:txBody>
      </p:sp>
      <p:sp>
        <p:nvSpPr>
          <p:cNvPr id="7184" name="AutoShape 16"/>
          <p:cNvSpPr>
            <a:spLocks noChangeArrowheads="1"/>
          </p:cNvSpPr>
          <p:nvPr/>
        </p:nvSpPr>
        <p:spPr bwMode="auto">
          <a:xfrm>
            <a:off x="4572000" y="4800600"/>
            <a:ext cx="609600" cy="762000"/>
          </a:xfrm>
          <a:prstGeom prst="triangle">
            <a:avLst>
              <a:gd name="adj" fmla="val 100000"/>
            </a:avLst>
          </a:prstGeom>
          <a:solidFill>
            <a:schemeClr val="tx2"/>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D4</a:t>
            </a:r>
          </a:p>
        </p:txBody>
      </p:sp>
      <p:sp>
        <p:nvSpPr>
          <p:cNvPr id="7186" name="AutoShape 18"/>
          <p:cNvSpPr>
            <a:spLocks noChangeArrowheads="1"/>
          </p:cNvSpPr>
          <p:nvPr/>
        </p:nvSpPr>
        <p:spPr bwMode="auto">
          <a:xfrm>
            <a:off x="5181600" y="4648200"/>
            <a:ext cx="609600" cy="533400"/>
          </a:xfrm>
          <a:prstGeom prst="rtTriangle">
            <a:avLst/>
          </a:prstGeom>
          <a:solidFill>
            <a:schemeClr val="tx2"/>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D3</a:t>
            </a:r>
          </a:p>
        </p:txBody>
      </p:sp>
      <p:sp>
        <p:nvSpPr>
          <p:cNvPr id="7188" name="AutoShape 20"/>
          <p:cNvSpPr>
            <a:spLocks noChangeArrowheads="1"/>
          </p:cNvSpPr>
          <p:nvPr/>
        </p:nvSpPr>
        <p:spPr bwMode="auto">
          <a:xfrm>
            <a:off x="5257800" y="4343400"/>
            <a:ext cx="1676400" cy="457200"/>
          </a:xfrm>
          <a:prstGeom prst="rtTriangle">
            <a:avLst/>
          </a:prstGeom>
          <a:solidFill>
            <a:schemeClr val="tx2"/>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D2</a:t>
            </a:r>
          </a:p>
        </p:txBody>
      </p:sp>
      <p:sp>
        <p:nvSpPr>
          <p:cNvPr id="7190" name="AutoShape 22"/>
          <p:cNvSpPr>
            <a:spLocks noChangeArrowheads="1"/>
          </p:cNvSpPr>
          <p:nvPr/>
        </p:nvSpPr>
        <p:spPr bwMode="auto">
          <a:xfrm>
            <a:off x="5257800" y="3886200"/>
            <a:ext cx="1143000" cy="381000"/>
          </a:xfrm>
          <a:prstGeom prst="rtTriangle">
            <a:avLst/>
          </a:prstGeom>
          <a:solidFill>
            <a:schemeClr val="tx2"/>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D1</a:t>
            </a:r>
          </a:p>
        </p:txBody>
      </p:sp>
      <p:sp>
        <p:nvSpPr>
          <p:cNvPr id="7192" name="AutoShape 24"/>
          <p:cNvSpPr>
            <a:spLocks noChangeArrowheads="1"/>
          </p:cNvSpPr>
          <p:nvPr/>
        </p:nvSpPr>
        <p:spPr bwMode="auto">
          <a:xfrm>
            <a:off x="5105400" y="3352800"/>
            <a:ext cx="1219200" cy="533400"/>
          </a:xfrm>
          <a:prstGeom prst="diamond">
            <a:avLst/>
          </a:prstGeom>
          <a:solidFill>
            <a:schemeClr val="hlink"/>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a1</a:t>
            </a:r>
          </a:p>
        </p:txBody>
      </p:sp>
      <p:sp>
        <p:nvSpPr>
          <p:cNvPr id="7194" name="AutoShape 26"/>
          <p:cNvSpPr>
            <a:spLocks noChangeArrowheads="1"/>
          </p:cNvSpPr>
          <p:nvPr/>
        </p:nvSpPr>
        <p:spPr bwMode="auto">
          <a:xfrm>
            <a:off x="4572000" y="2895600"/>
            <a:ext cx="1066800" cy="533400"/>
          </a:xfrm>
          <a:prstGeom prst="diamond">
            <a:avLst/>
          </a:prstGeom>
          <a:solidFill>
            <a:schemeClr val="hlink"/>
          </a:solidFill>
          <a:ln w="9525">
            <a:solidFill>
              <a:schemeClr val="tx1"/>
            </a:solidFill>
            <a:miter lim="800000"/>
            <a:headEnd/>
            <a:tailEnd/>
          </a:ln>
          <a:effectLst/>
        </p:spPr>
        <p:txBody>
          <a:bodyPr wrap="none" anchor="ctr"/>
          <a:lstStyle/>
          <a:p>
            <a:pPr algn="ctr"/>
            <a:r>
              <a:rPr lang="pl-PL" sz="2400">
                <a:solidFill>
                  <a:schemeClr val="folHlink"/>
                </a:solidFill>
                <a:latin typeface="Times New Roman" charset="0"/>
              </a:rPr>
              <a:t>a2</a:t>
            </a:r>
          </a:p>
        </p:txBody>
      </p:sp>
      <p:sp>
        <p:nvSpPr>
          <p:cNvPr id="7196" name="AutoShape 28"/>
          <p:cNvSpPr>
            <a:spLocks noChangeArrowheads="1"/>
          </p:cNvSpPr>
          <p:nvPr/>
        </p:nvSpPr>
        <p:spPr bwMode="auto">
          <a:xfrm>
            <a:off x="4267200" y="2514600"/>
            <a:ext cx="457200" cy="533400"/>
          </a:xfrm>
          <a:prstGeom prst="pentagon">
            <a:avLst/>
          </a:prstGeom>
          <a:solidFill>
            <a:schemeClr val="accent2"/>
          </a:solidFill>
          <a:ln w="9525">
            <a:solidFill>
              <a:schemeClr val="tx1"/>
            </a:solidFill>
            <a:miter lim="800000"/>
            <a:headEnd/>
            <a:tailEnd/>
          </a:ln>
          <a:effectLst/>
        </p:spPr>
        <p:txBody>
          <a:bodyPr wrap="none" anchor="ctr"/>
          <a:lstStyle/>
          <a:p>
            <a:pPr algn="ctr"/>
            <a:r>
              <a:rPr lang="pl-PL" sz="2400">
                <a:latin typeface="Times New Roman" charset="0"/>
              </a:rPr>
              <a:t>H1</a:t>
            </a:r>
          </a:p>
        </p:txBody>
      </p:sp>
      <p:sp>
        <p:nvSpPr>
          <p:cNvPr id="7198" name="AutoShape 30"/>
          <p:cNvSpPr>
            <a:spLocks noChangeArrowheads="1"/>
          </p:cNvSpPr>
          <p:nvPr/>
        </p:nvSpPr>
        <p:spPr bwMode="auto">
          <a:xfrm>
            <a:off x="3810000" y="2209800"/>
            <a:ext cx="381000" cy="838200"/>
          </a:xfrm>
          <a:prstGeom prst="plus">
            <a:avLst>
              <a:gd name="adj" fmla="val 25000"/>
            </a:avLst>
          </a:prstGeom>
          <a:solidFill>
            <a:schemeClr val="folHlink"/>
          </a:solidFill>
          <a:ln w="9525">
            <a:solidFill>
              <a:schemeClr val="tx1"/>
            </a:solidFill>
            <a:miter lim="800000"/>
            <a:headEnd/>
            <a:tailEnd/>
          </a:ln>
          <a:effectLst/>
        </p:spPr>
        <p:txBody>
          <a:bodyPr wrap="none" anchor="ctr"/>
          <a:lstStyle/>
          <a:p>
            <a:pPr algn="ctr"/>
            <a:r>
              <a:rPr lang="pl-PL" sz="2400">
                <a:latin typeface="Times New Roman" charset="0"/>
              </a:rPr>
              <a:t>M1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rrowheads="1"/>
          </p:cNvSpPr>
          <p:nvPr>
            <p:ph type="title"/>
          </p:nvPr>
        </p:nvSpPr>
        <p:spPr>
          <a:xfrm>
            <a:off x="457200" y="274638"/>
            <a:ext cx="8229600" cy="493712"/>
          </a:xfrm>
          <a:noFill/>
          <a:ln/>
        </p:spPr>
        <p:txBody>
          <a:bodyPr>
            <a:normAutofit fontScale="90000"/>
          </a:bodyPr>
          <a:lstStyle/>
          <a:p>
            <a:r>
              <a:rPr lang="pl-PL" sz="2800" smtClean="0">
                <a:effectLst/>
              </a:rPr>
              <a:t>Atypowe leki przeciwpsychotyczne ( II generacji)</a:t>
            </a:r>
            <a:endParaRPr lang="en-US" sz="2800" smtClean="0">
              <a:effectLst/>
            </a:endParaRPr>
          </a:p>
        </p:txBody>
      </p:sp>
      <p:sp>
        <p:nvSpPr>
          <p:cNvPr id="254979" name="Text Box 3"/>
          <p:cNvSpPr txBox="1">
            <a:spLocks noChangeArrowheads="1"/>
          </p:cNvSpPr>
          <p:nvPr/>
        </p:nvSpPr>
        <p:spPr bwMode="auto">
          <a:xfrm>
            <a:off x="6445250" y="1347788"/>
            <a:ext cx="2698750" cy="641350"/>
          </a:xfrm>
          <a:prstGeom prst="rect">
            <a:avLst/>
          </a:prstGeom>
          <a:noFill/>
          <a:ln w="9525">
            <a:noFill/>
            <a:miter lim="800000"/>
            <a:headEnd/>
            <a:tailEnd/>
          </a:ln>
          <a:effectLst/>
        </p:spPr>
        <p:txBody>
          <a:bodyPr>
            <a:spAutoFit/>
          </a:bodyPr>
          <a:lstStyle/>
          <a:p>
            <a:pPr algn="ctr">
              <a:spcBef>
                <a:spcPct val="50000"/>
              </a:spcBef>
            </a:pPr>
            <a:r>
              <a:rPr lang="pl-PL" b="1">
                <a:solidFill>
                  <a:prstClr val="black"/>
                </a:solidFill>
                <a:latin typeface="Arial" pitchFamily="34" charset="0"/>
              </a:rPr>
              <a:t>Częściowy agonista receptora D2</a:t>
            </a:r>
            <a:endParaRPr lang="en-US" b="1" baseline="30000">
              <a:solidFill>
                <a:prstClr val="black"/>
              </a:solidFill>
              <a:latin typeface="Arial" pitchFamily="34" charset="0"/>
            </a:endParaRPr>
          </a:p>
        </p:txBody>
      </p:sp>
      <p:sp>
        <p:nvSpPr>
          <p:cNvPr id="254980" name="Rectangle 4"/>
          <p:cNvSpPr>
            <a:spLocks noChangeArrowheads="1"/>
          </p:cNvSpPr>
          <p:nvPr/>
        </p:nvSpPr>
        <p:spPr bwMode="auto">
          <a:xfrm>
            <a:off x="6546850" y="3051175"/>
            <a:ext cx="2844800" cy="3306763"/>
          </a:xfrm>
          <a:prstGeom prst="rect">
            <a:avLst/>
          </a:prstGeom>
          <a:noFill/>
          <a:ln w="9525">
            <a:noFill/>
            <a:miter lim="800000"/>
            <a:headEnd/>
            <a:tailEnd/>
          </a:ln>
          <a:effectLst/>
        </p:spPr>
        <p:txBody>
          <a:bodyPr/>
          <a:lstStyle/>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Arypiprazol</a:t>
            </a:r>
            <a:endParaRPr lang="en-US" sz="2000" b="1">
              <a:solidFill>
                <a:prstClr val="black"/>
              </a:solidFill>
            </a:endParaRPr>
          </a:p>
        </p:txBody>
      </p:sp>
      <p:sp>
        <p:nvSpPr>
          <p:cNvPr id="254981" name="Text Box 5"/>
          <p:cNvSpPr txBox="1">
            <a:spLocks noChangeArrowheads="1"/>
          </p:cNvSpPr>
          <p:nvPr/>
        </p:nvSpPr>
        <p:spPr bwMode="auto">
          <a:xfrm>
            <a:off x="407988" y="3240088"/>
            <a:ext cx="2257425" cy="304800"/>
          </a:xfrm>
          <a:prstGeom prst="rect">
            <a:avLst/>
          </a:prstGeom>
          <a:noFill/>
          <a:ln w="9525">
            <a:noFill/>
            <a:miter lim="800000"/>
            <a:headEnd/>
            <a:tailEnd/>
          </a:ln>
          <a:effectLst/>
        </p:spPr>
        <p:txBody>
          <a:bodyPr>
            <a:spAutoFit/>
          </a:bodyPr>
          <a:lstStyle/>
          <a:p>
            <a:pPr>
              <a:spcBef>
                <a:spcPct val="50000"/>
              </a:spcBef>
            </a:pPr>
            <a:endParaRPr lang="en-US" sz="1400">
              <a:solidFill>
                <a:prstClr val="black"/>
              </a:solidFill>
              <a:latin typeface="Arial" pitchFamily="34" charset="0"/>
            </a:endParaRPr>
          </a:p>
        </p:txBody>
      </p:sp>
      <p:sp>
        <p:nvSpPr>
          <p:cNvPr id="254982" name="Rectangle 6"/>
          <p:cNvSpPr>
            <a:spLocks noChangeArrowheads="1"/>
          </p:cNvSpPr>
          <p:nvPr/>
        </p:nvSpPr>
        <p:spPr bwMode="auto">
          <a:xfrm>
            <a:off x="0" y="2719388"/>
            <a:ext cx="3003550" cy="1103312"/>
          </a:xfrm>
          <a:prstGeom prst="rect">
            <a:avLst/>
          </a:prstGeom>
          <a:noFill/>
          <a:ln w="9525">
            <a:noFill/>
            <a:miter lim="800000"/>
            <a:headEnd/>
            <a:tailEnd/>
          </a:ln>
          <a:effectLst/>
        </p:spPr>
        <p:txBody>
          <a:bodyPr/>
          <a:lstStyle/>
          <a:p>
            <a:pPr marL="342900" indent="-342900" eaLnBrk="0" hangingPunct="0">
              <a:spcBef>
                <a:spcPct val="20000"/>
              </a:spcBef>
              <a:buClr>
                <a:srgbClr val="0000FF"/>
              </a:buClr>
              <a:buSzPct val="70000"/>
              <a:buFont typeface="Wingdings" pitchFamily="2" charset="2"/>
              <a:buNone/>
            </a:pPr>
            <a:endParaRPr lang="pl-PL" sz="2000" b="1">
              <a:solidFill>
                <a:prstClr val="black"/>
              </a:solidFill>
            </a:endParaRPr>
          </a:p>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Risperidon</a:t>
            </a:r>
          </a:p>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Sertindol</a:t>
            </a:r>
          </a:p>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Ziprasidon</a:t>
            </a:r>
          </a:p>
          <a:p>
            <a:pPr marL="342900" indent="-342900" eaLnBrk="0" hangingPunct="0">
              <a:spcBef>
                <a:spcPct val="20000"/>
              </a:spcBef>
              <a:buClr>
                <a:srgbClr val="0000FF"/>
              </a:buClr>
              <a:buSzPct val="70000"/>
              <a:buFont typeface="Wingdings" pitchFamily="2" charset="2"/>
              <a:buNone/>
            </a:pPr>
            <a:endParaRPr lang="en-US" sz="2000" b="1">
              <a:solidFill>
                <a:prstClr val="black"/>
              </a:solidFill>
            </a:endParaRPr>
          </a:p>
        </p:txBody>
      </p:sp>
      <p:sp>
        <p:nvSpPr>
          <p:cNvPr id="254983" name="Rectangle 7"/>
          <p:cNvSpPr>
            <a:spLocks noChangeArrowheads="1"/>
          </p:cNvSpPr>
          <p:nvPr/>
        </p:nvSpPr>
        <p:spPr bwMode="auto">
          <a:xfrm>
            <a:off x="1947863" y="3098800"/>
            <a:ext cx="3046412" cy="1089025"/>
          </a:xfrm>
          <a:prstGeom prst="rect">
            <a:avLst/>
          </a:prstGeom>
          <a:noFill/>
          <a:ln w="9525">
            <a:noFill/>
            <a:miter lim="800000"/>
            <a:headEnd/>
            <a:tailEnd/>
          </a:ln>
          <a:effectLst/>
        </p:spPr>
        <p:txBody>
          <a:bodyPr/>
          <a:lstStyle/>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Klozapina</a:t>
            </a:r>
          </a:p>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Kwetiapina</a:t>
            </a:r>
          </a:p>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Olanzapina</a:t>
            </a:r>
            <a:endParaRPr lang="en-US" sz="2000" b="1">
              <a:solidFill>
                <a:prstClr val="black"/>
              </a:solidFill>
            </a:endParaRPr>
          </a:p>
        </p:txBody>
      </p:sp>
      <p:sp>
        <p:nvSpPr>
          <p:cNvPr id="254984" name="Text Box 8"/>
          <p:cNvSpPr txBox="1">
            <a:spLocks noChangeArrowheads="1"/>
          </p:cNvSpPr>
          <p:nvPr/>
        </p:nvSpPr>
        <p:spPr bwMode="auto">
          <a:xfrm>
            <a:off x="-349250" y="1339850"/>
            <a:ext cx="2495550" cy="1258888"/>
          </a:xfrm>
          <a:prstGeom prst="rect">
            <a:avLst/>
          </a:prstGeom>
          <a:noFill/>
          <a:ln w="9525">
            <a:noFill/>
            <a:miter lim="800000"/>
            <a:headEnd/>
            <a:tailEnd/>
          </a:ln>
          <a:effectLst/>
        </p:spPr>
        <p:txBody>
          <a:bodyPr>
            <a:spAutoFit/>
          </a:bodyPr>
          <a:lstStyle/>
          <a:p>
            <a:pPr algn="ctr">
              <a:spcBef>
                <a:spcPct val="25000"/>
              </a:spcBef>
              <a:buClr>
                <a:srgbClr val="33CCFF"/>
              </a:buClr>
              <a:buFont typeface="Symbol" pitchFamily="18" charset="2"/>
              <a:buNone/>
            </a:pPr>
            <a:r>
              <a:rPr lang="pl-PL" b="1">
                <a:solidFill>
                  <a:prstClr val="black"/>
                </a:solidFill>
                <a:latin typeface="Arial" pitchFamily="34" charset="0"/>
              </a:rPr>
              <a:t>SDA</a:t>
            </a:r>
          </a:p>
          <a:p>
            <a:pPr algn="ctr">
              <a:spcBef>
                <a:spcPct val="25000"/>
              </a:spcBef>
              <a:buClr>
                <a:srgbClr val="33CCFF"/>
              </a:buClr>
              <a:buFont typeface="Symbol" pitchFamily="18" charset="2"/>
              <a:buNone/>
            </a:pPr>
            <a:r>
              <a:rPr lang="pl-PL" b="1">
                <a:solidFill>
                  <a:prstClr val="black"/>
                </a:solidFill>
                <a:latin typeface="Arial" pitchFamily="34" charset="0"/>
              </a:rPr>
              <a:t>(Antagoniści dopaminy i serotoniny)</a:t>
            </a:r>
            <a:endParaRPr lang="en-US" b="1">
              <a:solidFill>
                <a:prstClr val="black"/>
              </a:solidFill>
              <a:latin typeface="Arial" pitchFamily="34" charset="0"/>
            </a:endParaRPr>
          </a:p>
        </p:txBody>
      </p:sp>
      <p:sp>
        <p:nvSpPr>
          <p:cNvPr id="254985" name="Line 9"/>
          <p:cNvSpPr>
            <a:spLocks noChangeShapeType="1"/>
          </p:cNvSpPr>
          <p:nvPr/>
        </p:nvSpPr>
        <p:spPr bwMode="auto">
          <a:xfrm>
            <a:off x="0" y="2840038"/>
            <a:ext cx="8810625" cy="0"/>
          </a:xfrm>
          <a:prstGeom prst="line">
            <a:avLst/>
          </a:prstGeom>
          <a:noFill/>
          <a:ln w="19050">
            <a:solidFill>
              <a:schemeClr val="tx1"/>
            </a:solidFill>
            <a:round/>
            <a:headEnd/>
            <a:tailEnd/>
          </a:ln>
          <a:effectLst/>
        </p:spPr>
        <p:txBody>
          <a:bodyPr>
            <a:spAutoFit/>
          </a:bodyPr>
          <a:lstStyle/>
          <a:p>
            <a:endParaRPr lang="pl-PL">
              <a:solidFill>
                <a:prstClr val="black"/>
              </a:solidFill>
            </a:endParaRPr>
          </a:p>
        </p:txBody>
      </p:sp>
      <p:sp>
        <p:nvSpPr>
          <p:cNvPr id="254986" name="Text Box 10"/>
          <p:cNvSpPr txBox="1">
            <a:spLocks noChangeArrowheads="1"/>
          </p:cNvSpPr>
          <p:nvPr/>
        </p:nvSpPr>
        <p:spPr bwMode="auto">
          <a:xfrm>
            <a:off x="1638300" y="1398588"/>
            <a:ext cx="2692400" cy="1054100"/>
          </a:xfrm>
          <a:prstGeom prst="rect">
            <a:avLst/>
          </a:prstGeom>
          <a:noFill/>
          <a:ln w="9525">
            <a:noFill/>
            <a:miter lim="800000"/>
            <a:headEnd/>
            <a:tailEnd/>
          </a:ln>
          <a:effectLst/>
        </p:spPr>
        <p:txBody>
          <a:bodyPr>
            <a:spAutoFit/>
          </a:bodyPr>
          <a:lstStyle/>
          <a:p>
            <a:pPr algn="ctr">
              <a:spcBef>
                <a:spcPct val="50000"/>
              </a:spcBef>
            </a:pPr>
            <a:r>
              <a:rPr lang="pl-PL" b="1">
                <a:solidFill>
                  <a:prstClr val="black"/>
                </a:solidFill>
                <a:latin typeface="Arial" pitchFamily="34" charset="0"/>
              </a:rPr>
              <a:t>MARTA</a:t>
            </a:r>
          </a:p>
          <a:p>
            <a:pPr algn="ctr">
              <a:spcBef>
                <a:spcPct val="50000"/>
              </a:spcBef>
            </a:pPr>
            <a:r>
              <a:rPr lang="pl-PL" b="1">
                <a:solidFill>
                  <a:prstClr val="black"/>
                </a:solidFill>
                <a:latin typeface="Arial" pitchFamily="34" charset="0"/>
              </a:rPr>
              <a:t>(</a:t>
            </a:r>
            <a:r>
              <a:rPr lang="pl-PL" sz="1400" b="1">
                <a:solidFill>
                  <a:prstClr val="black"/>
                </a:solidFill>
                <a:latin typeface="Arial" pitchFamily="34" charset="0"/>
              </a:rPr>
              <a:t>Multi-Acting-Receptor-Targeted-Antipsychotics</a:t>
            </a:r>
            <a:r>
              <a:rPr lang="pl-PL" b="1">
                <a:solidFill>
                  <a:prstClr val="black"/>
                </a:solidFill>
                <a:latin typeface="Arial" pitchFamily="34" charset="0"/>
              </a:rPr>
              <a:t>)</a:t>
            </a:r>
            <a:endParaRPr lang="en-US" b="1" baseline="30000">
              <a:solidFill>
                <a:prstClr val="black"/>
              </a:solidFill>
              <a:latin typeface="Arial" pitchFamily="34" charset="0"/>
            </a:endParaRPr>
          </a:p>
        </p:txBody>
      </p:sp>
      <p:sp>
        <p:nvSpPr>
          <p:cNvPr id="254987" name="Text Box 11"/>
          <p:cNvSpPr txBox="1">
            <a:spLocks noChangeArrowheads="1"/>
          </p:cNvSpPr>
          <p:nvPr/>
        </p:nvSpPr>
        <p:spPr bwMode="auto">
          <a:xfrm>
            <a:off x="3992563" y="1362075"/>
            <a:ext cx="2698750" cy="779463"/>
          </a:xfrm>
          <a:prstGeom prst="rect">
            <a:avLst/>
          </a:prstGeom>
          <a:noFill/>
          <a:ln w="9525">
            <a:noFill/>
            <a:miter lim="800000"/>
            <a:headEnd/>
            <a:tailEnd/>
          </a:ln>
          <a:effectLst/>
        </p:spPr>
        <p:txBody>
          <a:bodyPr>
            <a:spAutoFit/>
          </a:bodyPr>
          <a:lstStyle/>
          <a:p>
            <a:pPr algn="ctr">
              <a:spcBef>
                <a:spcPct val="50000"/>
              </a:spcBef>
            </a:pPr>
            <a:r>
              <a:rPr lang="pl-PL" b="1">
                <a:solidFill>
                  <a:prstClr val="black"/>
                </a:solidFill>
                <a:latin typeface="Arial" pitchFamily="34" charset="0"/>
              </a:rPr>
              <a:t>Antagoniści </a:t>
            </a:r>
          </a:p>
          <a:p>
            <a:pPr algn="ctr">
              <a:spcBef>
                <a:spcPct val="50000"/>
              </a:spcBef>
            </a:pPr>
            <a:r>
              <a:rPr lang="pl-PL" b="1">
                <a:solidFill>
                  <a:prstClr val="black"/>
                </a:solidFill>
                <a:latin typeface="Arial" pitchFamily="34" charset="0"/>
              </a:rPr>
              <a:t>receptorów D2 i D3</a:t>
            </a:r>
            <a:endParaRPr lang="en-US" b="1" baseline="30000">
              <a:solidFill>
                <a:prstClr val="black"/>
              </a:solidFill>
              <a:latin typeface="Arial" pitchFamily="34" charset="0"/>
            </a:endParaRPr>
          </a:p>
        </p:txBody>
      </p:sp>
      <p:sp>
        <p:nvSpPr>
          <p:cNvPr id="254988" name="Rectangle 12"/>
          <p:cNvSpPr>
            <a:spLocks noChangeArrowheads="1"/>
          </p:cNvSpPr>
          <p:nvPr/>
        </p:nvSpPr>
        <p:spPr bwMode="auto">
          <a:xfrm>
            <a:off x="4222750" y="3079750"/>
            <a:ext cx="3046413" cy="1089025"/>
          </a:xfrm>
          <a:prstGeom prst="rect">
            <a:avLst/>
          </a:prstGeom>
          <a:noFill/>
          <a:ln w="9525">
            <a:noFill/>
            <a:miter lim="800000"/>
            <a:headEnd/>
            <a:tailEnd/>
          </a:ln>
          <a:effectLst/>
        </p:spPr>
        <p:txBody>
          <a:bodyPr/>
          <a:lstStyle/>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Amisulpryd</a:t>
            </a:r>
          </a:p>
          <a:p>
            <a:pPr marL="342900" indent="-342900" eaLnBrk="0" hangingPunct="0">
              <a:spcBef>
                <a:spcPct val="20000"/>
              </a:spcBef>
              <a:buClr>
                <a:srgbClr val="0000FF"/>
              </a:buClr>
              <a:buSzPct val="70000"/>
              <a:buFont typeface="Wingdings" pitchFamily="2" charset="2"/>
              <a:buChar char="n"/>
            </a:pPr>
            <a:r>
              <a:rPr lang="pl-PL" sz="2000" b="1">
                <a:solidFill>
                  <a:prstClr val="black"/>
                </a:solidFill>
              </a:rPr>
              <a:t>Sulpiryd</a:t>
            </a:r>
            <a:endParaRPr lang="en-US" sz="2000" b="1">
              <a:solidFill>
                <a:prstClr val="black"/>
              </a:solidFill>
            </a:endParaRPr>
          </a:p>
        </p:txBody>
      </p:sp>
    </p:spTree>
    <p:extLst>
      <p:ext uri="{BB962C8B-B14F-4D97-AF65-F5344CB8AC3E}">
        <p14:creationId xmlns:p14="http://schemas.microsoft.com/office/powerpoint/2010/main" val="2663910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19100"/>
            <a:ext cx="8229600" cy="850900"/>
          </a:xfrm>
        </p:spPr>
        <p:txBody>
          <a:bodyPr>
            <a:normAutofit fontScale="90000"/>
          </a:bodyPr>
          <a:lstStyle/>
          <a:p>
            <a:r>
              <a:rPr lang="pl-PL" sz="3200" b="1">
                <a:latin typeface="Times New Roman" charset="0"/>
                <a:cs typeface="Times New Roman" charset="0"/>
              </a:rPr>
              <a:t>Co to są atypowe leki antypsychotyczne?</a:t>
            </a:r>
            <a:r>
              <a:rPr lang="pl-PL" sz="3200">
                <a:latin typeface="Times New Roman" charset="0"/>
                <a:cs typeface="Times New Roman" charset="0"/>
              </a:rPr>
              <a:t/>
            </a:r>
            <a:br>
              <a:rPr lang="pl-PL" sz="3200">
                <a:latin typeface="Times New Roman" charset="0"/>
                <a:cs typeface="Times New Roman" charset="0"/>
              </a:rPr>
            </a:br>
            <a:endParaRPr lang="pl-PL" sz="3200">
              <a:latin typeface="Times New Roman" charset="0"/>
              <a:cs typeface="Times New Roman" charset="0"/>
            </a:endParaRPr>
          </a:p>
        </p:txBody>
      </p:sp>
      <p:sp>
        <p:nvSpPr>
          <p:cNvPr id="39939" name="Rectangle 3"/>
          <p:cNvSpPr>
            <a:spLocks noGrp="1" noChangeArrowheads="1"/>
          </p:cNvSpPr>
          <p:nvPr>
            <p:ph idx="1"/>
          </p:nvPr>
        </p:nvSpPr>
        <p:spPr/>
        <p:txBody>
          <a:bodyPr/>
          <a:lstStyle/>
          <a:p>
            <a:pPr>
              <a:lnSpc>
                <a:spcPct val="90000"/>
              </a:lnSpc>
            </a:pPr>
            <a:r>
              <a:rPr lang="pl-PL" sz="2400" dirty="0">
                <a:latin typeface="Times New Roman" charset="0"/>
                <a:cs typeface="Times New Roman" charset="0"/>
              </a:rPr>
              <a:t>Są to, jak już wcześniej było podane, leki powodujące zwykle minimalne tylko objawy pozapiramidowe. Z drugiej strony, </a:t>
            </a:r>
            <a:r>
              <a:rPr lang="pl-PL" sz="2400" dirty="0">
                <a:latin typeface="Times New Roman" charset="0"/>
              </a:rPr>
              <a:t>wpływają</a:t>
            </a:r>
            <a:r>
              <a:rPr lang="pl-PL" sz="2400" dirty="0">
                <a:latin typeface="Times New Roman" charset="0"/>
                <a:cs typeface="Times New Roman" charset="0"/>
              </a:rPr>
              <a:t> one w znaczący sposób na objawy ubytkowe i objawy dezorganizacji związane z psychozą. </a:t>
            </a:r>
            <a:endParaRPr lang="pl-PL" sz="2400" dirty="0">
              <a:latin typeface="Times New Roman" charset="0"/>
            </a:endParaRPr>
          </a:p>
          <a:p>
            <a:pPr>
              <a:lnSpc>
                <a:spcPct val="90000"/>
              </a:lnSpc>
            </a:pPr>
            <a:r>
              <a:rPr lang="pl-PL" sz="2400" dirty="0">
                <a:latin typeface="Times New Roman" charset="0"/>
                <a:cs typeface="Times New Roman" charset="0"/>
              </a:rPr>
              <a:t>Zostały wprowadzone w latach 70-ch i są coraz częściej stosowane w terapii psychoz, szczególnie w okresie leczenia chorego już po jego pobycie w szpitalu.</a:t>
            </a:r>
            <a:endParaRPr lang="pl-PL" sz="2400" dirty="0">
              <a:latin typeface="Times New Roman" charset="0"/>
            </a:endParaRPr>
          </a:p>
          <a:p>
            <a:pPr>
              <a:lnSpc>
                <a:spcPct val="90000"/>
              </a:lnSpc>
            </a:pPr>
            <a:r>
              <a:rPr lang="pl-PL" sz="2400" dirty="0">
                <a:latin typeface="Times New Roman" charset="0"/>
                <a:cs typeface="Times New Roman" charset="0"/>
              </a:rPr>
              <a:t> Obecnie w Polsce stosuje się z tych leków: </a:t>
            </a:r>
            <a:r>
              <a:rPr lang="pl-PL" sz="2400" dirty="0" err="1">
                <a:latin typeface="Times New Roman" charset="0"/>
                <a:cs typeface="Times New Roman" charset="0"/>
              </a:rPr>
              <a:t>klozapinę</a:t>
            </a:r>
            <a:r>
              <a:rPr lang="pl-PL" sz="2400" dirty="0">
                <a:latin typeface="Times New Roman" charset="0"/>
                <a:cs typeface="Times New Roman" charset="0"/>
              </a:rPr>
              <a:t> (</a:t>
            </a:r>
            <a:r>
              <a:rPr lang="pl-PL" sz="2400" dirty="0" err="1">
                <a:latin typeface="Times New Roman" charset="0"/>
                <a:cs typeface="Times New Roman" charset="0"/>
              </a:rPr>
              <a:t>leponex</a:t>
            </a:r>
            <a:r>
              <a:rPr lang="pl-PL" sz="2400" dirty="0">
                <a:latin typeface="Times New Roman" charset="0"/>
                <a:cs typeface="Times New Roman" charset="0"/>
              </a:rPr>
              <a:t>, </a:t>
            </a:r>
            <a:r>
              <a:rPr lang="pl-PL" sz="2400" dirty="0" err="1">
                <a:latin typeface="Times New Roman" charset="0"/>
                <a:cs typeface="Times New Roman" charset="0"/>
              </a:rPr>
              <a:t>klozapol</a:t>
            </a:r>
            <a:r>
              <a:rPr lang="pl-PL" sz="2400" dirty="0">
                <a:latin typeface="Times New Roman" charset="0"/>
                <a:cs typeface="Times New Roman" charset="0"/>
              </a:rPr>
              <a:t>), </a:t>
            </a:r>
            <a:r>
              <a:rPr lang="pl-PL" sz="2400" dirty="0" err="1">
                <a:latin typeface="Times New Roman" charset="0"/>
                <a:cs typeface="Times New Roman" charset="0"/>
              </a:rPr>
              <a:t>sulpiryd</a:t>
            </a:r>
            <a:r>
              <a:rPr lang="pl-PL" sz="2400" dirty="0">
                <a:latin typeface="Times New Roman" charset="0"/>
                <a:cs typeface="Times New Roman" charset="0"/>
              </a:rPr>
              <a:t> (</a:t>
            </a:r>
            <a:r>
              <a:rPr lang="pl-PL" sz="2400" dirty="0" err="1">
                <a:latin typeface="Times New Roman" charset="0"/>
                <a:cs typeface="Times New Roman" charset="0"/>
              </a:rPr>
              <a:t>sulpiryd</a:t>
            </a:r>
            <a:r>
              <a:rPr lang="pl-PL" sz="2400" dirty="0">
                <a:latin typeface="Times New Roman" charset="0"/>
                <a:cs typeface="Times New Roman" charset="0"/>
              </a:rPr>
              <a:t>), </a:t>
            </a:r>
            <a:r>
              <a:rPr lang="pl-PL" sz="2400" dirty="0" err="1">
                <a:latin typeface="Times New Roman" charset="0"/>
                <a:cs typeface="Times New Roman" charset="0"/>
              </a:rPr>
              <a:t>risperidon</a:t>
            </a:r>
            <a:r>
              <a:rPr lang="pl-PL" sz="2400" dirty="0">
                <a:latin typeface="Times New Roman" charset="0"/>
                <a:cs typeface="Times New Roman" charset="0"/>
              </a:rPr>
              <a:t> (</a:t>
            </a:r>
            <a:r>
              <a:rPr lang="pl-PL" sz="2400" dirty="0" err="1">
                <a:latin typeface="Times New Roman" charset="0"/>
                <a:cs typeface="Times New Roman" charset="0"/>
              </a:rPr>
              <a:t>rispolept</a:t>
            </a:r>
            <a:r>
              <a:rPr lang="pl-PL" sz="2400" dirty="0">
                <a:latin typeface="Times New Roman" charset="0"/>
                <a:cs typeface="Times New Roman" charset="0"/>
              </a:rPr>
              <a:t>), </a:t>
            </a:r>
            <a:r>
              <a:rPr lang="pl-PL" sz="2400" dirty="0" err="1">
                <a:latin typeface="Times New Roman" charset="0"/>
                <a:cs typeface="Times New Roman" charset="0"/>
              </a:rPr>
              <a:t>olanzapinę</a:t>
            </a:r>
            <a:r>
              <a:rPr lang="pl-PL" sz="2400" dirty="0">
                <a:latin typeface="Times New Roman" charset="0"/>
                <a:cs typeface="Times New Roman" charset="0"/>
              </a:rPr>
              <a:t> (</a:t>
            </a:r>
            <a:r>
              <a:rPr lang="pl-PL" sz="2400" dirty="0" err="1">
                <a:latin typeface="Times New Roman" charset="0"/>
                <a:cs typeface="Times New Roman" charset="0"/>
              </a:rPr>
              <a:t>zyprexa</a:t>
            </a:r>
            <a:r>
              <a:rPr lang="pl-PL" sz="2400" dirty="0">
                <a:latin typeface="Times New Roman" charset="0"/>
                <a:cs typeface="Times New Roman" charset="0"/>
              </a:rPr>
              <a:t>, </a:t>
            </a:r>
            <a:r>
              <a:rPr lang="pl-PL" sz="2400" dirty="0" err="1">
                <a:latin typeface="Times New Roman" charset="0"/>
                <a:cs typeface="Times New Roman" charset="0"/>
              </a:rPr>
              <a:t>zolafren</a:t>
            </a:r>
            <a:r>
              <a:rPr lang="pl-PL" sz="2400" dirty="0">
                <a:latin typeface="Times New Roman" charset="0"/>
                <a:cs typeface="Times New Roman" charset="0"/>
              </a:rPr>
              <a:t>)</a:t>
            </a:r>
            <a:r>
              <a:rPr lang="pl-PL" sz="2400" dirty="0">
                <a:latin typeface="Times New Roman" charset="0"/>
              </a:rPr>
              <a:t>,  </a:t>
            </a:r>
            <a:r>
              <a:rPr lang="pl-PL" sz="2400" dirty="0" err="1">
                <a:latin typeface="Times New Roman" charset="0"/>
              </a:rPr>
              <a:t>amisulpiryd</a:t>
            </a:r>
            <a:r>
              <a:rPr lang="pl-PL" sz="2400" dirty="0">
                <a:latin typeface="Times New Roman" charset="0"/>
              </a:rPr>
              <a:t> (</a:t>
            </a:r>
            <a:r>
              <a:rPr lang="pl-PL" sz="2400" dirty="0" err="1">
                <a:latin typeface="Times New Roman" charset="0"/>
              </a:rPr>
              <a:t>solian</a:t>
            </a:r>
            <a:r>
              <a:rPr lang="pl-PL" sz="2400" dirty="0">
                <a:latin typeface="Times New Roman" charset="0"/>
              </a:rPr>
              <a:t>), </a:t>
            </a:r>
            <a:r>
              <a:rPr lang="pl-PL" sz="2400" dirty="0" err="1">
                <a:latin typeface="Times New Roman" charset="0"/>
              </a:rPr>
              <a:t>kwatiepinę</a:t>
            </a:r>
            <a:r>
              <a:rPr lang="pl-PL" sz="2400" dirty="0">
                <a:latin typeface="Times New Roman" charset="0"/>
              </a:rPr>
              <a:t> (</a:t>
            </a:r>
            <a:r>
              <a:rPr lang="pl-PL" sz="2400" dirty="0" err="1">
                <a:latin typeface="Times New Roman" charset="0"/>
              </a:rPr>
              <a:t>seroquel</a:t>
            </a:r>
            <a:r>
              <a:rPr lang="pl-PL" sz="2400" dirty="0">
                <a:latin typeface="Times New Roman" charset="0"/>
              </a:rPr>
              <a:t>), </a:t>
            </a:r>
            <a:r>
              <a:rPr lang="pl-PL" sz="2400" dirty="0" err="1" smtClean="0">
                <a:latin typeface="Times New Roman" charset="0"/>
              </a:rPr>
              <a:t>ziprasidon</a:t>
            </a:r>
            <a:r>
              <a:rPr lang="pl-PL" sz="2400" dirty="0" smtClean="0">
                <a:latin typeface="Times New Roman" charset="0"/>
              </a:rPr>
              <a:t>, </a:t>
            </a:r>
            <a:r>
              <a:rPr lang="pl-PL" sz="2400" dirty="0" err="1" smtClean="0">
                <a:latin typeface="Times New Roman" charset="0"/>
              </a:rPr>
              <a:t>amisulpryd</a:t>
            </a:r>
            <a:r>
              <a:rPr lang="pl-PL" sz="2400" dirty="0" smtClean="0">
                <a:latin typeface="Times New Roman" charset="0"/>
              </a:rPr>
              <a:t> (</a:t>
            </a:r>
            <a:r>
              <a:rPr lang="pl-PL" sz="2400" dirty="0" err="1" smtClean="0">
                <a:latin typeface="Times New Roman" charset="0"/>
              </a:rPr>
              <a:t>solian</a:t>
            </a:r>
            <a:r>
              <a:rPr lang="pl-PL" sz="2400" dirty="0" smtClean="0">
                <a:latin typeface="Times New Roman" charset="0"/>
              </a:rPr>
              <a:t>), </a:t>
            </a:r>
            <a:r>
              <a:rPr lang="pl-PL" sz="2400" dirty="0" err="1" smtClean="0">
                <a:latin typeface="Times New Roman" charset="0"/>
              </a:rPr>
              <a:t>arypiprazol</a:t>
            </a:r>
            <a:r>
              <a:rPr lang="pl-PL" sz="2400" dirty="0" smtClean="0">
                <a:latin typeface="Times New Roman" charset="0"/>
              </a:rPr>
              <a:t> (</a:t>
            </a:r>
            <a:r>
              <a:rPr lang="pl-PL" sz="2400" dirty="0" err="1" smtClean="0">
                <a:latin typeface="Times New Roman" charset="0"/>
              </a:rPr>
              <a:t>abilify</a:t>
            </a:r>
            <a:r>
              <a:rPr lang="pl-PL" sz="2400" dirty="0" smtClean="0">
                <a:latin typeface="Times New Roman" charset="0"/>
              </a:rPr>
              <a:t>)</a:t>
            </a:r>
            <a:endParaRPr lang="pl-PL" sz="2400" dirty="0">
              <a:latin typeface="Times New Roman" charset="0"/>
            </a:endParaRPr>
          </a:p>
        </p:txBody>
      </p:sp>
      <p:sp>
        <p:nvSpPr>
          <p:cNvPr id="4" name="Symbol zastępczy numeru slajdu 5"/>
          <p:cNvSpPr>
            <a:spLocks noGrp="1"/>
          </p:cNvSpPr>
          <p:nvPr>
            <p:ph type="sldNum" sz="quarter" idx="12"/>
          </p:nvPr>
        </p:nvSpPr>
        <p:spPr/>
        <p:txBody>
          <a:bodyPr/>
          <a:lstStyle/>
          <a:p>
            <a:fld id="{209BBF91-41BD-4C17-89B0-5106F82F061B}" type="slidenum">
              <a:rPr lang="pl-PL"/>
              <a:pPr/>
              <a:t>33</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ymbol zastępczy numeru slajdu 3"/>
          <p:cNvSpPr>
            <a:spLocks noGrp="1"/>
          </p:cNvSpPr>
          <p:nvPr>
            <p:ph type="sldNum" sz="quarter" idx="12"/>
          </p:nvPr>
        </p:nvSpPr>
        <p:spPr/>
        <p:txBody>
          <a:bodyPr/>
          <a:lstStyle/>
          <a:p>
            <a:fld id="{65C8C577-8157-472F-9A51-94A9C1A4FC3C}" type="slidenum">
              <a:rPr lang="pl-PL"/>
              <a:pPr/>
              <a:t>34</a:t>
            </a:fld>
            <a:endParaRPr lang="pl-PL"/>
          </a:p>
        </p:txBody>
      </p:sp>
      <p:grpSp>
        <p:nvGrpSpPr>
          <p:cNvPr id="2" name="Group 49"/>
          <p:cNvGrpSpPr>
            <a:grpSpLocks/>
          </p:cNvGrpSpPr>
          <p:nvPr/>
        </p:nvGrpSpPr>
        <p:grpSpPr bwMode="auto">
          <a:xfrm>
            <a:off x="762000" y="300038"/>
            <a:ext cx="7696200" cy="6257925"/>
            <a:chOff x="-3" y="-3"/>
            <a:chExt cx="2802" cy="3942"/>
          </a:xfrm>
        </p:grpSpPr>
        <p:grpSp>
          <p:nvGrpSpPr>
            <p:cNvPr id="3" name="Group 47"/>
            <p:cNvGrpSpPr>
              <a:grpSpLocks/>
            </p:cNvGrpSpPr>
            <p:nvPr/>
          </p:nvGrpSpPr>
          <p:grpSpPr bwMode="auto">
            <a:xfrm>
              <a:off x="0" y="0"/>
              <a:ext cx="2796" cy="3936"/>
              <a:chOff x="0" y="0"/>
              <a:chExt cx="2796" cy="3936"/>
            </a:xfrm>
          </p:grpSpPr>
          <p:grpSp>
            <p:nvGrpSpPr>
              <p:cNvPr id="4" name="Group 18"/>
              <p:cNvGrpSpPr>
                <a:grpSpLocks/>
              </p:cNvGrpSpPr>
              <p:nvPr/>
            </p:nvGrpSpPr>
            <p:grpSpPr bwMode="auto">
              <a:xfrm>
                <a:off x="0" y="0"/>
                <a:ext cx="932" cy="384"/>
                <a:chOff x="0" y="0"/>
                <a:chExt cx="932" cy="384"/>
              </a:xfrm>
            </p:grpSpPr>
            <p:sp>
              <p:nvSpPr>
                <p:cNvPr id="40962" name="Rectangle 2"/>
                <p:cNvSpPr>
                  <a:spLocks noChangeArrowheads="1"/>
                </p:cNvSpPr>
                <p:nvPr/>
              </p:nvSpPr>
              <p:spPr bwMode="auto">
                <a:xfrm>
                  <a:off x="28" y="0"/>
                  <a:ext cx="876" cy="384"/>
                </a:xfrm>
                <a:prstGeom prst="rect">
                  <a:avLst/>
                </a:prstGeom>
                <a:noFill/>
                <a:ln w="9525">
                  <a:noFill/>
                  <a:miter lim="800000"/>
                  <a:headEnd/>
                  <a:tailEnd/>
                </a:ln>
                <a:effectLst/>
              </p:spPr>
              <p:txBody>
                <a:bodyPr/>
                <a:lstStyle/>
                <a:p>
                  <a:r>
                    <a:rPr lang="pl-PL" sz="1400">
                      <a:latin typeface="Times New Roman" charset="0"/>
                      <a:cs typeface="Times New Roman" charset="0"/>
                    </a:rPr>
                    <a:t>lek</a:t>
                  </a:r>
                </a:p>
                <a:p>
                  <a:pPr eaLnBrk="0" hangingPunct="0"/>
                  <a:endParaRPr lang="pl-PL" sz="1400">
                    <a:latin typeface="Times New Roman" charset="0"/>
                  </a:endParaRPr>
                </a:p>
              </p:txBody>
            </p:sp>
            <p:sp>
              <p:nvSpPr>
                <p:cNvPr id="40977" name="Rectangle 17"/>
                <p:cNvSpPr>
                  <a:spLocks noChangeArrowheads="1"/>
                </p:cNvSpPr>
                <p:nvPr/>
              </p:nvSpPr>
              <p:spPr bwMode="auto">
                <a:xfrm>
                  <a:off x="0" y="0"/>
                  <a:ext cx="932" cy="384"/>
                </a:xfrm>
                <a:prstGeom prst="rect">
                  <a:avLst/>
                </a:prstGeom>
                <a:noFill/>
                <a:ln w="7">
                  <a:solidFill>
                    <a:srgbClr val="A0A0A0"/>
                  </a:solidFill>
                  <a:miter lim="800000"/>
                  <a:headEnd/>
                  <a:tailEnd/>
                </a:ln>
                <a:effectLst/>
              </p:spPr>
              <p:txBody>
                <a:bodyPr wrap="none"/>
                <a:lstStyle/>
                <a:p>
                  <a:endParaRPr lang="pl-PL"/>
                </a:p>
              </p:txBody>
            </p:sp>
          </p:grpSp>
          <p:grpSp>
            <p:nvGrpSpPr>
              <p:cNvPr id="5" name="Group 20"/>
              <p:cNvGrpSpPr>
                <a:grpSpLocks/>
              </p:cNvGrpSpPr>
              <p:nvPr/>
            </p:nvGrpSpPr>
            <p:grpSpPr bwMode="auto">
              <a:xfrm>
                <a:off x="932" y="0"/>
                <a:ext cx="932" cy="384"/>
                <a:chOff x="932" y="0"/>
                <a:chExt cx="932" cy="384"/>
              </a:xfrm>
            </p:grpSpPr>
            <p:sp>
              <p:nvSpPr>
                <p:cNvPr id="40963" name="Rectangle 3"/>
                <p:cNvSpPr>
                  <a:spLocks noChangeArrowheads="1"/>
                </p:cNvSpPr>
                <p:nvPr/>
              </p:nvSpPr>
              <p:spPr bwMode="auto">
                <a:xfrm>
                  <a:off x="960" y="0"/>
                  <a:ext cx="876" cy="384"/>
                </a:xfrm>
                <a:prstGeom prst="rect">
                  <a:avLst/>
                </a:prstGeom>
                <a:noFill/>
                <a:ln w="9525">
                  <a:noFill/>
                  <a:miter lim="800000"/>
                  <a:headEnd/>
                  <a:tailEnd/>
                </a:ln>
                <a:effectLst/>
              </p:spPr>
              <p:txBody>
                <a:bodyPr/>
                <a:lstStyle/>
                <a:p>
                  <a:r>
                    <a:rPr lang="pl-PL" sz="1400">
                      <a:latin typeface="Times New Roman" charset="0"/>
                      <a:cs typeface="Times New Roman" charset="0"/>
                    </a:rPr>
                    <a:t>cechy typowe</a:t>
                  </a:r>
                </a:p>
                <a:p>
                  <a:pPr eaLnBrk="0" hangingPunct="0"/>
                  <a:endParaRPr lang="pl-PL" sz="1400">
                    <a:latin typeface="Times New Roman" charset="0"/>
                  </a:endParaRPr>
                </a:p>
              </p:txBody>
            </p:sp>
            <p:sp>
              <p:nvSpPr>
                <p:cNvPr id="40979" name="Rectangle 19"/>
                <p:cNvSpPr>
                  <a:spLocks noChangeArrowheads="1"/>
                </p:cNvSpPr>
                <p:nvPr/>
              </p:nvSpPr>
              <p:spPr bwMode="auto">
                <a:xfrm>
                  <a:off x="932" y="0"/>
                  <a:ext cx="932" cy="384"/>
                </a:xfrm>
                <a:prstGeom prst="rect">
                  <a:avLst/>
                </a:prstGeom>
                <a:noFill/>
                <a:ln w="7">
                  <a:solidFill>
                    <a:srgbClr val="A0A0A0"/>
                  </a:solidFill>
                  <a:miter lim="800000"/>
                  <a:headEnd/>
                  <a:tailEnd/>
                </a:ln>
                <a:effectLst/>
              </p:spPr>
              <p:txBody>
                <a:bodyPr wrap="none"/>
                <a:lstStyle/>
                <a:p>
                  <a:endParaRPr lang="pl-PL"/>
                </a:p>
              </p:txBody>
            </p:sp>
          </p:grpSp>
          <p:grpSp>
            <p:nvGrpSpPr>
              <p:cNvPr id="6" name="Group 22"/>
              <p:cNvGrpSpPr>
                <a:grpSpLocks/>
              </p:cNvGrpSpPr>
              <p:nvPr/>
            </p:nvGrpSpPr>
            <p:grpSpPr bwMode="auto">
              <a:xfrm>
                <a:off x="1864" y="0"/>
                <a:ext cx="932" cy="384"/>
                <a:chOff x="1864" y="0"/>
                <a:chExt cx="932" cy="384"/>
              </a:xfrm>
            </p:grpSpPr>
            <p:sp>
              <p:nvSpPr>
                <p:cNvPr id="40964" name="Rectangle 4"/>
                <p:cNvSpPr>
                  <a:spLocks noChangeArrowheads="1"/>
                </p:cNvSpPr>
                <p:nvPr/>
              </p:nvSpPr>
              <p:spPr bwMode="auto">
                <a:xfrm>
                  <a:off x="1892" y="0"/>
                  <a:ext cx="876" cy="384"/>
                </a:xfrm>
                <a:prstGeom prst="rect">
                  <a:avLst/>
                </a:prstGeom>
                <a:noFill/>
                <a:ln w="9525">
                  <a:noFill/>
                  <a:miter lim="800000"/>
                  <a:headEnd/>
                  <a:tailEnd/>
                </a:ln>
                <a:effectLst/>
              </p:spPr>
              <p:txBody>
                <a:bodyPr/>
                <a:lstStyle/>
                <a:p>
                  <a:r>
                    <a:rPr lang="pl-PL" sz="1400">
                      <a:latin typeface="Times New Roman" charset="0"/>
                      <a:cs typeface="Times New Roman" charset="0"/>
                    </a:rPr>
                    <a:t>objawy niepożądane</a:t>
                  </a:r>
                </a:p>
                <a:p>
                  <a:pPr eaLnBrk="0" hangingPunct="0"/>
                  <a:endParaRPr lang="pl-PL" sz="1400">
                    <a:latin typeface="Times New Roman" charset="0"/>
                  </a:endParaRPr>
                </a:p>
              </p:txBody>
            </p:sp>
            <p:sp>
              <p:nvSpPr>
                <p:cNvPr id="40981" name="Rectangle 21"/>
                <p:cNvSpPr>
                  <a:spLocks noChangeArrowheads="1"/>
                </p:cNvSpPr>
                <p:nvPr/>
              </p:nvSpPr>
              <p:spPr bwMode="auto">
                <a:xfrm>
                  <a:off x="1864" y="0"/>
                  <a:ext cx="932" cy="384"/>
                </a:xfrm>
                <a:prstGeom prst="rect">
                  <a:avLst/>
                </a:prstGeom>
                <a:noFill/>
                <a:ln w="7">
                  <a:solidFill>
                    <a:srgbClr val="A0A0A0"/>
                  </a:solidFill>
                  <a:miter lim="800000"/>
                  <a:headEnd/>
                  <a:tailEnd/>
                </a:ln>
                <a:effectLst/>
              </p:spPr>
              <p:txBody>
                <a:bodyPr wrap="none"/>
                <a:lstStyle/>
                <a:p>
                  <a:endParaRPr lang="pl-PL"/>
                </a:p>
              </p:txBody>
            </p:sp>
          </p:grpSp>
          <p:grpSp>
            <p:nvGrpSpPr>
              <p:cNvPr id="7" name="Group 24"/>
              <p:cNvGrpSpPr>
                <a:grpSpLocks/>
              </p:cNvGrpSpPr>
              <p:nvPr/>
            </p:nvGrpSpPr>
            <p:grpSpPr bwMode="auto">
              <a:xfrm>
                <a:off x="0" y="384"/>
                <a:ext cx="932" cy="1152"/>
                <a:chOff x="0" y="384"/>
                <a:chExt cx="932" cy="1152"/>
              </a:xfrm>
            </p:grpSpPr>
            <p:sp>
              <p:nvSpPr>
                <p:cNvPr id="40965" name="Rectangle 5"/>
                <p:cNvSpPr>
                  <a:spLocks noChangeArrowheads="1"/>
                </p:cNvSpPr>
                <p:nvPr/>
              </p:nvSpPr>
              <p:spPr bwMode="auto">
                <a:xfrm>
                  <a:off x="28" y="384"/>
                  <a:ext cx="876" cy="1152"/>
                </a:xfrm>
                <a:prstGeom prst="rect">
                  <a:avLst/>
                </a:prstGeom>
                <a:noFill/>
                <a:ln w="9525">
                  <a:noFill/>
                  <a:miter lim="800000"/>
                  <a:headEnd/>
                  <a:tailEnd/>
                </a:ln>
                <a:effectLst/>
              </p:spPr>
              <p:txBody>
                <a:bodyPr/>
                <a:lstStyle/>
                <a:p>
                  <a:r>
                    <a:rPr lang="pl-PL" sz="1400" b="1">
                      <a:latin typeface="Times New Roman" charset="0"/>
                      <a:cs typeface="Times New Roman" charset="0"/>
                    </a:rPr>
                    <a:t>klozapina</a:t>
                  </a:r>
                  <a:endParaRPr lang="pl-PL" sz="1400">
                    <a:latin typeface="Times New Roman" charset="0"/>
                    <a:cs typeface="Times New Roman" charset="0"/>
                  </a:endParaRPr>
                </a:p>
                <a:p>
                  <a:pPr eaLnBrk="0" hangingPunct="0"/>
                  <a:endParaRPr lang="pl-PL" sz="1400">
                    <a:latin typeface="Times New Roman" charset="0"/>
                  </a:endParaRPr>
                </a:p>
              </p:txBody>
            </p:sp>
            <p:sp>
              <p:nvSpPr>
                <p:cNvPr id="40983" name="Rectangle 23"/>
                <p:cNvSpPr>
                  <a:spLocks noChangeArrowheads="1"/>
                </p:cNvSpPr>
                <p:nvPr/>
              </p:nvSpPr>
              <p:spPr bwMode="auto">
                <a:xfrm>
                  <a:off x="0" y="384"/>
                  <a:ext cx="932" cy="1152"/>
                </a:xfrm>
                <a:prstGeom prst="rect">
                  <a:avLst/>
                </a:prstGeom>
                <a:noFill/>
                <a:ln w="7">
                  <a:solidFill>
                    <a:srgbClr val="A0A0A0"/>
                  </a:solidFill>
                  <a:miter lim="800000"/>
                  <a:headEnd/>
                  <a:tailEnd/>
                </a:ln>
                <a:effectLst/>
              </p:spPr>
              <p:txBody>
                <a:bodyPr wrap="none"/>
                <a:lstStyle/>
                <a:p>
                  <a:endParaRPr lang="pl-PL"/>
                </a:p>
              </p:txBody>
            </p:sp>
          </p:grpSp>
          <p:grpSp>
            <p:nvGrpSpPr>
              <p:cNvPr id="8" name="Group 26"/>
              <p:cNvGrpSpPr>
                <a:grpSpLocks/>
              </p:cNvGrpSpPr>
              <p:nvPr/>
            </p:nvGrpSpPr>
            <p:grpSpPr bwMode="auto">
              <a:xfrm>
                <a:off x="932" y="384"/>
                <a:ext cx="932" cy="1152"/>
                <a:chOff x="932" y="384"/>
                <a:chExt cx="932" cy="1152"/>
              </a:xfrm>
            </p:grpSpPr>
            <p:sp>
              <p:nvSpPr>
                <p:cNvPr id="40966" name="Rectangle 6"/>
                <p:cNvSpPr>
                  <a:spLocks noChangeArrowheads="1"/>
                </p:cNvSpPr>
                <p:nvPr/>
              </p:nvSpPr>
              <p:spPr bwMode="auto">
                <a:xfrm>
                  <a:off x="960" y="384"/>
                  <a:ext cx="876" cy="1152"/>
                </a:xfrm>
                <a:prstGeom prst="rect">
                  <a:avLst/>
                </a:prstGeom>
                <a:noFill/>
                <a:ln w="9525">
                  <a:noFill/>
                  <a:miter lim="800000"/>
                  <a:headEnd/>
                  <a:tailEnd/>
                </a:ln>
                <a:effectLst/>
              </p:spPr>
              <p:txBody>
                <a:bodyPr/>
                <a:lstStyle/>
                <a:p>
                  <a:r>
                    <a:rPr lang="pl-PL" sz="1400" dirty="0">
                      <a:latin typeface="Times New Roman" charset="0"/>
                      <a:cs typeface="Times New Roman" charset="0"/>
                    </a:rPr>
                    <a:t>Skuteczny w 25-50% przypadków w terapii psychoz lekoopornych na typowe leki antypsychotyczne</a:t>
                  </a:r>
                </a:p>
                <a:p>
                  <a:pPr eaLnBrk="0" hangingPunct="0"/>
                  <a:endParaRPr lang="pl-PL" sz="1400" dirty="0">
                    <a:latin typeface="Times New Roman" charset="0"/>
                  </a:endParaRPr>
                </a:p>
              </p:txBody>
            </p:sp>
            <p:sp>
              <p:nvSpPr>
                <p:cNvPr id="40985" name="Rectangle 25"/>
                <p:cNvSpPr>
                  <a:spLocks noChangeArrowheads="1"/>
                </p:cNvSpPr>
                <p:nvPr/>
              </p:nvSpPr>
              <p:spPr bwMode="auto">
                <a:xfrm>
                  <a:off x="932" y="384"/>
                  <a:ext cx="932" cy="1152"/>
                </a:xfrm>
                <a:prstGeom prst="rect">
                  <a:avLst/>
                </a:prstGeom>
                <a:noFill/>
                <a:ln w="7">
                  <a:solidFill>
                    <a:srgbClr val="A0A0A0"/>
                  </a:solidFill>
                  <a:miter lim="800000"/>
                  <a:headEnd/>
                  <a:tailEnd/>
                </a:ln>
                <a:effectLst/>
              </p:spPr>
              <p:txBody>
                <a:bodyPr wrap="none"/>
                <a:lstStyle/>
                <a:p>
                  <a:endParaRPr lang="pl-PL"/>
                </a:p>
              </p:txBody>
            </p:sp>
          </p:grpSp>
          <p:grpSp>
            <p:nvGrpSpPr>
              <p:cNvPr id="9" name="Group 28"/>
              <p:cNvGrpSpPr>
                <a:grpSpLocks/>
              </p:cNvGrpSpPr>
              <p:nvPr/>
            </p:nvGrpSpPr>
            <p:grpSpPr bwMode="auto">
              <a:xfrm>
                <a:off x="1864" y="384"/>
                <a:ext cx="932" cy="1152"/>
                <a:chOff x="1864" y="384"/>
                <a:chExt cx="932" cy="1152"/>
              </a:xfrm>
            </p:grpSpPr>
            <p:sp>
              <p:nvSpPr>
                <p:cNvPr id="40967" name="Rectangle 7"/>
                <p:cNvSpPr>
                  <a:spLocks noChangeArrowheads="1"/>
                </p:cNvSpPr>
                <p:nvPr/>
              </p:nvSpPr>
              <p:spPr bwMode="auto">
                <a:xfrm>
                  <a:off x="1892" y="384"/>
                  <a:ext cx="876" cy="1152"/>
                </a:xfrm>
                <a:prstGeom prst="rect">
                  <a:avLst/>
                </a:prstGeom>
                <a:noFill/>
                <a:ln w="9525">
                  <a:noFill/>
                  <a:miter lim="800000"/>
                  <a:headEnd/>
                  <a:tailEnd/>
                </a:ln>
                <a:effectLst/>
              </p:spPr>
              <p:txBody>
                <a:bodyPr/>
                <a:lstStyle/>
                <a:p>
                  <a:r>
                    <a:rPr lang="pl-PL" sz="1400" dirty="0">
                      <a:latin typeface="Times New Roman" charset="0"/>
                      <a:cs typeface="Times New Roman" charset="0"/>
                    </a:rPr>
                    <a:t>Poważne powikłanie u co setnej osoby przyjmującej ten lek: uszkodzenie szpiku kostnego – dlatego konieczność kontroli krwi w wyznaczonych terminach; początkowo duża senność</a:t>
                  </a:r>
                </a:p>
                <a:p>
                  <a:pPr eaLnBrk="0" hangingPunct="0"/>
                  <a:endParaRPr lang="pl-PL" sz="1400" dirty="0">
                    <a:latin typeface="Times New Roman" charset="0"/>
                  </a:endParaRPr>
                </a:p>
              </p:txBody>
            </p:sp>
            <p:sp>
              <p:nvSpPr>
                <p:cNvPr id="40987" name="Rectangle 27"/>
                <p:cNvSpPr>
                  <a:spLocks noChangeArrowheads="1"/>
                </p:cNvSpPr>
                <p:nvPr/>
              </p:nvSpPr>
              <p:spPr bwMode="auto">
                <a:xfrm>
                  <a:off x="1864" y="384"/>
                  <a:ext cx="932" cy="1152"/>
                </a:xfrm>
                <a:prstGeom prst="rect">
                  <a:avLst/>
                </a:prstGeom>
                <a:noFill/>
                <a:ln w="7">
                  <a:solidFill>
                    <a:srgbClr val="A0A0A0"/>
                  </a:solidFill>
                  <a:miter lim="800000"/>
                  <a:headEnd/>
                  <a:tailEnd/>
                </a:ln>
                <a:effectLst/>
              </p:spPr>
              <p:txBody>
                <a:bodyPr wrap="none"/>
                <a:lstStyle/>
                <a:p>
                  <a:endParaRPr lang="pl-PL"/>
                </a:p>
              </p:txBody>
            </p:sp>
          </p:grpSp>
          <p:grpSp>
            <p:nvGrpSpPr>
              <p:cNvPr id="10" name="Group 30"/>
              <p:cNvGrpSpPr>
                <a:grpSpLocks/>
              </p:cNvGrpSpPr>
              <p:nvPr/>
            </p:nvGrpSpPr>
            <p:grpSpPr bwMode="auto">
              <a:xfrm>
                <a:off x="0" y="1536"/>
                <a:ext cx="932" cy="864"/>
                <a:chOff x="0" y="1536"/>
                <a:chExt cx="932" cy="864"/>
              </a:xfrm>
            </p:grpSpPr>
            <p:sp>
              <p:nvSpPr>
                <p:cNvPr id="40968" name="Rectangle 8"/>
                <p:cNvSpPr>
                  <a:spLocks noChangeArrowheads="1"/>
                </p:cNvSpPr>
                <p:nvPr/>
              </p:nvSpPr>
              <p:spPr bwMode="auto">
                <a:xfrm>
                  <a:off x="28" y="1536"/>
                  <a:ext cx="876" cy="864"/>
                </a:xfrm>
                <a:prstGeom prst="rect">
                  <a:avLst/>
                </a:prstGeom>
                <a:noFill/>
                <a:ln w="9525">
                  <a:noFill/>
                  <a:miter lim="800000"/>
                  <a:headEnd/>
                  <a:tailEnd/>
                </a:ln>
                <a:effectLst/>
              </p:spPr>
              <p:txBody>
                <a:bodyPr/>
                <a:lstStyle/>
                <a:p>
                  <a:r>
                    <a:rPr lang="pl-PL" sz="1400" b="1" dirty="0" err="1">
                      <a:latin typeface="Times New Roman" charset="0"/>
                      <a:cs typeface="Times New Roman" charset="0"/>
                    </a:rPr>
                    <a:t>amisulpryd</a:t>
                  </a:r>
                  <a:endParaRPr lang="pl-PL" sz="1400" dirty="0">
                    <a:latin typeface="Times New Roman" charset="0"/>
                    <a:cs typeface="Times New Roman" charset="0"/>
                  </a:endParaRPr>
                </a:p>
                <a:p>
                  <a:pPr eaLnBrk="0" hangingPunct="0"/>
                  <a:endParaRPr lang="pl-PL" sz="1400" dirty="0">
                    <a:latin typeface="Times New Roman" charset="0"/>
                  </a:endParaRPr>
                </a:p>
              </p:txBody>
            </p:sp>
            <p:sp>
              <p:nvSpPr>
                <p:cNvPr id="40989" name="Rectangle 29"/>
                <p:cNvSpPr>
                  <a:spLocks noChangeArrowheads="1"/>
                </p:cNvSpPr>
                <p:nvPr/>
              </p:nvSpPr>
              <p:spPr bwMode="auto">
                <a:xfrm>
                  <a:off x="0" y="1536"/>
                  <a:ext cx="932" cy="864"/>
                </a:xfrm>
                <a:prstGeom prst="rect">
                  <a:avLst/>
                </a:prstGeom>
                <a:noFill/>
                <a:ln w="7">
                  <a:solidFill>
                    <a:srgbClr val="A0A0A0"/>
                  </a:solidFill>
                  <a:miter lim="800000"/>
                  <a:headEnd/>
                  <a:tailEnd/>
                </a:ln>
                <a:effectLst/>
              </p:spPr>
              <p:txBody>
                <a:bodyPr wrap="none"/>
                <a:lstStyle/>
                <a:p>
                  <a:endParaRPr lang="pl-PL"/>
                </a:p>
              </p:txBody>
            </p:sp>
          </p:grpSp>
          <p:grpSp>
            <p:nvGrpSpPr>
              <p:cNvPr id="11" name="Group 32"/>
              <p:cNvGrpSpPr>
                <a:grpSpLocks/>
              </p:cNvGrpSpPr>
              <p:nvPr/>
            </p:nvGrpSpPr>
            <p:grpSpPr bwMode="auto">
              <a:xfrm>
                <a:off x="932" y="1536"/>
                <a:ext cx="932" cy="864"/>
                <a:chOff x="932" y="1536"/>
                <a:chExt cx="932" cy="864"/>
              </a:xfrm>
            </p:grpSpPr>
            <p:sp>
              <p:nvSpPr>
                <p:cNvPr id="40969" name="Rectangle 9"/>
                <p:cNvSpPr>
                  <a:spLocks noChangeArrowheads="1"/>
                </p:cNvSpPr>
                <p:nvPr/>
              </p:nvSpPr>
              <p:spPr bwMode="auto">
                <a:xfrm>
                  <a:off x="960" y="1536"/>
                  <a:ext cx="876" cy="864"/>
                </a:xfrm>
                <a:prstGeom prst="rect">
                  <a:avLst/>
                </a:prstGeom>
                <a:noFill/>
                <a:ln w="9525">
                  <a:noFill/>
                  <a:miter lim="800000"/>
                  <a:headEnd/>
                  <a:tailEnd/>
                </a:ln>
                <a:effectLst/>
              </p:spPr>
              <p:txBody>
                <a:bodyPr/>
                <a:lstStyle/>
                <a:p>
                  <a:r>
                    <a:rPr lang="pl-PL" sz="1400" dirty="0">
                      <a:latin typeface="Times New Roman" charset="0"/>
                      <a:cs typeface="Times New Roman" charset="0"/>
                    </a:rPr>
                    <a:t>Działanie antydepresyjne obok antypsychotycznego, silny wpływ na objawy ubytkowe</a:t>
                  </a:r>
                </a:p>
                <a:p>
                  <a:pPr eaLnBrk="0" hangingPunct="0"/>
                  <a:endParaRPr lang="pl-PL" sz="1400" dirty="0">
                    <a:latin typeface="Times New Roman" charset="0"/>
                  </a:endParaRPr>
                </a:p>
              </p:txBody>
            </p:sp>
            <p:sp>
              <p:nvSpPr>
                <p:cNvPr id="40991" name="Rectangle 31"/>
                <p:cNvSpPr>
                  <a:spLocks noChangeArrowheads="1"/>
                </p:cNvSpPr>
                <p:nvPr/>
              </p:nvSpPr>
              <p:spPr bwMode="auto">
                <a:xfrm>
                  <a:off x="932" y="1536"/>
                  <a:ext cx="932" cy="864"/>
                </a:xfrm>
                <a:prstGeom prst="rect">
                  <a:avLst/>
                </a:prstGeom>
                <a:noFill/>
                <a:ln w="7">
                  <a:solidFill>
                    <a:srgbClr val="A0A0A0"/>
                  </a:solidFill>
                  <a:miter lim="800000"/>
                  <a:headEnd/>
                  <a:tailEnd/>
                </a:ln>
                <a:effectLst/>
              </p:spPr>
              <p:txBody>
                <a:bodyPr wrap="none"/>
                <a:lstStyle/>
                <a:p>
                  <a:endParaRPr lang="pl-PL"/>
                </a:p>
              </p:txBody>
            </p:sp>
          </p:grpSp>
          <p:grpSp>
            <p:nvGrpSpPr>
              <p:cNvPr id="12" name="Group 34"/>
              <p:cNvGrpSpPr>
                <a:grpSpLocks/>
              </p:cNvGrpSpPr>
              <p:nvPr/>
            </p:nvGrpSpPr>
            <p:grpSpPr bwMode="auto">
              <a:xfrm>
                <a:off x="1864" y="1536"/>
                <a:ext cx="932" cy="864"/>
                <a:chOff x="1864" y="1536"/>
                <a:chExt cx="932" cy="864"/>
              </a:xfrm>
            </p:grpSpPr>
            <p:sp>
              <p:nvSpPr>
                <p:cNvPr id="40970" name="Rectangle 10"/>
                <p:cNvSpPr>
                  <a:spLocks noChangeArrowheads="1"/>
                </p:cNvSpPr>
                <p:nvPr/>
              </p:nvSpPr>
              <p:spPr bwMode="auto">
                <a:xfrm>
                  <a:off x="1892" y="1536"/>
                  <a:ext cx="876" cy="864"/>
                </a:xfrm>
                <a:prstGeom prst="rect">
                  <a:avLst/>
                </a:prstGeom>
                <a:noFill/>
                <a:ln w="9525">
                  <a:noFill/>
                  <a:miter lim="800000"/>
                  <a:headEnd/>
                  <a:tailEnd/>
                </a:ln>
                <a:effectLst/>
              </p:spPr>
              <p:txBody>
                <a:bodyPr/>
                <a:lstStyle/>
                <a:p>
                  <a:r>
                    <a:rPr lang="pl-PL" sz="1400">
                      <a:latin typeface="Times New Roman" charset="0"/>
                      <a:cs typeface="Times New Roman" charset="0"/>
                    </a:rPr>
                    <a:t>U części kobiet przyjmujących ten lek mogą się pojawić zaburzenia miesiączkowania miesiączki</a:t>
                  </a:r>
                </a:p>
                <a:p>
                  <a:pPr eaLnBrk="0" hangingPunct="0"/>
                  <a:endParaRPr lang="pl-PL" sz="1400">
                    <a:latin typeface="Times New Roman" charset="0"/>
                  </a:endParaRPr>
                </a:p>
              </p:txBody>
            </p:sp>
            <p:sp>
              <p:nvSpPr>
                <p:cNvPr id="40993" name="Rectangle 33"/>
                <p:cNvSpPr>
                  <a:spLocks noChangeArrowheads="1"/>
                </p:cNvSpPr>
                <p:nvPr/>
              </p:nvSpPr>
              <p:spPr bwMode="auto">
                <a:xfrm>
                  <a:off x="1864" y="1536"/>
                  <a:ext cx="932" cy="864"/>
                </a:xfrm>
                <a:prstGeom prst="rect">
                  <a:avLst/>
                </a:prstGeom>
                <a:noFill/>
                <a:ln w="7">
                  <a:solidFill>
                    <a:srgbClr val="A0A0A0"/>
                  </a:solidFill>
                  <a:miter lim="800000"/>
                  <a:headEnd/>
                  <a:tailEnd/>
                </a:ln>
                <a:effectLst/>
              </p:spPr>
              <p:txBody>
                <a:bodyPr wrap="none"/>
                <a:lstStyle/>
                <a:p>
                  <a:endParaRPr lang="pl-PL"/>
                </a:p>
              </p:txBody>
            </p:sp>
          </p:grpSp>
          <p:grpSp>
            <p:nvGrpSpPr>
              <p:cNvPr id="13" name="Group 36"/>
              <p:cNvGrpSpPr>
                <a:grpSpLocks/>
              </p:cNvGrpSpPr>
              <p:nvPr/>
            </p:nvGrpSpPr>
            <p:grpSpPr bwMode="auto">
              <a:xfrm>
                <a:off x="0" y="2400"/>
                <a:ext cx="957" cy="768"/>
                <a:chOff x="0" y="2400"/>
                <a:chExt cx="957" cy="768"/>
              </a:xfrm>
            </p:grpSpPr>
            <p:sp>
              <p:nvSpPr>
                <p:cNvPr id="40971" name="Rectangle 11"/>
                <p:cNvSpPr>
                  <a:spLocks noChangeArrowheads="1"/>
                </p:cNvSpPr>
                <p:nvPr/>
              </p:nvSpPr>
              <p:spPr bwMode="auto">
                <a:xfrm>
                  <a:off x="81" y="2400"/>
                  <a:ext cx="876" cy="768"/>
                </a:xfrm>
                <a:prstGeom prst="rect">
                  <a:avLst/>
                </a:prstGeom>
                <a:noFill/>
                <a:ln w="9525">
                  <a:noFill/>
                  <a:miter lim="800000"/>
                  <a:headEnd/>
                  <a:tailEnd/>
                </a:ln>
                <a:effectLst/>
              </p:spPr>
              <p:txBody>
                <a:bodyPr/>
                <a:lstStyle/>
                <a:p>
                  <a:r>
                    <a:rPr lang="pl-PL" sz="1400" b="1">
                      <a:latin typeface="Times New Roman" charset="0"/>
                      <a:cs typeface="Times New Roman" charset="0"/>
                    </a:rPr>
                    <a:t>risperidon</a:t>
                  </a:r>
                  <a:endParaRPr lang="pl-PL" sz="1400">
                    <a:latin typeface="Times New Roman" charset="0"/>
                    <a:cs typeface="Times New Roman" charset="0"/>
                  </a:endParaRPr>
                </a:p>
                <a:p>
                  <a:pPr eaLnBrk="0" hangingPunct="0"/>
                  <a:endParaRPr lang="pl-PL" sz="1400">
                    <a:latin typeface="Times New Roman" charset="0"/>
                  </a:endParaRPr>
                </a:p>
              </p:txBody>
            </p:sp>
            <p:sp>
              <p:nvSpPr>
                <p:cNvPr id="40995" name="Rectangle 35"/>
                <p:cNvSpPr>
                  <a:spLocks noChangeArrowheads="1"/>
                </p:cNvSpPr>
                <p:nvPr/>
              </p:nvSpPr>
              <p:spPr bwMode="auto">
                <a:xfrm>
                  <a:off x="0" y="2400"/>
                  <a:ext cx="932" cy="768"/>
                </a:xfrm>
                <a:prstGeom prst="rect">
                  <a:avLst/>
                </a:prstGeom>
                <a:noFill/>
                <a:ln w="7">
                  <a:solidFill>
                    <a:srgbClr val="A0A0A0"/>
                  </a:solidFill>
                  <a:miter lim="800000"/>
                  <a:headEnd/>
                  <a:tailEnd/>
                </a:ln>
                <a:effectLst/>
              </p:spPr>
              <p:txBody>
                <a:bodyPr wrap="none"/>
                <a:lstStyle/>
                <a:p>
                  <a:endParaRPr lang="pl-PL"/>
                </a:p>
              </p:txBody>
            </p:sp>
          </p:grpSp>
          <p:grpSp>
            <p:nvGrpSpPr>
              <p:cNvPr id="14" name="Group 38"/>
              <p:cNvGrpSpPr>
                <a:grpSpLocks/>
              </p:cNvGrpSpPr>
              <p:nvPr/>
            </p:nvGrpSpPr>
            <p:grpSpPr bwMode="auto">
              <a:xfrm>
                <a:off x="932" y="2400"/>
                <a:ext cx="932" cy="768"/>
                <a:chOff x="932" y="2400"/>
                <a:chExt cx="932" cy="768"/>
              </a:xfrm>
            </p:grpSpPr>
            <p:sp>
              <p:nvSpPr>
                <p:cNvPr id="40972" name="Rectangle 12"/>
                <p:cNvSpPr>
                  <a:spLocks noChangeArrowheads="1"/>
                </p:cNvSpPr>
                <p:nvPr/>
              </p:nvSpPr>
              <p:spPr bwMode="auto">
                <a:xfrm>
                  <a:off x="960" y="2400"/>
                  <a:ext cx="876" cy="768"/>
                </a:xfrm>
                <a:prstGeom prst="rect">
                  <a:avLst/>
                </a:prstGeom>
                <a:noFill/>
                <a:ln w="9525">
                  <a:noFill/>
                  <a:miter lim="800000"/>
                  <a:headEnd/>
                  <a:tailEnd/>
                </a:ln>
                <a:effectLst/>
              </p:spPr>
              <p:txBody>
                <a:bodyPr/>
                <a:lstStyle/>
                <a:p>
                  <a:r>
                    <a:rPr lang="pl-PL" sz="1400">
                      <a:latin typeface="Times New Roman" charset="0"/>
                      <a:cs typeface="Times New Roman" charset="0"/>
                    </a:rPr>
                    <a:t>W porównaniu z innymi lekami powoduje niewielkie tylko zaburzenia poznawcze</a:t>
                  </a:r>
                </a:p>
                <a:p>
                  <a:pPr eaLnBrk="0" hangingPunct="0"/>
                  <a:endParaRPr lang="pl-PL" sz="1400">
                    <a:latin typeface="Times New Roman" charset="0"/>
                  </a:endParaRPr>
                </a:p>
              </p:txBody>
            </p:sp>
            <p:sp>
              <p:nvSpPr>
                <p:cNvPr id="40997" name="Rectangle 37"/>
                <p:cNvSpPr>
                  <a:spLocks noChangeArrowheads="1"/>
                </p:cNvSpPr>
                <p:nvPr/>
              </p:nvSpPr>
              <p:spPr bwMode="auto">
                <a:xfrm>
                  <a:off x="932" y="2400"/>
                  <a:ext cx="932" cy="768"/>
                </a:xfrm>
                <a:prstGeom prst="rect">
                  <a:avLst/>
                </a:prstGeom>
                <a:noFill/>
                <a:ln w="7">
                  <a:solidFill>
                    <a:srgbClr val="A0A0A0"/>
                  </a:solidFill>
                  <a:miter lim="800000"/>
                  <a:headEnd/>
                  <a:tailEnd/>
                </a:ln>
                <a:effectLst/>
              </p:spPr>
              <p:txBody>
                <a:bodyPr wrap="none"/>
                <a:lstStyle/>
                <a:p>
                  <a:endParaRPr lang="pl-PL"/>
                </a:p>
              </p:txBody>
            </p:sp>
          </p:grpSp>
          <p:grpSp>
            <p:nvGrpSpPr>
              <p:cNvPr id="15" name="Group 40"/>
              <p:cNvGrpSpPr>
                <a:grpSpLocks/>
              </p:cNvGrpSpPr>
              <p:nvPr/>
            </p:nvGrpSpPr>
            <p:grpSpPr bwMode="auto">
              <a:xfrm>
                <a:off x="1864" y="2400"/>
                <a:ext cx="932" cy="768"/>
                <a:chOff x="1864" y="2400"/>
                <a:chExt cx="932" cy="768"/>
              </a:xfrm>
            </p:grpSpPr>
            <p:sp>
              <p:nvSpPr>
                <p:cNvPr id="40973" name="Rectangle 13"/>
                <p:cNvSpPr>
                  <a:spLocks noChangeArrowheads="1"/>
                </p:cNvSpPr>
                <p:nvPr/>
              </p:nvSpPr>
              <p:spPr bwMode="auto">
                <a:xfrm>
                  <a:off x="1892" y="2400"/>
                  <a:ext cx="876" cy="768"/>
                </a:xfrm>
                <a:prstGeom prst="rect">
                  <a:avLst/>
                </a:prstGeom>
                <a:noFill/>
                <a:ln w="9525">
                  <a:noFill/>
                  <a:miter lim="800000"/>
                  <a:headEnd/>
                  <a:tailEnd/>
                </a:ln>
                <a:effectLst/>
              </p:spPr>
              <p:txBody>
                <a:bodyPr/>
                <a:lstStyle/>
                <a:p>
                  <a:r>
                    <a:rPr lang="pl-PL" sz="1400">
                      <a:latin typeface="Times New Roman" charset="0"/>
                      <a:cs typeface="Times New Roman" charset="0"/>
                    </a:rPr>
                    <a:t>Pomimo, że jest lekiem nietypowym mogą po nim występować objawy pozapiramidowe</a:t>
                  </a:r>
                </a:p>
                <a:p>
                  <a:pPr eaLnBrk="0" hangingPunct="0"/>
                  <a:endParaRPr lang="pl-PL" sz="1400">
                    <a:latin typeface="Times New Roman" charset="0"/>
                  </a:endParaRPr>
                </a:p>
              </p:txBody>
            </p:sp>
            <p:sp>
              <p:nvSpPr>
                <p:cNvPr id="40999" name="Rectangle 39"/>
                <p:cNvSpPr>
                  <a:spLocks noChangeArrowheads="1"/>
                </p:cNvSpPr>
                <p:nvPr/>
              </p:nvSpPr>
              <p:spPr bwMode="auto">
                <a:xfrm>
                  <a:off x="1864" y="2400"/>
                  <a:ext cx="932" cy="768"/>
                </a:xfrm>
                <a:prstGeom prst="rect">
                  <a:avLst/>
                </a:prstGeom>
                <a:noFill/>
                <a:ln w="7">
                  <a:solidFill>
                    <a:srgbClr val="A0A0A0"/>
                  </a:solidFill>
                  <a:miter lim="800000"/>
                  <a:headEnd/>
                  <a:tailEnd/>
                </a:ln>
                <a:effectLst/>
              </p:spPr>
              <p:txBody>
                <a:bodyPr wrap="none"/>
                <a:lstStyle/>
                <a:p>
                  <a:endParaRPr lang="pl-PL"/>
                </a:p>
              </p:txBody>
            </p:sp>
          </p:grpSp>
          <p:grpSp>
            <p:nvGrpSpPr>
              <p:cNvPr id="16" name="Group 42"/>
              <p:cNvGrpSpPr>
                <a:grpSpLocks/>
              </p:cNvGrpSpPr>
              <p:nvPr/>
            </p:nvGrpSpPr>
            <p:grpSpPr bwMode="auto">
              <a:xfrm>
                <a:off x="0" y="3168"/>
                <a:ext cx="932" cy="768"/>
                <a:chOff x="0" y="3168"/>
                <a:chExt cx="932" cy="768"/>
              </a:xfrm>
            </p:grpSpPr>
            <p:sp>
              <p:nvSpPr>
                <p:cNvPr id="40974" name="Rectangle 14"/>
                <p:cNvSpPr>
                  <a:spLocks noChangeArrowheads="1"/>
                </p:cNvSpPr>
                <p:nvPr/>
              </p:nvSpPr>
              <p:spPr bwMode="auto">
                <a:xfrm>
                  <a:off x="28" y="3168"/>
                  <a:ext cx="876" cy="768"/>
                </a:xfrm>
                <a:prstGeom prst="rect">
                  <a:avLst/>
                </a:prstGeom>
                <a:noFill/>
                <a:ln w="9525">
                  <a:noFill/>
                  <a:miter lim="800000"/>
                  <a:headEnd/>
                  <a:tailEnd/>
                </a:ln>
                <a:effectLst/>
              </p:spPr>
              <p:txBody>
                <a:bodyPr/>
                <a:lstStyle/>
                <a:p>
                  <a:r>
                    <a:rPr lang="pl-PL" sz="1400" b="1" dirty="0" err="1">
                      <a:latin typeface="Times New Roman" charset="0"/>
                      <a:cs typeface="Times New Roman" charset="0"/>
                    </a:rPr>
                    <a:t>olanzapina</a:t>
                  </a:r>
                  <a:endParaRPr lang="pl-PL" sz="1400" dirty="0">
                    <a:latin typeface="Times New Roman" charset="0"/>
                    <a:cs typeface="Times New Roman" charset="0"/>
                  </a:endParaRPr>
                </a:p>
                <a:p>
                  <a:pPr eaLnBrk="0" hangingPunct="0"/>
                  <a:endParaRPr lang="pl-PL" sz="1400" dirty="0">
                    <a:latin typeface="Times New Roman" charset="0"/>
                  </a:endParaRPr>
                </a:p>
              </p:txBody>
            </p:sp>
            <p:sp>
              <p:nvSpPr>
                <p:cNvPr id="41001" name="Rectangle 41"/>
                <p:cNvSpPr>
                  <a:spLocks noChangeArrowheads="1"/>
                </p:cNvSpPr>
                <p:nvPr/>
              </p:nvSpPr>
              <p:spPr bwMode="auto">
                <a:xfrm>
                  <a:off x="0" y="3168"/>
                  <a:ext cx="932" cy="768"/>
                </a:xfrm>
                <a:prstGeom prst="rect">
                  <a:avLst/>
                </a:prstGeom>
                <a:noFill/>
                <a:ln w="7">
                  <a:solidFill>
                    <a:srgbClr val="A0A0A0"/>
                  </a:solidFill>
                  <a:miter lim="800000"/>
                  <a:headEnd/>
                  <a:tailEnd/>
                </a:ln>
                <a:effectLst/>
              </p:spPr>
              <p:txBody>
                <a:bodyPr wrap="none"/>
                <a:lstStyle/>
                <a:p>
                  <a:endParaRPr lang="pl-PL"/>
                </a:p>
              </p:txBody>
            </p:sp>
          </p:grpSp>
          <p:grpSp>
            <p:nvGrpSpPr>
              <p:cNvPr id="17" name="Group 44"/>
              <p:cNvGrpSpPr>
                <a:grpSpLocks/>
              </p:cNvGrpSpPr>
              <p:nvPr/>
            </p:nvGrpSpPr>
            <p:grpSpPr bwMode="auto">
              <a:xfrm>
                <a:off x="932" y="3168"/>
                <a:ext cx="932" cy="768"/>
                <a:chOff x="932" y="3168"/>
                <a:chExt cx="932" cy="768"/>
              </a:xfrm>
            </p:grpSpPr>
            <p:sp>
              <p:nvSpPr>
                <p:cNvPr id="40975" name="Rectangle 15"/>
                <p:cNvSpPr>
                  <a:spLocks noChangeArrowheads="1"/>
                </p:cNvSpPr>
                <p:nvPr/>
              </p:nvSpPr>
              <p:spPr bwMode="auto">
                <a:xfrm>
                  <a:off x="960" y="3168"/>
                  <a:ext cx="876" cy="768"/>
                </a:xfrm>
                <a:prstGeom prst="rect">
                  <a:avLst/>
                </a:prstGeom>
                <a:noFill/>
                <a:ln w="9525">
                  <a:noFill/>
                  <a:miter lim="800000"/>
                  <a:headEnd/>
                  <a:tailEnd/>
                </a:ln>
                <a:effectLst/>
              </p:spPr>
              <p:txBody>
                <a:bodyPr/>
                <a:lstStyle/>
                <a:p>
                  <a:r>
                    <a:rPr lang="pl-PL" sz="1400">
                      <a:latin typeface="Times New Roman" charset="0"/>
                      <a:cs typeface="Times New Roman" charset="0"/>
                    </a:rPr>
                    <a:t>Zrównoważony wpływ na objawy wytwórcze i ubytkowe, zwykle stosuje się lek tylko raz dziennie, wieczorem</a:t>
                  </a:r>
                </a:p>
                <a:p>
                  <a:pPr eaLnBrk="0" hangingPunct="0"/>
                  <a:endParaRPr lang="pl-PL" sz="1400">
                    <a:latin typeface="Times New Roman" charset="0"/>
                  </a:endParaRPr>
                </a:p>
              </p:txBody>
            </p:sp>
            <p:sp>
              <p:nvSpPr>
                <p:cNvPr id="41003" name="Rectangle 43"/>
                <p:cNvSpPr>
                  <a:spLocks noChangeArrowheads="1"/>
                </p:cNvSpPr>
                <p:nvPr/>
              </p:nvSpPr>
              <p:spPr bwMode="auto">
                <a:xfrm>
                  <a:off x="932" y="3168"/>
                  <a:ext cx="932" cy="768"/>
                </a:xfrm>
                <a:prstGeom prst="rect">
                  <a:avLst/>
                </a:prstGeom>
                <a:noFill/>
                <a:ln w="7">
                  <a:solidFill>
                    <a:srgbClr val="A0A0A0"/>
                  </a:solidFill>
                  <a:miter lim="800000"/>
                  <a:headEnd/>
                  <a:tailEnd/>
                </a:ln>
                <a:effectLst/>
              </p:spPr>
              <p:txBody>
                <a:bodyPr wrap="none"/>
                <a:lstStyle/>
                <a:p>
                  <a:endParaRPr lang="pl-PL"/>
                </a:p>
              </p:txBody>
            </p:sp>
          </p:grpSp>
          <p:grpSp>
            <p:nvGrpSpPr>
              <p:cNvPr id="18" name="Group 46"/>
              <p:cNvGrpSpPr>
                <a:grpSpLocks/>
              </p:cNvGrpSpPr>
              <p:nvPr/>
            </p:nvGrpSpPr>
            <p:grpSpPr bwMode="auto">
              <a:xfrm>
                <a:off x="1864" y="3168"/>
                <a:ext cx="932" cy="768"/>
                <a:chOff x="1864" y="3168"/>
                <a:chExt cx="932" cy="768"/>
              </a:xfrm>
            </p:grpSpPr>
            <p:sp>
              <p:nvSpPr>
                <p:cNvPr id="40976" name="Rectangle 16"/>
                <p:cNvSpPr>
                  <a:spLocks noChangeArrowheads="1"/>
                </p:cNvSpPr>
                <p:nvPr/>
              </p:nvSpPr>
              <p:spPr bwMode="auto">
                <a:xfrm>
                  <a:off x="1892" y="3168"/>
                  <a:ext cx="876" cy="768"/>
                </a:xfrm>
                <a:prstGeom prst="rect">
                  <a:avLst/>
                </a:prstGeom>
                <a:noFill/>
                <a:ln w="9525">
                  <a:noFill/>
                  <a:miter lim="800000"/>
                  <a:headEnd/>
                  <a:tailEnd/>
                </a:ln>
                <a:effectLst/>
              </p:spPr>
              <p:txBody>
                <a:bodyPr/>
                <a:lstStyle/>
                <a:p>
                  <a:r>
                    <a:rPr lang="pl-PL" sz="1400">
                      <a:latin typeface="Times New Roman" charset="0"/>
                      <a:cs typeface="Times New Roman" charset="0"/>
                    </a:rPr>
                    <a:t>Senność i wzrost wagi w początkowym okresie terapii</a:t>
                  </a:r>
                </a:p>
                <a:p>
                  <a:pPr eaLnBrk="0" hangingPunct="0"/>
                  <a:endParaRPr lang="pl-PL" sz="1400">
                    <a:latin typeface="Times New Roman" charset="0"/>
                  </a:endParaRPr>
                </a:p>
              </p:txBody>
            </p:sp>
            <p:sp>
              <p:nvSpPr>
                <p:cNvPr id="41005" name="Rectangle 45"/>
                <p:cNvSpPr>
                  <a:spLocks noChangeArrowheads="1"/>
                </p:cNvSpPr>
                <p:nvPr/>
              </p:nvSpPr>
              <p:spPr bwMode="auto">
                <a:xfrm>
                  <a:off x="1864" y="3168"/>
                  <a:ext cx="932" cy="768"/>
                </a:xfrm>
                <a:prstGeom prst="rect">
                  <a:avLst/>
                </a:prstGeom>
                <a:noFill/>
                <a:ln w="7">
                  <a:solidFill>
                    <a:srgbClr val="A0A0A0"/>
                  </a:solidFill>
                  <a:miter lim="800000"/>
                  <a:headEnd/>
                  <a:tailEnd/>
                </a:ln>
                <a:effectLst/>
              </p:spPr>
              <p:txBody>
                <a:bodyPr wrap="none"/>
                <a:lstStyle/>
                <a:p>
                  <a:endParaRPr lang="pl-PL"/>
                </a:p>
              </p:txBody>
            </p:sp>
          </p:grpSp>
        </p:grpSp>
        <p:sp>
          <p:nvSpPr>
            <p:cNvPr id="41008" name="Rectangle 48"/>
            <p:cNvSpPr>
              <a:spLocks noChangeArrowheads="1"/>
            </p:cNvSpPr>
            <p:nvPr/>
          </p:nvSpPr>
          <p:spPr bwMode="auto">
            <a:xfrm>
              <a:off x="-3" y="-3"/>
              <a:ext cx="2802" cy="3942"/>
            </a:xfrm>
            <a:prstGeom prst="rect">
              <a:avLst/>
            </a:prstGeom>
            <a:noFill/>
            <a:ln w="11112">
              <a:solidFill>
                <a:srgbClr val="A0A0A0"/>
              </a:solidFill>
              <a:miter lim="800000"/>
              <a:headEnd/>
              <a:tailEnd/>
            </a:ln>
            <a:effectLst/>
          </p:spPr>
          <p:txBody>
            <a:bodyPr wrap="none"/>
            <a:lstStyle/>
            <a:p>
              <a:endParaRPr lang="pl-PL"/>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ymbol zastępczy numeru slajdu 3"/>
          <p:cNvSpPr>
            <a:spLocks noGrp="1"/>
          </p:cNvSpPr>
          <p:nvPr>
            <p:ph type="sldNum" sz="quarter" idx="12"/>
          </p:nvPr>
        </p:nvSpPr>
        <p:spPr/>
        <p:txBody>
          <a:bodyPr/>
          <a:lstStyle/>
          <a:p>
            <a:fld id="{17D976C5-9588-41DC-89C1-76EFC3DF7B64}" type="slidenum">
              <a:rPr lang="pl-PL"/>
              <a:pPr/>
              <a:t>35</a:t>
            </a:fld>
            <a:endParaRPr lang="pl-PL"/>
          </a:p>
        </p:txBody>
      </p:sp>
      <p:sp>
        <p:nvSpPr>
          <p:cNvPr id="5632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r>
              <a:rPr lang="pl-PL" sz="3200">
                <a:solidFill>
                  <a:schemeClr val="tx2"/>
                </a:solidFill>
                <a:latin typeface="Arial" charset="0"/>
              </a:rPr>
              <a:t>Porównanie objawów ubocznych ze strony OUN w grupie atypowych leków antypsychotycznych</a:t>
            </a:r>
          </a:p>
        </p:txBody>
      </p:sp>
      <p:graphicFrame>
        <p:nvGraphicFramePr>
          <p:cNvPr id="56323" name="Group 3"/>
          <p:cNvGraphicFramePr>
            <a:graphicFrameLocks noGrp="1"/>
          </p:cNvGraphicFramePr>
          <p:nvPr/>
        </p:nvGraphicFramePr>
        <p:xfrm>
          <a:off x="1182688" y="2017713"/>
          <a:ext cx="7772400" cy="4114800"/>
        </p:xfrm>
        <a:graphic>
          <a:graphicData uri="http://schemas.openxmlformats.org/drawingml/2006/table">
            <a:tbl>
              <a:tblPr/>
              <a:tblGrid>
                <a:gridCol w="1560512"/>
                <a:gridCol w="1143000"/>
                <a:gridCol w="1182688"/>
                <a:gridCol w="1295400"/>
                <a:gridCol w="1295400"/>
                <a:gridCol w="1295400"/>
              </a:tblGrid>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klozapina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risperidon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olanzapina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kwatiepina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amisulpiryd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EPS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Napady drgawkowe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ZZN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ymbol zastępczy numeru slajdu 3"/>
          <p:cNvSpPr>
            <a:spLocks noGrp="1"/>
          </p:cNvSpPr>
          <p:nvPr>
            <p:ph type="sldNum" sz="quarter" idx="12"/>
          </p:nvPr>
        </p:nvSpPr>
        <p:spPr/>
        <p:txBody>
          <a:bodyPr/>
          <a:lstStyle/>
          <a:p>
            <a:fld id="{4E482BC5-595F-4D00-ADB2-9AF8FE5B503B}" type="slidenum">
              <a:rPr lang="pl-PL"/>
              <a:pPr/>
              <a:t>36</a:t>
            </a:fld>
            <a:endParaRPr lang="pl-PL"/>
          </a:p>
        </p:txBody>
      </p:sp>
      <p:sp>
        <p:nvSpPr>
          <p:cNvPr id="57346" name="Rectangle 1026"/>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r>
              <a:rPr lang="pl-PL" sz="3200">
                <a:solidFill>
                  <a:schemeClr val="tx2"/>
                </a:solidFill>
                <a:latin typeface="Arial" charset="0"/>
              </a:rPr>
              <a:t>Porównanie innych objawów ubocznych w grupie atypowych leków antypsychotycznych</a:t>
            </a:r>
          </a:p>
        </p:txBody>
      </p:sp>
      <p:graphicFrame>
        <p:nvGraphicFramePr>
          <p:cNvPr id="57347" name="Group 1027"/>
          <p:cNvGraphicFramePr>
            <a:graphicFrameLocks noGrp="1"/>
          </p:cNvGraphicFramePr>
          <p:nvPr/>
        </p:nvGraphicFramePr>
        <p:xfrm>
          <a:off x="304800" y="2017713"/>
          <a:ext cx="8650288" cy="4398585"/>
        </p:xfrm>
        <a:graphic>
          <a:graphicData uri="http://schemas.openxmlformats.org/drawingml/2006/table">
            <a:tbl>
              <a:tblPr/>
              <a:tblGrid>
                <a:gridCol w="1828800"/>
                <a:gridCol w="1371600"/>
                <a:gridCol w="1125538"/>
                <a:gridCol w="1441450"/>
                <a:gridCol w="1441450"/>
                <a:gridCol w="1441450"/>
              </a:tblGrid>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klozapina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risperidon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olanzapina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kwatiepina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amisulpiryd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hipotonia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 </a:t>
                      </a: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sedacja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QT-prolong.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obj. anty-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cholinergiczne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agranulocytoza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wzrost PL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wzrost wagi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 ddi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blokada nosa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0 - </a:t>
                      </a:r>
                      <a:r>
                        <a:rPr kumimoji="0" lang="pl-PL" sz="20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17500" y="522288"/>
            <a:ext cx="8637588" cy="946150"/>
          </a:xfrm>
        </p:spPr>
        <p:txBody>
          <a:bodyPr>
            <a:normAutofit/>
          </a:bodyPr>
          <a:lstStyle/>
          <a:p>
            <a:r>
              <a:rPr lang="pl-PL" sz="2800" b="1">
                <a:latin typeface="Times New Roman" charset="0"/>
                <a:cs typeface="Times New Roman" charset="0"/>
              </a:rPr>
              <a:t>Jakie inne poza stosowaniem leków formy terapii stosuje się w leczeniu psychoz?</a:t>
            </a:r>
          </a:p>
        </p:txBody>
      </p:sp>
      <p:sp>
        <p:nvSpPr>
          <p:cNvPr id="46083" name="Rectangle 3"/>
          <p:cNvSpPr>
            <a:spLocks noGrp="1" noChangeArrowheads="1"/>
          </p:cNvSpPr>
          <p:nvPr>
            <p:ph idx="1"/>
          </p:nvPr>
        </p:nvSpPr>
        <p:spPr>
          <a:xfrm>
            <a:off x="685800" y="1676400"/>
            <a:ext cx="7772400" cy="4081463"/>
          </a:xfrm>
        </p:spPr>
        <p:txBody>
          <a:bodyPr>
            <a:normAutofit fontScale="92500" lnSpcReduction="10000"/>
          </a:bodyPr>
          <a:lstStyle/>
          <a:p>
            <a:pPr>
              <a:lnSpc>
                <a:spcPct val="90000"/>
              </a:lnSpc>
            </a:pPr>
            <a:endParaRPr lang="pl-PL" sz="2800">
              <a:latin typeface="Times New Roman" charset="0"/>
              <a:cs typeface="Times New Roman" charset="0"/>
            </a:endParaRPr>
          </a:p>
          <a:p>
            <a:pPr>
              <a:lnSpc>
                <a:spcPct val="90000"/>
              </a:lnSpc>
            </a:pPr>
            <a:r>
              <a:rPr lang="pl-PL" sz="2800">
                <a:latin typeface="Times New Roman" charset="0"/>
                <a:cs typeface="Times New Roman" charset="0"/>
              </a:rPr>
              <a:t>      </a:t>
            </a:r>
            <a:r>
              <a:rPr lang="pl-PL" sz="2000" b="1" i="1">
                <a:solidFill>
                  <a:schemeClr val="hlink"/>
                </a:solidFill>
                <a:latin typeface="Times New Roman" charset="0"/>
                <a:cs typeface="Times New Roman" charset="0"/>
              </a:rPr>
              <a:t>Psychoedukacja</a:t>
            </a:r>
            <a:r>
              <a:rPr lang="pl-PL" sz="2000">
                <a:latin typeface="Times New Roman" charset="0"/>
                <a:cs typeface="Times New Roman" charset="0"/>
              </a:rPr>
              <a:t> dla chorych i ich rodzin na temat przyczyn psychoz, ich objawów, i sposobów ich leczenia.</a:t>
            </a:r>
          </a:p>
          <a:p>
            <a:pPr>
              <a:lnSpc>
                <a:spcPct val="90000"/>
              </a:lnSpc>
            </a:pPr>
            <a:r>
              <a:rPr lang="pl-PL" sz="2000">
                <a:latin typeface="Times New Roman" charset="0"/>
                <a:cs typeface="Times New Roman" charset="0"/>
              </a:rPr>
              <a:t>      </a:t>
            </a:r>
            <a:r>
              <a:rPr lang="pl-PL" sz="2000" b="1" i="1">
                <a:latin typeface="Times New Roman" charset="0"/>
                <a:cs typeface="Times New Roman" charset="0"/>
              </a:rPr>
              <a:t>Terapia systemowa</a:t>
            </a:r>
            <a:r>
              <a:rPr lang="pl-PL" sz="2000">
                <a:latin typeface="Times New Roman" charset="0"/>
                <a:cs typeface="Times New Roman" charset="0"/>
              </a:rPr>
              <a:t> chorych i ich rodzin, opierająca się na leczeniu całej rodziny chorego – choroba jednego członka rodziny odbija się istotnie na funkcjonowaniu całej rodziny (systemu rodzinnego).</a:t>
            </a:r>
          </a:p>
          <a:p>
            <a:pPr>
              <a:lnSpc>
                <a:spcPct val="90000"/>
              </a:lnSpc>
            </a:pPr>
            <a:r>
              <a:rPr lang="pl-PL" sz="2000">
                <a:latin typeface="Times New Roman" charset="0"/>
                <a:cs typeface="Times New Roman" charset="0"/>
              </a:rPr>
              <a:t>      </a:t>
            </a:r>
            <a:r>
              <a:rPr lang="pl-PL" sz="2000" b="1" i="1">
                <a:latin typeface="Times New Roman" charset="0"/>
                <a:cs typeface="Times New Roman" charset="0"/>
              </a:rPr>
              <a:t>Trening</a:t>
            </a:r>
            <a:r>
              <a:rPr lang="pl-PL" sz="2000">
                <a:latin typeface="Times New Roman" charset="0"/>
                <a:cs typeface="Times New Roman" charset="0"/>
              </a:rPr>
              <a:t> i pomoc w codziennych czynnościach życiowych chorych, takich jak robienie zakupów, planowanie wydawania pieniędzy, wychodzenie do kina, itd.. Choroba, i częsta izolacja chorych powoduje czasami, iż „zapominają” oni jak wykonuje się tego typu czynności.</a:t>
            </a:r>
          </a:p>
          <a:p>
            <a:pPr>
              <a:lnSpc>
                <a:spcPct val="90000"/>
              </a:lnSpc>
            </a:pPr>
            <a:r>
              <a:rPr lang="pl-PL" sz="2000">
                <a:latin typeface="Times New Roman" charset="0"/>
                <a:cs typeface="Times New Roman" charset="0"/>
              </a:rPr>
              <a:t>      </a:t>
            </a:r>
            <a:r>
              <a:rPr lang="pl-PL" sz="2000" b="1" i="1">
                <a:latin typeface="Times New Roman" charset="0"/>
                <a:cs typeface="Times New Roman" charset="0"/>
              </a:rPr>
              <a:t>Uczestnictwo w grupach wsparcia osób</a:t>
            </a:r>
            <a:r>
              <a:rPr lang="pl-PL" sz="2000">
                <a:latin typeface="Times New Roman" charset="0"/>
                <a:cs typeface="Times New Roman" charset="0"/>
              </a:rPr>
              <a:t> (grupy  samopomocy) z psychozami i innymi zaburzeniami psychicznymi. Często takie grupy wsparcia składają się nie tylko z chorych, ale i członków ich rodzin, czy ich bliskich przyjaciół.</a:t>
            </a:r>
          </a:p>
          <a:p>
            <a:pPr>
              <a:lnSpc>
                <a:spcPct val="90000"/>
              </a:lnSpc>
            </a:pPr>
            <a:endParaRPr lang="pl-PL" sz="2000">
              <a:latin typeface="Times New Roman" charset="0"/>
            </a:endParaRPr>
          </a:p>
        </p:txBody>
      </p:sp>
      <p:sp>
        <p:nvSpPr>
          <p:cNvPr id="4" name="Symbol zastępczy numeru slajdu 5"/>
          <p:cNvSpPr>
            <a:spLocks noGrp="1"/>
          </p:cNvSpPr>
          <p:nvPr>
            <p:ph type="sldNum" sz="quarter" idx="12"/>
          </p:nvPr>
        </p:nvSpPr>
        <p:spPr/>
        <p:txBody>
          <a:bodyPr/>
          <a:lstStyle/>
          <a:p>
            <a:fld id="{81E8C130-3434-4EB1-BB71-38D2C8C2D49B}" type="slidenum">
              <a:rPr lang="pl-PL"/>
              <a:pPr/>
              <a:t>37</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dissolve">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dissolv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dissolve">
                                      <p:cBhvr>
                                        <p:cTn id="17" dur="500"/>
                                        <p:tgtEl>
                                          <p:spTgt spid="460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dissolve">
                                      <p:cBhvr>
                                        <p:cTn id="22"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403225"/>
            <a:ext cx="7772400" cy="1552575"/>
          </a:xfrm>
        </p:spPr>
        <p:txBody>
          <a:bodyPr>
            <a:normAutofit fontScale="90000"/>
          </a:bodyPr>
          <a:lstStyle/>
          <a:p>
            <a:r>
              <a:rPr lang="pl-PL" sz="2400" b="1">
                <a:latin typeface="Times New Roman" charset="0"/>
                <a:cs typeface="Times New Roman" charset="0"/>
              </a:rPr>
              <a:t>Co można zaproponować choremu, jeśli nie wymaga hospitalizacji, a jednocześnie wyniki leczenia w domu nie są zadawalające?</a:t>
            </a:r>
            <a:r>
              <a:rPr lang="pl-PL" sz="2400">
                <a:latin typeface="Times New Roman" charset="0"/>
                <a:cs typeface="Times New Roman" charset="0"/>
              </a:rPr>
              <a:t/>
            </a:r>
            <a:br>
              <a:rPr lang="pl-PL" sz="2400">
                <a:latin typeface="Times New Roman" charset="0"/>
                <a:cs typeface="Times New Roman" charset="0"/>
              </a:rPr>
            </a:br>
            <a:endParaRPr lang="pl-PL" sz="2400">
              <a:latin typeface="Times New Roman" charset="0"/>
              <a:cs typeface="Times New Roman" charset="0"/>
            </a:endParaRPr>
          </a:p>
        </p:txBody>
      </p:sp>
      <p:sp>
        <p:nvSpPr>
          <p:cNvPr id="48131" name="Rectangle 3"/>
          <p:cNvSpPr>
            <a:spLocks noGrp="1" noChangeArrowheads="1"/>
          </p:cNvSpPr>
          <p:nvPr>
            <p:ph idx="1"/>
          </p:nvPr>
        </p:nvSpPr>
        <p:spPr/>
        <p:txBody>
          <a:bodyPr/>
          <a:lstStyle/>
          <a:p>
            <a:r>
              <a:rPr lang="pl-PL" sz="2000" b="1">
                <a:latin typeface="Times New Roman" charset="0"/>
                <a:cs typeface="Times New Roman" charset="0"/>
              </a:rPr>
              <a:t>Jest to kilka tzw. </a:t>
            </a:r>
            <a:r>
              <a:rPr lang="pl-PL" sz="2000" b="1" i="1">
                <a:latin typeface="Times New Roman" charset="0"/>
                <a:cs typeface="Times New Roman" charset="0"/>
              </a:rPr>
              <a:t>pośrednich form terapii</a:t>
            </a:r>
            <a:r>
              <a:rPr lang="pl-PL" sz="2000" b="1">
                <a:latin typeface="Times New Roman" charset="0"/>
                <a:cs typeface="Times New Roman" charset="0"/>
              </a:rPr>
              <a:t>, takich jak:</a:t>
            </a:r>
          </a:p>
          <a:p>
            <a:r>
              <a:rPr lang="pl-PL" sz="2000" b="1">
                <a:latin typeface="Times New Roman" charset="0"/>
                <a:cs typeface="Times New Roman" charset="0"/>
              </a:rPr>
              <a:t>      Pobyt na oddziale dziennym – np. od godziny 8 do 14, przez pięć dni w tygodniu, połączony zwykle z intensywną terapią zajęciową;</a:t>
            </a:r>
          </a:p>
          <a:p>
            <a:r>
              <a:rPr lang="pl-PL" sz="2000" b="1">
                <a:latin typeface="Times New Roman" charset="0"/>
                <a:cs typeface="Times New Roman" charset="0"/>
              </a:rPr>
              <a:t>     Terapia w oddziale leczenia domowego – gdzie w domu chorego pojawia się co pewien czas lekarz, psycholog, lub pielęgniarka, a rodzina pacjenta spełnia na co dzień rolę terapeutycznego opiekuna chorego;</a:t>
            </a:r>
          </a:p>
          <a:p>
            <a:r>
              <a:rPr lang="pl-PL" sz="2000" b="1">
                <a:latin typeface="Times New Roman" charset="0"/>
                <a:cs typeface="Times New Roman" charset="0"/>
              </a:rPr>
              <a:t>     Pobyt w hostelu – domu, czy mieszkaniu dla pacjentów, zwykle młodych, w którym uczą się oni współpracy, oraz niezależności życiowej – terapeuci pojawiają się w hostelu, tylko po to, aby monitorować terapię</a:t>
            </a:r>
          </a:p>
          <a:p>
            <a:pPr>
              <a:buFont typeface="Wingdings" pitchFamily="2" charset="2"/>
              <a:buNone/>
            </a:pPr>
            <a:endParaRPr lang="pl-PL" sz="2000" b="1">
              <a:latin typeface="Times New Roman" charset="0"/>
            </a:endParaRPr>
          </a:p>
        </p:txBody>
      </p:sp>
      <p:sp>
        <p:nvSpPr>
          <p:cNvPr id="4" name="Symbol zastępczy numeru slajdu 5"/>
          <p:cNvSpPr>
            <a:spLocks noGrp="1"/>
          </p:cNvSpPr>
          <p:nvPr>
            <p:ph type="sldNum" sz="quarter" idx="12"/>
          </p:nvPr>
        </p:nvSpPr>
        <p:spPr/>
        <p:txBody>
          <a:bodyPr/>
          <a:lstStyle/>
          <a:p>
            <a:fld id="{549E59AE-7406-440E-86E4-9D8C0A588AFB}" type="slidenum">
              <a:rPr lang="pl-PL"/>
              <a:pPr/>
              <a:t>38</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dissolv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dissolv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dissolv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3"/>
          <p:cNvSpPr>
            <a:spLocks noGrp="1"/>
          </p:cNvSpPr>
          <p:nvPr>
            <p:ph type="sldNum" sz="quarter" idx="12"/>
          </p:nvPr>
        </p:nvSpPr>
        <p:spPr bwMode="auto">
          <a:xfrm>
            <a:off x="8647113" y="6408738"/>
            <a:ext cx="366712" cy="365125"/>
          </a:xfrm>
          <a:noFill/>
          <a:ln>
            <a:miter lim="800000"/>
            <a:headEnd/>
            <a:tailEnd/>
          </a:ln>
        </p:spPr>
        <p:txBody>
          <a:bodyPr wrap="square" lIns="91440" tIns="45720" rIns="91440" bIns="45720" numCol="1" anchorCtr="0" compatLnSpc="1">
            <a:prstTxWarp prst="textNoShape">
              <a:avLst/>
            </a:prstTxWarp>
          </a:bodyPr>
          <a:lstStyle/>
          <a:p>
            <a:pPr algn="r" rtl="0"/>
            <a:fld id="{524C0C7A-5FC0-44F8-BA1C-07EDFA5D0426}" type="slidenum">
              <a:rPr lang="pl-PL" sz="1200" kern="1200">
                <a:solidFill>
                  <a:srgbClr val="00B050"/>
                </a:solidFill>
                <a:latin typeface="Book Antiqua"/>
                <a:ea typeface="+mn-ea"/>
                <a:cs typeface="+mn-cs"/>
              </a:rPr>
              <a:pPr algn="r" rtl="0"/>
              <a:t>39</a:t>
            </a:fld>
            <a:endParaRPr lang="pl-PL" sz="1200" kern="1200">
              <a:solidFill>
                <a:srgbClr val="00B050"/>
              </a:solidFill>
              <a:latin typeface="Book Antiqua"/>
              <a:ea typeface="+mn-ea"/>
              <a:cs typeface="+mn-cs"/>
            </a:endParaRPr>
          </a:p>
        </p:txBody>
      </p:sp>
      <p:sp>
        <p:nvSpPr>
          <p:cNvPr id="28675" name="Freeform 1026"/>
          <p:cNvSpPr>
            <a:spLocks/>
          </p:cNvSpPr>
          <p:nvPr/>
        </p:nvSpPr>
        <p:spPr bwMode="auto">
          <a:xfrm rot="-322870">
            <a:off x="2733675" y="1516063"/>
            <a:ext cx="538163" cy="687387"/>
          </a:xfrm>
          <a:custGeom>
            <a:avLst/>
            <a:gdLst>
              <a:gd name="T0" fmla="*/ 2147483647 w 424"/>
              <a:gd name="T1" fmla="*/ 2147483647 h 416"/>
              <a:gd name="T2" fmla="*/ 2147483647 w 424"/>
              <a:gd name="T3" fmla="*/ 2147483647 h 416"/>
              <a:gd name="T4" fmla="*/ 2147483647 w 424"/>
              <a:gd name="T5" fmla="*/ 2147483647 h 416"/>
              <a:gd name="T6" fmla="*/ 2147483647 w 424"/>
              <a:gd name="T7" fmla="*/ 2147483647 h 416"/>
              <a:gd name="T8" fmla="*/ 2147483647 w 424"/>
              <a:gd name="T9" fmla="*/ 2147483647 h 416"/>
              <a:gd name="T10" fmla="*/ 0 60000 65536"/>
              <a:gd name="T11" fmla="*/ 0 60000 65536"/>
              <a:gd name="T12" fmla="*/ 0 60000 65536"/>
              <a:gd name="T13" fmla="*/ 0 60000 65536"/>
              <a:gd name="T14" fmla="*/ 0 60000 65536"/>
              <a:gd name="T15" fmla="*/ 0 w 424"/>
              <a:gd name="T16" fmla="*/ 0 h 416"/>
              <a:gd name="T17" fmla="*/ 424 w 424"/>
              <a:gd name="T18" fmla="*/ 416 h 416"/>
            </a:gdLst>
            <a:ahLst/>
            <a:cxnLst>
              <a:cxn ang="T10">
                <a:pos x="T0" y="T1"/>
              </a:cxn>
              <a:cxn ang="T11">
                <a:pos x="T2" y="T3"/>
              </a:cxn>
              <a:cxn ang="T12">
                <a:pos x="T4" y="T5"/>
              </a:cxn>
              <a:cxn ang="T13">
                <a:pos x="T6" y="T7"/>
              </a:cxn>
              <a:cxn ang="T14">
                <a:pos x="T8" y="T9"/>
              </a:cxn>
            </a:cxnLst>
            <a:rect l="T15" t="T16" r="T17" b="T18"/>
            <a:pathLst>
              <a:path w="424" h="416">
                <a:moveTo>
                  <a:pt x="304" y="256"/>
                </a:moveTo>
                <a:cubicBezTo>
                  <a:pt x="168" y="128"/>
                  <a:pt x="32" y="0"/>
                  <a:pt x="16" y="16"/>
                </a:cubicBezTo>
                <a:cubicBezTo>
                  <a:pt x="0" y="32"/>
                  <a:pt x="144" y="288"/>
                  <a:pt x="208" y="352"/>
                </a:cubicBezTo>
                <a:cubicBezTo>
                  <a:pt x="272" y="416"/>
                  <a:pt x="376" y="400"/>
                  <a:pt x="400" y="400"/>
                </a:cubicBezTo>
                <a:cubicBezTo>
                  <a:pt x="424" y="400"/>
                  <a:pt x="360" y="360"/>
                  <a:pt x="352" y="352"/>
                </a:cubicBezTo>
              </a:path>
            </a:pathLst>
          </a:custGeom>
          <a:gradFill rotWithShape="0">
            <a:gsLst>
              <a:gs pos="0">
                <a:srgbClr val="005E76"/>
              </a:gs>
              <a:gs pos="50000">
                <a:srgbClr val="00CCFF"/>
              </a:gs>
              <a:gs pos="100000">
                <a:srgbClr val="005E76"/>
              </a:gs>
            </a:gsLst>
            <a:lin ang="5400000" scaled="1"/>
          </a:gradFill>
          <a:ln w="9525">
            <a:noFill/>
            <a:round/>
            <a:headEnd/>
            <a:tailEnd/>
          </a:ln>
        </p:spPr>
        <p:txBody>
          <a:bodyPr/>
          <a:lstStyle/>
          <a:p>
            <a:pPr algn="l" rtl="0"/>
            <a:endParaRPr lang="pl-PL" kern="1200">
              <a:solidFill>
                <a:srgbClr val="00B050"/>
              </a:solidFill>
              <a:latin typeface="Book Antiqua"/>
              <a:ea typeface="+mn-ea"/>
              <a:cs typeface="+mn-cs"/>
            </a:endParaRPr>
          </a:p>
        </p:txBody>
      </p:sp>
      <p:sp>
        <p:nvSpPr>
          <p:cNvPr id="4" name="Rectangle 1027"/>
          <p:cNvSpPr txBox="1">
            <a:spLocks noChangeArrowheads="1"/>
          </p:cNvSpPr>
          <p:nvPr/>
        </p:nvSpPr>
        <p:spPr>
          <a:xfrm>
            <a:off x="619125" y="354013"/>
            <a:ext cx="8067675" cy="987425"/>
          </a:xfrm>
          <a:prstGeom prst="rect">
            <a:avLst/>
          </a:prstGeom>
          <a:noFill/>
        </p:spPr>
        <p:txBody>
          <a:bodyPr wrap="none" tIns="44450" rIns="90488" bIns="44450" anchor="b"/>
          <a:lstStyle/>
          <a:p>
            <a:pPr algn="ctr" rtl="0">
              <a:defRPr/>
            </a:pPr>
            <a:r>
              <a:rPr lang="pl-PL" sz="4400" kern="1200" dirty="0">
                <a:solidFill>
                  <a:srgbClr val="00B050"/>
                </a:solidFill>
                <a:latin typeface="Lucida Sans"/>
                <a:ea typeface="+mn-ea"/>
                <a:cs typeface="+mn-cs"/>
              </a:rPr>
              <a:t>Skutki złej współpracy</a:t>
            </a:r>
            <a:endParaRPr lang="en-US" sz="4000" kern="1200" dirty="0">
              <a:solidFill>
                <a:srgbClr val="00B050"/>
              </a:solidFill>
              <a:latin typeface="Lucida Sans"/>
              <a:ea typeface="+mn-ea"/>
              <a:cs typeface="+mn-cs"/>
            </a:endParaRPr>
          </a:p>
        </p:txBody>
      </p:sp>
      <p:sp>
        <p:nvSpPr>
          <p:cNvPr id="28677" name="Text Box 1028"/>
          <p:cNvSpPr txBox="1">
            <a:spLocks noChangeArrowheads="1"/>
          </p:cNvSpPr>
          <p:nvPr/>
        </p:nvSpPr>
        <p:spPr bwMode="auto">
          <a:xfrm rot="-16710">
            <a:off x="5892800" y="1885950"/>
            <a:ext cx="2808288" cy="460375"/>
          </a:xfrm>
          <a:prstGeom prst="rect">
            <a:avLst/>
          </a:prstGeom>
          <a:noFill/>
          <a:ln w="25400">
            <a:solidFill>
              <a:srgbClr val="0000FF"/>
            </a:solidFill>
            <a:miter lim="800000"/>
            <a:headEnd type="none" w="sm" len="sm"/>
            <a:tailEnd type="none" w="sm" len="sm"/>
          </a:ln>
        </p:spPr>
        <p:txBody>
          <a:bodyPr>
            <a:spAutoFit/>
          </a:bodyPr>
          <a:lstStyle/>
          <a:p>
            <a:pPr algn="l" defTabSz="762000" rtl="0" eaLnBrk="0" hangingPunct="0">
              <a:spcBef>
                <a:spcPct val="50000"/>
              </a:spcBef>
            </a:pPr>
            <a:r>
              <a:rPr lang="pl-PL" sz="2400" b="1" kern="1200">
                <a:solidFill>
                  <a:srgbClr val="00B050"/>
                </a:solidFill>
                <a:latin typeface="Book Antiqua"/>
                <a:ea typeface="+mn-ea"/>
                <a:cs typeface="+mn-cs"/>
              </a:rPr>
              <a:t>Pacjent </a:t>
            </a:r>
            <a:endParaRPr lang="en-US" sz="2400" b="1" kern="1200">
              <a:solidFill>
                <a:srgbClr val="00B050"/>
              </a:solidFill>
              <a:latin typeface="Book Antiqua"/>
              <a:ea typeface="+mn-ea"/>
              <a:cs typeface="+mn-cs"/>
            </a:endParaRPr>
          </a:p>
        </p:txBody>
      </p:sp>
      <p:sp>
        <p:nvSpPr>
          <p:cNvPr id="28678" name="Text Box 1029"/>
          <p:cNvSpPr txBox="1">
            <a:spLocks noChangeArrowheads="1"/>
          </p:cNvSpPr>
          <p:nvPr/>
        </p:nvSpPr>
        <p:spPr bwMode="auto">
          <a:xfrm>
            <a:off x="3657600" y="6134100"/>
            <a:ext cx="6275388" cy="457200"/>
          </a:xfrm>
          <a:prstGeom prst="rect">
            <a:avLst/>
          </a:prstGeom>
          <a:noFill/>
          <a:ln w="9525">
            <a:noFill/>
            <a:miter lim="800000"/>
            <a:headEnd/>
            <a:tailEnd/>
          </a:ln>
        </p:spPr>
        <p:txBody>
          <a:bodyPr>
            <a:spAutoFit/>
          </a:bodyPr>
          <a:lstStyle/>
          <a:p>
            <a:pPr algn="l" rtl="0"/>
            <a:r>
              <a:rPr lang="pl-PL" sz="2400" b="1" kern="1200">
                <a:solidFill>
                  <a:srgbClr val="00B050"/>
                </a:solidFill>
                <a:latin typeface="Book Antiqua"/>
                <a:ea typeface="+mn-ea"/>
                <a:cs typeface="+mn-cs"/>
              </a:rPr>
              <a:t>Okres nieprzyjmowania leku </a:t>
            </a:r>
            <a:endParaRPr lang="en-US" sz="2400" b="1" kern="1200">
              <a:solidFill>
                <a:srgbClr val="00B050"/>
              </a:solidFill>
              <a:latin typeface="Book Antiqua"/>
              <a:ea typeface="+mn-ea"/>
              <a:cs typeface="+mn-cs"/>
            </a:endParaRPr>
          </a:p>
        </p:txBody>
      </p:sp>
      <p:sp>
        <p:nvSpPr>
          <p:cNvPr id="28679" name="Text Box 1030"/>
          <p:cNvSpPr txBox="1">
            <a:spLocks noChangeArrowheads="1"/>
          </p:cNvSpPr>
          <p:nvPr/>
        </p:nvSpPr>
        <p:spPr bwMode="auto">
          <a:xfrm rot="-5377706">
            <a:off x="1030" y="3560118"/>
            <a:ext cx="1560042" cy="461665"/>
          </a:xfrm>
          <a:prstGeom prst="rect">
            <a:avLst/>
          </a:prstGeom>
          <a:noFill/>
          <a:ln w="28575">
            <a:solidFill>
              <a:srgbClr val="FF3300"/>
            </a:solidFill>
            <a:miter lim="800000"/>
            <a:headEnd/>
            <a:tailEnd/>
          </a:ln>
        </p:spPr>
        <p:txBody>
          <a:bodyPr wrap="none">
            <a:spAutoFit/>
          </a:bodyPr>
          <a:lstStyle/>
          <a:p>
            <a:pPr algn="l" rtl="0"/>
            <a:r>
              <a:rPr lang="pl-PL" sz="2400" b="1" kern="1200">
                <a:solidFill>
                  <a:srgbClr val="00B050"/>
                </a:solidFill>
                <a:latin typeface="Book Antiqua"/>
                <a:ea typeface="+mn-ea"/>
                <a:cs typeface="+mn-cs"/>
              </a:rPr>
              <a:t>Psychoza </a:t>
            </a:r>
            <a:endParaRPr lang="en-US" sz="2400" b="1" kern="1200">
              <a:solidFill>
                <a:srgbClr val="00B050"/>
              </a:solidFill>
              <a:latin typeface="Book Antiqua"/>
              <a:ea typeface="+mn-ea"/>
              <a:cs typeface="+mn-cs"/>
            </a:endParaRPr>
          </a:p>
        </p:txBody>
      </p:sp>
      <p:sp>
        <p:nvSpPr>
          <p:cNvPr id="28680" name="Line 1031"/>
          <p:cNvSpPr>
            <a:spLocks noChangeShapeType="1"/>
          </p:cNvSpPr>
          <p:nvPr/>
        </p:nvSpPr>
        <p:spPr bwMode="auto">
          <a:xfrm flipV="1">
            <a:off x="2708275" y="1565275"/>
            <a:ext cx="0" cy="4184650"/>
          </a:xfrm>
          <a:prstGeom prst="line">
            <a:avLst/>
          </a:prstGeom>
          <a:noFill/>
          <a:ln w="38100">
            <a:solidFill>
              <a:schemeClr val="tx1"/>
            </a:solidFill>
            <a:round/>
            <a:headEnd type="none" w="sm" len="sm"/>
            <a:tailEnd type="none" w="sm" len="sm"/>
          </a:ln>
        </p:spPr>
        <p:txBody>
          <a:bodyPr/>
          <a:lstStyle/>
          <a:p>
            <a:pPr algn="l" rtl="0"/>
            <a:endParaRPr lang="pl-PL" kern="1200">
              <a:solidFill>
                <a:srgbClr val="00B050"/>
              </a:solidFill>
              <a:latin typeface="Book Antiqua"/>
              <a:ea typeface="+mn-ea"/>
              <a:cs typeface="+mn-cs"/>
            </a:endParaRPr>
          </a:p>
        </p:txBody>
      </p:sp>
      <p:sp>
        <p:nvSpPr>
          <p:cNvPr id="28681" name="Line 1032"/>
          <p:cNvSpPr>
            <a:spLocks noChangeShapeType="1"/>
          </p:cNvSpPr>
          <p:nvPr/>
        </p:nvSpPr>
        <p:spPr bwMode="auto">
          <a:xfrm>
            <a:off x="2708275" y="5749925"/>
            <a:ext cx="5584825" cy="0"/>
          </a:xfrm>
          <a:prstGeom prst="line">
            <a:avLst/>
          </a:prstGeom>
          <a:noFill/>
          <a:ln w="38100">
            <a:solidFill>
              <a:schemeClr val="tx1"/>
            </a:solidFill>
            <a:round/>
            <a:headEnd type="none" w="sm" len="sm"/>
            <a:tailEnd type="none" w="sm" len="sm"/>
          </a:ln>
        </p:spPr>
        <p:txBody>
          <a:bodyPr/>
          <a:lstStyle/>
          <a:p>
            <a:pPr algn="l" rtl="0"/>
            <a:endParaRPr lang="pl-PL" kern="1200">
              <a:solidFill>
                <a:srgbClr val="00B050"/>
              </a:solidFill>
              <a:latin typeface="Book Antiqua"/>
              <a:ea typeface="+mn-ea"/>
              <a:cs typeface="+mn-cs"/>
            </a:endParaRPr>
          </a:p>
        </p:txBody>
      </p:sp>
      <p:sp>
        <p:nvSpPr>
          <p:cNvPr id="28682" name="Text Box 1033"/>
          <p:cNvSpPr txBox="1">
            <a:spLocks noChangeArrowheads="1"/>
          </p:cNvSpPr>
          <p:nvPr/>
        </p:nvSpPr>
        <p:spPr bwMode="auto">
          <a:xfrm rot="17112">
            <a:off x="2654421" y="5564257"/>
            <a:ext cx="1255472" cy="707886"/>
          </a:xfrm>
          <a:prstGeom prst="rect">
            <a:avLst/>
          </a:prstGeom>
          <a:noFill/>
          <a:ln w="9525">
            <a:noFill/>
            <a:miter lim="800000"/>
            <a:headEnd type="none" w="sm" len="sm"/>
            <a:tailEnd type="none" w="sm" len="sm"/>
          </a:ln>
        </p:spPr>
        <p:txBody>
          <a:bodyPr wrap="none">
            <a:spAutoFit/>
          </a:bodyPr>
          <a:lstStyle/>
          <a:p>
            <a:pPr algn="l" defTabSz="762000" rtl="0" eaLnBrk="0" hangingPunct="0">
              <a:spcBef>
                <a:spcPct val="50000"/>
              </a:spcBef>
            </a:pPr>
            <a:r>
              <a:rPr lang="pl-PL" sz="1600" b="1" kern="1200" dirty="0">
                <a:solidFill>
                  <a:srgbClr val="00B050"/>
                </a:solidFill>
                <a:latin typeface="Book Antiqua"/>
                <a:ea typeface="+mn-ea"/>
                <a:cs typeface="+mn-cs"/>
              </a:rPr>
              <a:t>Pojedyncze</a:t>
            </a:r>
          </a:p>
          <a:p>
            <a:pPr algn="l" defTabSz="762000" rtl="0" eaLnBrk="0" hangingPunct="0">
              <a:spcBef>
                <a:spcPct val="50000"/>
              </a:spcBef>
            </a:pPr>
            <a:r>
              <a:rPr lang="pl-PL" sz="1600" b="1" kern="1200" dirty="0">
                <a:solidFill>
                  <a:srgbClr val="00B050"/>
                </a:solidFill>
                <a:latin typeface="Book Antiqua"/>
                <a:ea typeface="+mn-ea"/>
                <a:cs typeface="+mn-cs"/>
              </a:rPr>
              <a:t>dawki</a:t>
            </a:r>
            <a:endParaRPr lang="en-US" sz="1600" b="1" kern="1200" dirty="0">
              <a:solidFill>
                <a:srgbClr val="00B050"/>
              </a:solidFill>
              <a:latin typeface="Book Antiqua"/>
              <a:ea typeface="+mn-ea"/>
              <a:cs typeface="+mn-cs"/>
            </a:endParaRPr>
          </a:p>
        </p:txBody>
      </p:sp>
      <p:sp>
        <p:nvSpPr>
          <p:cNvPr id="28683" name="Text Box 1034"/>
          <p:cNvSpPr txBox="1">
            <a:spLocks noChangeArrowheads="1"/>
          </p:cNvSpPr>
          <p:nvPr/>
        </p:nvSpPr>
        <p:spPr bwMode="auto">
          <a:xfrm>
            <a:off x="1093788" y="2251075"/>
            <a:ext cx="1800493" cy="338554"/>
          </a:xfrm>
          <a:prstGeom prst="rect">
            <a:avLst/>
          </a:prstGeom>
          <a:noFill/>
          <a:ln w="9525">
            <a:noFill/>
            <a:miter lim="800000"/>
            <a:headEnd type="none" w="sm" len="sm"/>
            <a:tailEnd type="none" w="sm" len="sm"/>
          </a:ln>
        </p:spPr>
        <p:txBody>
          <a:bodyPr wrap="none">
            <a:spAutoFit/>
          </a:bodyPr>
          <a:lstStyle/>
          <a:p>
            <a:pPr algn="l" defTabSz="762000" rtl="0" eaLnBrk="0" hangingPunct="0"/>
            <a:r>
              <a:rPr lang="pl-PL" sz="1600" b="1" kern="1200">
                <a:solidFill>
                  <a:srgbClr val="00B050"/>
                </a:solidFill>
                <a:latin typeface="Book Antiqua"/>
                <a:ea typeface="+mn-ea"/>
                <a:cs typeface="+mn-cs"/>
              </a:rPr>
              <a:t>Niepełna remisja</a:t>
            </a:r>
            <a:endParaRPr lang="en-US" sz="1600" b="1" kern="1200">
              <a:solidFill>
                <a:srgbClr val="00B050"/>
              </a:solidFill>
              <a:latin typeface="Book Antiqua"/>
              <a:ea typeface="+mn-ea"/>
              <a:cs typeface="+mn-cs"/>
            </a:endParaRPr>
          </a:p>
        </p:txBody>
      </p:sp>
      <p:sp>
        <p:nvSpPr>
          <p:cNvPr id="28684" name="Text Box 1035"/>
          <p:cNvSpPr txBox="1">
            <a:spLocks noChangeArrowheads="1"/>
          </p:cNvSpPr>
          <p:nvPr/>
        </p:nvSpPr>
        <p:spPr bwMode="auto">
          <a:xfrm>
            <a:off x="1568450" y="3201988"/>
            <a:ext cx="241300" cy="336550"/>
          </a:xfrm>
          <a:prstGeom prst="rect">
            <a:avLst/>
          </a:prstGeom>
          <a:noFill/>
          <a:ln w="9525">
            <a:noFill/>
            <a:miter lim="800000"/>
            <a:headEnd type="none" w="sm" len="sm"/>
            <a:tailEnd type="none" w="sm" len="sm"/>
          </a:ln>
        </p:spPr>
        <p:txBody>
          <a:bodyPr wrap="none">
            <a:spAutoFit/>
          </a:bodyPr>
          <a:lstStyle/>
          <a:p>
            <a:pPr algn="l" defTabSz="762000" rtl="0" eaLnBrk="0" hangingPunct="0">
              <a:spcBef>
                <a:spcPct val="50000"/>
              </a:spcBef>
            </a:pPr>
            <a:r>
              <a:rPr lang="en-US" sz="1600" b="1" kern="1200">
                <a:solidFill>
                  <a:srgbClr val="00B050"/>
                </a:solidFill>
                <a:latin typeface="Book Antiqua"/>
                <a:ea typeface="+mn-ea"/>
                <a:cs typeface="+mn-cs"/>
              </a:rPr>
              <a:t> </a:t>
            </a:r>
          </a:p>
        </p:txBody>
      </p:sp>
      <p:sp>
        <p:nvSpPr>
          <p:cNvPr id="28685" name="Text Box 1036"/>
          <p:cNvSpPr txBox="1">
            <a:spLocks noChangeArrowheads="1"/>
          </p:cNvSpPr>
          <p:nvPr/>
        </p:nvSpPr>
        <p:spPr bwMode="auto">
          <a:xfrm>
            <a:off x="4046538" y="5740400"/>
            <a:ext cx="599524" cy="335989"/>
          </a:xfrm>
          <a:prstGeom prst="rect">
            <a:avLst/>
          </a:prstGeom>
          <a:noFill/>
          <a:ln w="25400">
            <a:noFill/>
            <a:miter lim="800000"/>
            <a:headEnd/>
            <a:tailEnd/>
          </a:ln>
        </p:spPr>
        <p:txBody>
          <a:bodyPr wrap="none" lIns="90488" tIns="44450" rIns="90488" bIns="44450">
            <a:spAutoFit/>
          </a:bodyPr>
          <a:lstStyle/>
          <a:p>
            <a:pPr algn="l" rtl="0" eaLnBrk="0" hangingPunct="0">
              <a:spcBef>
                <a:spcPct val="15000"/>
              </a:spcBef>
              <a:spcAft>
                <a:spcPct val="20000"/>
              </a:spcAft>
            </a:pPr>
            <a:r>
              <a:rPr lang="pl-PL" sz="1600" b="1" kern="1200">
                <a:solidFill>
                  <a:srgbClr val="00B050"/>
                </a:solidFill>
                <a:latin typeface="Book Antiqua"/>
                <a:ea typeface="+mn-ea"/>
                <a:cs typeface="+mn-cs"/>
              </a:rPr>
              <a:t>Dni </a:t>
            </a:r>
            <a:endParaRPr lang="en-US" sz="1600" b="1" kern="1200">
              <a:solidFill>
                <a:srgbClr val="00B050"/>
              </a:solidFill>
              <a:latin typeface="Book Antiqua"/>
              <a:ea typeface="+mn-ea"/>
              <a:cs typeface="+mn-cs"/>
            </a:endParaRPr>
          </a:p>
        </p:txBody>
      </p:sp>
      <p:sp>
        <p:nvSpPr>
          <p:cNvPr id="28686" name="Text Box 1037"/>
          <p:cNvSpPr txBox="1">
            <a:spLocks noChangeArrowheads="1"/>
          </p:cNvSpPr>
          <p:nvPr/>
        </p:nvSpPr>
        <p:spPr bwMode="auto">
          <a:xfrm>
            <a:off x="5183188" y="5729288"/>
            <a:ext cx="1133325" cy="335989"/>
          </a:xfrm>
          <a:prstGeom prst="rect">
            <a:avLst/>
          </a:prstGeom>
          <a:noFill/>
          <a:ln w="25400">
            <a:noFill/>
            <a:miter lim="800000"/>
            <a:headEnd/>
            <a:tailEnd/>
          </a:ln>
        </p:spPr>
        <p:txBody>
          <a:bodyPr wrap="none" lIns="90488" tIns="44450" rIns="90488" bIns="44450">
            <a:spAutoFit/>
          </a:bodyPr>
          <a:lstStyle/>
          <a:p>
            <a:pPr algn="l" rtl="0" eaLnBrk="0" hangingPunct="0">
              <a:spcBef>
                <a:spcPct val="15000"/>
              </a:spcBef>
              <a:spcAft>
                <a:spcPct val="20000"/>
              </a:spcAft>
            </a:pPr>
            <a:r>
              <a:rPr lang="pl-PL" sz="1600" b="1" kern="1200">
                <a:solidFill>
                  <a:srgbClr val="00B050"/>
                </a:solidFill>
                <a:latin typeface="Book Antiqua"/>
                <a:ea typeface="+mn-ea"/>
                <a:cs typeface="+mn-cs"/>
              </a:rPr>
              <a:t>Tygodnie </a:t>
            </a:r>
            <a:endParaRPr lang="en-US" sz="1600" b="1" kern="1200">
              <a:solidFill>
                <a:srgbClr val="00B050"/>
              </a:solidFill>
              <a:latin typeface="Book Antiqua"/>
              <a:ea typeface="+mn-ea"/>
              <a:cs typeface="+mn-cs"/>
            </a:endParaRPr>
          </a:p>
        </p:txBody>
      </p:sp>
      <p:sp>
        <p:nvSpPr>
          <p:cNvPr id="28687" name="Text Box 1038"/>
          <p:cNvSpPr txBox="1">
            <a:spLocks noChangeArrowheads="1"/>
          </p:cNvSpPr>
          <p:nvPr/>
        </p:nvSpPr>
        <p:spPr bwMode="auto">
          <a:xfrm>
            <a:off x="6672263" y="5740400"/>
            <a:ext cx="1067601" cy="335989"/>
          </a:xfrm>
          <a:prstGeom prst="rect">
            <a:avLst/>
          </a:prstGeom>
          <a:noFill/>
          <a:ln w="25400">
            <a:noFill/>
            <a:miter lim="800000"/>
            <a:headEnd/>
            <a:tailEnd/>
          </a:ln>
        </p:spPr>
        <p:txBody>
          <a:bodyPr wrap="none" lIns="90488" tIns="44450" rIns="90488" bIns="44450">
            <a:spAutoFit/>
          </a:bodyPr>
          <a:lstStyle/>
          <a:p>
            <a:pPr algn="l" rtl="0" eaLnBrk="0" hangingPunct="0">
              <a:spcBef>
                <a:spcPct val="15000"/>
              </a:spcBef>
              <a:spcAft>
                <a:spcPct val="20000"/>
              </a:spcAft>
            </a:pPr>
            <a:r>
              <a:rPr lang="pl-PL" sz="1600" b="1" kern="1200">
                <a:solidFill>
                  <a:srgbClr val="00B050"/>
                </a:solidFill>
                <a:latin typeface="Book Antiqua"/>
                <a:ea typeface="+mn-ea"/>
                <a:cs typeface="+mn-cs"/>
              </a:rPr>
              <a:t>Miesiące </a:t>
            </a:r>
            <a:endParaRPr lang="en-US" sz="1600" b="1" kern="1200">
              <a:solidFill>
                <a:srgbClr val="00B050"/>
              </a:solidFill>
              <a:latin typeface="Book Antiqua"/>
              <a:ea typeface="+mn-ea"/>
              <a:cs typeface="+mn-cs"/>
            </a:endParaRPr>
          </a:p>
        </p:txBody>
      </p:sp>
      <p:sp>
        <p:nvSpPr>
          <p:cNvPr id="28688" name="Text Box 1039"/>
          <p:cNvSpPr txBox="1">
            <a:spLocks noChangeArrowheads="1"/>
          </p:cNvSpPr>
          <p:nvPr/>
        </p:nvSpPr>
        <p:spPr bwMode="auto">
          <a:xfrm>
            <a:off x="1063625" y="1709738"/>
            <a:ext cx="1457450" cy="338554"/>
          </a:xfrm>
          <a:prstGeom prst="rect">
            <a:avLst/>
          </a:prstGeom>
          <a:noFill/>
          <a:ln w="9525">
            <a:noFill/>
            <a:miter lim="800000"/>
            <a:headEnd/>
            <a:tailEnd/>
          </a:ln>
        </p:spPr>
        <p:txBody>
          <a:bodyPr wrap="none">
            <a:spAutoFit/>
          </a:bodyPr>
          <a:lstStyle/>
          <a:p>
            <a:pPr algn="l" rtl="0"/>
            <a:r>
              <a:rPr lang="pl-PL" sz="1600" b="1" kern="1200">
                <a:solidFill>
                  <a:srgbClr val="00B050"/>
                </a:solidFill>
                <a:latin typeface="Book Antiqua"/>
                <a:ea typeface="+mn-ea"/>
                <a:cs typeface="+mn-cs"/>
              </a:rPr>
              <a:t>Pełna remisja</a:t>
            </a:r>
            <a:endParaRPr lang="en-US" sz="1600" b="1" kern="1200">
              <a:solidFill>
                <a:srgbClr val="00B050"/>
              </a:solidFill>
              <a:latin typeface="Book Antiqua"/>
              <a:ea typeface="+mn-ea"/>
              <a:cs typeface="+mn-cs"/>
            </a:endParaRPr>
          </a:p>
        </p:txBody>
      </p:sp>
      <p:sp>
        <p:nvSpPr>
          <p:cNvPr id="28689" name="Text Box 1040"/>
          <p:cNvSpPr txBox="1">
            <a:spLocks noChangeArrowheads="1"/>
          </p:cNvSpPr>
          <p:nvPr/>
        </p:nvSpPr>
        <p:spPr bwMode="auto">
          <a:xfrm>
            <a:off x="5422900" y="3028950"/>
            <a:ext cx="2241550" cy="1077913"/>
          </a:xfrm>
          <a:prstGeom prst="rect">
            <a:avLst/>
          </a:prstGeom>
          <a:noFill/>
          <a:ln w="9525">
            <a:noFill/>
            <a:miter lim="800000"/>
            <a:headEnd/>
            <a:tailEnd/>
          </a:ln>
        </p:spPr>
        <p:txBody>
          <a:bodyPr>
            <a:spAutoFit/>
          </a:bodyPr>
          <a:lstStyle/>
          <a:p>
            <a:pPr algn="l" rtl="0"/>
            <a:r>
              <a:rPr lang="pl-PL" sz="1600" b="1" kern="1200">
                <a:solidFill>
                  <a:srgbClr val="00B050"/>
                </a:solidFill>
                <a:latin typeface="Book Antiqua"/>
                <a:ea typeface="+mn-ea"/>
                <a:cs typeface="+mn-cs"/>
              </a:rPr>
              <a:t>Utrata pracy</a:t>
            </a:r>
          </a:p>
          <a:p>
            <a:pPr algn="l" rtl="0"/>
            <a:r>
              <a:rPr lang="pl-PL" sz="1600" b="1" kern="1200">
                <a:solidFill>
                  <a:srgbClr val="00B050"/>
                </a:solidFill>
                <a:latin typeface="Book Antiqua"/>
                <a:ea typeface="+mn-ea"/>
                <a:cs typeface="+mn-cs"/>
              </a:rPr>
              <a:t>Rozpad rodziny</a:t>
            </a:r>
          </a:p>
          <a:p>
            <a:pPr algn="l" rtl="0"/>
            <a:r>
              <a:rPr lang="pl-PL" sz="1600" b="1" kern="1200">
                <a:solidFill>
                  <a:srgbClr val="00B050"/>
                </a:solidFill>
                <a:latin typeface="Book Antiqua"/>
                <a:ea typeface="+mn-ea"/>
                <a:cs typeface="+mn-cs"/>
              </a:rPr>
              <a:t>Ubogie związki interpersonalne</a:t>
            </a:r>
            <a:endParaRPr lang="en-US" sz="1600" b="1" kern="1200">
              <a:solidFill>
                <a:srgbClr val="00B050"/>
              </a:solidFill>
              <a:latin typeface="Book Antiqua"/>
              <a:ea typeface="+mn-ea"/>
              <a:cs typeface="+mn-cs"/>
            </a:endParaRPr>
          </a:p>
        </p:txBody>
      </p:sp>
      <p:sp>
        <p:nvSpPr>
          <p:cNvPr id="28690" name="Text Box 1041"/>
          <p:cNvSpPr txBox="1">
            <a:spLocks noChangeArrowheads="1"/>
          </p:cNvSpPr>
          <p:nvPr/>
        </p:nvSpPr>
        <p:spPr bwMode="auto">
          <a:xfrm>
            <a:off x="6861175" y="3963988"/>
            <a:ext cx="1736373" cy="584775"/>
          </a:xfrm>
          <a:prstGeom prst="rect">
            <a:avLst/>
          </a:prstGeom>
          <a:noFill/>
          <a:ln w="9525">
            <a:noFill/>
            <a:miter lim="800000"/>
            <a:headEnd/>
            <a:tailEnd/>
          </a:ln>
        </p:spPr>
        <p:txBody>
          <a:bodyPr wrap="none">
            <a:spAutoFit/>
          </a:bodyPr>
          <a:lstStyle/>
          <a:p>
            <a:pPr algn="l" rtl="0"/>
            <a:r>
              <a:rPr lang="pl-PL" sz="1600" b="1" kern="1200">
                <a:solidFill>
                  <a:srgbClr val="00B050"/>
                </a:solidFill>
                <a:latin typeface="Book Antiqua"/>
                <a:ea typeface="+mn-ea"/>
                <a:cs typeface="+mn-cs"/>
              </a:rPr>
              <a:t>Rehospitalizacja</a:t>
            </a:r>
          </a:p>
          <a:p>
            <a:pPr algn="l" rtl="0"/>
            <a:r>
              <a:rPr lang="pl-PL" sz="1600" b="1" kern="1200">
                <a:solidFill>
                  <a:srgbClr val="00B050"/>
                </a:solidFill>
                <a:latin typeface="Book Antiqua"/>
                <a:ea typeface="+mn-ea"/>
                <a:cs typeface="+mn-cs"/>
              </a:rPr>
              <a:t>Utrata wolności </a:t>
            </a:r>
            <a:endParaRPr lang="en-US" sz="1600" b="1" kern="1200">
              <a:solidFill>
                <a:srgbClr val="00B050"/>
              </a:solidFill>
              <a:latin typeface="Book Antiqua"/>
              <a:ea typeface="+mn-ea"/>
              <a:cs typeface="+mn-cs"/>
            </a:endParaRPr>
          </a:p>
        </p:txBody>
      </p:sp>
      <p:sp>
        <p:nvSpPr>
          <p:cNvPr id="28691" name="Text Box 1042"/>
          <p:cNvSpPr txBox="1">
            <a:spLocks noChangeArrowheads="1"/>
          </p:cNvSpPr>
          <p:nvPr/>
        </p:nvSpPr>
        <p:spPr bwMode="auto">
          <a:xfrm>
            <a:off x="1158875" y="4946650"/>
            <a:ext cx="1598515" cy="584775"/>
          </a:xfrm>
          <a:prstGeom prst="rect">
            <a:avLst/>
          </a:prstGeom>
          <a:noFill/>
          <a:ln w="9525">
            <a:noFill/>
            <a:miter lim="800000"/>
            <a:headEnd/>
            <a:tailEnd/>
          </a:ln>
        </p:spPr>
        <p:txBody>
          <a:bodyPr wrap="none">
            <a:spAutoFit/>
          </a:bodyPr>
          <a:lstStyle/>
          <a:p>
            <a:pPr algn="l" rtl="0"/>
            <a:r>
              <a:rPr lang="pl-PL" sz="1600" b="1" kern="1200">
                <a:solidFill>
                  <a:srgbClr val="00B050"/>
                </a:solidFill>
                <a:latin typeface="Book Antiqua"/>
                <a:ea typeface="+mn-ea"/>
                <a:cs typeface="+mn-cs"/>
              </a:rPr>
              <a:t>Zagrożenie dla</a:t>
            </a:r>
          </a:p>
          <a:p>
            <a:pPr algn="l" rtl="0"/>
            <a:r>
              <a:rPr lang="pl-PL" sz="1600" b="1" kern="1200">
                <a:solidFill>
                  <a:srgbClr val="00B050"/>
                </a:solidFill>
                <a:latin typeface="Book Antiqua"/>
                <a:ea typeface="+mn-ea"/>
                <a:cs typeface="+mn-cs"/>
              </a:rPr>
              <a:t>Siebie i innych</a:t>
            </a:r>
            <a:endParaRPr lang="en-US" sz="1600" b="1" kern="1200">
              <a:solidFill>
                <a:srgbClr val="00B050"/>
              </a:solidFill>
              <a:latin typeface="Book Antiqua"/>
              <a:ea typeface="+mn-ea"/>
              <a:cs typeface="+mn-cs"/>
            </a:endParaRPr>
          </a:p>
        </p:txBody>
      </p:sp>
      <p:sp>
        <p:nvSpPr>
          <p:cNvPr id="28692" name="Text Box 1043"/>
          <p:cNvSpPr txBox="1">
            <a:spLocks noChangeArrowheads="1"/>
          </p:cNvSpPr>
          <p:nvPr/>
        </p:nvSpPr>
        <p:spPr bwMode="auto">
          <a:xfrm>
            <a:off x="1058863" y="3014663"/>
            <a:ext cx="1859805" cy="584775"/>
          </a:xfrm>
          <a:prstGeom prst="rect">
            <a:avLst/>
          </a:prstGeom>
          <a:noFill/>
          <a:ln w="9525">
            <a:noFill/>
            <a:miter lim="800000"/>
            <a:headEnd/>
            <a:tailEnd/>
          </a:ln>
        </p:spPr>
        <p:txBody>
          <a:bodyPr wrap="none">
            <a:spAutoFit/>
          </a:bodyPr>
          <a:lstStyle/>
          <a:p>
            <a:pPr algn="l" rtl="0"/>
            <a:r>
              <a:rPr lang="pl-PL" sz="1600" b="1" kern="1200">
                <a:solidFill>
                  <a:srgbClr val="00B050"/>
                </a:solidFill>
                <a:latin typeface="Book Antiqua"/>
                <a:ea typeface="+mn-ea"/>
                <a:cs typeface="+mn-cs"/>
              </a:rPr>
              <a:t>Nawrót objawów</a:t>
            </a:r>
          </a:p>
          <a:p>
            <a:pPr algn="l" rtl="0"/>
            <a:r>
              <a:rPr lang="pl-PL" sz="1600" b="1" kern="1200">
                <a:solidFill>
                  <a:srgbClr val="00B050"/>
                </a:solidFill>
                <a:latin typeface="Book Antiqua"/>
                <a:ea typeface="+mn-ea"/>
                <a:cs typeface="+mn-cs"/>
              </a:rPr>
              <a:t>neurotoksyczność</a:t>
            </a:r>
            <a:endParaRPr lang="en-US" sz="1600" b="1" kern="1200">
              <a:solidFill>
                <a:srgbClr val="00B050"/>
              </a:solidFill>
              <a:latin typeface="Book Antiqua"/>
              <a:ea typeface="+mn-ea"/>
              <a:cs typeface="+mn-cs"/>
            </a:endParaRPr>
          </a:p>
        </p:txBody>
      </p:sp>
      <p:sp>
        <p:nvSpPr>
          <p:cNvPr id="28693" name="Freeform 1044"/>
          <p:cNvSpPr>
            <a:spLocks/>
          </p:cNvSpPr>
          <p:nvPr/>
        </p:nvSpPr>
        <p:spPr bwMode="auto">
          <a:xfrm rot="-10781487">
            <a:off x="2895600" y="1862138"/>
            <a:ext cx="2284413" cy="1898650"/>
          </a:xfrm>
          <a:custGeom>
            <a:avLst/>
            <a:gdLst>
              <a:gd name="T0" fmla="*/ 2147483647 w 1288"/>
              <a:gd name="T1" fmla="*/ 2147483647 h 1232"/>
              <a:gd name="T2" fmla="*/ 2147483647 w 1288"/>
              <a:gd name="T3" fmla="*/ 2147483647 h 1232"/>
              <a:gd name="T4" fmla="*/ 2147483647 w 1288"/>
              <a:gd name="T5" fmla="*/ 2147483647 h 1232"/>
              <a:gd name="T6" fmla="*/ 2147483647 w 1288"/>
              <a:gd name="T7" fmla="*/ 2147483647 h 1232"/>
              <a:gd name="T8" fmla="*/ 0 60000 65536"/>
              <a:gd name="T9" fmla="*/ 0 60000 65536"/>
              <a:gd name="T10" fmla="*/ 0 60000 65536"/>
              <a:gd name="T11" fmla="*/ 0 60000 65536"/>
              <a:gd name="T12" fmla="*/ 0 w 1288"/>
              <a:gd name="T13" fmla="*/ 0 h 1232"/>
              <a:gd name="T14" fmla="*/ 1288 w 1288"/>
              <a:gd name="T15" fmla="*/ 1232 h 1232"/>
            </a:gdLst>
            <a:ahLst/>
            <a:cxnLst>
              <a:cxn ang="T8">
                <a:pos x="T0" y="T1"/>
              </a:cxn>
              <a:cxn ang="T9">
                <a:pos x="T2" y="T3"/>
              </a:cxn>
              <a:cxn ang="T10">
                <a:pos x="T4" y="T5"/>
              </a:cxn>
              <a:cxn ang="T11">
                <a:pos x="T6" y="T7"/>
              </a:cxn>
            </a:cxnLst>
            <a:rect l="T12" t="T13" r="T14" b="T15"/>
            <a:pathLst>
              <a:path w="1288" h="1232">
                <a:moveTo>
                  <a:pt x="24" y="64"/>
                </a:moveTo>
                <a:cubicBezTo>
                  <a:pt x="48" y="128"/>
                  <a:pt x="968" y="1008"/>
                  <a:pt x="1128" y="1120"/>
                </a:cubicBezTo>
                <a:cubicBezTo>
                  <a:pt x="1288" y="1232"/>
                  <a:pt x="1168" y="912"/>
                  <a:pt x="984" y="736"/>
                </a:cubicBezTo>
                <a:cubicBezTo>
                  <a:pt x="800" y="560"/>
                  <a:pt x="0" y="0"/>
                  <a:pt x="24" y="64"/>
                </a:cubicBezTo>
                <a:close/>
              </a:path>
            </a:pathLst>
          </a:custGeom>
          <a:gradFill rotWithShape="0">
            <a:gsLst>
              <a:gs pos="0">
                <a:srgbClr val="007600"/>
              </a:gs>
              <a:gs pos="50000">
                <a:srgbClr val="00FF00"/>
              </a:gs>
              <a:gs pos="100000">
                <a:srgbClr val="007600"/>
              </a:gs>
            </a:gsLst>
            <a:lin ang="5400000" scaled="1"/>
          </a:gradFill>
          <a:ln w="9525">
            <a:noFill/>
            <a:round/>
            <a:headEnd/>
            <a:tailEnd/>
          </a:ln>
        </p:spPr>
        <p:txBody>
          <a:bodyPr/>
          <a:lstStyle/>
          <a:p>
            <a:pPr algn="l" rtl="0"/>
            <a:endParaRPr lang="pl-PL" kern="1200">
              <a:solidFill>
                <a:srgbClr val="00B050"/>
              </a:solidFill>
              <a:latin typeface="Book Antiqua"/>
              <a:ea typeface="+mn-ea"/>
              <a:cs typeface="+mn-cs"/>
            </a:endParaRPr>
          </a:p>
        </p:txBody>
      </p:sp>
      <p:sp>
        <p:nvSpPr>
          <p:cNvPr id="22" name="Freeform 1045"/>
          <p:cNvSpPr>
            <a:spLocks/>
          </p:cNvSpPr>
          <p:nvPr/>
        </p:nvSpPr>
        <p:spPr bwMode="auto">
          <a:xfrm rot="10088701">
            <a:off x="4138613" y="2540000"/>
            <a:ext cx="2176462" cy="2298700"/>
          </a:xfrm>
          <a:custGeom>
            <a:avLst/>
            <a:gdLst/>
            <a:ahLst/>
            <a:cxnLst>
              <a:cxn ang="0">
                <a:pos x="48" y="48"/>
              </a:cxn>
              <a:cxn ang="0">
                <a:pos x="720" y="1392"/>
              </a:cxn>
              <a:cxn ang="0">
                <a:pos x="576" y="480"/>
              </a:cxn>
              <a:cxn ang="0">
                <a:pos x="0" y="0"/>
              </a:cxn>
            </a:cxnLst>
            <a:rect l="0" t="0" r="r" b="b"/>
            <a:pathLst>
              <a:path w="808" h="1464">
                <a:moveTo>
                  <a:pt x="48" y="48"/>
                </a:moveTo>
                <a:cubicBezTo>
                  <a:pt x="340" y="684"/>
                  <a:pt x="632" y="1320"/>
                  <a:pt x="720" y="1392"/>
                </a:cubicBezTo>
                <a:cubicBezTo>
                  <a:pt x="808" y="1464"/>
                  <a:pt x="696" y="712"/>
                  <a:pt x="576" y="480"/>
                </a:cubicBezTo>
                <a:cubicBezTo>
                  <a:pt x="456" y="248"/>
                  <a:pt x="96" y="72"/>
                  <a:pt x="0" y="0"/>
                </a:cubicBezTo>
              </a:path>
            </a:pathLst>
          </a:custGeom>
          <a:gradFill rotWithShape="0">
            <a:gsLst>
              <a:gs pos="0">
                <a:schemeClr val="tx2">
                  <a:gamma/>
                  <a:shade val="46275"/>
                  <a:invGamma/>
                </a:schemeClr>
              </a:gs>
              <a:gs pos="50000">
                <a:schemeClr val="tx2"/>
              </a:gs>
              <a:gs pos="100000">
                <a:schemeClr val="tx2">
                  <a:gamma/>
                  <a:shade val="46275"/>
                  <a:invGamma/>
                </a:schemeClr>
              </a:gs>
            </a:gsLst>
            <a:lin ang="5400000" scaled="1"/>
          </a:gradFill>
          <a:ln w="9525">
            <a:noFill/>
            <a:round/>
            <a:headEnd/>
            <a:tailEnd/>
          </a:ln>
          <a:effectLst/>
        </p:spPr>
        <p:txBody>
          <a:bodyPr/>
          <a:lstStyle/>
          <a:p>
            <a:pPr algn="l" rtl="0">
              <a:defRPr/>
            </a:pPr>
            <a:endParaRPr lang="pl-PL" kern="1200">
              <a:solidFill>
                <a:srgbClr val="00B050"/>
              </a:solidFill>
              <a:latin typeface="Book Antiqua"/>
              <a:ea typeface="+mn-ea"/>
              <a:cs typeface="+mn-cs"/>
            </a:endParaRPr>
          </a:p>
        </p:txBody>
      </p:sp>
      <p:sp>
        <p:nvSpPr>
          <p:cNvPr id="28695" name="Text Box 1046"/>
          <p:cNvSpPr txBox="1">
            <a:spLocks noChangeArrowheads="1"/>
          </p:cNvSpPr>
          <p:nvPr/>
        </p:nvSpPr>
        <p:spPr bwMode="auto">
          <a:xfrm>
            <a:off x="1141413" y="4251325"/>
            <a:ext cx="944489" cy="338554"/>
          </a:xfrm>
          <a:prstGeom prst="rect">
            <a:avLst/>
          </a:prstGeom>
          <a:noFill/>
          <a:ln w="9525">
            <a:noFill/>
            <a:miter lim="800000"/>
            <a:headEnd/>
            <a:tailEnd/>
          </a:ln>
        </p:spPr>
        <p:txBody>
          <a:bodyPr wrap="none">
            <a:spAutoFit/>
          </a:bodyPr>
          <a:lstStyle/>
          <a:p>
            <a:pPr algn="l" rtl="0"/>
            <a:r>
              <a:rPr lang="pl-PL" sz="1600" b="1" kern="1200">
                <a:solidFill>
                  <a:srgbClr val="00B050"/>
                </a:solidFill>
                <a:latin typeface="Book Antiqua"/>
                <a:ea typeface="+mn-ea"/>
                <a:cs typeface="+mn-cs"/>
              </a:rPr>
              <a:t>Nawrót </a:t>
            </a:r>
            <a:endParaRPr lang="en-US" sz="1600" b="1" kern="1200">
              <a:solidFill>
                <a:srgbClr val="00B050"/>
              </a:solidFill>
              <a:latin typeface="Book Antiqua"/>
              <a:ea typeface="+mn-ea"/>
              <a:cs typeface="+mn-cs"/>
            </a:endParaRPr>
          </a:p>
        </p:txBody>
      </p:sp>
      <p:sp>
        <p:nvSpPr>
          <p:cNvPr id="28696" name="Text Box 1047"/>
          <p:cNvSpPr txBox="1">
            <a:spLocks noChangeArrowheads="1"/>
          </p:cNvSpPr>
          <p:nvPr/>
        </p:nvSpPr>
        <p:spPr bwMode="auto">
          <a:xfrm>
            <a:off x="3206750" y="1712913"/>
            <a:ext cx="1508746" cy="338554"/>
          </a:xfrm>
          <a:prstGeom prst="rect">
            <a:avLst/>
          </a:prstGeom>
          <a:noFill/>
          <a:ln w="9525">
            <a:noFill/>
            <a:miter lim="800000"/>
            <a:headEnd/>
            <a:tailEnd/>
          </a:ln>
        </p:spPr>
        <p:txBody>
          <a:bodyPr wrap="none">
            <a:spAutoFit/>
          </a:bodyPr>
          <a:lstStyle/>
          <a:p>
            <a:pPr algn="l" rtl="0"/>
            <a:r>
              <a:rPr lang="pl-PL" sz="1600" b="1" kern="1200" dirty="0">
                <a:solidFill>
                  <a:srgbClr val="00B050"/>
                </a:solidFill>
                <a:latin typeface="Book Antiqua"/>
                <a:ea typeface="+mn-ea"/>
                <a:cs typeface="+mn-cs"/>
              </a:rPr>
              <a:t>Pełna remisja </a:t>
            </a:r>
            <a:endParaRPr lang="en-US" sz="1600" b="1" kern="1200" dirty="0">
              <a:solidFill>
                <a:srgbClr val="00B050"/>
              </a:solidFill>
              <a:latin typeface="Book Antiqua"/>
              <a:ea typeface="+mn-ea"/>
              <a:cs typeface="+mn-cs"/>
            </a:endParaRPr>
          </a:p>
        </p:txBody>
      </p:sp>
      <p:sp>
        <p:nvSpPr>
          <p:cNvPr id="28697" name="Text Box 1048"/>
          <p:cNvSpPr txBox="1">
            <a:spLocks noChangeArrowheads="1"/>
          </p:cNvSpPr>
          <p:nvPr/>
        </p:nvSpPr>
        <p:spPr bwMode="auto">
          <a:xfrm>
            <a:off x="4084638" y="2252663"/>
            <a:ext cx="2504212" cy="338554"/>
          </a:xfrm>
          <a:prstGeom prst="rect">
            <a:avLst/>
          </a:prstGeom>
          <a:noFill/>
          <a:ln w="9525">
            <a:noFill/>
            <a:miter lim="800000"/>
            <a:headEnd/>
            <a:tailEnd/>
          </a:ln>
        </p:spPr>
        <p:txBody>
          <a:bodyPr wrap="none">
            <a:spAutoFit/>
          </a:bodyPr>
          <a:lstStyle/>
          <a:p>
            <a:pPr algn="l" rtl="0"/>
            <a:r>
              <a:rPr lang="pl-PL" sz="1600" b="1" kern="1200">
                <a:solidFill>
                  <a:srgbClr val="00B050"/>
                </a:solidFill>
                <a:latin typeface="Book Antiqua"/>
                <a:ea typeface="+mn-ea"/>
                <a:cs typeface="+mn-cs"/>
              </a:rPr>
              <a:t>Zaburzenia emocjonalne</a:t>
            </a:r>
            <a:endParaRPr lang="en-US" sz="1600" b="1" kern="1200">
              <a:solidFill>
                <a:srgbClr val="00B050"/>
              </a:solidFill>
              <a:latin typeface="Book Antiqua"/>
              <a:ea typeface="+mn-ea"/>
              <a:cs typeface="+mn-cs"/>
            </a:endParaRPr>
          </a:p>
        </p:txBody>
      </p:sp>
      <p:sp>
        <p:nvSpPr>
          <p:cNvPr id="28698" name="Freeform 1049"/>
          <p:cNvSpPr>
            <a:spLocks/>
          </p:cNvSpPr>
          <p:nvPr/>
        </p:nvSpPr>
        <p:spPr bwMode="auto">
          <a:xfrm>
            <a:off x="5000628" y="4429132"/>
            <a:ext cx="3557588" cy="366767"/>
          </a:xfrm>
          <a:custGeom>
            <a:avLst/>
            <a:gdLst>
              <a:gd name="T0" fmla="*/ 2147483647 w 2296"/>
              <a:gd name="T1" fmla="*/ 2147483647 h 1201"/>
              <a:gd name="T2" fmla="*/ 2147483647 w 2296"/>
              <a:gd name="T3" fmla="*/ 2147483647 h 1201"/>
              <a:gd name="T4" fmla="*/ 2147483647 w 2296"/>
              <a:gd name="T5" fmla="*/ 2147483647 h 1201"/>
              <a:gd name="T6" fmla="*/ 2147483647 w 2296"/>
              <a:gd name="T7" fmla="*/ 2147483647 h 1201"/>
              <a:gd name="T8" fmla="*/ 2147483647 w 2296"/>
              <a:gd name="T9" fmla="*/ 2147483647 h 1201"/>
              <a:gd name="T10" fmla="*/ 2147483647 w 2296"/>
              <a:gd name="T11" fmla="*/ 2147483647 h 1201"/>
              <a:gd name="T12" fmla="*/ 2147483647 w 2296"/>
              <a:gd name="T13" fmla="*/ 2147483647 h 1201"/>
              <a:gd name="T14" fmla="*/ 2147483647 w 2296"/>
              <a:gd name="T15" fmla="*/ 2147483647 h 1201"/>
              <a:gd name="T16" fmla="*/ 2147483647 w 2296"/>
              <a:gd name="T17" fmla="*/ 2147483647 h 1201"/>
              <a:gd name="T18" fmla="*/ 2147483647 w 2296"/>
              <a:gd name="T19" fmla="*/ 2147483647 h 12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6"/>
              <a:gd name="T31" fmla="*/ 0 h 1201"/>
              <a:gd name="T32" fmla="*/ 2296 w 2296"/>
              <a:gd name="T33" fmla="*/ 1201 h 12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6" h="1201">
                <a:moveTo>
                  <a:pt x="521" y="34"/>
                </a:moveTo>
                <a:cubicBezTo>
                  <a:pt x="683" y="68"/>
                  <a:pt x="847" y="376"/>
                  <a:pt x="1002" y="484"/>
                </a:cubicBezTo>
                <a:cubicBezTo>
                  <a:pt x="1157" y="592"/>
                  <a:pt x="1335" y="636"/>
                  <a:pt x="1452" y="681"/>
                </a:cubicBezTo>
                <a:cubicBezTo>
                  <a:pt x="1569" y="726"/>
                  <a:pt x="1594" y="736"/>
                  <a:pt x="1704" y="753"/>
                </a:cubicBezTo>
                <a:cubicBezTo>
                  <a:pt x="1814" y="770"/>
                  <a:pt x="2026" y="738"/>
                  <a:pt x="2115" y="784"/>
                </a:cubicBezTo>
                <a:cubicBezTo>
                  <a:pt x="2204" y="830"/>
                  <a:pt x="2296" y="973"/>
                  <a:pt x="2241" y="1029"/>
                </a:cubicBezTo>
                <a:cubicBezTo>
                  <a:pt x="2186" y="1085"/>
                  <a:pt x="2033" y="1118"/>
                  <a:pt x="1783" y="1123"/>
                </a:cubicBezTo>
                <a:cubicBezTo>
                  <a:pt x="1533" y="1128"/>
                  <a:pt x="1034" y="1201"/>
                  <a:pt x="742" y="1060"/>
                </a:cubicBezTo>
                <a:cubicBezTo>
                  <a:pt x="450" y="919"/>
                  <a:pt x="64" y="448"/>
                  <a:pt x="32" y="279"/>
                </a:cubicBezTo>
                <a:cubicBezTo>
                  <a:pt x="0" y="110"/>
                  <a:pt x="359" y="0"/>
                  <a:pt x="521" y="34"/>
                </a:cubicBezTo>
                <a:close/>
              </a:path>
            </a:pathLst>
          </a:custGeom>
          <a:gradFill rotWithShape="0">
            <a:gsLst>
              <a:gs pos="0">
                <a:srgbClr val="761800"/>
              </a:gs>
              <a:gs pos="50000">
                <a:srgbClr val="FF3300"/>
              </a:gs>
              <a:gs pos="100000">
                <a:srgbClr val="761800"/>
              </a:gs>
            </a:gsLst>
            <a:lin ang="5400000" scaled="1"/>
          </a:gradFill>
          <a:ln w="25400">
            <a:noFill/>
            <a:round/>
            <a:headEnd/>
            <a:tailEnd/>
          </a:ln>
        </p:spPr>
        <p:txBody>
          <a:bodyPr lIns="90488" tIns="44450" rIns="90488" bIns="44450">
            <a:spAutoFit/>
          </a:bodyPr>
          <a:lstStyle/>
          <a:p>
            <a:pPr algn="l" rtl="0"/>
            <a:endParaRPr lang="pl-PL" kern="1200">
              <a:solidFill>
                <a:srgbClr val="00B050"/>
              </a:solidFill>
              <a:latin typeface="Book Antiqu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945" name="Picture 41"/>
          <p:cNvPicPr>
            <a:picLocks noChangeAspect="1" noChangeArrowheads="1"/>
          </p:cNvPicPr>
          <p:nvPr/>
        </p:nvPicPr>
        <p:blipFill>
          <a:blip r:embed="rId3" cstate="print"/>
          <a:srcRect/>
          <a:stretch>
            <a:fillRect/>
          </a:stretch>
        </p:blipFill>
        <p:spPr bwMode="auto">
          <a:xfrm>
            <a:off x="1050131" y="769144"/>
            <a:ext cx="7044929" cy="5231606"/>
          </a:xfrm>
          <a:prstGeom prst="rect">
            <a:avLst/>
          </a:prstGeom>
          <a:noFill/>
          <a:ln w="9525">
            <a:noFill/>
            <a:miter lim="800000"/>
            <a:headEnd/>
            <a:tailEnd/>
          </a:ln>
          <a:effectLst/>
        </p:spPr>
      </p:pic>
    </p:spTree>
    <p:extLst>
      <p:ext uri="{BB962C8B-B14F-4D97-AF65-F5344CB8AC3E}">
        <p14:creationId xmlns:p14="http://schemas.microsoft.com/office/powerpoint/2010/main" val="1039287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rrowheads="1"/>
          </p:cNvSpPr>
          <p:nvPr>
            <p:ph type="title"/>
          </p:nvPr>
        </p:nvSpPr>
        <p:spPr/>
        <p:txBody>
          <a:bodyPr/>
          <a:lstStyle/>
          <a:p>
            <a:pPr eaLnBrk="1" hangingPunct="1"/>
            <a:r>
              <a:rPr lang="pl-PL" sz="2400" smtClean="0"/>
              <a:t>Częściowa współpraca – brak współpracy (najdłuższe przerwy w leczeniu - dni) a rehospitalizacje</a:t>
            </a:r>
          </a:p>
        </p:txBody>
      </p:sp>
      <p:graphicFrame>
        <p:nvGraphicFramePr>
          <p:cNvPr id="14338" name="Object 3"/>
          <p:cNvGraphicFramePr>
            <a:graphicFrameLocks noGrp="1" noChangeAspect="1"/>
          </p:cNvGraphicFramePr>
          <p:nvPr>
            <p:ph type="chart" idx="1"/>
          </p:nvPr>
        </p:nvGraphicFramePr>
        <p:xfrm>
          <a:off x="473015" y="1600200"/>
          <a:ext cx="8197970" cy="4525963"/>
        </p:xfrm>
        <a:graphic>
          <a:graphicData uri="http://schemas.openxmlformats.org/presentationml/2006/ole">
            <mc:AlternateContent xmlns:mc="http://schemas.openxmlformats.org/markup-compatibility/2006">
              <mc:Choice xmlns:v="urn:schemas-microsoft-com:vml" Requires="v">
                <p:oleObj spid="_x0000_s2073" name="Wykres" r:id="rId4" imgW="8229600" imgH="4543425" progId="MSGraph.Chart.8">
                  <p:embed followColorScheme="full"/>
                </p:oleObj>
              </mc:Choice>
              <mc:Fallback>
                <p:oleObj name="Wykres" r:id="rId4" imgW="8229600" imgH="4543425"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15" y="1600200"/>
                        <a:ext cx="819797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ymbol zastępczy numeru slajdu 4"/>
          <p:cNvSpPr>
            <a:spLocks noGrp="1"/>
          </p:cNvSpPr>
          <p:nvPr>
            <p:ph type="sldNum" sz="quarter" idx="11"/>
          </p:nvPr>
        </p:nvSpPr>
        <p:spPr/>
        <p:txBody>
          <a:bodyPr/>
          <a:lstStyle/>
          <a:p>
            <a:pPr>
              <a:defRPr/>
            </a:pPr>
            <a:fld id="{6578A262-AC58-42BE-8B0B-3FE8D50798C8}" type="slidenum">
              <a:rPr lang="pl-PL"/>
              <a:pPr>
                <a:defRPr/>
              </a:pPr>
              <a:t>40</a:t>
            </a:fld>
            <a:endParaRPr lang="pl-PL"/>
          </a:p>
        </p:txBody>
      </p:sp>
      <p:sp>
        <p:nvSpPr>
          <p:cNvPr id="6" name="Symbol zastępczy stopki 5"/>
          <p:cNvSpPr>
            <a:spLocks noGrp="1"/>
          </p:cNvSpPr>
          <p:nvPr>
            <p:ph type="ftr" sz="quarter" idx="12"/>
          </p:nvPr>
        </p:nvSpPr>
        <p:spPr/>
        <p:txBody>
          <a:bodyPr/>
          <a:lstStyle/>
          <a:p>
            <a:pPr>
              <a:defRPr/>
            </a:pPr>
            <a:r>
              <a:rPr lang="pl-PL"/>
              <a:t>Weiden i in. 2004</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pl-PL"/>
              <a:t>Zła współpraca a ryzyko próby samobójczej</a:t>
            </a:r>
          </a:p>
        </p:txBody>
      </p:sp>
      <p:graphicFrame>
        <p:nvGraphicFramePr>
          <p:cNvPr id="15362" name="Object 3"/>
          <p:cNvGraphicFramePr>
            <a:graphicFrameLocks noGrp="1" noChangeAspect="1"/>
          </p:cNvGraphicFramePr>
          <p:nvPr>
            <p:ph type="chart" idx="1"/>
          </p:nvPr>
        </p:nvGraphicFramePr>
        <p:xfrm>
          <a:off x="476856" y="1600200"/>
          <a:ext cx="8190288" cy="4525963"/>
        </p:xfrm>
        <a:graphic>
          <a:graphicData uri="http://schemas.openxmlformats.org/presentationml/2006/ole">
            <mc:AlternateContent xmlns:mc="http://schemas.openxmlformats.org/markup-compatibility/2006">
              <mc:Choice xmlns:v="urn:schemas-microsoft-com:vml" Requires="v">
                <p:oleObj spid="_x0000_s3097" name="Wykres" r:id="rId4" imgW="8239050" imgH="4552860" progId="MSGraph.Chart.8">
                  <p:embed followColorScheme="full"/>
                </p:oleObj>
              </mc:Choice>
              <mc:Fallback>
                <p:oleObj name="Wykres" r:id="rId4" imgW="8239050" imgH="4552860"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856" y="1600200"/>
                        <a:ext cx="819028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ymbol zastępczy stopki 5"/>
          <p:cNvSpPr>
            <a:spLocks noGrp="1"/>
          </p:cNvSpPr>
          <p:nvPr>
            <p:ph type="ftr" sz="quarter" idx="12"/>
          </p:nvPr>
        </p:nvSpPr>
        <p:spPr/>
        <p:txBody>
          <a:bodyPr/>
          <a:lstStyle/>
          <a:p>
            <a:pPr>
              <a:defRPr/>
            </a:pPr>
            <a:r>
              <a:rPr lang="pl-PL"/>
              <a:t>Herings i Erkens 2003</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3C760C03-3473-42BE-8C23-71EFC0C1A2D3}" type="slidenum">
              <a:rPr lang="pl-PL" smtClean="0"/>
              <a:pPr>
                <a:defRPr/>
              </a:pPr>
              <a:t>42</a:t>
            </a:fld>
            <a:endParaRPr lang="pl-PL"/>
          </a:p>
        </p:txBody>
      </p:sp>
      <p:pic>
        <p:nvPicPr>
          <p:cNvPr id="13315" name="Picture 2" descr="C:\Documents and Settings\user01\Pulpit\Moje obrazy\WINDVD Capture\cap126.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7949D65E-74C7-4CAD-B263-CD3DD3765A54}" type="slidenum">
              <a:rPr lang="pl-PL" smtClean="0"/>
              <a:pPr>
                <a:defRPr/>
              </a:pPr>
              <a:t>43</a:t>
            </a:fld>
            <a:endParaRPr lang="pl-PL"/>
          </a:p>
        </p:txBody>
      </p:sp>
      <p:pic>
        <p:nvPicPr>
          <p:cNvPr id="14339" name="Picture 3" descr="C:\Documents and Settings\user01\Pulpit\Moje obrazy\WINDVD Capture\cap128.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D28F0118-0FAB-4D7A-B94B-0F667338653A}" type="slidenum">
              <a:rPr lang="pl-PL" smtClean="0"/>
              <a:pPr>
                <a:defRPr/>
              </a:pPr>
              <a:t>44</a:t>
            </a:fld>
            <a:endParaRPr lang="pl-PL"/>
          </a:p>
        </p:txBody>
      </p:sp>
      <p:pic>
        <p:nvPicPr>
          <p:cNvPr id="15363" name="Picture 2" descr="C:\Documents and Settings\user01\Pulpit\Moje obrazy\WINDVD Capture\cap130.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7A3601A8-9442-4F11-A34B-0AEE8DC2CA98}" type="slidenum">
              <a:rPr lang="pl-PL" smtClean="0"/>
              <a:pPr>
                <a:defRPr/>
              </a:pPr>
              <a:t>45</a:t>
            </a:fld>
            <a:endParaRPr lang="pl-PL"/>
          </a:p>
        </p:txBody>
      </p:sp>
      <p:pic>
        <p:nvPicPr>
          <p:cNvPr id="16387" name="Picture 2" descr="C:\Documents and Settings\user01\Pulpit\Moje obrazy\WINDVD Capture\cap131.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0E8267AC-0C58-45D4-98F7-7D14149FB8DB}" type="slidenum">
              <a:rPr lang="pl-PL" smtClean="0"/>
              <a:pPr>
                <a:defRPr/>
              </a:pPr>
              <a:t>46</a:t>
            </a:fld>
            <a:endParaRPr lang="pl-PL"/>
          </a:p>
        </p:txBody>
      </p:sp>
      <p:pic>
        <p:nvPicPr>
          <p:cNvPr id="17411" name="Picture 2" descr="C:\Documents and Settings\user01\Pulpit\Moje obrazy\WINDVD Capture\cap132.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1DED8DA3-DF85-4B0C-B739-580E84AA68B1}" type="slidenum">
              <a:rPr lang="pl-PL" smtClean="0"/>
              <a:pPr>
                <a:defRPr/>
              </a:pPr>
              <a:t>47</a:t>
            </a:fld>
            <a:endParaRPr lang="pl-PL"/>
          </a:p>
        </p:txBody>
      </p:sp>
      <p:pic>
        <p:nvPicPr>
          <p:cNvPr id="18435" name="Picture 2" descr="C:\Documents and Settings\user01\Pulpit\Moje obrazy\WINDVD Capture\cap133.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5A0DA58C-6344-4CFC-8C22-EC3E7D05B218}" type="slidenum">
              <a:rPr lang="pl-PL" smtClean="0"/>
              <a:pPr>
                <a:defRPr/>
              </a:pPr>
              <a:t>48</a:t>
            </a:fld>
            <a:endParaRPr lang="pl-PL"/>
          </a:p>
        </p:txBody>
      </p:sp>
      <p:pic>
        <p:nvPicPr>
          <p:cNvPr id="19459" name="Picture 2" descr="C:\Documents and Settings\user01\Pulpit\Moje obrazy\WINDVD Capture\cap134.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2371D4BF-39FD-4C3E-A888-3E03218C741D}" type="slidenum">
              <a:rPr lang="pl-PL" smtClean="0"/>
              <a:pPr>
                <a:defRPr/>
              </a:pPr>
              <a:t>49</a:t>
            </a:fld>
            <a:endParaRPr lang="pl-PL"/>
          </a:p>
        </p:txBody>
      </p:sp>
      <p:pic>
        <p:nvPicPr>
          <p:cNvPr id="20483" name="Picture 2" descr="C:\Documents and Settings\user01\Pulpit\Moje obrazy\WINDVD Capture\cap135.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7500" y="544513"/>
            <a:ext cx="8637588" cy="762000"/>
          </a:xfrm>
        </p:spPr>
        <p:txBody>
          <a:bodyPr/>
          <a:lstStyle/>
          <a:p>
            <a:r>
              <a:rPr lang="pl-PL" b="1">
                <a:latin typeface="Times New Roman" charset="0"/>
                <a:cs typeface="Times New Roman" charset="0"/>
              </a:rPr>
              <a:t>Co to są leki antypsychotyczne?</a:t>
            </a:r>
          </a:p>
        </p:txBody>
      </p:sp>
      <p:sp>
        <p:nvSpPr>
          <p:cNvPr id="28675" name="Rectangle 3"/>
          <p:cNvSpPr>
            <a:spLocks noGrp="1" noChangeArrowheads="1"/>
          </p:cNvSpPr>
          <p:nvPr>
            <p:ph idx="1"/>
          </p:nvPr>
        </p:nvSpPr>
        <p:spPr>
          <a:xfrm>
            <a:off x="762000" y="1600200"/>
            <a:ext cx="7772400" cy="4083050"/>
          </a:xfrm>
        </p:spPr>
        <p:txBody>
          <a:bodyPr/>
          <a:lstStyle/>
          <a:p>
            <a:pPr>
              <a:lnSpc>
                <a:spcPct val="90000"/>
              </a:lnSpc>
            </a:pPr>
            <a:endParaRPr lang="pl-PL" dirty="0">
              <a:latin typeface="Times New Roman" charset="0"/>
              <a:cs typeface="Times New Roman" charset="0"/>
            </a:endParaRPr>
          </a:p>
          <a:p>
            <a:pPr>
              <a:lnSpc>
                <a:spcPct val="90000"/>
              </a:lnSpc>
            </a:pPr>
            <a:r>
              <a:rPr lang="pl-PL" sz="2000" b="1" dirty="0">
                <a:latin typeface="Times New Roman" charset="0"/>
                <a:cs typeface="Times New Roman" charset="0"/>
              </a:rPr>
              <a:t>Leki antypsychotyczne (przez wiele lat nazywane neuroleptykami – ta nazwa funkcjonuje jeszcze obecnie i jest synonimem leków antypsychotycznych) wprowadzono w latach 50-ch </a:t>
            </a:r>
            <a:r>
              <a:rPr lang="pl-PL" sz="2000" b="1" dirty="0" smtClean="0">
                <a:latin typeface="Times New Roman" charset="0"/>
                <a:cs typeface="Times New Roman" charset="0"/>
              </a:rPr>
              <a:t>XX – ego stulecia</a:t>
            </a:r>
            <a:r>
              <a:rPr lang="pl-PL" sz="2000" b="1" dirty="0">
                <a:latin typeface="Times New Roman" charset="0"/>
                <a:cs typeface="Times New Roman" charset="0"/>
              </a:rPr>
              <a:t>. </a:t>
            </a:r>
            <a:endParaRPr lang="pl-PL" sz="2000" b="1" dirty="0">
              <a:latin typeface="Times New Roman" charset="0"/>
            </a:endParaRPr>
          </a:p>
          <a:p>
            <a:pPr>
              <a:lnSpc>
                <a:spcPct val="90000"/>
              </a:lnSpc>
            </a:pPr>
            <a:r>
              <a:rPr lang="pl-PL" sz="2000" b="1" dirty="0">
                <a:latin typeface="Times New Roman" charset="0"/>
                <a:cs typeface="Times New Roman" charset="0"/>
              </a:rPr>
              <a:t>Powodują one ustępowanie objawów psychozy, przyjmowane dłużej pozwalają na stabilizację stanu psychicznego chorego, przyjmowane odpowiednio długo w dużej mierze zabezpieczają chorego przed nawrotem psychozy. </a:t>
            </a:r>
            <a:endParaRPr lang="pl-PL" sz="2000" b="1" dirty="0">
              <a:latin typeface="Times New Roman" charset="0"/>
            </a:endParaRPr>
          </a:p>
          <a:p>
            <a:pPr>
              <a:lnSpc>
                <a:spcPct val="90000"/>
              </a:lnSpc>
            </a:pPr>
            <a:r>
              <a:rPr lang="pl-PL" sz="2000" b="1" dirty="0">
                <a:latin typeface="Times New Roman" charset="0"/>
                <a:cs typeface="Times New Roman" charset="0"/>
              </a:rPr>
              <a:t>Ich działanie redukuje przede wszystkim objawy wytwórcze psychozy, w nieco mniejszym stopniu wpływają one na pozostałe objawy. </a:t>
            </a:r>
            <a:endParaRPr lang="pl-PL" sz="2000" b="1" dirty="0">
              <a:latin typeface="Times New Roman" charset="0"/>
            </a:endParaRPr>
          </a:p>
          <a:p>
            <a:pPr>
              <a:lnSpc>
                <a:spcPct val="90000"/>
              </a:lnSpc>
            </a:pPr>
            <a:endParaRPr lang="pl-PL" sz="2000" b="1" dirty="0">
              <a:latin typeface="Times New Roman" charset="0"/>
            </a:endParaRPr>
          </a:p>
        </p:txBody>
      </p:sp>
      <p:sp>
        <p:nvSpPr>
          <p:cNvPr id="4" name="Symbol zastępczy numeru slajdu 5"/>
          <p:cNvSpPr>
            <a:spLocks noGrp="1"/>
          </p:cNvSpPr>
          <p:nvPr>
            <p:ph type="sldNum" sz="quarter" idx="12"/>
          </p:nvPr>
        </p:nvSpPr>
        <p:spPr/>
        <p:txBody>
          <a:bodyPr/>
          <a:lstStyle/>
          <a:p>
            <a:fld id="{E2A81968-CC56-4076-891D-26488A332EAC}" type="slidenum">
              <a:rPr lang="pl-PL"/>
              <a:pPr/>
              <a:t>5</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dissolve">
                                      <p:cBhvr>
                                        <p:cTn id="17" dur="500"/>
                                        <p:tgtEl>
                                          <p:spTgt spid="28675">
                                            <p:txEl>
                                              <p:pRg st="3" end="3"/>
                                            </p:txEl>
                                          </p:spTgt>
                                        </p:tgtEl>
                                      </p:cBhvr>
                                    </p:animEffect>
                                  </p:childTnLst>
                                  <p:subTnLst>
                                    <p:animClr clrSpc="rgb" dir="cw">
                                      <p:cBhvr override="childStyle">
                                        <p:cTn dur="1" fill="hold" display="0" masterRel="nextClick" afterEffect="1"/>
                                        <p:tgtEl>
                                          <p:spTgt spid="28675">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6FFFFC51-E4F3-466A-A04D-85E087699F02}" type="slidenum">
              <a:rPr lang="pl-PL"/>
              <a:pPr>
                <a:defRPr/>
              </a:pPr>
              <a:t>50</a:t>
            </a:fld>
            <a:endParaRPr lang="pl-PL"/>
          </a:p>
        </p:txBody>
      </p:sp>
      <p:graphicFrame>
        <p:nvGraphicFramePr>
          <p:cNvPr id="1026" name="Object 2"/>
          <p:cNvGraphicFramePr>
            <a:graphicFrameLocks noChangeAspect="1"/>
          </p:cNvGraphicFramePr>
          <p:nvPr/>
        </p:nvGraphicFramePr>
        <p:xfrm>
          <a:off x="508000" y="1343025"/>
          <a:ext cx="8229600" cy="4600575"/>
        </p:xfrm>
        <a:graphic>
          <a:graphicData uri="http://schemas.openxmlformats.org/presentationml/2006/ole">
            <mc:AlternateContent xmlns:mc="http://schemas.openxmlformats.org/markup-compatibility/2006">
              <mc:Choice xmlns:v="urn:schemas-microsoft-com:vml" Requires="v">
                <p:oleObj spid="_x0000_s1049" name="Chart" r:id="rId4" imgW="8220150" imgH="4600575" progId="MSGraph.Chart.8">
                  <p:embed followColorScheme="full"/>
                </p:oleObj>
              </mc:Choice>
              <mc:Fallback>
                <p:oleObj name="Chart" r:id="rId4" imgW="8220150" imgH="4600575" progId="MSGraph.Chart.8">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343025"/>
                        <a:ext cx="8229600" cy="460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Line 4"/>
          <p:cNvSpPr>
            <a:spLocks noChangeShapeType="1"/>
          </p:cNvSpPr>
          <p:nvPr/>
        </p:nvSpPr>
        <p:spPr bwMode="auto">
          <a:xfrm>
            <a:off x="1333500" y="2565400"/>
            <a:ext cx="3124200" cy="0"/>
          </a:xfrm>
          <a:prstGeom prst="line">
            <a:avLst/>
          </a:prstGeom>
          <a:noFill/>
          <a:ln w="28575">
            <a:solidFill>
              <a:srgbClr val="6666FF"/>
            </a:solidFill>
            <a:round/>
            <a:headEnd type="none" w="sm" len="sm"/>
            <a:tailEnd type="none" w="sm" len="sm"/>
          </a:ln>
        </p:spPr>
        <p:txBody>
          <a:bodyPr/>
          <a:lstStyle/>
          <a:p>
            <a:endParaRPr lang="pl-PL"/>
          </a:p>
        </p:txBody>
      </p:sp>
      <p:sp>
        <p:nvSpPr>
          <p:cNvPr id="1029" name="Line 5"/>
          <p:cNvSpPr>
            <a:spLocks noChangeShapeType="1"/>
          </p:cNvSpPr>
          <p:nvPr/>
        </p:nvSpPr>
        <p:spPr bwMode="auto">
          <a:xfrm>
            <a:off x="4876800" y="3286125"/>
            <a:ext cx="2667000" cy="0"/>
          </a:xfrm>
          <a:prstGeom prst="line">
            <a:avLst/>
          </a:prstGeom>
          <a:noFill/>
          <a:ln w="28575">
            <a:solidFill>
              <a:srgbClr val="FF9966"/>
            </a:solidFill>
            <a:round/>
            <a:headEnd type="none" w="sm" len="sm"/>
            <a:tailEnd type="none" w="sm" len="sm"/>
          </a:ln>
        </p:spPr>
        <p:txBody>
          <a:bodyPr/>
          <a:lstStyle/>
          <a:p>
            <a:endParaRPr lang="pl-PL"/>
          </a:p>
        </p:txBody>
      </p:sp>
      <p:sp>
        <p:nvSpPr>
          <p:cNvPr id="1030" name="Text Box 6"/>
          <p:cNvSpPr txBox="1">
            <a:spLocks noChangeArrowheads="1"/>
          </p:cNvSpPr>
          <p:nvPr/>
        </p:nvSpPr>
        <p:spPr bwMode="auto">
          <a:xfrm>
            <a:off x="1371600" y="1508125"/>
            <a:ext cx="2911475" cy="336550"/>
          </a:xfrm>
          <a:prstGeom prst="rect">
            <a:avLst/>
          </a:prstGeom>
          <a:noFill/>
          <a:ln w="9525">
            <a:noFill/>
            <a:miter lim="800000"/>
            <a:headEnd type="none" w="sm" len="sm"/>
            <a:tailEnd type="none" w="sm" len="sm"/>
          </a:ln>
        </p:spPr>
        <p:txBody>
          <a:bodyPr>
            <a:spAutoFit/>
          </a:bodyPr>
          <a:lstStyle/>
          <a:p>
            <a:pPr algn="ctr" defTabSz="762000"/>
            <a:r>
              <a:rPr lang="pl-PL" sz="1600"/>
              <a:t>Klasyczne</a:t>
            </a:r>
            <a:endParaRPr lang="en-GB" sz="1600"/>
          </a:p>
        </p:txBody>
      </p:sp>
      <p:sp>
        <p:nvSpPr>
          <p:cNvPr id="1031" name="Text Box 7"/>
          <p:cNvSpPr txBox="1">
            <a:spLocks noChangeArrowheads="1"/>
          </p:cNvSpPr>
          <p:nvPr/>
        </p:nvSpPr>
        <p:spPr bwMode="auto">
          <a:xfrm>
            <a:off x="4724400" y="1524000"/>
            <a:ext cx="2911475" cy="336550"/>
          </a:xfrm>
          <a:prstGeom prst="rect">
            <a:avLst/>
          </a:prstGeom>
          <a:noFill/>
          <a:ln w="9525">
            <a:noFill/>
            <a:miter lim="800000"/>
            <a:headEnd type="none" w="sm" len="sm"/>
            <a:tailEnd type="none" w="sm" len="sm"/>
          </a:ln>
        </p:spPr>
        <p:txBody>
          <a:bodyPr>
            <a:spAutoFit/>
          </a:bodyPr>
          <a:lstStyle/>
          <a:p>
            <a:pPr algn="ctr" defTabSz="762000"/>
            <a:r>
              <a:rPr lang="en-GB" sz="1600"/>
              <a:t>Atyp</a:t>
            </a:r>
            <a:r>
              <a:rPr lang="pl-PL" sz="1600"/>
              <a:t>owe</a:t>
            </a:r>
            <a:endParaRPr lang="en-GB" sz="1600"/>
          </a:p>
        </p:txBody>
      </p:sp>
      <p:sp>
        <p:nvSpPr>
          <p:cNvPr id="1032" name="Text Box 8"/>
          <p:cNvSpPr txBox="1">
            <a:spLocks noChangeArrowheads="1"/>
          </p:cNvSpPr>
          <p:nvPr/>
        </p:nvSpPr>
        <p:spPr bwMode="auto">
          <a:xfrm rot="-2700000">
            <a:off x="6592888" y="5092700"/>
            <a:ext cx="1854200" cy="336550"/>
          </a:xfrm>
          <a:prstGeom prst="rect">
            <a:avLst/>
          </a:prstGeom>
          <a:noFill/>
          <a:ln w="9525">
            <a:noFill/>
            <a:miter lim="800000"/>
            <a:headEnd type="none" w="sm" len="sm"/>
            <a:tailEnd type="none" w="sm" len="sm"/>
          </a:ln>
        </p:spPr>
        <p:txBody>
          <a:bodyPr wrap="none">
            <a:spAutoFit/>
          </a:bodyPr>
          <a:lstStyle/>
          <a:p>
            <a:pPr algn="ctr" defTabSz="762000"/>
            <a:r>
              <a:rPr lang="en-GB" sz="1600"/>
              <a:t>Risp</a:t>
            </a:r>
            <a:r>
              <a:rPr lang="pl-PL" sz="1600"/>
              <a:t>olept Consta</a:t>
            </a:r>
            <a:endParaRPr lang="en-GB" sz="1600"/>
          </a:p>
        </p:txBody>
      </p:sp>
      <p:sp>
        <p:nvSpPr>
          <p:cNvPr id="1033" name="Rectangle 9"/>
          <p:cNvSpPr>
            <a:spLocks noChangeArrowheads="1"/>
          </p:cNvSpPr>
          <p:nvPr/>
        </p:nvSpPr>
        <p:spPr bwMode="auto">
          <a:xfrm rot="-5400000">
            <a:off x="-635000" y="2817813"/>
            <a:ext cx="2616200" cy="304800"/>
          </a:xfrm>
          <a:prstGeom prst="rect">
            <a:avLst/>
          </a:prstGeom>
          <a:noFill/>
          <a:ln w="9525">
            <a:noFill/>
            <a:miter lim="800000"/>
            <a:headEnd/>
            <a:tailEnd/>
          </a:ln>
        </p:spPr>
        <p:txBody>
          <a:bodyPr wrap="none" lIns="92075" tIns="46038" rIns="92075" bIns="46038">
            <a:spAutoFit/>
          </a:bodyPr>
          <a:lstStyle/>
          <a:p>
            <a:pPr algn="ctr"/>
            <a:r>
              <a:rPr lang="pl-PL" sz="1400"/>
              <a:t>Częstość r</a:t>
            </a:r>
            <a:r>
              <a:rPr lang="en-US" sz="1400"/>
              <a:t>ehospitali</a:t>
            </a:r>
            <a:r>
              <a:rPr lang="pl-PL" sz="1400"/>
              <a:t>zacji</a:t>
            </a:r>
            <a:r>
              <a:rPr lang="en-US" sz="1400"/>
              <a:t> (%)</a:t>
            </a:r>
          </a:p>
        </p:txBody>
      </p:sp>
      <p:sp>
        <p:nvSpPr>
          <p:cNvPr id="1034" name="Text Box 10"/>
          <p:cNvSpPr txBox="1">
            <a:spLocks noChangeArrowheads="1"/>
          </p:cNvSpPr>
          <p:nvPr/>
        </p:nvSpPr>
        <p:spPr bwMode="auto">
          <a:xfrm>
            <a:off x="2876550" y="2227263"/>
            <a:ext cx="1436688" cy="304800"/>
          </a:xfrm>
          <a:prstGeom prst="rect">
            <a:avLst/>
          </a:prstGeom>
          <a:noFill/>
          <a:ln w="9525">
            <a:noFill/>
            <a:miter lim="800000"/>
            <a:headEnd type="none" w="sm" len="sm"/>
            <a:tailEnd type="none" w="sm" len="sm"/>
          </a:ln>
        </p:spPr>
        <p:txBody>
          <a:bodyPr wrap="none">
            <a:spAutoFit/>
          </a:bodyPr>
          <a:lstStyle/>
          <a:p>
            <a:pPr algn="ctr" defTabSz="762000"/>
            <a:r>
              <a:rPr lang="pl-PL" sz="1400">
                <a:solidFill>
                  <a:srgbClr val="6666FF"/>
                </a:solidFill>
              </a:rPr>
              <a:t>Średnia 37.3 %</a:t>
            </a:r>
            <a:endParaRPr lang="en-GB" sz="1400">
              <a:solidFill>
                <a:srgbClr val="6666FF"/>
              </a:solidFill>
            </a:endParaRPr>
          </a:p>
        </p:txBody>
      </p:sp>
      <p:sp>
        <p:nvSpPr>
          <p:cNvPr id="1035" name="Text Box 11"/>
          <p:cNvSpPr txBox="1">
            <a:spLocks noChangeArrowheads="1"/>
          </p:cNvSpPr>
          <p:nvPr/>
        </p:nvSpPr>
        <p:spPr bwMode="auto">
          <a:xfrm>
            <a:off x="5308600" y="2867025"/>
            <a:ext cx="1436688" cy="304800"/>
          </a:xfrm>
          <a:prstGeom prst="rect">
            <a:avLst/>
          </a:prstGeom>
          <a:noFill/>
          <a:ln w="9525">
            <a:noFill/>
            <a:miter lim="800000"/>
            <a:headEnd type="none" w="sm" len="sm"/>
            <a:tailEnd type="none" w="sm" len="sm"/>
          </a:ln>
        </p:spPr>
        <p:txBody>
          <a:bodyPr wrap="none">
            <a:spAutoFit/>
          </a:bodyPr>
          <a:lstStyle/>
          <a:p>
            <a:pPr algn="ctr" defTabSz="762000"/>
            <a:r>
              <a:rPr lang="pl-PL" sz="1400">
                <a:solidFill>
                  <a:srgbClr val="FF9966"/>
                </a:solidFill>
              </a:rPr>
              <a:t>Średnia 25.3 %</a:t>
            </a:r>
            <a:endParaRPr lang="en-GB" sz="1400">
              <a:solidFill>
                <a:srgbClr val="FF9966"/>
              </a:solidFill>
            </a:endParaRPr>
          </a:p>
        </p:txBody>
      </p:sp>
      <p:sp>
        <p:nvSpPr>
          <p:cNvPr id="13" name="Rectangle 13"/>
          <p:cNvSpPr txBox="1">
            <a:spLocks noChangeArrowheads="1"/>
          </p:cNvSpPr>
          <p:nvPr/>
        </p:nvSpPr>
        <p:spPr>
          <a:xfrm>
            <a:off x="1143000" y="0"/>
            <a:ext cx="8001000" cy="990600"/>
          </a:xfrm>
          <a:prstGeom prst="rect">
            <a:avLst/>
          </a:prstGeom>
          <a:noFill/>
          <a:ln/>
        </p:spPr>
        <p:txBody>
          <a:bodyPr/>
          <a:lstStyle/>
          <a:p>
            <a:pPr algn="ctr">
              <a:defRPr/>
            </a:pPr>
            <a:r>
              <a:rPr lang="pl-PL" sz="3600" b="1" kern="0" dirty="0">
                <a:solidFill>
                  <a:srgbClr val="006666"/>
                </a:solidFill>
                <a:effectLst>
                  <a:outerShdw blurRad="38100" dist="38100" dir="2700000" algn="tl">
                    <a:srgbClr val="C0C0C0"/>
                  </a:outerShdw>
                </a:effectLst>
                <a:latin typeface="+mj-lt"/>
                <a:ea typeface="+mj-ea"/>
                <a:cs typeface="+mj-cs"/>
              </a:rPr>
              <a:t>Roczne odsetki </a:t>
            </a:r>
            <a:r>
              <a:rPr lang="pl-PL" sz="3600" b="1" kern="0" dirty="0" err="1">
                <a:solidFill>
                  <a:srgbClr val="006666"/>
                </a:solidFill>
                <a:effectLst>
                  <a:outerShdw blurRad="38100" dist="38100" dir="2700000" algn="tl">
                    <a:srgbClr val="C0C0C0"/>
                  </a:outerShdw>
                </a:effectLst>
                <a:latin typeface="+mj-lt"/>
                <a:ea typeface="+mj-ea"/>
                <a:cs typeface="+mj-cs"/>
              </a:rPr>
              <a:t>rehospitalizacji</a:t>
            </a:r>
            <a:r>
              <a:rPr lang="pl-PL" sz="3600" b="1" kern="0" dirty="0">
                <a:solidFill>
                  <a:srgbClr val="006666"/>
                </a:solidFill>
                <a:effectLst>
                  <a:outerShdw blurRad="38100" dist="38100" dir="2700000" algn="tl">
                    <a:srgbClr val="C0C0C0"/>
                  </a:outerShdw>
                </a:effectLst>
                <a:latin typeface="+mj-lt"/>
                <a:ea typeface="+mj-ea"/>
                <a:cs typeface="+mj-cs"/>
              </a:rPr>
              <a:t> </a:t>
            </a:r>
            <a:endParaRPr lang="en-US" sz="3600" b="1" kern="0" dirty="0">
              <a:solidFill>
                <a:srgbClr val="006666"/>
              </a:solidFill>
              <a:effectLst>
                <a:outerShdw blurRad="38100" dist="38100" dir="2700000" algn="tl">
                  <a:srgbClr val="C0C0C0"/>
                </a:outerShdw>
              </a:effectLst>
              <a:latin typeface="+mj-lt"/>
              <a:ea typeface="+mj-ea"/>
              <a:cs typeface="+mj-cs"/>
            </a:endParaRPr>
          </a:p>
        </p:txBody>
      </p:sp>
      <p:sp>
        <p:nvSpPr>
          <p:cNvPr id="14" name="Text Box 14"/>
          <p:cNvSpPr txBox="1">
            <a:spLocks noChangeArrowheads="1"/>
          </p:cNvSpPr>
          <p:nvPr/>
        </p:nvSpPr>
        <p:spPr bwMode="auto">
          <a:xfrm>
            <a:off x="7951788" y="3121025"/>
            <a:ext cx="895350" cy="366713"/>
          </a:xfrm>
          <a:prstGeom prst="rect">
            <a:avLst/>
          </a:prstGeom>
          <a:noFill/>
          <a:ln w="9525">
            <a:noFill/>
            <a:miter lim="800000"/>
            <a:headEnd type="none" w="sm" len="sm"/>
            <a:tailEnd type="none" w="sm" len="sm"/>
          </a:ln>
          <a:effectLst/>
        </p:spPr>
        <p:txBody>
          <a:bodyPr wrap="none">
            <a:spAutoFit/>
          </a:bodyPr>
          <a:lstStyle/>
          <a:p>
            <a:pPr algn="ctr" defTabSz="762000">
              <a:defRPr/>
            </a:pPr>
            <a:r>
              <a:rPr lang="pl-PL">
                <a:solidFill>
                  <a:srgbClr val="33CC33"/>
                </a:solidFill>
                <a:effectLst>
                  <a:outerShdw blurRad="38100" dist="38100" dir="2700000" algn="tl">
                    <a:srgbClr val="C0C0C0"/>
                  </a:outerShdw>
                </a:effectLst>
              </a:rPr>
              <a:t>17.6 %</a:t>
            </a:r>
            <a:endParaRPr lang="en-GB">
              <a:solidFill>
                <a:srgbClr val="33CC33"/>
              </a:solidFill>
              <a:effectLst>
                <a:outerShdw blurRad="38100" dist="38100" dir="2700000" algn="tl">
                  <a:srgbClr val="C0C0C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numeru slajdu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C9ED45F-50D7-4726-A3A0-F585EA0621B6}" type="slidenum">
              <a:rPr lang="pl-PL"/>
              <a:pPr/>
              <a:t>51</a:t>
            </a:fld>
            <a:endParaRPr lang="pl-PL"/>
          </a:p>
        </p:txBody>
      </p:sp>
      <p:sp>
        <p:nvSpPr>
          <p:cNvPr id="38915" name="Rectangle 2"/>
          <p:cNvSpPr>
            <a:spLocks noRot="1"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pl-PL" sz="4400">
                <a:solidFill>
                  <a:schemeClr val="tx2"/>
                </a:solidFill>
              </a:rPr>
              <a:t>Pamiętajmy, że…</a:t>
            </a:r>
          </a:p>
        </p:txBody>
      </p:sp>
      <p:sp>
        <p:nvSpPr>
          <p:cNvPr id="38916"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Tx/>
              <a:buChar char="•"/>
            </a:pPr>
            <a:r>
              <a:rPr lang="pl-PL" sz="2800" dirty="0"/>
              <a:t>Większość skutecznych w badaniach klinicznych leków antypsychotycznych nie jest efektywna, gdy pacjent nawozi nimi kwiaty…</a:t>
            </a:r>
          </a:p>
          <a:p>
            <a:pPr marL="342900" indent="-342900">
              <a:spcBef>
                <a:spcPct val="20000"/>
              </a:spcBef>
              <a:buFontTx/>
              <a:buChar char="•"/>
            </a:pPr>
            <a:r>
              <a:rPr lang="pl-PL" sz="2800" dirty="0"/>
              <a:t>Stosowane leki o niskiej skuteczności są skuteczniejsze niż wysoce skuteczne leki, których pacjent nie przyjmuje …</a:t>
            </a:r>
          </a:p>
          <a:p>
            <a:pPr marL="342900" indent="-342900">
              <a:spcBef>
                <a:spcPct val="20000"/>
              </a:spcBef>
              <a:buFontTx/>
              <a:buChar char="•"/>
            </a:pPr>
            <a:r>
              <a:rPr lang="pl-PL" sz="2800" dirty="0"/>
              <a:t>Człowiek jest naczelnym o niskiej współpracy</a:t>
            </a:r>
          </a:p>
          <a:p>
            <a:pPr marL="342900" indent="-342900">
              <a:spcBef>
                <a:spcPct val="20000"/>
              </a:spcBef>
              <a:buFontTx/>
              <a:buChar char="•"/>
            </a:pPr>
            <a:r>
              <a:rPr lang="pl-PL" sz="2800" dirty="0"/>
              <a:t>Ostatnie doniesienia o wyzdrowienie w psychozach dzięki metodom poza-biologicznym </a:t>
            </a:r>
            <a:r>
              <a:rPr lang="pl-PL" sz="2800" dirty="0" smtClean="0"/>
              <a:t>1981 </a:t>
            </a:r>
            <a:r>
              <a:rPr lang="pl-PL" sz="2800" dirty="0"/>
              <a:t>lat temu (Nowy Testament)</a:t>
            </a:r>
          </a:p>
        </p:txBody>
      </p:sp>
      <p:sp>
        <p:nvSpPr>
          <p:cNvPr id="2" name="Symbol zastępczy stopki 1"/>
          <p:cNvSpPr>
            <a:spLocks noGrp="1"/>
          </p:cNvSpPr>
          <p:nvPr>
            <p:ph type="ftr" sz="quarter" idx="11"/>
          </p:nvPr>
        </p:nvSpPr>
        <p:spPr/>
        <p:txBody>
          <a:bodyPr/>
          <a:lstStyle/>
          <a:p>
            <a:r>
              <a:rPr lang="pl-PL" smtClean="0"/>
              <a:t>Czernikiewicz A. chyba 1997</a:t>
            </a:r>
            <a:endParaRPr lang="pl-PL"/>
          </a:p>
        </p:txBody>
      </p:sp>
    </p:spTree>
    <p:extLst>
      <p:ext uri="{BB962C8B-B14F-4D97-AF65-F5344CB8AC3E}">
        <p14:creationId xmlns:p14="http://schemas.microsoft.com/office/powerpoint/2010/main" val="1160276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00200" y="2028828"/>
            <a:ext cx="7086600" cy="1828800"/>
          </a:xfrm>
        </p:spPr>
        <p:txBody>
          <a:bodyPr>
            <a:normAutofit fontScale="90000"/>
          </a:bodyPr>
          <a:lstStyle/>
          <a:p>
            <a:r>
              <a:rPr lang="pl-PL" sz="4000" dirty="0" smtClean="0"/>
              <a:t>Bazą leczenia długoterminowego jest interwencja w pierwszym epizodzie psychozy </a:t>
            </a:r>
            <a:endParaRPr lang="pl-PL" sz="4000" dirty="0"/>
          </a:p>
        </p:txBody>
      </p:sp>
      <p:sp>
        <p:nvSpPr>
          <p:cNvPr id="4" name="Symbol zastępczy numeru slajdu 3"/>
          <p:cNvSpPr>
            <a:spLocks noGrp="1"/>
          </p:cNvSpPr>
          <p:nvPr>
            <p:ph type="sldNum" sz="quarter" idx="12"/>
          </p:nvPr>
        </p:nvSpPr>
        <p:spPr/>
        <p:txBody>
          <a:bodyPr/>
          <a:lstStyle/>
          <a:p>
            <a:pPr algn="r" rtl="0" fontAlgn="base">
              <a:spcBef>
                <a:spcPct val="0"/>
              </a:spcBef>
              <a:spcAft>
                <a:spcPct val="0"/>
              </a:spcAft>
            </a:pPr>
            <a:fld id="{7C37F5C4-2954-4D75-B73A-A39C580B6E76}" type="slidenum">
              <a:rPr lang="pl-PL" sz="1200" kern="1200">
                <a:solidFill>
                  <a:prstClr val="white">
                    <a:shade val="50000"/>
                  </a:prstClr>
                </a:solidFill>
                <a:latin typeface="Tahoma" pitchFamily="34" charset="0"/>
                <a:ea typeface="+mn-ea"/>
                <a:cs typeface="+mn-cs"/>
              </a:rPr>
              <a:pPr algn="r" rtl="0" fontAlgn="base">
                <a:spcBef>
                  <a:spcPct val="0"/>
                </a:spcBef>
                <a:spcAft>
                  <a:spcPct val="0"/>
                </a:spcAft>
              </a:pPr>
              <a:t>52</a:t>
            </a:fld>
            <a:endParaRPr lang="pl-PL" sz="1200" kern="1200">
              <a:solidFill>
                <a:prstClr val="white">
                  <a:shade val="50000"/>
                </a:prstClr>
              </a:solidFill>
              <a:latin typeface="Tahoma"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dirty="0" smtClean="0">
                <a:solidFill>
                  <a:schemeClr val="accent1">
                    <a:satMod val="150000"/>
                  </a:schemeClr>
                </a:solidFill>
              </a:rPr>
              <a:t>Interwencja w pierwszym epizodzie schizofrenii (PE-S)</a:t>
            </a:r>
            <a:endParaRPr lang="pl-PL" dirty="0">
              <a:solidFill>
                <a:schemeClr val="accent1">
                  <a:satMod val="150000"/>
                </a:schemeClr>
              </a:solidFill>
            </a:endParaRPr>
          </a:p>
        </p:txBody>
      </p:sp>
      <p:sp>
        <p:nvSpPr>
          <p:cNvPr id="3" name="Symbol zastępczy zawartości 2"/>
          <p:cNvSpPr>
            <a:spLocks noGrp="1"/>
          </p:cNvSpPr>
          <p:nvPr>
            <p:ph sz="half" idx="1"/>
          </p:nvPr>
        </p:nvSpPr>
        <p:spPr/>
        <p:txBody>
          <a:bodyPr rtlCol="0">
            <a:normAutofit fontScale="62500" lnSpcReduction="20000"/>
          </a:bodyPr>
          <a:lstStyle/>
          <a:p>
            <a:pPr marL="438912" indent="-320040" fontAlgn="auto">
              <a:spcBef>
                <a:spcPts val="0"/>
              </a:spcBef>
              <a:spcAft>
                <a:spcPts val="0"/>
              </a:spcAft>
              <a:buFont typeface="Wingdings 2"/>
              <a:buChar char=""/>
              <a:defRPr/>
            </a:pPr>
            <a:r>
              <a:rPr lang="pl-PL" dirty="0" smtClean="0"/>
              <a:t>Interwencja w PE-S jest najistotniejszą interwencją w całym procesie terapii schizofrenii i często ma decydujący wpływ na efekty leczenia długoterminowego</a:t>
            </a:r>
          </a:p>
          <a:p>
            <a:pPr marL="438912" indent="-320040" fontAlgn="auto">
              <a:spcBef>
                <a:spcPts val="0"/>
              </a:spcBef>
              <a:spcAft>
                <a:spcPts val="0"/>
              </a:spcAft>
              <a:buFont typeface="Wingdings 2"/>
              <a:buChar char=""/>
              <a:defRPr/>
            </a:pPr>
            <a:r>
              <a:rPr lang="pl-PL" b="1" dirty="0" smtClean="0">
                <a:effectLst>
                  <a:outerShdw blurRad="38100" dist="38100" dir="2700000" algn="tl">
                    <a:srgbClr val="000000">
                      <a:alpha val="43137"/>
                    </a:srgbClr>
                  </a:outerShdw>
                </a:effectLst>
              </a:rPr>
              <a:t>Osoby z PE-S mają</a:t>
            </a:r>
          </a:p>
          <a:p>
            <a:pPr marL="731520" lvl="1" indent="-274320" fontAlgn="auto">
              <a:spcAft>
                <a:spcPts val="0"/>
              </a:spcAft>
              <a:buFont typeface="Wingdings"/>
              <a:buChar char=""/>
              <a:defRPr/>
            </a:pPr>
            <a:r>
              <a:rPr lang="pl-PL" sz="2600" b="1" dirty="0" smtClean="0">
                <a:solidFill>
                  <a:srgbClr val="FFC000"/>
                </a:solidFill>
                <a:effectLst>
                  <a:outerShdw blurRad="38100" dist="38100" dir="2700000" algn="tl">
                    <a:srgbClr val="000000">
                      <a:alpha val="43137"/>
                    </a:srgbClr>
                  </a:outerShdw>
                </a:effectLst>
              </a:rPr>
              <a:t>Wysoki współczynnik odpowiedzi na terapię antypsychotyczną</a:t>
            </a:r>
          </a:p>
          <a:p>
            <a:pPr marL="731520" lvl="1" indent="-274320" fontAlgn="auto">
              <a:spcAft>
                <a:spcPts val="0"/>
              </a:spcAft>
              <a:buFont typeface="Wingdings"/>
              <a:buChar char=""/>
              <a:defRPr/>
            </a:pPr>
            <a:r>
              <a:rPr lang="pl-PL" sz="2600" b="1" dirty="0" smtClean="0">
                <a:solidFill>
                  <a:srgbClr val="FFC000"/>
                </a:solidFill>
                <a:effectLst>
                  <a:outerShdw blurRad="38100" dist="38100" dir="2700000" algn="tl">
                    <a:srgbClr val="000000">
                      <a:alpha val="43137"/>
                    </a:srgbClr>
                  </a:outerShdw>
                </a:effectLst>
              </a:rPr>
              <a:t>Podwyższoną wrażliwość na efekty uboczne  terapii antypsychotycznej</a:t>
            </a:r>
          </a:p>
          <a:p>
            <a:pPr marL="731520" lvl="1" indent="-274320" fontAlgn="auto">
              <a:spcAft>
                <a:spcPts val="0"/>
              </a:spcAft>
              <a:buFont typeface="Wingdings"/>
              <a:buChar char=""/>
              <a:defRPr/>
            </a:pPr>
            <a:r>
              <a:rPr lang="pl-PL" sz="2600" b="1" dirty="0" smtClean="0">
                <a:solidFill>
                  <a:srgbClr val="FFC000"/>
                </a:solidFill>
                <a:effectLst>
                  <a:outerShdw blurRad="38100" dist="38100" dir="2700000" algn="tl">
                    <a:srgbClr val="000000">
                      <a:alpha val="43137"/>
                    </a:srgbClr>
                  </a:outerShdw>
                </a:effectLst>
              </a:rPr>
              <a:t>Znacząco gorszy (w porównaniu z kolejnymi epizodami) współczynnik nawrotowości </a:t>
            </a:r>
            <a:endParaRPr lang="pl-PL" sz="2600" b="1" dirty="0">
              <a:solidFill>
                <a:srgbClr val="FFC000"/>
              </a:solidFill>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p:txBody>
          <a:bodyPr rtlCol="0">
            <a:normAutofit fontScale="62500" lnSpcReduction="20000"/>
          </a:bodyPr>
          <a:lstStyle/>
          <a:p>
            <a:pPr marL="438912" indent="-320040" fontAlgn="auto">
              <a:spcBef>
                <a:spcPts val="0"/>
              </a:spcBef>
              <a:spcAft>
                <a:spcPts val="0"/>
              </a:spcAft>
              <a:buFont typeface="Wingdings 2"/>
              <a:buChar char=""/>
              <a:defRPr/>
            </a:pPr>
            <a:r>
              <a:rPr lang="pl-PL" dirty="0" smtClean="0"/>
              <a:t>UWAGA! PSYCHIATRZY ZAJMUJĄCY SIĘ GŁÓWNIE PACJENTAMI PRZEWLEKLE CHORYMI NA SCHIZOFRENIĘ POWINNI MODYFIKOWAĆ SWOJE PODEJŚCIE TERAPEUTYCZNE W ODNIESIENIU DO PACJENTÓW Z PE-S </a:t>
            </a:r>
            <a:endParaRPr lang="pl-PL" dirty="0"/>
          </a:p>
        </p:txBody>
      </p:sp>
      <p:sp>
        <p:nvSpPr>
          <p:cNvPr id="5" name="Symbol zastępczy stopki 4"/>
          <p:cNvSpPr>
            <a:spLocks noGrp="1"/>
          </p:cNvSpPr>
          <p:nvPr>
            <p:ph type="ftr" sz="quarter" idx="11"/>
          </p:nvPr>
        </p:nvSpPr>
        <p:spPr/>
        <p:txBody>
          <a:bodyPr/>
          <a:lstStyle/>
          <a:p>
            <a:pPr algn="ctr" rtl="0">
              <a:defRPr/>
            </a:pPr>
            <a:r>
              <a:rPr lang="pl-PL" sz="1200" kern="1200">
                <a:solidFill>
                  <a:prstClr val="white">
                    <a:shade val="50000"/>
                  </a:prstClr>
                </a:solidFill>
                <a:latin typeface="Book Antiqua"/>
                <a:ea typeface="+mn-ea"/>
                <a:cs typeface="+mn-cs"/>
              </a:rPr>
              <a:t>Robinson 2008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251062"/>
          </a:xfrm>
        </p:spPr>
        <p:txBody>
          <a:bodyPr/>
          <a:lstStyle/>
          <a:p>
            <a:pPr eaLnBrk="1" fontAlgn="auto" hangingPunct="1">
              <a:spcAft>
                <a:spcPts val="0"/>
              </a:spcAft>
              <a:defRPr/>
            </a:pPr>
            <a:r>
              <a:rPr lang="pl-PL" dirty="0" smtClean="0">
                <a:solidFill>
                  <a:schemeClr val="accent1">
                    <a:satMod val="150000"/>
                  </a:schemeClr>
                </a:solidFill>
              </a:rPr>
              <a:t>Zmiany morfologiczne </a:t>
            </a:r>
            <a:endParaRPr lang="pl-PL" dirty="0">
              <a:solidFill>
                <a:schemeClr val="accent1">
                  <a:satMod val="150000"/>
                </a:schemeClr>
              </a:solidFill>
            </a:endParaRPr>
          </a:p>
        </p:txBody>
      </p:sp>
      <p:sp>
        <p:nvSpPr>
          <p:cNvPr id="32771" name="Symbol zastępczy zawartości 4"/>
          <p:cNvSpPr>
            <a:spLocks noGrp="1"/>
          </p:cNvSpPr>
          <p:nvPr>
            <p:ph sz="half" idx="1"/>
          </p:nvPr>
        </p:nvSpPr>
        <p:spPr>
          <a:xfrm>
            <a:off x="457200" y="1773238"/>
            <a:ext cx="4038600" cy="4624387"/>
          </a:xfrm>
        </p:spPr>
        <p:txBody>
          <a:bodyPr/>
          <a:lstStyle/>
          <a:p>
            <a:pPr eaLnBrk="1" hangingPunct="1"/>
            <a:r>
              <a:rPr lang="pl-PL" smtClean="0"/>
              <a:t>Grupa pacjentów z PE-S wcześniej nieleczonych </a:t>
            </a:r>
          </a:p>
          <a:p>
            <a:pPr eaLnBrk="1" hangingPunct="1"/>
            <a:r>
              <a:rPr lang="pl-PL" smtClean="0"/>
              <a:t>OLZ  (n=21)</a:t>
            </a:r>
          </a:p>
          <a:p>
            <a:pPr eaLnBrk="1" hangingPunct="1"/>
            <a:r>
              <a:rPr lang="pl-PL" smtClean="0"/>
              <a:t>HAL (n=10)</a:t>
            </a:r>
          </a:p>
          <a:p>
            <a:pPr eaLnBrk="1" hangingPunct="1"/>
            <a:r>
              <a:rPr lang="pl-PL" smtClean="0"/>
              <a:t>Ocena po roku</a:t>
            </a:r>
          </a:p>
          <a:p>
            <a:pPr eaLnBrk="1" hangingPunct="1"/>
            <a:r>
              <a:rPr lang="pl-PL" smtClean="0"/>
              <a:t>Ubytek istoty szarej w obu półkulach (HAL&gt;OLZ; p&lt;.05)</a:t>
            </a:r>
          </a:p>
        </p:txBody>
      </p:sp>
      <p:sp>
        <p:nvSpPr>
          <p:cNvPr id="32772" name="Symbol zastępczy zawartości 5"/>
          <p:cNvSpPr>
            <a:spLocks noGrp="1"/>
          </p:cNvSpPr>
          <p:nvPr>
            <p:ph sz="half" idx="2"/>
          </p:nvPr>
        </p:nvSpPr>
        <p:spPr>
          <a:xfrm>
            <a:off x="4648200" y="1773238"/>
            <a:ext cx="4038600" cy="4624387"/>
          </a:xfrm>
        </p:spPr>
        <p:txBody>
          <a:bodyPr/>
          <a:lstStyle/>
          <a:p>
            <a:pPr eaLnBrk="1" hangingPunct="1"/>
            <a:endParaRPr lang="pl-PL" smtClean="0"/>
          </a:p>
        </p:txBody>
      </p:sp>
      <p:sp>
        <p:nvSpPr>
          <p:cNvPr id="8" name="Symbol zastępczy numeru slajdu 7"/>
          <p:cNvSpPr>
            <a:spLocks noGrp="1"/>
          </p:cNvSpPr>
          <p:nvPr>
            <p:ph type="sldNum" sz="quarter" idx="12"/>
          </p:nvPr>
        </p:nvSpPr>
        <p:spPr/>
        <p:txBody>
          <a:bodyPr/>
          <a:lstStyle/>
          <a:p>
            <a:pPr algn="r" rtl="0" fontAlgn="base">
              <a:spcBef>
                <a:spcPct val="0"/>
              </a:spcBef>
              <a:spcAft>
                <a:spcPct val="0"/>
              </a:spcAft>
            </a:pPr>
            <a:fld id="{6DAA2DB8-6E72-4542-A499-F011251D3BC3}" type="slidenum">
              <a:rPr lang="pl-PL" sz="1200" kern="1200">
                <a:solidFill>
                  <a:prstClr val="white">
                    <a:shade val="50000"/>
                  </a:prstClr>
                </a:solidFill>
                <a:latin typeface="Tahoma" pitchFamily="34" charset="0"/>
                <a:ea typeface="+mn-ea"/>
                <a:cs typeface="+mn-cs"/>
              </a:rPr>
              <a:pPr algn="r" rtl="0" fontAlgn="base">
                <a:spcBef>
                  <a:spcPct val="0"/>
                </a:spcBef>
                <a:spcAft>
                  <a:spcPct val="0"/>
                </a:spcAft>
              </a:pPr>
              <a:t>54</a:t>
            </a:fld>
            <a:endParaRPr lang="pl-PL" sz="1200" kern="1200">
              <a:solidFill>
                <a:prstClr val="white">
                  <a:shade val="50000"/>
                </a:prstClr>
              </a:solidFill>
              <a:latin typeface="Tahoma" pitchFamily="34" charset="0"/>
              <a:ea typeface="+mn-ea"/>
              <a:cs typeface="+mn-cs"/>
            </a:endParaRPr>
          </a:p>
        </p:txBody>
      </p:sp>
      <p:pic>
        <p:nvPicPr>
          <p:cNvPr id="32774" name="Picture 2" descr="Peuksen_Slide_08"/>
          <p:cNvPicPr>
            <a:picLocks noChangeAspect="1" noChangeArrowheads="1"/>
          </p:cNvPicPr>
          <p:nvPr/>
        </p:nvPicPr>
        <p:blipFill>
          <a:blip r:embed="rId3" cstate="print"/>
          <a:srcRect l="10156" t="24725" r="44531" b="21898"/>
          <a:stretch>
            <a:fillRect/>
          </a:stretch>
        </p:blipFill>
        <p:spPr bwMode="auto">
          <a:xfrm>
            <a:off x="4714875" y="1571625"/>
            <a:ext cx="4143375" cy="46434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ytuł 1"/>
          <p:cNvSpPr>
            <a:spLocks noGrp="1"/>
          </p:cNvSpPr>
          <p:nvPr>
            <p:ph type="title"/>
          </p:nvPr>
        </p:nvSpPr>
        <p:spPr/>
        <p:txBody>
          <a:bodyPr/>
          <a:lstStyle/>
          <a:p>
            <a:pPr eaLnBrk="1" hangingPunct="1"/>
            <a:r>
              <a:rPr lang="pl-PL" dirty="0" smtClean="0"/>
              <a:t>Schizofrenia lekooporna</a:t>
            </a:r>
          </a:p>
        </p:txBody>
      </p:sp>
      <p:sp>
        <p:nvSpPr>
          <p:cNvPr id="3" name="Symbol zastępczy zawartości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pl-PL" sz="3600" dirty="0" smtClean="0"/>
              <a:t>Około 20% chorych na schizofrenię spełnia kryteria lekooporności (wg </a:t>
            </a:r>
            <a:r>
              <a:rPr lang="pl-PL" sz="3600" dirty="0" err="1" smtClean="0"/>
              <a:t>Kane’a</a:t>
            </a:r>
            <a:r>
              <a:rPr lang="pl-PL" sz="3600" dirty="0" smtClean="0"/>
              <a:t>)</a:t>
            </a:r>
          </a:p>
          <a:p>
            <a:pPr marL="420624" indent="-384048" eaLnBrk="1" fontAlgn="auto" hangingPunct="1">
              <a:spcAft>
                <a:spcPts val="0"/>
              </a:spcAft>
              <a:buFont typeface="Wingdings 2"/>
              <a:buChar char=""/>
              <a:defRPr/>
            </a:pPr>
            <a:r>
              <a:rPr lang="pl-PL" sz="3600" dirty="0" smtClean="0"/>
              <a:t>Około 40% chorych słabo odpowiada na </a:t>
            </a:r>
            <a:r>
              <a:rPr lang="pl-PL" sz="3600" dirty="0" err="1" smtClean="0"/>
              <a:t>klozapinę</a:t>
            </a:r>
            <a:endParaRPr lang="pl-PL" sz="3600" dirty="0" smtClean="0"/>
          </a:p>
          <a:p>
            <a:pPr marL="420624" indent="-384048" eaLnBrk="1" fontAlgn="auto" hangingPunct="1">
              <a:spcAft>
                <a:spcPts val="0"/>
              </a:spcAft>
              <a:buNone/>
              <a:defRPr/>
            </a:pP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17500" y="1027113"/>
            <a:ext cx="8637588" cy="457200"/>
          </a:xfrm>
        </p:spPr>
        <p:txBody>
          <a:bodyPr>
            <a:noAutofit/>
          </a:bodyPr>
          <a:lstStyle/>
          <a:p>
            <a:pPr eaLnBrk="1" hangingPunct="1"/>
            <a:r>
              <a:rPr lang="pl-PL" sz="3200" dirty="0" smtClean="0">
                <a:latin typeface="Comic Sans MS" pitchFamily="66" charset="0"/>
              </a:rPr>
              <a:t>Schizofrenia lekooporna czy pseudo-lekooporna? </a:t>
            </a:r>
            <a:br>
              <a:rPr lang="pl-PL" sz="3200" dirty="0" smtClean="0">
                <a:latin typeface="Comic Sans MS" pitchFamily="66" charset="0"/>
              </a:rPr>
            </a:br>
            <a:r>
              <a:rPr lang="pl-PL" sz="3200" dirty="0" smtClean="0">
                <a:latin typeface="Comic Sans MS" pitchFamily="66" charset="0"/>
              </a:rPr>
              <a:t>6 kroków</a:t>
            </a:r>
          </a:p>
        </p:txBody>
      </p:sp>
      <p:sp>
        <p:nvSpPr>
          <p:cNvPr id="21507" name="Rectangle 3"/>
          <p:cNvSpPr>
            <a:spLocks noGrp="1" noChangeArrowheads="1"/>
          </p:cNvSpPr>
          <p:nvPr>
            <p:ph idx="1"/>
          </p:nvPr>
        </p:nvSpPr>
        <p:spPr>
          <a:xfrm>
            <a:off x="428596" y="1928802"/>
            <a:ext cx="8229600" cy="4525963"/>
          </a:xfrm>
        </p:spPr>
        <p:txBody>
          <a:bodyPr>
            <a:noAutofit/>
          </a:bodyPr>
          <a:lstStyle/>
          <a:p>
            <a:pPr marL="457200" indent="-457200" eaLnBrk="1" hangingPunct="1">
              <a:buFont typeface="+mj-lt"/>
              <a:buAutoNum type="arabicPeriod"/>
            </a:pPr>
            <a:r>
              <a:rPr lang="pl-PL" sz="2800" dirty="0" smtClean="0">
                <a:latin typeface="Comic Sans MS" pitchFamily="66" charset="0"/>
              </a:rPr>
              <a:t>Optymalizacja dawki</a:t>
            </a:r>
          </a:p>
          <a:p>
            <a:pPr marL="457200" indent="-457200" eaLnBrk="1" hangingPunct="1">
              <a:buFont typeface="+mj-lt"/>
              <a:buAutoNum type="arabicPeriod"/>
            </a:pPr>
            <a:r>
              <a:rPr lang="pl-PL" sz="2800" dirty="0" smtClean="0">
                <a:latin typeface="Comic Sans MS" pitchFamily="66" charset="0"/>
              </a:rPr>
              <a:t>Wydłużenie okresu terapii (+ 4-6 tygodni)</a:t>
            </a:r>
          </a:p>
          <a:p>
            <a:pPr marL="457200" indent="-457200" eaLnBrk="1" hangingPunct="1">
              <a:buFont typeface="+mj-lt"/>
              <a:buAutoNum type="arabicPeriod"/>
            </a:pPr>
            <a:r>
              <a:rPr lang="pl-PL" sz="2800" dirty="0" smtClean="0">
                <a:latin typeface="Comic Sans MS" pitchFamily="66" charset="0"/>
              </a:rPr>
              <a:t>Monitorowanie objawów ubocznych, które mogą naśladować objawy pozytywne lub negatywne</a:t>
            </a:r>
          </a:p>
          <a:p>
            <a:pPr marL="457200" indent="-457200" eaLnBrk="1" hangingPunct="1">
              <a:buFont typeface="+mj-lt"/>
              <a:buAutoNum type="arabicPeriod"/>
            </a:pPr>
            <a:r>
              <a:rPr lang="pl-PL" sz="2800" dirty="0" smtClean="0">
                <a:latin typeface="Comic Sans MS" pitchFamily="66" charset="0"/>
              </a:rPr>
              <a:t>Ocena zaburzeń współistniejących (SUD, OCD)</a:t>
            </a:r>
          </a:p>
          <a:p>
            <a:pPr marL="457200" indent="-457200" eaLnBrk="1" hangingPunct="1">
              <a:buFont typeface="+mj-lt"/>
              <a:buAutoNum type="arabicPeriod"/>
            </a:pPr>
            <a:r>
              <a:rPr lang="pl-PL" sz="2800" dirty="0" smtClean="0">
                <a:latin typeface="Comic Sans MS" pitchFamily="66" charset="0"/>
              </a:rPr>
              <a:t>Ocena stanu somatycznego</a:t>
            </a:r>
          </a:p>
          <a:p>
            <a:pPr marL="457200" indent="-457200" eaLnBrk="1" hangingPunct="1">
              <a:buFont typeface="+mj-lt"/>
              <a:buAutoNum type="arabicPeriod"/>
            </a:pPr>
            <a:r>
              <a:rPr lang="pl-PL" sz="2800" dirty="0" smtClean="0">
                <a:latin typeface="Comic Sans MS" pitchFamily="66" charset="0"/>
              </a:rPr>
              <a:t>Poprawa współpracy </a:t>
            </a:r>
          </a:p>
        </p:txBody>
      </p:sp>
      <p:sp>
        <p:nvSpPr>
          <p:cNvPr id="4" name="Symbol zastępczy stopki 3"/>
          <p:cNvSpPr>
            <a:spLocks noGrp="1"/>
          </p:cNvSpPr>
          <p:nvPr>
            <p:ph type="ftr" sz="quarter" idx="11"/>
          </p:nvPr>
        </p:nvSpPr>
        <p:spPr/>
        <p:txBody>
          <a:bodyPr/>
          <a:lstStyle/>
          <a:p>
            <a:pPr>
              <a:defRPr/>
            </a:pPr>
            <a:r>
              <a:rPr lang="pl-PL" smtClean="0"/>
              <a:t>Nasrallah i White 2006</a:t>
            </a: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fontAlgn="auto" hangingPunct="1">
              <a:spcAft>
                <a:spcPts val="0"/>
              </a:spcAft>
              <a:defRPr/>
            </a:pPr>
            <a:r>
              <a:rPr lang="pl-PL" sz="3800" dirty="0"/>
              <a:t>Choroby somatyczne u osób chorych na </a:t>
            </a:r>
            <a:r>
              <a:rPr lang="pl-PL" sz="3800" dirty="0" smtClean="0"/>
              <a:t>schizofrenię </a:t>
            </a:r>
            <a:endParaRPr lang="pl-PL" sz="3800" dirty="0"/>
          </a:p>
        </p:txBody>
      </p:sp>
      <p:sp>
        <p:nvSpPr>
          <p:cNvPr id="19460" name="Rectangle 3"/>
          <p:cNvSpPr>
            <a:spLocks noGrp="1" noChangeArrowheads="1"/>
          </p:cNvSpPr>
          <p:nvPr>
            <p:ph idx="1"/>
          </p:nvPr>
        </p:nvSpPr>
        <p:spPr/>
        <p:txBody>
          <a:bodyPr>
            <a:normAutofit fontScale="92500" lnSpcReduction="10000"/>
          </a:bodyPr>
          <a:lstStyle/>
          <a:p>
            <a:pPr eaLnBrk="1" hangingPunct="1"/>
            <a:r>
              <a:rPr lang="pl-PL" dirty="0" smtClean="0"/>
              <a:t>50% osób chorych na schizofrenię cierpi jednocześnie na poważną chorobę somatyczną</a:t>
            </a:r>
          </a:p>
          <a:p>
            <a:pPr eaLnBrk="1" hangingPunct="1"/>
            <a:r>
              <a:rPr lang="pl-PL" dirty="0" smtClean="0"/>
              <a:t>Wiele z tych chorób nie jest właściwie diagnozowana ponieważ:</a:t>
            </a:r>
          </a:p>
          <a:p>
            <a:pPr lvl="1" eaLnBrk="1" hangingPunct="1"/>
            <a:r>
              <a:rPr lang="pl-PL" dirty="0" smtClean="0"/>
              <a:t>Chorzy mogą nie zgłaszać objawów</a:t>
            </a:r>
          </a:p>
          <a:p>
            <a:pPr lvl="1" eaLnBrk="1" hangingPunct="1"/>
            <a:r>
              <a:rPr lang="pl-PL" dirty="0" smtClean="0"/>
              <a:t>Dokumentacja medyczna ogniskuje się na stanie psychicznym</a:t>
            </a:r>
          </a:p>
          <a:p>
            <a:pPr lvl="1" eaLnBrk="1" hangingPunct="1"/>
            <a:r>
              <a:rPr lang="pl-PL" dirty="0" smtClean="0"/>
              <a:t>Występują zaburzenia komunikacji</a:t>
            </a:r>
          </a:p>
          <a:p>
            <a:pPr lvl="1" eaLnBrk="1" hangingPunct="1"/>
            <a:r>
              <a:rPr lang="pl-PL" dirty="0" smtClean="0"/>
              <a:t>Podwyższony próg bólowy może maskować objawy ostrych chorób</a:t>
            </a:r>
          </a:p>
        </p:txBody>
      </p:sp>
      <p:sp>
        <p:nvSpPr>
          <p:cNvPr id="4" name="Symbol zastępczy stopki 3"/>
          <p:cNvSpPr>
            <a:spLocks noGrp="1"/>
          </p:cNvSpPr>
          <p:nvPr>
            <p:ph type="ftr" sz="quarter" idx="11"/>
          </p:nvPr>
        </p:nvSpPr>
        <p:spPr>
          <a:xfrm>
            <a:off x="457200" y="6416675"/>
            <a:ext cx="2133600" cy="365125"/>
          </a:xfrm>
        </p:spPr>
        <p:txBody>
          <a:bodyPr/>
          <a:lstStyle/>
          <a:p>
            <a:pPr algn="l">
              <a:defRPr/>
            </a:pPr>
            <a:r>
              <a:rPr lang="pl-PL" smtClean="0"/>
              <a:t>Meyer i Nasrallah 2009</a:t>
            </a: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Rot="1"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pl-PL" sz="4400" b="1">
                <a:solidFill>
                  <a:schemeClr val="tx2"/>
                </a:solidFill>
                <a:effectLst>
                  <a:outerShdw blurRad="38100" dist="38100" dir="2700000" algn="tl">
                    <a:srgbClr val="000000"/>
                  </a:outerShdw>
                </a:effectLst>
              </a:rPr>
              <a:t>Charakterystyka somatyczna chorych</a:t>
            </a:r>
          </a:p>
        </p:txBody>
      </p:sp>
      <p:graphicFrame>
        <p:nvGraphicFramePr>
          <p:cNvPr id="31772" name="Group 28"/>
          <p:cNvGraphicFramePr>
            <a:graphicFrameLocks noGrp="1"/>
          </p:cNvGraphicFramePr>
          <p:nvPr/>
        </p:nvGraphicFramePr>
        <p:xfrm>
          <a:off x="457200" y="1600200"/>
          <a:ext cx="8229600" cy="3771902"/>
        </p:xfrm>
        <a:graphic>
          <a:graphicData uri="http://schemas.openxmlformats.org/drawingml/2006/table">
            <a:tbl>
              <a:tblPr/>
              <a:tblGrid>
                <a:gridCol w="5051425"/>
                <a:gridCol w="3178175"/>
              </a:tblGrid>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zmienne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wynik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cukrzyca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hiperlipidemia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nadciśnienie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otyłość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ymbol zastępczy stopki 3"/>
          <p:cNvSpPr>
            <a:spLocks noGrp="1"/>
          </p:cNvSpPr>
          <p:nvPr>
            <p:ph type="ftr" sz="quarter" idx="11"/>
          </p:nvPr>
        </p:nvSpPr>
        <p:spPr/>
        <p:txBody>
          <a:bodyPr/>
          <a:lstStyle/>
          <a:p>
            <a:r>
              <a:rPr lang="pl-PL" smtClean="0"/>
              <a:t>Lieberman i in. 2005</a:t>
            </a: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t>Kryteria ZM (wg IDF)</a:t>
            </a:r>
            <a:endParaRPr lang="pl-PL" dirty="0"/>
          </a:p>
        </p:txBody>
      </p:sp>
      <p:sp>
        <p:nvSpPr>
          <p:cNvPr id="23555" name="Symbol zastępczy zawartości 2"/>
          <p:cNvSpPr>
            <a:spLocks noGrp="1"/>
          </p:cNvSpPr>
          <p:nvPr>
            <p:ph idx="1"/>
          </p:nvPr>
        </p:nvSpPr>
        <p:spPr/>
        <p:txBody>
          <a:bodyPr/>
          <a:lstStyle/>
          <a:p>
            <a:pPr eaLnBrk="1" hangingPunct="1"/>
            <a:r>
              <a:rPr lang="pl-PL" smtClean="0"/>
              <a:t>OBLIGATORYJNE:</a:t>
            </a:r>
          </a:p>
          <a:p>
            <a:pPr lvl="1" eaLnBrk="1" hangingPunct="1"/>
            <a:r>
              <a:rPr lang="pl-PL" smtClean="0"/>
              <a:t>Otyłość trzewna: M&gt;93 cm, K&gt;79cm</a:t>
            </a:r>
          </a:p>
          <a:p>
            <a:pPr eaLnBrk="1" hangingPunct="1"/>
            <a:r>
              <a:rPr lang="pl-PL" smtClean="0"/>
              <a:t>+ 2 z dodatkowych:</a:t>
            </a:r>
          </a:p>
          <a:p>
            <a:pPr lvl="1" eaLnBrk="1" hangingPunct="1"/>
            <a:r>
              <a:rPr lang="pl-PL" smtClean="0"/>
              <a:t>RR &gt;129/84</a:t>
            </a:r>
          </a:p>
          <a:p>
            <a:pPr lvl="1" eaLnBrk="1" hangingPunct="1"/>
            <a:r>
              <a:rPr lang="pl-PL" smtClean="0"/>
              <a:t>HDL : M&lt;50 mg/dL , K&lt;40 mg/dL</a:t>
            </a:r>
          </a:p>
          <a:p>
            <a:pPr lvl="1" eaLnBrk="1" hangingPunct="1"/>
            <a:r>
              <a:rPr lang="pl-PL" smtClean="0"/>
              <a:t>TG &gt; 149mg/dL</a:t>
            </a:r>
          </a:p>
          <a:p>
            <a:pPr lvl="1" eaLnBrk="1" hangingPunct="1"/>
            <a:r>
              <a:rPr lang="pl-PL" smtClean="0"/>
              <a:t>Glukoza &gt; 99  mg/dL</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ymbol zastępczy numeru slajdu 2"/>
          <p:cNvSpPr>
            <a:spLocks noGrp="1"/>
          </p:cNvSpPr>
          <p:nvPr>
            <p:ph type="sldNum" sz="quarter" idx="12"/>
          </p:nvPr>
        </p:nvSpPr>
        <p:spPr/>
        <p:style>
          <a:lnRef idx="0">
            <a:schemeClr val="accent3"/>
          </a:lnRef>
          <a:fillRef idx="3">
            <a:schemeClr val="accent3"/>
          </a:fillRef>
          <a:effectRef idx="3">
            <a:schemeClr val="accent3"/>
          </a:effectRef>
          <a:fontRef idx="minor">
            <a:schemeClr val="lt1"/>
          </a:fontRef>
        </p:style>
        <p:txBody>
          <a:bodyPr/>
          <a:lstStyle/>
          <a:p>
            <a:pPr>
              <a:defRPr/>
            </a:pPr>
            <a:fld id="{BD1D6C77-FF1B-42D6-815D-DE5E0557375E}" type="slidenum">
              <a:rPr lang="pl-PL"/>
              <a:pPr>
                <a:defRPr/>
              </a:pPr>
              <a:t>6</a:t>
            </a:fld>
            <a:endParaRPr lang="pl-PL"/>
          </a:p>
        </p:txBody>
      </p:sp>
      <p:grpSp>
        <p:nvGrpSpPr>
          <p:cNvPr id="2" name="Group 2"/>
          <p:cNvGrpSpPr>
            <a:grpSpLocks/>
          </p:cNvGrpSpPr>
          <p:nvPr/>
        </p:nvGrpSpPr>
        <p:grpSpPr bwMode="auto">
          <a:xfrm>
            <a:off x="760413" y="3519488"/>
            <a:ext cx="3709987" cy="914400"/>
            <a:chOff x="351" y="2217"/>
            <a:chExt cx="2337" cy="576"/>
          </a:xfrm>
        </p:grpSpPr>
        <p:sp>
          <p:nvSpPr>
            <p:cNvPr id="64548" name="Line 3"/>
            <p:cNvSpPr>
              <a:spLocks noChangeShapeType="1"/>
            </p:cNvSpPr>
            <p:nvPr/>
          </p:nvSpPr>
          <p:spPr bwMode="auto">
            <a:xfrm>
              <a:off x="1488" y="2514"/>
              <a:ext cx="1200" cy="0"/>
            </a:xfrm>
            <a:prstGeom prst="line">
              <a:avLst/>
            </a:prstGeom>
            <a:noFill/>
            <a:ln w="38100">
              <a:solidFill>
                <a:srgbClr val="66CCFF"/>
              </a:solidFill>
              <a:round/>
              <a:headEnd/>
              <a:tailEnd/>
            </a:ln>
          </p:spPr>
          <p:txBody>
            <a:bodyPr/>
            <a:lstStyle/>
            <a:p>
              <a:endParaRPr lang="pl-PL"/>
            </a:p>
          </p:txBody>
        </p:sp>
        <p:sp>
          <p:nvSpPr>
            <p:cNvPr id="64549" name="Rectangle 4"/>
            <p:cNvSpPr>
              <a:spLocks noChangeArrowheads="1"/>
            </p:cNvSpPr>
            <p:nvPr/>
          </p:nvSpPr>
          <p:spPr bwMode="auto">
            <a:xfrm>
              <a:off x="351" y="2217"/>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50" name="Text Box 5"/>
            <p:cNvSpPr txBox="1">
              <a:spLocks noChangeArrowheads="1"/>
            </p:cNvSpPr>
            <p:nvPr/>
          </p:nvSpPr>
          <p:spPr bwMode="auto">
            <a:xfrm>
              <a:off x="480" y="2332"/>
              <a:ext cx="912" cy="4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400" b="1">
                  <a:solidFill>
                    <a:srgbClr val="000000"/>
                  </a:solidFill>
                  <a:latin typeface="Arial" charset="0"/>
                </a:rPr>
                <a:t>Poprawa funkcji poznawczych</a:t>
              </a:r>
              <a:endParaRPr lang="en-US" sz="1400" b="1">
                <a:latin typeface="Arial" charset="0"/>
              </a:endParaRPr>
            </a:p>
          </p:txBody>
        </p:sp>
      </p:grpSp>
      <p:grpSp>
        <p:nvGrpSpPr>
          <p:cNvPr id="3" name="Group 6"/>
          <p:cNvGrpSpPr>
            <a:grpSpLocks/>
          </p:cNvGrpSpPr>
          <p:nvPr/>
        </p:nvGrpSpPr>
        <p:grpSpPr bwMode="auto">
          <a:xfrm>
            <a:off x="5094288" y="1952625"/>
            <a:ext cx="3111500" cy="1698625"/>
            <a:chOff x="3081" y="1242"/>
            <a:chExt cx="1960" cy="1070"/>
          </a:xfrm>
        </p:grpSpPr>
        <p:sp>
          <p:nvSpPr>
            <p:cNvPr id="64545" name="Line 7"/>
            <p:cNvSpPr>
              <a:spLocks noChangeShapeType="1"/>
            </p:cNvSpPr>
            <p:nvPr/>
          </p:nvSpPr>
          <p:spPr bwMode="auto">
            <a:xfrm flipV="1">
              <a:off x="3081" y="1744"/>
              <a:ext cx="845" cy="568"/>
            </a:xfrm>
            <a:prstGeom prst="line">
              <a:avLst/>
            </a:prstGeom>
            <a:noFill/>
            <a:ln w="38100">
              <a:solidFill>
                <a:srgbClr val="66CCFF"/>
              </a:solidFill>
              <a:round/>
              <a:headEnd/>
              <a:tailEnd/>
            </a:ln>
          </p:spPr>
          <p:txBody>
            <a:bodyPr/>
            <a:lstStyle/>
            <a:p>
              <a:endParaRPr lang="pl-PL"/>
            </a:p>
          </p:txBody>
        </p:sp>
        <p:sp>
          <p:nvSpPr>
            <p:cNvPr id="64546" name="Rectangle 8"/>
            <p:cNvSpPr>
              <a:spLocks noChangeArrowheads="1"/>
            </p:cNvSpPr>
            <p:nvPr/>
          </p:nvSpPr>
          <p:spPr bwMode="auto">
            <a:xfrm>
              <a:off x="3840" y="1242"/>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47" name="Text Box 9"/>
            <p:cNvSpPr txBox="1">
              <a:spLocks noChangeArrowheads="1"/>
            </p:cNvSpPr>
            <p:nvPr/>
          </p:nvSpPr>
          <p:spPr bwMode="auto">
            <a:xfrm>
              <a:off x="3853" y="1425"/>
              <a:ext cx="1188" cy="5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200" b="1">
                  <a:solidFill>
                    <a:srgbClr val="000000"/>
                  </a:solidFill>
                  <a:latin typeface="Arial" charset="0"/>
                </a:rPr>
                <a:t>Niskie ryzyko objawów EPS i późnych dyskinez</a:t>
              </a:r>
            </a:p>
            <a:p>
              <a:pPr algn="ctr" eaLnBrk="0" hangingPunct="0"/>
              <a:endParaRPr lang="en-US" sz="1200" b="1">
                <a:latin typeface="Arial" charset="0"/>
              </a:endParaRPr>
            </a:p>
          </p:txBody>
        </p:sp>
      </p:grpSp>
      <p:grpSp>
        <p:nvGrpSpPr>
          <p:cNvPr id="4" name="Group 10"/>
          <p:cNvGrpSpPr>
            <a:grpSpLocks/>
          </p:cNvGrpSpPr>
          <p:nvPr/>
        </p:nvGrpSpPr>
        <p:grpSpPr bwMode="auto">
          <a:xfrm>
            <a:off x="5456238" y="3527425"/>
            <a:ext cx="2976562" cy="914400"/>
            <a:chOff x="3309" y="2222"/>
            <a:chExt cx="1875" cy="576"/>
          </a:xfrm>
        </p:grpSpPr>
        <p:sp>
          <p:nvSpPr>
            <p:cNvPr id="64542" name="Line 11"/>
            <p:cNvSpPr>
              <a:spLocks noChangeShapeType="1"/>
            </p:cNvSpPr>
            <p:nvPr/>
          </p:nvSpPr>
          <p:spPr bwMode="auto">
            <a:xfrm>
              <a:off x="3309" y="2514"/>
              <a:ext cx="1200" cy="0"/>
            </a:xfrm>
            <a:prstGeom prst="line">
              <a:avLst/>
            </a:prstGeom>
            <a:noFill/>
            <a:ln w="38100">
              <a:solidFill>
                <a:srgbClr val="66CCFF"/>
              </a:solidFill>
              <a:round/>
              <a:headEnd/>
              <a:tailEnd/>
            </a:ln>
          </p:spPr>
          <p:txBody>
            <a:bodyPr/>
            <a:lstStyle/>
            <a:p>
              <a:endParaRPr lang="pl-PL"/>
            </a:p>
          </p:txBody>
        </p:sp>
        <p:sp>
          <p:nvSpPr>
            <p:cNvPr id="64543" name="Rectangle 12"/>
            <p:cNvSpPr>
              <a:spLocks noChangeArrowheads="1"/>
            </p:cNvSpPr>
            <p:nvPr/>
          </p:nvSpPr>
          <p:spPr bwMode="auto">
            <a:xfrm>
              <a:off x="3984" y="2222"/>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44" name="Text Box 13"/>
            <p:cNvSpPr txBox="1">
              <a:spLocks noChangeArrowheads="1"/>
            </p:cNvSpPr>
            <p:nvPr/>
          </p:nvSpPr>
          <p:spPr bwMode="auto">
            <a:xfrm>
              <a:off x="3989" y="2410"/>
              <a:ext cx="1192" cy="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600" b="1">
                  <a:solidFill>
                    <a:srgbClr val="000000"/>
                  </a:solidFill>
                  <a:latin typeface="Arial" charset="0"/>
                </a:rPr>
                <a:t>Działanie normotymiczne</a:t>
              </a:r>
              <a:endParaRPr lang="en-US" sz="1600" b="1">
                <a:latin typeface="Arial" charset="0"/>
              </a:endParaRPr>
            </a:p>
          </p:txBody>
        </p:sp>
      </p:grpSp>
      <p:grpSp>
        <p:nvGrpSpPr>
          <p:cNvPr id="5" name="Group 14"/>
          <p:cNvGrpSpPr>
            <a:grpSpLocks/>
          </p:cNvGrpSpPr>
          <p:nvPr/>
        </p:nvGrpSpPr>
        <p:grpSpPr bwMode="auto">
          <a:xfrm>
            <a:off x="5283200" y="4322763"/>
            <a:ext cx="3000375" cy="1633537"/>
            <a:chOff x="3200" y="2734"/>
            <a:chExt cx="1890" cy="1029"/>
          </a:xfrm>
        </p:grpSpPr>
        <p:sp>
          <p:nvSpPr>
            <p:cNvPr id="64539" name="Line 15"/>
            <p:cNvSpPr>
              <a:spLocks noChangeShapeType="1"/>
            </p:cNvSpPr>
            <p:nvPr/>
          </p:nvSpPr>
          <p:spPr bwMode="auto">
            <a:xfrm>
              <a:off x="3200" y="2734"/>
              <a:ext cx="728" cy="476"/>
            </a:xfrm>
            <a:prstGeom prst="line">
              <a:avLst/>
            </a:prstGeom>
            <a:noFill/>
            <a:ln w="38100">
              <a:solidFill>
                <a:srgbClr val="66CCFF"/>
              </a:solidFill>
              <a:round/>
              <a:headEnd/>
              <a:tailEnd/>
            </a:ln>
          </p:spPr>
          <p:txBody>
            <a:bodyPr/>
            <a:lstStyle/>
            <a:p>
              <a:endParaRPr lang="pl-PL"/>
            </a:p>
          </p:txBody>
        </p:sp>
        <p:sp>
          <p:nvSpPr>
            <p:cNvPr id="64540" name="Rectangle 16"/>
            <p:cNvSpPr>
              <a:spLocks noChangeArrowheads="1"/>
            </p:cNvSpPr>
            <p:nvPr/>
          </p:nvSpPr>
          <p:spPr bwMode="auto">
            <a:xfrm>
              <a:off x="3890" y="3187"/>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41" name="Text Box 17"/>
            <p:cNvSpPr txBox="1">
              <a:spLocks noChangeArrowheads="1"/>
            </p:cNvSpPr>
            <p:nvPr/>
          </p:nvSpPr>
          <p:spPr bwMode="auto">
            <a:xfrm>
              <a:off x="3891" y="3236"/>
              <a:ext cx="1194" cy="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600" b="1">
                  <a:solidFill>
                    <a:srgbClr val="000000"/>
                  </a:solidFill>
                  <a:latin typeface="Arial" charset="0"/>
                </a:rPr>
                <a:t>Niskie ryzyko wydłużenia QTc</a:t>
              </a:r>
              <a:endParaRPr lang="en-US" sz="1600" b="1">
                <a:latin typeface="Arial" charset="0"/>
              </a:endParaRPr>
            </a:p>
          </p:txBody>
        </p:sp>
      </p:grpSp>
      <p:grpSp>
        <p:nvGrpSpPr>
          <p:cNvPr id="6" name="Group 18"/>
          <p:cNvGrpSpPr>
            <a:grpSpLocks/>
          </p:cNvGrpSpPr>
          <p:nvPr/>
        </p:nvGrpSpPr>
        <p:grpSpPr bwMode="auto">
          <a:xfrm>
            <a:off x="860425" y="1952625"/>
            <a:ext cx="3101975" cy="1555750"/>
            <a:chOff x="414" y="1230"/>
            <a:chExt cx="1954" cy="980"/>
          </a:xfrm>
        </p:grpSpPr>
        <p:sp>
          <p:nvSpPr>
            <p:cNvPr id="64536" name="Rectangle 19"/>
            <p:cNvSpPr>
              <a:spLocks noChangeArrowheads="1"/>
            </p:cNvSpPr>
            <p:nvPr/>
          </p:nvSpPr>
          <p:spPr bwMode="auto">
            <a:xfrm>
              <a:off x="475" y="1230"/>
              <a:ext cx="1253"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37" name="Text Box 20"/>
            <p:cNvSpPr txBox="1">
              <a:spLocks noChangeArrowheads="1"/>
            </p:cNvSpPr>
            <p:nvPr/>
          </p:nvSpPr>
          <p:spPr bwMode="auto">
            <a:xfrm>
              <a:off x="414" y="1275"/>
              <a:ext cx="1388" cy="75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600" b="1">
                  <a:solidFill>
                    <a:srgbClr val="000000"/>
                  </a:solidFill>
                  <a:latin typeface="Arial" charset="0"/>
                </a:rPr>
                <a:t>Redukcja objawów pozytywnych i negatywnych</a:t>
              </a:r>
            </a:p>
            <a:p>
              <a:pPr algn="ctr" eaLnBrk="0" hangingPunct="0"/>
              <a:endParaRPr lang="en-US" sz="1600" b="1">
                <a:latin typeface="Arial" charset="0"/>
              </a:endParaRPr>
            </a:p>
          </p:txBody>
        </p:sp>
        <p:sp>
          <p:nvSpPr>
            <p:cNvPr id="64538" name="Line 21"/>
            <p:cNvSpPr>
              <a:spLocks noChangeShapeType="1"/>
            </p:cNvSpPr>
            <p:nvPr/>
          </p:nvSpPr>
          <p:spPr bwMode="auto">
            <a:xfrm>
              <a:off x="1640" y="1734"/>
              <a:ext cx="728" cy="476"/>
            </a:xfrm>
            <a:prstGeom prst="line">
              <a:avLst/>
            </a:prstGeom>
            <a:noFill/>
            <a:ln w="38100">
              <a:solidFill>
                <a:srgbClr val="66CCFF"/>
              </a:solidFill>
              <a:round/>
              <a:headEnd/>
              <a:tailEnd/>
            </a:ln>
          </p:spPr>
          <p:txBody>
            <a:bodyPr/>
            <a:lstStyle/>
            <a:p>
              <a:endParaRPr lang="pl-PL"/>
            </a:p>
          </p:txBody>
        </p:sp>
      </p:grpSp>
      <p:sp>
        <p:nvSpPr>
          <p:cNvPr id="312342" name="Rectangle 22"/>
          <p:cNvSpPr>
            <a:spLocks noGrp="1" noChangeArrowheads="1"/>
          </p:cNvSpPr>
          <p:nvPr/>
        </p:nvSpPr>
        <p:spPr bwMode="auto">
          <a:xfrm>
            <a:off x="590550" y="174625"/>
            <a:ext cx="7143750" cy="11906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b">
            <a:spAutoFit/>
          </a:bodyPr>
          <a:lstStyle/>
          <a:p>
            <a:pPr eaLnBrk="0" hangingPunct="0"/>
            <a:r>
              <a:rPr lang="pl-PL" sz="3600">
                <a:solidFill>
                  <a:schemeClr val="tx2"/>
                </a:solidFill>
                <a:latin typeface="Arial" charset="0"/>
              </a:rPr>
              <a:t>Cechy idealnego leku antypsychotycznego</a:t>
            </a:r>
            <a:endParaRPr lang="en-US" sz="4400">
              <a:solidFill>
                <a:schemeClr val="tx2"/>
              </a:solidFill>
              <a:latin typeface="Arial" charset="0"/>
            </a:endParaRPr>
          </a:p>
        </p:txBody>
      </p:sp>
      <p:grpSp>
        <p:nvGrpSpPr>
          <p:cNvPr id="7" name="Group 23"/>
          <p:cNvGrpSpPr>
            <a:grpSpLocks/>
          </p:cNvGrpSpPr>
          <p:nvPr/>
        </p:nvGrpSpPr>
        <p:grpSpPr bwMode="auto">
          <a:xfrm>
            <a:off x="3649663" y="1566863"/>
            <a:ext cx="1905000" cy="1719262"/>
            <a:chOff x="2171" y="987"/>
            <a:chExt cx="1200" cy="1083"/>
          </a:xfrm>
        </p:grpSpPr>
        <p:sp>
          <p:nvSpPr>
            <p:cNvPr id="64533" name="Line 24"/>
            <p:cNvSpPr>
              <a:spLocks noChangeShapeType="1"/>
            </p:cNvSpPr>
            <p:nvPr/>
          </p:nvSpPr>
          <p:spPr bwMode="auto">
            <a:xfrm>
              <a:off x="2766" y="1182"/>
              <a:ext cx="0" cy="888"/>
            </a:xfrm>
            <a:prstGeom prst="line">
              <a:avLst/>
            </a:prstGeom>
            <a:noFill/>
            <a:ln w="38100">
              <a:solidFill>
                <a:srgbClr val="66CCFF"/>
              </a:solidFill>
              <a:round/>
              <a:headEnd/>
              <a:tailEnd/>
            </a:ln>
          </p:spPr>
          <p:txBody>
            <a:bodyPr/>
            <a:lstStyle/>
            <a:p>
              <a:endParaRPr lang="pl-PL"/>
            </a:p>
          </p:txBody>
        </p:sp>
        <p:sp>
          <p:nvSpPr>
            <p:cNvPr id="64534" name="Rectangle 25"/>
            <p:cNvSpPr>
              <a:spLocks noChangeArrowheads="1"/>
            </p:cNvSpPr>
            <p:nvPr/>
          </p:nvSpPr>
          <p:spPr bwMode="auto">
            <a:xfrm>
              <a:off x="2171" y="987"/>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35" name="Text Box 26"/>
            <p:cNvSpPr txBox="1">
              <a:spLocks noChangeArrowheads="1"/>
            </p:cNvSpPr>
            <p:nvPr/>
          </p:nvSpPr>
          <p:spPr bwMode="auto">
            <a:xfrm>
              <a:off x="2178" y="1108"/>
              <a:ext cx="1184" cy="5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600" b="1">
                  <a:solidFill>
                    <a:srgbClr val="000000"/>
                  </a:solidFill>
                  <a:latin typeface="Arial" charset="0"/>
                </a:rPr>
                <a:t>Możliwość stosowania formy depot</a:t>
              </a:r>
              <a:endParaRPr lang="en-US" sz="1600" b="1">
                <a:latin typeface="Arial" charset="0"/>
              </a:endParaRPr>
            </a:p>
          </p:txBody>
        </p:sp>
      </p:grpSp>
      <p:grpSp>
        <p:nvGrpSpPr>
          <p:cNvPr id="8" name="Group 27"/>
          <p:cNvGrpSpPr>
            <a:grpSpLocks/>
          </p:cNvGrpSpPr>
          <p:nvPr/>
        </p:nvGrpSpPr>
        <p:grpSpPr bwMode="auto">
          <a:xfrm>
            <a:off x="1000125" y="4179888"/>
            <a:ext cx="3225800" cy="1776412"/>
            <a:chOff x="502" y="2696"/>
            <a:chExt cx="2032" cy="1119"/>
          </a:xfrm>
        </p:grpSpPr>
        <p:sp>
          <p:nvSpPr>
            <p:cNvPr id="64530" name="Line 28"/>
            <p:cNvSpPr>
              <a:spLocks noChangeShapeType="1"/>
            </p:cNvSpPr>
            <p:nvPr/>
          </p:nvSpPr>
          <p:spPr bwMode="auto">
            <a:xfrm flipV="1">
              <a:off x="1689" y="2696"/>
              <a:ext cx="845" cy="568"/>
            </a:xfrm>
            <a:prstGeom prst="line">
              <a:avLst/>
            </a:prstGeom>
            <a:noFill/>
            <a:ln w="38100">
              <a:solidFill>
                <a:srgbClr val="66CCFF"/>
              </a:solidFill>
              <a:round/>
              <a:headEnd/>
              <a:tailEnd/>
            </a:ln>
          </p:spPr>
          <p:txBody>
            <a:bodyPr/>
            <a:lstStyle/>
            <a:p>
              <a:endParaRPr lang="pl-PL"/>
            </a:p>
          </p:txBody>
        </p:sp>
        <p:sp>
          <p:nvSpPr>
            <p:cNvPr id="64531" name="Rectangle 29"/>
            <p:cNvSpPr>
              <a:spLocks noChangeArrowheads="1"/>
            </p:cNvSpPr>
            <p:nvPr/>
          </p:nvSpPr>
          <p:spPr bwMode="auto">
            <a:xfrm>
              <a:off x="502" y="3239"/>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32" name="Text Box 30"/>
            <p:cNvSpPr txBox="1">
              <a:spLocks noChangeArrowheads="1"/>
            </p:cNvSpPr>
            <p:nvPr/>
          </p:nvSpPr>
          <p:spPr bwMode="auto">
            <a:xfrm>
              <a:off x="627" y="3359"/>
              <a:ext cx="944" cy="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600" b="1">
                  <a:solidFill>
                    <a:srgbClr val="000000"/>
                  </a:solidFill>
                  <a:latin typeface="Arial" charset="0"/>
                </a:rPr>
                <a:t>Brak ryzyka wzrostu wagi</a:t>
              </a:r>
              <a:endParaRPr lang="en-US" sz="1600" b="1">
                <a:latin typeface="Arial" charset="0"/>
              </a:endParaRPr>
            </a:p>
          </p:txBody>
        </p:sp>
      </p:grpSp>
      <p:grpSp>
        <p:nvGrpSpPr>
          <p:cNvPr id="9" name="Group 31"/>
          <p:cNvGrpSpPr>
            <a:grpSpLocks/>
          </p:cNvGrpSpPr>
          <p:nvPr/>
        </p:nvGrpSpPr>
        <p:grpSpPr bwMode="auto">
          <a:xfrm>
            <a:off x="3640138" y="4683125"/>
            <a:ext cx="1905000" cy="1828800"/>
            <a:chOff x="2165" y="2950"/>
            <a:chExt cx="1200" cy="1152"/>
          </a:xfrm>
        </p:grpSpPr>
        <p:sp>
          <p:nvSpPr>
            <p:cNvPr id="64527" name="Line 32"/>
            <p:cNvSpPr>
              <a:spLocks noChangeShapeType="1"/>
            </p:cNvSpPr>
            <p:nvPr/>
          </p:nvSpPr>
          <p:spPr bwMode="auto">
            <a:xfrm>
              <a:off x="2766" y="2950"/>
              <a:ext cx="0" cy="888"/>
            </a:xfrm>
            <a:prstGeom prst="line">
              <a:avLst/>
            </a:prstGeom>
            <a:noFill/>
            <a:ln w="38100">
              <a:solidFill>
                <a:srgbClr val="66CCFF"/>
              </a:solidFill>
              <a:round/>
              <a:headEnd/>
              <a:tailEnd/>
            </a:ln>
          </p:spPr>
          <p:txBody>
            <a:bodyPr/>
            <a:lstStyle/>
            <a:p>
              <a:endParaRPr lang="pl-PL"/>
            </a:p>
          </p:txBody>
        </p:sp>
        <p:sp>
          <p:nvSpPr>
            <p:cNvPr id="64528" name="Rectangle 33"/>
            <p:cNvSpPr>
              <a:spLocks noChangeArrowheads="1"/>
            </p:cNvSpPr>
            <p:nvPr/>
          </p:nvSpPr>
          <p:spPr bwMode="auto">
            <a:xfrm>
              <a:off x="2165" y="3526"/>
              <a:ext cx="1200" cy="5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l-PL"/>
            </a:p>
          </p:txBody>
        </p:sp>
        <p:sp>
          <p:nvSpPr>
            <p:cNvPr id="64529" name="Text Box 34"/>
            <p:cNvSpPr txBox="1">
              <a:spLocks noChangeArrowheads="1"/>
            </p:cNvSpPr>
            <p:nvPr/>
          </p:nvSpPr>
          <p:spPr bwMode="auto">
            <a:xfrm>
              <a:off x="2169" y="3564"/>
              <a:ext cx="1185" cy="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r>
                <a:rPr lang="pl-PL" sz="1600" b="1">
                  <a:solidFill>
                    <a:srgbClr val="000000"/>
                  </a:solidFill>
                  <a:latin typeface="Arial" charset="0"/>
                </a:rPr>
                <a:t>Poprawa jakości życia</a:t>
              </a:r>
              <a:endParaRPr lang="en-US" sz="1600" b="1">
                <a:latin typeface="Arial" charset="0"/>
              </a:endParaRPr>
            </a:p>
          </p:txBody>
        </p:sp>
      </p:grpSp>
      <p:grpSp>
        <p:nvGrpSpPr>
          <p:cNvPr id="10" name="Group 35"/>
          <p:cNvGrpSpPr>
            <a:grpSpLocks/>
          </p:cNvGrpSpPr>
          <p:nvPr/>
        </p:nvGrpSpPr>
        <p:grpSpPr bwMode="auto">
          <a:xfrm>
            <a:off x="3575050" y="2855913"/>
            <a:ext cx="2057400" cy="2057400"/>
            <a:chOff x="2124" y="1799"/>
            <a:chExt cx="1296" cy="1296"/>
          </a:xfrm>
          <a:solidFill>
            <a:srgbClr val="92D050"/>
          </a:solidFill>
        </p:grpSpPr>
        <p:sp>
          <p:nvSpPr>
            <p:cNvPr id="64525" name="Oval 36"/>
            <p:cNvSpPr>
              <a:spLocks noChangeArrowheads="1"/>
            </p:cNvSpPr>
            <p:nvPr/>
          </p:nvSpPr>
          <p:spPr bwMode="auto">
            <a:xfrm>
              <a:off x="2124" y="1799"/>
              <a:ext cx="1296" cy="12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pl-PL"/>
            </a:p>
          </p:txBody>
        </p:sp>
        <p:sp>
          <p:nvSpPr>
            <p:cNvPr id="64526" name="Text Box 37"/>
            <p:cNvSpPr txBox="1">
              <a:spLocks noChangeArrowheads="1"/>
            </p:cNvSpPr>
            <p:nvPr/>
          </p:nvSpPr>
          <p:spPr bwMode="auto">
            <a:xfrm>
              <a:off x="2129" y="2199"/>
              <a:ext cx="1289" cy="366"/>
            </a:xfrm>
            <a:prstGeom prst="rect">
              <a:avLst/>
            </a:prstGeom>
            <a:grp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r>
                <a:rPr lang="pl-PL" sz="1600" b="1">
                  <a:solidFill>
                    <a:srgbClr val="000000"/>
                  </a:solidFill>
                  <a:latin typeface="Arial" charset="0"/>
                </a:rPr>
                <a:t>Idealny lek antypsychotyczny</a:t>
              </a:r>
              <a:endParaRPr lang="en-US" sz="1600" b="1">
                <a:latin typeface="Arial"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2342"/>
                                        </p:tgtEl>
                                        <p:attrNameLst>
                                          <p:attrName>style.visibility</p:attrName>
                                        </p:attrNameLst>
                                      </p:cBhvr>
                                      <p:to>
                                        <p:strVal val="visible"/>
                                      </p:to>
                                    </p:set>
                                    <p:animEffect transition="in" filter="dissolve">
                                      <p:cBhvr>
                                        <p:cTn id="7" dur="500"/>
                                        <p:tgtEl>
                                          <p:spTgt spid="31234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52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ppt_x</p:attrName>
                                        </p:attrNameLst>
                                      </p:cBhvr>
                                      <p:tavLst>
                                        <p:tav tm="0">
                                          <p:val>
                                            <p:fltVal val="0.5"/>
                                          </p:val>
                                        </p:tav>
                                        <p:tav tm="100000">
                                          <p:val>
                                            <p:strVal val="#ppt_x"/>
                                          </p:val>
                                        </p:tav>
                                      </p:tavLst>
                                    </p:anim>
                                    <p:anim calcmode="lin" valueType="num">
                                      <p:cBhvr>
                                        <p:cTn id="39"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52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52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ppt_x</p:attrName>
                                        </p:attrNameLst>
                                      </p:cBhvr>
                                      <p:tavLst>
                                        <p:tav tm="0">
                                          <p:val>
                                            <p:fltVal val="0.5"/>
                                          </p:val>
                                        </p:tav>
                                        <p:tav tm="100000">
                                          <p:val>
                                            <p:strVal val="#ppt_x"/>
                                          </p:val>
                                        </p:tav>
                                      </p:tavLst>
                                    </p:anim>
                                    <p:anim calcmode="lin" valueType="num">
                                      <p:cBhvr>
                                        <p:cTn id="5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528"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528"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 calcmode="lin" valueType="num">
                                      <p:cBhvr>
                                        <p:cTn id="70" dur="500" fill="hold"/>
                                        <p:tgtEl>
                                          <p:spTgt spid="5"/>
                                        </p:tgtEl>
                                        <p:attrNameLst>
                                          <p:attrName>ppt_x</p:attrName>
                                        </p:attrNameLst>
                                      </p:cBhvr>
                                      <p:tavLst>
                                        <p:tav tm="0">
                                          <p:val>
                                            <p:fltVal val="0.5"/>
                                          </p:val>
                                        </p:tav>
                                        <p:tav tm="100000">
                                          <p:val>
                                            <p:strVal val="#ppt_x"/>
                                          </p:val>
                                        </p:tav>
                                      </p:tavLst>
                                    </p:anim>
                                    <p:anim calcmode="lin" valueType="num">
                                      <p:cBhvr>
                                        <p:cTn id="7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528"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500" fill="hold"/>
                                        <p:tgtEl>
                                          <p:spTgt spid="4"/>
                                        </p:tgtEl>
                                        <p:attrNameLst>
                                          <p:attrName>ppt_w</p:attrName>
                                        </p:attrNameLst>
                                      </p:cBhvr>
                                      <p:tavLst>
                                        <p:tav tm="0">
                                          <p:val>
                                            <p:fltVal val="0"/>
                                          </p:val>
                                        </p:tav>
                                        <p:tav tm="100000">
                                          <p:val>
                                            <p:strVal val="#ppt_w"/>
                                          </p:val>
                                        </p:tav>
                                      </p:tavLst>
                                    </p:anim>
                                    <p:anim calcmode="lin" valueType="num">
                                      <p:cBhvr>
                                        <p:cTn id="77" dur="500" fill="hold"/>
                                        <p:tgtEl>
                                          <p:spTgt spid="4"/>
                                        </p:tgtEl>
                                        <p:attrNameLst>
                                          <p:attrName>ppt_h</p:attrName>
                                        </p:attrNameLst>
                                      </p:cBhvr>
                                      <p:tavLst>
                                        <p:tav tm="0">
                                          <p:val>
                                            <p:fltVal val="0"/>
                                          </p:val>
                                        </p:tav>
                                        <p:tav tm="100000">
                                          <p:val>
                                            <p:strVal val="#ppt_h"/>
                                          </p:val>
                                        </p:tav>
                                      </p:tavLst>
                                    </p:anim>
                                    <p:anim calcmode="lin" valueType="num">
                                      <p:cBhvr>
                                        <p:cTn id="78" dur="500" fill="hold"/>
                                        <p:tgtEl>
                                          <p:spTgt spid="4"/>
                                        </p:tgtEl>
                                        <p:attrNameLst>
                                          <p:attrName>ppt_x</p:attrName>
                                        </p:attrNameLst>
                                      </p:cBhvr>
                                      <p:tavLst>
                                        <p:tav tm="0">
                                          <p:val>
                                            <p:fltVal val="0.5"/>
                                          </p:val>
                                        </p:tav>
                                        <p:tav tm="100000">
                                          <p:val>
                                            <p:strVal val="#ppt_x"/>
                                          </p:val>
                                        </p:tav>
                                      </p:tavLst>
                                    </p:anim>
                                    <p:anim calcmode="lin" valueType="num">
                                      <p:cBhvr>
                                        <p:cTn id="7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2"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eaLnBrk="1" fontAlgn="auto" hangingPunct="1">
              <a:spcAft>
                <a:spcPts val="0"/>
              </a:spcAft>
              <a:defRPr/>
            </a:pPr>
            <a:r>
              <a:rPr lang="pl-PL" sz="3200" dirty="0" smtClean="0"/>
              <a:t>Decydujące jest leczenie (KLAP </a:t>
            </a:r>
            <a:r>
              <a:rPr lang="pl-PL" sz="3200" dirty="0" err="1" smtClean="0"/>
              <a:t>vs</a:t>
            </a:r>
            <a:r>
              <a:rPr lang="pl-PL" sz="3200" dirty="0" smtClean="0"/>
              <a:t>. LAPIIG)</a:t>
            </a:r>
            <a:endParaRPr lang="pl-PL" sz="3200" dirty="0"/>
          </a:p>
        </p:txBody>
      </p:sp>
      <p:graphicFrame>
        <p:nvGraphicFramePr>
          <p:cNvPr id="5122" name="Symbol zastępczy zawartości 3"/>
          <p:cNvGraphicFramePr>
            <a:graphicFrameLocks noGrp="1"/>
          </p:cNvGraphicFramePr>
          <p:nvPr>
            <p:ph idx="1"/>
          </p:nvPr>
        </p:nvGraphicFramePr>
        <p:xfrm>
          <a:off x="404813" y="1714500"/>
          <a:ext cx="8232775" cy="4708525"/>
        </p:xfrm>
        <a:graphic>
          <a:graphicData uri="http://schemas.openxmlformats.org/presentationml/2006/ole">
            <mc:AlternateContent xmlns:mc="http://schemas.openxmlformats.org/markup-compatibility/2006">
              <mc:Choice xmlns:v="urn:schemas-microsoft-com:vml" Requires="v">
                <p:oleObj spid="_x0000_s6169" r:id="rId5" imgW="8230313" imgH="4706520" progId="Excel.Sheet.8">
                  <p:embed/>
                </p:oleObj>
              </mc:Choice>
              <mc:Fallback>
                <p:oleObj r:id="rId5" imgW="8230313" imgH="4706520" progId="Excel.Sheet.8">
                  <p:embed/>
                  <p:pic>
                    <p:nvPicPr>
                      <p:cNvPr id="0" name="Picture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3" y="1714500"/>
                        <a:ext cx="8232775"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ymbol zastępczy stopki 4"/>
          <p:cNvSpPr>
            <a:spLocks noGrp="1"/>
          </p:cNvSpPr>
          <p:nvPr>
            <p:ph type="ftr" sz="quarter" idx="11"/>
          </p:nvPr>
        </p:nvSpPr>
        <p:spPr/>
        <p:txBody>
          <a:bodyPr/>
          <a:lstStyle/>
          <a:p>
            <a:pPr>
              <a:defRPr/>
            </a:pPr>
            <a:r>
              <a:rPr lang="pl-PL" smtClean="0"/>
              <a:t>De Hert 2007</a:t>
            </a: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a:xfrm>
            <a:off x="539750" y="2060575"/>
            <a:ext cx="8229600" cy="1139825"/>
          </a:xfrm>
        </p:spPr>
        <p:txBody>
          <a:bodyPr/>
          <a:lstStyle/>
          <a:p>
            <a:pPr eaLnBrk="1" fontAlgn="auto" hangingPunct="1">
              <a:spcAft>
                <a:spcPts val="0"/>
              </a:spcAft>
              <a:defRPr/>
            </a:pPr>
            <a:r>
              <a:rPr lang="pl-PL"/>
              <a:t>ZALECENIA BADAŃ</a:t>
            </a:r>
          </a:p>
        </p:txBody>
      </p:sp>
      <p:sp>
        <p:nvSpPr>
          <p:cNvPr id="4" name="Symbol zastępczy numeru slajdu 3"/>
          <p:cNvSpPr>
            <a:spLocks noGrp="1"/>
          </p:cNvSpPr>
          <p:nvPr>
            <p:ph type="sldNum" sz="quarter" idx="12"/>
          </p:nvPr>
        </p:nvSpPr>
        <p:spPr>
          <a:xfrm>
            <a:off x="3124200" y="6416675"/>
            <a:ext cx="2895600" cy="365125"/>
          </a:xfrm>
        </p:spPr>
        <p:txBody>
          <a:bodyPr/>
          <a:lstStyle/>
          <a:p>
            <a:pPr algn="ctr">
              <a:defRPr/>
            </a:pPr>
            <a:fld id="{C775DEC2-B67C-42A8-AEED-19FC5C3A1B1C}" type="slidenum">
              <a:rPr lang="pl-PL"/>
              <a:pPr algn="ctr">
                <a:defRPr/>
              </a:pPr>
              <a:t>61</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0" y="120650"/>
            <a:ext cx="9015413" cy="6523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fontAlgn="auto" hangingPunct="1">
              <a:spcAft>
                <a:spcPts val="0"/>
              </a:spcAft>
              <a:defRPr/>
            </a:pPr>
            <a:r>
              <a:rPr lang="pl-PL" sz="3600"/>
              <a:t>Monitorowanie stanu somatycznego w schizofrenii (wg MSCMM)</a:t>
            </a:r>
          </a:p>
        </p:txBody>
      </p:sp>
      <p:sp>
        <p:nvSpPr>
          <p:cNvPr id="54276" name="Rectangle 5"/>
          <p:cNvSpPr>
            <a:spLocks noGrp="1" noChangeArrowheads="1"/>
          </p:cNvSpPr>
          <p:nvPr>
            <p:ph idx="1"/>
          </p:nvPr>
        </p:nvSpPr>
        <p:spPr/>
        <p:txBody>
          <a:bodyPr/>
          <a:lstStyle/>
          <a:p>
            <a:pPr eaLnBrk="1" hangingPunct="1">
              <a:lnSpc>
                <a:spcPct val="80000"/>
              </a:lnSpc>
            </a:pPr>
            <a:r>
              <a:rPr lang="pl-PL" sz="2000" smtClean="0"/>
              <a:t>BMI</a:t>
            </a:r>
          </a:p>
          <a:p>
            <a:pPr lvl="1" eaLnBrk="1" hangingPunct="1">
              <a:lnSpc>
                <a:spcPct val="80000"/>
              </a:lnSpc>
            </a:pPr>
            <a:r>
              <a:rPr lang="pl-PL" sz="1800" smtClean="0"/>
              <a:t>Powinien być monitorowany u wszystkich pacjentów przyjmujących leki antypsychotyczne</a:t>
            </a:r>
          </a:p>
          <a:p>
            <a:pPr lvl="1" eaLnBrk="1" hangingPunct="1">
              <a:lnSpc>
                <a:spcPct val="80000"/>
              </a:lnSpc>
            </a:pPr>
            <a:r>
              <a:rPr lang="pl-PL" sz="1800" smtClean="0"/>
              <a:t>Ważenie pacjenta na każdej wizycie w ciągu pierwszych 6 miesięcy po rozpoczęciu terapii antypsychotycznej</a:t>
            </a:r>
          </a:p>
          <a:p>
            <a:pPr lvl="1" eaLnBrk="1" hangingPunct="1">
              <a:lnSpc>
                <a:spcPct val="80000"/>
              </a:lnSpc>
            </a:pPr>
            <a:r>
              <a:rPr lang="pl-PL" sz="1800" smtClean="0"/>
              <a:t>Wzrost BMI o 1.0 jest wskazaniem do zmiany leku na środek o mniejszym ryzyku wzrostu masy ciała</a:t>
            </a:r>
          </a:p>
          <a:p>
            <a:pPr eaLnBrk="1" hangingPunct="1">
              <a:lnSpc>
                <a:spcPct val="80000"/>
              </a:lnSpc>
            </a:pPr>
            <a:r>
              <a:rPr lang="pl-PL" sz="2000" smtClean="0"/>
              <a:t>Obwód pasa</a:t>
            </a:r>
          </a:p>
          <a:p>
            <a:pPr lvl="1" eaLnBrk="1" hangingPunct="1">
              <a:lnSpc>
                <a:spcPct val="80000"/>
              </a:lnSpc>
            </a:pPr>
            <a:r>
              <a:rPr lang="pl-PL" sz="1800" smtClean="0"/>
              <a:t>Ocena podobnie jak BMI</a:t>
            </a:r>
          </a:p>
          <a:p>
            <a:pPr eaLnBrk="1" hangingPunct="1">
              <a:lnSpc>
                <a:spcPct val="80000"/>
              </a:lnSpc>
            </a:pPr>
            <a:r>
              <a:rPr lang="pl-PL" sz="2000" smtClean="0"/>
              <a:t>Cukrzyca</a:t>
            </a:r>
          </a:p>
          <a:p>
            <a:pPr lvl="1" eaLnBrk="1" hangingPunct="1">
              <a:lnSpc>
                <a:spcPct val="80000"/>
              </a:lnSpc>
            </a:pPr>
            <a:r>
              <a:rPr lang="pl-PL" sz="1800" smtClean="0"/>
              <a:t>Ocena glikemii na czczo przed rozpoczęciem każdej terapii antypsychotycznej</a:t>
            </a:r>
          </a:p>
          <a:p>
            <a:pPr lvl="1" eaLnBrk="1" hangingPunct="1">
              <a:lnSpc>
                <a:spcPct val="80000"/>
              </a:lnSpc>
            </a:pPr>
            <a:r>
              <a:rPr lang="pl-PL" sz="1800" smtClean="0"/>
              <a:t>Pacjenci o znacznym ryzyku rozwoju cukrzycy powinni być monitorowani (glikemia na czczo lub HbA</a:t>
            </a:r>
            <a:r>
              <a:rPr lang="pl-PL" sz="1800" baseline="-25000" smtClean="0"/>
              <a:t>1c</a:t>
            </a:r>
            <a:r>
              <a:rPr lang="pl-PL" sz="1800" smtClean="0"/>
              <a:t>) przez pierwsze 4 miesiące i następnie przynajmniej raz w roku</a:t>
            </a:r>
          </a:p>
        </p:txBody>
      </p:sp>
      <p:sp>
        <p:nvSpPr>
          <p:cNvPr id="6" name="Symbol zastępczy stopki 4"/>
          <p:cNvSpPr>
            <a:spLocks noGrp="1"/>
          </p:cNvSpPr>
          <p:nvPr>
            <p:ph type="ftr" sz="quarter" idx="11"/>
          </p:nvPr>
        </p:nvSpPr>
        <p:spPr/>
        <p:txBody>
          <a:bodyPr/>
          <a:lstStyle/>
          <a:p>
            <a:pPr>
              <a:defRPr/>
            </a:pPr>
            <a:r>
              <a:rPr lang="pl-PL"/>
              <a:t>Marder i in. 2004</a:t>
            </a:r>
          </a:p>
        </p:txBody>
      </p:sp>
      <p:sp>
        <p:nvSpPr>
          <p:cNvPr id="54277" name="Rectangle 4"/>
          <p:cNvSpPr>
            <a:spLocks noChangeArrowheads="1"/>
          </p:cNvSpPr>
          <p:nvPr/>
        </p:nvSpPr>
        <p:spPr bwMode="auto">
          <a:xfrm>
            <a:off x="2428875" y="1819275"/>
            <a:ext cx="9144000" cy="0"/>
          </a:xfrm>
          <a:prstGeom prst="rect">
            <a:avLst/>
          </a:prstGeom>
          <a:noFill/>
          <a:ln w="9525">
            <a:noFill/>
            <a:miter lim="800000"/>
            <a:headEnd/>
            <a:tailEnd/>
          </a:ln>
        </p:spPr>
        <p:txBody>
          <a:bodyPr>
            <a:spAutoFit/>
          </a:bodyPr>
          <a:lstStyle/>
          <a:p>
            <a:endParaRPr lang="pl-PL">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Zalecenia terapii </a:t>
            </a:r>
            <a:endParaRPr lang="pl-PL" dirty="0"/>
          </a:p>
        </p:txBody>
      </p:sp>
      <p:sp>
        <p:nvSpPr>
          <p:cNvPr id="5" name="Symbol zastępczy tekstu 4"/>
          <p:cNvSpPr>
            <a:spLocks noGrp="1"/>
          </p:cNvSpPr>
          <p:nvPr>
            <p:ph type="body" idx="1"/>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5"/>
          <p:cNvSpPr>
            <a:spLocks noGrp="1"/>
          </p:cNvSpPr>
          <p:nvPr>
            <p:ph type="ftr" sz="quarter" idx="11"/>
          </p:nvPr>
        </p:nvSpPr>
        <p:spPr/>
        <p:txBody>
          <a:bodyPr/>
          <a:lstStyle/>
          <a:p>
            <a:r>
              <a:rPr lang="pl-PL" smtClean="0"/>
              <a:t>APA 2004</a:t>
            </a:r>
            <a:endParaRPr lang="pl-PL"/>
          </a:p>
        </p:txBody>
      </p:sp>
      <p:sp>
        <p:nvSpPr>
          <p:cNvPr id="5" name="Symbol zastępczy numeru slajdu 2"/>
          <p:cNvSpPr>
            <a:spLocks noGrp="1"/>
          </p:cNvSpPr>
          <p:nvPr>
            <p:ph type="sldNum" sz="quarter" idx="12"/>
          </p:nvPr>
        </p:nvSpPr>
        <p:spPr/>
        <p:txBody>
          <a:bodyPr/>
          <a:lstStyle/>
          <a:p>
            <a:fld id="{DD728468-A90D-4E53-AE43-7B7658D87C27}" type="slidenum">
              <a:rPr lang="pl-PL"/>
              <a:pPr/>
              <a:t>65</a:t>
            </a:fld>
            <a:endParaRPr lang="pl-PL"/>
          </a:p>
        </p:txBody>
      </p:sp>
      <p:pic>
        <p:nvPicPr>
          <p:cNvPr id="103428" name="Picture 4"/>
          <p:cNvPicPr>
            <a:picLocks noChangeAspect="1" noChangeArrowheads="1"/>
          </p:cNvPicPr>
          <p:nvPr/>
        </p:nvPicPr>
        <p:blipFill>
          <a:blip r:embed="rId3" cstate="print"/>
          <a:srcRect/>
          <a:stretch>
            <a:fillRect/>
          </a:stretch>
        </p:blipFill>
        <p:spPr bwMode="auto">
          <a:xfrm>
            <a:off x="323850" y="765175"/>
            <a:ext cx="8569325" cy="5040313"/>
          </a:xfrm>
          <a:prstGeom prst="rect">
            <a:avLst/>
          </a:prstGeom>
          <a:noFill/>
          <a:ln w="9525">
            <a:noFill/>
            <a:miter lim="800000"/>
            <a:headEnd/>
            <a:tailEnd/>
          </a:ln>
          <a:effectLst/>
        </p:spPr>
      </p:pic>
      <p:sp>
        <p:nvSpPr>
          <p:cNvPr id="103429" name="Line 5"/>
          <p:cNvSpPr>
            <a:spLocks noChangeShapeType="1"/>
          </p:cNvSpPr>
          <p:nvPr/>
        </p:nvSpPr>
        <p:spPr bwMode="auto">
          <a:xfrm>
            <a:off x="468313" y="5516563"/>
            <a:ext cx="5543550" cy="0"/>
          </a:xfrm>
          <a:prstGeom prst="line">
            <a:avLst/>
          </a:prstGeom>
          <a:noFill/>
          <a:ln w="9525">
            <a:solidFill>
              <a:srgbClr val="FF0000"/>
            </a:solidFill>
            <a:round/>
            <a:headEnd/>
            <a:tailEnd/>
          </a:ln>
          <a:effectLst/>
        </p:spPr>
        <p:txBody>
          <a:bodyPr wrap="none"/>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5720" y="285728"/>
            <a:ext cx="8643998" cy="1107996"/>
          </a:xfrm>
          <a:prstGeom prst="rect">
            <a:avLst/>
          </a:prstGeom>
          <a:noFill/>
        </p:spPr>
        <p:txBody>
          <a:bodyPr wrap="square" rtlCol="0">
            <a:spAutoFit/>
          </a:bodyPr>
          <a:lstStyle/>
          <a:p>
            <a:pPr algn="ctr"/>
            <a:r>
              <a:rPr lang="pl-PL" sz="2400" dirty="0" smtClean="0">
                <a:solidFill>
                  <a:srgbClr val="FF0000"/>
                </a:solidFill>
              </a:rPr>
              <a:t>Ryzyko śmierci</a:t>
            </a:r>
            <a:r>
              <a:rPr lang="pl-PL" sz="2400" dirty="0" smtClean="0"/>
              <a:t> wskutek przewlekłego stosowania neuroleptyków </a:t>
            </a:r>
          </a:p>
          <a:p>
            <a:pPr algn="ctr"/>
            <a:r>
              <a:rPr lang="pl-PL" sz="2400" dirty="0" smtClean="0"/>
              <a:t>– perspektywa  10-letnia</a:t>
            </a:r>
          </a:p>
          <a:p>
            <a:endParaRPr lang="pl-PL" dirty="0"/>
          </a:p>
        </p:txBody>
      </p:sp>
      <p:pic>
        <p:nvPicPr>
          <p:cNvPr id="3202049" name="Picture 1"/>
          <p:cNvPicPr>
            <a:picLocks noChangeAspect="1" noChangeArrowheads="1"/>
          </p:cNvPicPr>
          <p:nvPr/>
        </p:nvPicPr>
        <p:blipFill>
          <a:blip r:embed="rId3" cstate="print"/>
          <a:srcRect/>
          <a:stretch>
            <a:fillRect/>
          </a:stretch>
        </p:blipFill>
        <p:spPr bwMode="auto">
          <a:xfrm>
            <a:off x="500034" y="1142984"/>
            <a:ext cx="6362721" cy="5357850"/>
          </a:xfrm>
          <a:prstGeom prst="rect">
            <a:avLst/>
          </a:prstGeom>
          <a:noFill/>
          <a:ln w="9525">
            <a:noFill/>
            <a:miter lim="800000"/>
            <a:headEnd/>
            <a:tailEnd/>
          </a:ln>
        </p:spPr>
      </p:pic>
      <p:sp>
        <p:nvSpPr>
          <p:cNvPr id="5" name="pole tekstowe 4"/>
          <p:cNvSpPr txBox="1"/>
          <p:nvPr/>
        </p:nvSpPr>
        <p:spPr>
          <a:xfrm>
            <a:off x="4214810" y="6550247"/>
            <a:ext cx="4929190" cy="307777"/>
          </a:xfrm>
          <a:prstGeom prst="rect">
            <a:avLst/>
          </a:prstGeom>
          <a:noFill/>
        </p:spPr>
        <p:txBody>
          <a:bodyPr wrap="square" rtlCol="0">
            <a:spAutoFit/>
          </a:bodyPr>
          <a:lstStyle/>
          <a:p>
            <a:pPr algn="r"/>
            <a:r>
              <a:rPr lang="pl-PL" sz="1400" dirty="0" err="1" smtClean="0"/>
              <a:t>Jari</a:t>
            </a:r>
            <a:r>
              <a:rPr lang="pl-PL" sz="1400" dirty="0" smtClean="0"/>
              <a:t> </a:t>
            </a:r>
            <a:r>
              <a:rPr lang="pl-PL" sz="1400" dirty="0" err="1" smtClean="0"/>
              <a:t>Tihonen</a:t>
            </a:r>
            <a:r>
              <a:rPr lang="pl-PL" sz="1400" dirty="0" smtClean="0"/>
              <a:t>, in. Lancet 2009; 620-627</a:t>
            </a:r>
            <a:endParaRPr lang="pl-PL" sz="1400" dirty="0"/>
          </a:p>
        </p:txBody>
      </p:sp>
      <p:sp>
        <p:nvSpPr>
          <p:cNvPr id="6" name="Objaśnienie prostokątne 5"/>
          <p:cNvSpPr/>
          <p:nvPr/>
        </p:nvSpPr>
        <p:spPr>
          <a:xfrm>
            <a:off x="7143768" y="4572008"/>
            <a:ext cx="1714512" cy="357190"/>
          </a:xfrm>
          <a:prstGeom prst="wedgeRectCallout">
            <a:avLst>
              <a:gd name="adj1" fmla="val -79596"/>
              <a:gd name="adj2" fmla="val -156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effectLst>
                  <a:outerShdw blurRad="38100" dist="38100" dir="2700000" algn="tl">
                    <a:srgbClr val="000000">
                      <a:alpha val="43137"/>
                    </a:srgbClr>
                  </a:outerShdw>
                </a:effectLst>
              </a:rPr>
              <a:t>olanzapina</a:t>
            </a:r>
            <a:endParaRPr lang="pl-PL" dirty="0">
              <a:effectLst>
                <a:outerShdw blurRad="38100" dist="38100" dir="2700000" algn="tl">
                  <a:srgbClr val="000000">
                    <a:alpha val="43137"/>
                  </a:srgbClr>
                </a:outerShdw>
              </a:effectLst>
            </a:endParaRPr>
          </a:p>
        </p:txBody>
      </p:sp>
      <p:sp>
        <p:nvSpPr>
          <p:cNvPr id="7" name="Objaśnienie prostokątne 6"/>
          <p:cNvSpPr/>
          <p:nvPr/>
        </p:nvSpPr>
        <p:spPr>
          <a:xfrm>
            <a:off x="7143768" y="2000240"/>
            <a:ext cx="1714512" cy="357190"/>
          </a:xfrm>
          <a:prstGeom prst="wedgeRectCallout">
            <a:avLst>
              <a:gd name="adj1" fmla="val -81269"/>
              <a:gd name="adj2" fmla="val 253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effectLst>
                  <a:outerShdw blurRad="38100" dist="38100" dir="2700000" algn="tl">
                    <a:srgbClr val="000000">
                      <a:alpha val="43137"/>
                    </a:srgbClr>
                  </a:outerShdw>
                </a:effectLst>
              </a:rPr>
              <a:t>haloperidol</a:t>
            </a:r>
            <a:endParaRPr lang="pl-PL" dirty="0">
              <a:effectLst>
                <a:outerShdw blurRad="38100" dist="38100" dir="2700000" algn="tl">
                  <a:srgbClr val="000000">
                    <a:alpha val="43137"/>
                  </a:srgbClr>
                </a:outerShdw>
              </a:effectLst>
            </a:endParaRPr>
          </a:p>
        </p:txBody>
      </p:sp>
      <p:sp>
        <p:nvSpPr>
          <p:cNvPr id="8" name="Objaśnienie prostokątne 7"/>
          <p:cNvSpPr/>
          <p:nvPr/>
        </p:nvSpPr>
        <p:spPr>
          <a:xfrm>
            <a:off x="7143768" y="2428868"/>
            <a:ext cx="1714512" cy="357190"/>
          </a:xfrm>
          <a:prstGeom prst="wedgeRectCallout">
            <a:avLst>
              <a:gd name="adj1" fmla="val -80289"/>
              <a:gd name="adj2" fmla="val 145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effectLst>
                  <a:outerShdw blurRad="38100" dist="38100" dir="2700000" algn="tl">
                    <a:srgbClr val="000000">
                      <a:alpha val="43137"/>
                    </a:srgbClr>
                  </a:outerShdw>
                </a:effectLst>
              </a:rPr>
              <a:t>risperidon</a:t>
            </a:r>
            <a:endParaRPr lang="pl-PL" dirty="0">
              <a:effectLst>
                <a:outerShdw blurRad="38100" dist="38100" dir="2700000" algn="tl">
                  <a:srgbClr val="000000">
                    <a:alpha val="43137"/>
                  </a:srgbClr>
                </a:outerShdw>
              </a:effectLst>
            </a:endParaRPr>
          </a:p>
        </p:txBody>
      </p:sp>
      <p:sp>
        <p:nvSpPr>
          <p:cNvPr id="9" name="Objaśnienie prostokątne 8"/>
          <p:cNvSpPr/>
          <p:nvPr/>
        </p:nvSpPr>
        <p:spPr>
          <a:xfrm>
            <a:off x="7143768" y="3286124"/>
            <a:ext cx="1714512" cy="357190"/>
          </a:xfrm>
          <a:prstGeom prst="wedgeRectCallout">
            <a:avLst>
              <a:gd name="adj1" fmla="val -80406"/>
              <a:gd name="adj2" fmla="val 5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effectLst>
                  <a:outerShdw blurRad="38100" dist="38100" dir="2700000" algn="tl">
                    <a:srgbClr val="000000">
                      <a:alpha val="43137"/>
                    </a:srgbClr>
                  </a:outerShdw>
                </a:effectLst>
              </a:rPr>
              <a:t>perfenazyna</a:t>
            </a:r>
            <a:endParaRPr lang="pl-PL" dirty="0">
              <a:effectLst>
                <a:outerShdw blurRad="38100" dist="38100" dir="2700000" algn="tl">
                  <a:srgbClr val="000000">
                    <a:alpha val="43137"/>
                  </a:srgbClr>
                </a:outerShdw>
              </a:effectLst>
            </a:endParaRPr>
          </a:p>
        </p:txBody>
      </p:sp>
      <p:sp>
        <p:nvSpPr>
          <p:cNvPr id="10" name="Objaśnienie prostokątne 9"/>
          <p:cNvSpPr/>
          <p:nvPr/>
        </p:nvSpPr>
        <p:spPr>
          <a:xfrm>
            <a:off x="7143768" y="4000504"/>
            <a:ext cx="1714512" cy="357190"/>
          </a:xfrm>
          <a:prstGeom prst="wedgeRectCallout">
            <a:avLst>
              <a:gd name="adj1" fmla="val -80289"/>
              <a:gd name="adj2" fmla="val -73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effectLst>
                  <a:outerShdw blurRad="38100" dist="38100" dir="2700000" algn="tl">
                    <a:srgbClr val="000000">
                      <a:alpha val="43137"/>
                    </a:srgbClr>
                  </a:outerShdw>
                </a:effectLst>
              </a:rPr>
              <a:t>klozapina</a:t>
            </a:r>
            <a:endParaRPr lang="pl-PL" dirty="0">
              <a:effectLst>
                <a:outerShdw blurRad="38100" dist="38100" dir="2700000" algn="tl">
                  <a:srgbClr val="000000">
                    <a:alpha val="43137"/>
                  </a:srgbClr>
                </a:outerShdw>
              </a:effectLst>
            </a:endParaRPr>
          </a:p>
        </p:txBody>
      </p:sp>
      <p:sp>
        <p:nvSpPr>
          <p:cNvPr id="11" name="Objaśnienie prostokątne 10"/>
          <p:cNvSpPr/>
          <p:nvPr/>
        </p:nvSpPr>
        <p:spPr>
          <a:xfrm>
            <a:off x="7143768" y="2857496"/>
            <a:ext cx="1714512" cy="357190"/>
          </a:xfrm>
          <a:prstGeom prst="wedgeRectCallout">
            <a:avLst>
              <a:gd name="adj1" fmla="val -80057"/>
              <a:gd name="adj2" fmla="val 49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effectLst>
                  <a:outerShdw blurRad="38100" dist="38100" dir="2700000" algn="tl">
                    <a:srgbClr val="000000">
                      <a:alpha val="43137"/>
                    </a:srgbClr>
                  </a:outerShdw>
                </a:effectLst>
              </a:rPr>
              <a:t>tiorydazyna</a:t>
            </a:r>
            <a:endParaRPr lang="pl-PL" dirty="0">
              <a:effectLst>
                <a:outerShdw blurRad="38100" dist="38100" dir="2700000" algn="tl">
                  <a:srgbClr val="000000">
                    <a:alpha val="43137"/>
                  </a:srgbClr>
                </a:outerShdw>
              </a:effectLst>
            </a:endParaRPr>
          </a:p>
        </p:txBody>
      </p:sp>
      <p:sp>
        <p:nvSpPr>
          <p:cNvPr id="12" name="pole tekstowe 11"/>
          <p:cNvSpPr txBox="1"/>
          <p:nvPr/>
        </p:nvSpPr>
        <p:spPr>
          <a:xfrm>
            <a:off x="7143768" y="1000108"/>
            <a:ext cx="1714512" cy="738664"/>
          </a:xfrm>
          <a:prstGeom prst="rect">
            <a:avLst/>
          </a:prstGeom>
          <a:solidFill>
            <a:srgbClr val="FF6600"/>
          </a:solidFill>
          <a:scene3d>
            <a:camera prst="orthographicFront"/>
            <a:lightRig rig="threePt" dir="t"/>
          </a:scene3d>
          <a:sp3d>
            <a:bevelT/>
          </a:sp3d>
        </p:spPr>
        <p:txBody>
          <a:bodyPr wrap="square" rtlCol="0">
            <a:spAutoFit/>
          </a:bodyPr>
          <a:lstStyle/>
          <a:p>
            <a:pPr algn="ctr"/>
            <a:r>
              <a:rPr lang="pl-PL" dirty="0" smtClean="0">
                <a:effectLst>
                  <a:outerShdw blurRad="38100" dist="38100" dir="2700000" algn="tl">
                    <a:srgbClr val="000000">
                      <a:alpha val="43137"/>
                    </a:srgbClr>
                  </a:outerShdw>
                </a:effectLst>
              </a:rPr>
              <a:t>Ryzyko </a:t>
            </a:r>
            <a:r>
              <a:rPr lang="pl-PL" sz="2400" dirty="0" smtClean="0">
                <a:effectLst>
                  <a:outerShdw blurRad="38100" dist="38100" dir="2700000" algn="tl">
                    <a:srgbClr val="000000">
                      <a:alpha val="43137"/>
                    </a:srgbClr>
                  </a:outerShdw>
                </a:effectLst>
              </a:rPr>
              <a:t>największe</a:t>
            </a:r>
            <a:endParaRPr lang="pl-PL" dirty="0">
              <a:effectLst>
                <a:outerShdw blurRad="38100" dist="38100" dir="2700000" algn="tl">
                  <a:srgbClr val="000000">
                    <a:alpha val="43137"/>
                  </a:srgbClr>
                </a:outerShdw>
              </a:effectLst>
            </a:endParaRPr>
          </a:p>
        </p:txBody>
      </p:sp>
      <p:sp>
        <p:nvSpPr>
          <p:cNvPr id="13" name="pole tekstowe 12"/>
          <p:cNvSpPr txBox="1"/>
          <p:nvPr/>
        </p:nvSpPr>
        <p:spPr>
          <a:xfrm>
            <a:off x="7143768" y="5211561"/>
            <a:ext cx="1714512" cy="738664"/>
          </a:xfrm>
          <a:prstGeom prst="rect">
            <a:avLst/>
          </a:prstGeom>
          <a:solidFill>
            <a:srgbClr val="FF6600"/>
          </a:solidFill>
          <a:scene3d>
            <a:camera prst="orthographicFront"/>
            <a:lightRig rig="threePt" dir="t"/>
          </a:scene3d>
          <a:sp3d>
            <a:bevelT/>
          </a:sp3d>
        </p:spPr>
        <p:txBody>
          <a:bodyPr wrap="square" rtlCol="0">
            <a:spAutoFit/>
          </a:bodyPr>
          <a:lstStyle/>
          <a:p>
            <a:pPr algn="ctr"/>
            <a:r>
              <a:rPr lang="pl-PL" dirty="0" smtClean="0">
                <a:effectLst>
                  <a:outerShdw blurRad="38100" dist="38100" dir="2700000" algn="tl">
                    <a:srgbClr val="000000">
                      <a:alpha val="43137"/>
                    </a:srgbClr>
                  </a:outerShdw>
                </a:effectLst>
              </a:rPr>
              <a:t>Ryzyko </a:t>
            </a:r>
            <a:r>
              <a:rPr lang="pl-PL" sz="2400" dirty="0" smtClean="0">
                <a:effectLst>
                  <a:outerShdw blurRad="38100" dist="38100" dir="2700000" algn="tl">
                    <a:srgbClr val="000000">
                      <a:alpha val="43137"/>
                    </a:srgbClr>
                  </a:outerShdw>
                </a:effectLst>
              </a:rPr>
              <a:t>najmniejsze</a:t>
            </a:r>
            <a:endParaRPr lang="pl-PL" dirty="0">
              <a:effectLst>
                <a:outerShdw blurRad="38100" dist="38100" dir="2700000" algn="tl">
                  <a:srgbClr val="000000">
                    <a:alpha val="43137"/>
                  </a:srgbClr>
                </a:outerShdw>
              </a:effectLst>
            </a:endParaRPr>
          </a:p>
        </p:txBody>
      </p:sp>
      <p:sp>
        <p:nvSpPr>
          <p:cNvPr id="15" name="pole tekstowe 14"/>
          <p:cNvSpPr txBox="1"/>
          <p:nvPr/>
        </p:nvSpPr>
        <p:spPr>
          <a:xfrm>
            <a:off x="1285852" y="5143512"/>
            <a:ext cx="5286412" cy="646331"/>
          </a:xfrm>
          <a:prstGeom prst="rect">
            <a:avLst/>
          </a:prstGeom>
          <a:noFill/>
        </p:spPr>
        <p:txBody>
          <a:bodyPr wrap="square" rtlCol="0">
            <a:spAutoFit/>
          </a:bodyPr>
          <a:lstStyle/>
          <a:p>
            <a:pPr>
              <a:buFont typeface="Arial" pitchFamily="34" charset="0"/>
              <a:buChar char="•"/>
            </a:pPr>
            <a:r>
              <a:rPr lang="pl-PL" sz="1200" dirty="0" smtClean="0">
                <a:solidFill>
                  <a:schemeClr val="tx2">
                    <a:lumMod val="10000"/>
                  </a:schemeClr>
                </a:solidFill>
                <a:latin typeface="Arial Narrow" pitchFamily="34" charset="0"/>
              </a:rPr>
              <a:t>  „cała Finlandia” </a:t>
            </a:r>
            <a:r>
              <a:rPr lang="pl-PL" sz="1200" dirty="0" smtClean="0">
                <a:solidFill>
                  <a:schemeClr val="tx2">
                    <a:lumMod val="10000"/>
                  </a:schemeClr>
                </a:solidFill>
                <a:latin typeface="Arial Narrow" pitchFamily="34" charset="0"/>
                <a:sym typeface="Wingdings" pitchFamily="2" charset="2"/>
              </a:rPr>
              <a:t> lata </a:t>
            </a:r>
            <a:r>
              <a:rPr lang="pl-PL" sz="1200" dirty="0" smtClean="0">
                <a:solidFill>
                  <a:schemeClr val="tx2">
                    <a:lumMod val="10000"/>
                  </a:schemeClr>
                </a:solidFill>
                <a:latin typeface="Arial Narrow" pitchFamily="34" charset="0"/>
              </a:rPr>
              <a:t>1996-2006 (dane od 1973) </a:t>
            </a:r>
          </a:p>
          <a:p>
            <a:pPr>
              <a:buFont typeface="Arial" pitchFamily="34" charset="0"/>
              <a:buChar char="•"/>
            </a:pPr>
            <a:r>
              <a:rPr lang="pl-PL" sz="1200" dirty="0" smtClean="0">
                <a:solidFill>
                  <a:schemeClr val="tx2">
                    <a:lumMod val="10000"/>
                  </a:schemeClr>
                </a:solidFill>
                <a:latin typeface="Arial Narrow" pitchFamily="34" charset="0"/>
              </a:rPr>
              <a:t> „brakująca” długość życia: 25</a:t>
            </a:r>
            <a:r>
              <a:rPr lang="pl-PL" sz="1200" dirty="0" smtClean="0">
                <a:solidFill>
                  <a:schemeClr val="tx2">
                    <a:lumMod val="10000"/>
                  </a:schemeClr>
                </a:solidFill>
                <a:latin typeface="Arial Narrow" pitchFamily="34" charset="0"/>
                <a:sym typeface="Wingdings" pitchFamily="2" charset="2"/>
              </a:rPr>
              <a:t>22,5 (</a:t>
            </a:r>
            <a:r>
              <a:rPr lang="pl-PL" sz="1200" dirty="0" smtClean="0">
                <a:solidFill>
                  <a:schemeClr val="tx2">
                    <a:lumMod val="10000"/>
                  </a:schemeClr>
                </a:solidFill>
                <a:latin typeface="Arial Narrow" pitchFamily="34" charset="0"/>
              </a:rPr>
              <a:t>w latach)  </a:t>
            </a:r>
            <a:endParaRPr lang="pl-PL" sz="1200" dirty="0" smtClean="0">
              <a:solidFill>
                <a:schemeClr val="tx2">
                  <a:lumMod val="10000"/>
                </a:schemeClr>
              </a:solidFill>
              <a:latin typeface="Arial Narrow" pitchFamily="34" charset="0"/>
              <a:sym typeface="Wingdings" pitchFamily="2" charset="2"/>
            </a:endParaRPr>
          </a:p>
          <a:p>
            <a:pPr>
              <a:buFont typeface="Arial" pitchFamily="34" charset="0"/>
              <a:buChar char="•"/>
            </a:pPr>
            <a:r>
              <a:rPr lang="pl-PL" sz="1200" dirty="0" smtClean="0">
                <a:solidFill>
                  <a:schemeClr val="tx2">
                    <a:lumMod val="10000"/>
                  </a:schemeClr>
                </a:solidFill>
                <a:latin typeface="Arial Narrow" pitchFamily="34" charset="0"/>
                <a:sym typeface="Wingdings" pitchFamily="2" charset="2"/>
              </a:rPr>
              <a:t> </a:t>
            </a:r>
            <a:r>
              <a:rPr lang="pl-PL" sz="1200" dirty="0" smtClean="0">
                <a:solidFill>
                  <a:schemeClr val="tx2">
                    <a:lumMod val="10000"/>
                  </a:schemeClr>
                </a:solidFill>
                <a:latin typeface="Arial Narrow" pitchFamily="34" charset="0"/>
              </a:rPr>
              <a:t> grant Ministerstwa Zdrowia</a:t>
            </a:r>
          </a:p>
        </p:txBody>
      </p:sp>
      <p:sp>
        <p:nvSpPr>
          <p:cNvPr id="16" name="pole tekstowe 15"/>
          <p:cNvSpPr txBox="1"/>
          <p:nvPr/>
        </p:nvSpPr>
        <p:spPr>
          <a:xfrm>
            <a:off x="2857488" y="1357298"/>
            <a:ext cx="3929090" cy="923330"/>
          </a:xfrm>
          <a:prstGeom prst="rect">
            <a:avLst/>
          </a:prstGeom>
          <a:noFill/>
        </p:spPr>
        <p:txBody>
          <a:bodyPr wrap="square" rtlCol="0">
            <a:spAutoFit/>
          </a:bodyPr>
          <a:lstStyle/>
          <a:p>
            <a:r>
              <a:rPr lang="pl-PL" dirty="0" smtClean="0">
                <a:solidFill>
                  <a:schemeClr val="tx2">
                    <a:lumMod val="10000"/>
                  </a:schemeClr>
                </a:solidFill>
              </a:rPr>
              <a:t>Im dłuższe </a:t>
            </a:r>
            <a:r>
              <a:rPr lang="pl-PL" dirty="0" smtClean="0">
                <a:solidFill>
                  <a:srgbClr val="FF0000"/>
                </a:solidFill>
              </a:rPr>
              <a:t>stosowanie neuroleptyk</a:t>
            </a:r>
            <a:r>
              <a:rPr lang="pl-PL" b="1" u="sng" dirty="0" smtClean="0">
                <a:solidFill>
                  <a:srgbClr val="FF0000"/>
                </a:solidFill>
              </a:rPr>
              <a:t>ów</a:t>
            </a:r>
            <a:r>
              <a:rPr lang="pl-PL" dirty="0" smtClean="0">
                <a:solidFill>
                  <a:srgbClr val="FF0000"/>
                </a:solidFill>
              </a:rPr>
              <a:t>, tym ryzyko śmierci niższe: HR 0,991 (0,985-0,997)</a:t>
            </a:r>
            <a:endParaRPr lang="pl-PL" dirty="0">
              <a:solidFill>
                <a:srgbClr val="FF0000"/>
              </a:solidFill>
            </a:endParaRPr>
          </a:p>
        </p:txBody>
      </p:sp>
    </p:spTree>
    <p:extLst>
      <p:ext uri="{BB962C8B-B14F-4D97-AF65-F5344CB8AC3E}">
        <p14:creationId xmlns:p14="http://schemas.microsoft.com/office/powerpoint/2010/main" val="1481282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BED07655-50CF-4180-8E94-0733CF7351CB}" type="slidenum">
              <a:rPr lang="en-US"/>
              <a:pPr>
                <a:defRPr/>
              </a:pPr>
              <a:t>67</a:t>
            </a:fld>
            <a:endParaRPr lang="en-US"/>
          </a:p>
        </p:txBody>
      </p:sp>
      <p:sp>
        <p:nvSpPr>
          <p:cNvPr id="62467" name="Rectangle 2"/>
          <p:cNvSpPr>
            <a:spLocks noChangeArrowheads="1"/>
          </p:cNvSpPr>
          <p:nvPr/>
        </p:nvSpPr>
        <p:spPr bwMode="auto">
          <a:xfrm>
            <a:off x="1938338" y="1662113"/>
            <a:ext cx="9144000" cy="0"/>
          </a:xfrm>
          <a:prstGeom prst="rect">
            <a:avLst/>
          </a:prstGeom>
          <a:noFill/>
          <a:ln w="9525">
            <a:noFill/>
            <a:miter lim="800000"/>
            <a:headEnd/>
            <a:tailEnd/>
          </a:ln>
        </p:spPr>
        <p:txBody>
          <a:bodyPr>
            <a:spAutoFit/>
          </a:bodyPr>
          <a:lstStyle/>
          <a:p>
            <a:endParaRPr lang="pl-PL">
              <a:latin typeface="Book Antiqua" pitchFamily="18" charset="0"/>
            </a:endParaRPr>
          </a:p>
        </p:txBody>
      </p:sp>
      <p:pic>
        <p:nvPicPr>
          <p:cNvPr id="62468" name="Picture 3" descr="ShowLetter7"/>
          <p:cNvPicPr>
            <a:picLocks noChangeAspect="1" noChangeArrowheads="1"/>
          </p:cNvPicPr>
          <p:nvPr/>
        </p:nvPicPr>
        <p:blipFill>
          <a:blip r:embed="rId3" cstate="print"/>
          <a:srcRect/>
          <a:stretch>
            <a:fillRect/>
          </a:stretch>
        </p:blipFill>
        <p:spPr bwMode="auto">
          <a:xfrm>
            <a:off x="133350" y="214313"/>
            <a:ext cx="8915400" cy="6537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p>
            <a:pPr algn="l" rtl="0">
              <a:spcBef>
                <a:spcPct val="0"/>
              </a:spcBef>
              <a:defRPr/>
            </a:pPr>
            <a:r>
              <a:rPr lang="pl-PL" sz="4000" b="1" kern="1200" dirty="0">
                <a:solidFill>
                  <a:srgbClr val="00B050"/>
                </a:solidFill>
                <a:latin typeface="Lucida Sans" pitchFamily="34" charset="0"/>
                <a:ea typeface="+mn-ea"/>
                <a:cs typeface="+mn-cs"/>
              </a:rPr>
              <a:t>Kryteria remisji w schizofrenii</a:t>
            </a:r>
            <a:endParaRPr lang="pl-PL" b="1" i="1" kern="1200" dirty="0">
              <a:solidFill>
                <a:srgbClr val="00B050"/>
              </a:solidFill>
              <a:latin typeface="Lucida Sans" pitchFamily="34" charset="0"/>
              <a:ea typeface="+mn-ea"/>
              <a:cs typeface="+mn-cs"/>
            </a:endParaRPr>
          </a:p>
        </p:txBody>
      </p:sp>
      <p:sp>
        <p:nvSpPr>
          <p:cNvPr id="26627" name="Rectangle 3"/>
          <p:cNvSpPr txBox="1">
            <a:spLocks noChangeArrowheads="1"/>
          </p:cNvSpPr>
          <p:nvPr/>
        </p:nvSpPr>
        <p:spPr bwMode="auto">
          <a:xfrm>
            <a:off x="468313" y="2133600"/>
            <a:ext cx="4691062" cy="4525963"/>
          </a:xfrm>
          <a:prstGeom prst="rect">
            <a:avLst/>
          </a:prstGeom>
          <a:noFill/>
          <a:ln w="9525">
            <a:noFill/>
            <a:miter lim="800000"/>
            <a:headEnd/>
            <a:tailEnd/>
          </a:ln>
        </p:spPr>
        <p:txBody>
          <a:bodyPr/>
          <a:lstStyle/>
          <a:p>
            <a:pPr marL="438150" indent="-319088" algn="l" rtl="0" fontAlgn="base">
              <a:lnSpc>
                <a:spcPct val="90000"/>
              </a:lnSpc>
              <a:spcBef>
                <a:spcPct val="0"/>
              </a:spcBef>
              <a:spcAft>
                <a:spcPct val="0"/>
              </a:spcAft>
              <a:buClr>
                <a:srgbClr val="FF9900"/>
              </a:buClr>
              <a:buSzPct val="80000"/>
              <a:buFont typeface="Wingdings" pitchFamily="2" charset="2"/>
              <a:buChar char="ü"/>
            </a:pPr>
            <a:r>
              <a:rPr lang="pl-PL" sz="2400" kern="1200">
                <a:solidFill>
                  <a:srgbClr val="00B050"/>
                </a:solidFill>
                <a:latin typeface="Times New Roman" pitchFamily="18" charset="0"/>
                <a:ea typeface="+mn-ea"/>
                <a:cs typeface="+mn-cs"/>
              </a:rPr>
              <a:t>Urojenia (P1)</a:t>
            </a:r>
          </a:p>
          <a:p>
            <a:pPr marL="438150" indent="-319088" algn="l" rtl="0" fontAlgn="base">
              <a:lnSpc>
                <a:spcPct val="90000"/>
              </a:lnSpc>
              <a:spcBef>
                <a:spcPct val="0"/>
              </a:spcBef>
              <a:spcAft>
                <a:spcPct val="0"/>
              </a:spcAft>
              <a:buClr>
                <a:srgbClr val="FF9900"/>
              </a:buClr>
              <a:buSzPct val="80000"/>
              <a:buFont typeface="Wingdings" pitchFamily="2" charset="2"/>
              <a:buChar char="ü"/>
            </a:pPr>
            <a:r>
              <a:rPr lang="pl-PL" sz="2400" kern="1200">
                <a:solidFill>
                  <a:srgbClr val="00B050"/>
                </a:solidFill>
                <a:latin typeface="Times New Roman" pitchFamily="18" charset="0"/>
                <a:ea typeface="+mn-ea"/>
                <a:cs typeface="+mn-cs"/>
              </a:rPr>
              <a:t>Dezorganizacja myślenia (P2) Omamy (P3)</a:t>
            </a:r>
          </a:p>
          <a:p>
            <a:pPr marL="438150" indent="-319088" algn="l" rtl="0" fontAlgn="base">
              <a:lnSpc>
                <a:spcPct val="90000"/>
              </a:lnSpc>
              <a:spcBef>
                <a:spcPct val="0"/>
              </a:spcBef>
              <a:spcAft>
                <a:spcPct val="0"/>
              </a:spcAft>
              <a:buClr>
                <a:srgbClr val="FF9900"/>
              </a:buClr>
              <a:buSzPct val="80000"/>
              <a:buFont typeface="Wingdings" pitchFamily="2" charset="2"/>
              <a:buChar char="ü"/>
            </a:pPr>
            <a:r>
              <a:rPr lang="pl-PL" sz="2400" kern="1200">
                <a:solidFill>
                  <a:srgbClr val="00B050"/>
                </a:solidFill>
                <a:latin typeface="Times New Roman" pitchFamily="18" charset="0"/>
                <a:ea typeface="+mn-ea"/>
                <a:cs typeface="+mn-cs"/>
              </a:rPr>
              <a:t>Sztywny afekt (N1)</a:t>
            </a:r>
          </a:p>
          <a:p>
            <a:pPr marL="438150" indent="-319088" algn="l" rtl="0" fontAlgn="base">
              <a:lnSpc>
                <a:spcPct val="90000"/>
              </a:lnSpc>
              <a:spcBef>
                <a:spcPct val="0"/>
              </a:spcBef>
              <a:spcAft>
                <a:spcPct val="0"/>
              </a:spcAft>
              <a:buClr>
                <a:srgbClr val="FF9900"/>
              </a:buClr>
              <a:buSzPct val="80000"/>
              <a:buFont typeface="Wingdings" pitchFamily="2" charset="2"/>
              <a:buChar char="ü"/>
            </a:pPr>
            <a:r>
              <a:rPr lang="pl-PL" sz="2400" kern="1200">
                <a:solidFill>
                  <a:srgbClr val="00B050"/>
                </a:solidFill>
                <a:latin typeface="Times New Roman" pitchFamily="18" charset="0"/>
                <a:ea typeface="+mn-ea"/>
                <a:cs typeface="+mn-cs"/>
              </a:rPr>
              <a:t>Wycofanie społeczne (N4)</a:t>
            </a:r>
          </a:p>
          <a:p>
            <a:pPr marL="438150" indent="-319088" algn="l" rtl="0" fontAlgn="base">
              <a:lnSpc>
                <a:spcPct val="90000"/>
              </a:lnSpc>
              <a:spcBef>
                <a:spcPct val="0"/>
              </a:spcBef>
              <a:spcAft>
                <a:spcPct val="0"/>
              </a:spcAft>
              <a:buClr>
                <a:srgbClr val="FF9900"/>
              </a:buClr>
              <a:buSzPct val="80000"/>
              <a:buFont typeface="Wingdings" pitchFamily="2" charset="2"/>
              <a:buChar char="ü"/>
            </a:pPr>
            <a:r>
              <a:rPr lang="pl-PL" sz="2400" kern="1200">
                <a:solidFill>
                  <a:srgbClr val="00B050"/>
                </a:solidFill>
                <a:latin typeface="Times New Roman" pitchFamily="18" charset="0"/>
                <a:ea typeface="+mn-ea"/>
                <a:cs typeface="+mn-cs"/>
              </a:rPr>
              <a:t>Brak spontaniczności (N6) Niezwykłe treści myślenia (G9) </a:t>
            </a:r>
          </a:p>
          <a:p>
            <a:pPr marL="438150" indent="-319088" algn="l" rtl="0" fontAlgn="base">
              <a:lnSpc>
                <a:spcPct val="90000"/>
              </a:lnSpc>
              <a:spcBef>
                <a:spcPct val="0"/>
              </a:spcBef>
              <a:spcAft>
                <a:spcPct val="0"/>
              </a:spcAft>
              <a:buClr>
                <a:srgbClr val="CCFF99"/>
              </a:buClr>
              <a:buSzPct val="80000"/>
              <a:buFont typeface="Wingdings" pitchFamily="2" charset="2"/>
              <a:buChar char="ü"/>
            </a:pPr>
            <a:r>
              <a:rPr lang="pl-PL" sz="2400" kern="1200">
                <a:solidFill>
                  <a:srgbClr val="00B050"/>
                </a:solidFill>
                <a:latin typeface="Times New Roman" pitchFamily="18" charset="0"/>
                <a:ea typeface="+mn-ea"/>
                <a:cs typeface="+mn-cs"/>
              </a:rPr>
              <a:t>Manieryzmy i postawy (G5) </a:t>
            </a:r>
          </a:p>
          <a:p>
            <a:pPr marL="438150" indent="-319088" algn="l" rtl="0" fontAlgn="base">
              <a:lnSpc>
                <a:spcPct val="90000"/>
              </a:lnSpc>
              <a:spcBef>
                <a:spcPct val="0"/>
              </a:spcBef>
              <a:spcAft>
                <a:spcPct val="0"/>
              </a:spcAft>
              <a:buClr>
                <a:srgbClr val="00CC00"/>
              </a:buClr>
              <a:buSzPct val="80000"/>
              <a:buFont typeface="Wingdings 2" pitchFamily="18" charset="2"/>
              <a:buChar char=""/>
            </a:pPr>
            <a:endParaRPr lang="pl-PL" sz="2400" kern="1200">
              <a:solidFill>
                <a:srgbClr val="00B050"/>
              </a:solidFill>
              <a:latin typeface="Times New Roman" pitchFamily="18" charset="0"/>
              <a:ea typeface="+mn-ea"/>
              <a:cs typeface="+mn-cs"/>
            </a:endParaRPr>
          </a:p>
          <a:p>
            <a:pPr marL="438150" indent="-319088" algn="l" rtl="0" fontAlgn="base">
              <a:lnSpc>
                <a:spcPct val="90000"/>
              </a:lnSpc>
              <a:spcBef>
                <a:spcPct val="0"/>
              </a:spcBef>
              <a:spcAft>
                <a:spcPct val="0"/>
              </a:spcAft>
              <a:buClr>
                <a:srgbClr val="00CC00"/>
              </a:buClr>
              <a:buSzPct val="80000"/>
              <a:buFont typeface="Wingdings 2" pitchFamily="18" charset="2"/>
              <a:buChar char=""/>
            </a:pPr>
            <a:endParaRPr lang="pl-PL" sz="2400" kern="1200">
              <a:solidFill>
                <a:srgbClr val="00B050"/>
              </a:solidFill>
              <a:latin typeface="Times New Roman" pitchFamily="18" charset="0"/>
              <a:ea typeface="+mn-ea"/>
              <a:cs typeface="+mn-cs"/>
            </a:endParaRPr>
          </a:p>
          <a:p>
            <a:pPr marL="438150" indent="-319088" algn="l" rtl="0" fontAlgn="base">
              <a:lnSpc>
                <a:spcPct val="90000"/>
              </a:lnSpc>
              <a:spcBef>
                <a:spcPct val="0"/>
              </a:spcBef>
              <a:spcAft>
                <a:spcPct val="0"/>
              </a:spcAft>
              <a:buClr>
                <a:srgbClr val="00CC00"/>
              </a:buClr>
              <a:buSzPct val="80000"/>
              <a:buFont typeface="Wingdings" pitchFamily="2" charset="2"/>
              <a:buNone/>
            </a:pPr>
            <a:r>
              <a:rPr lang="pl-PL" sz="1600" i="1" kern="1200">
                <a:solidFill>
                  <a:srgbClr val="00B050"/>
                </a:solidFill>
                <a:latin typeface="Corbel" pitchFamily="34" charset="0"/>
                <a:ea typeface="+mn-ea"/>
                <a:cs typeface="+mn-cs"/>
              </a:rPr>
              <a:t>							</a:t>
            </a:r>
          </a:p>
        </p:txBody>
      </p:sp>
      <p:sp>
        <p:nvSpPr>
          <p:cNvPr id="26628" name="Text Box 4"/>
          <p:cNvSpPr txBox="1">
            <a:spLocks noChangeArrowheads="1"/>
          </p:cNvSpPr>
          <p:nvPr/>
        </p:nvSpPr>
        <p:spPr bwMode="auto">
          <a:xfrm>
            <a:off x="468313" y="6308725"/>
            <a:ext cx="5832475" cy="344069"/>
          </a:xfrm>
          <a:prstGeom prst="rect">
            <a:avLst/>
          </a:prstGeom>
          <a:noFill/>
          <a:ln w="9525">
            <a:noFill/>
            <a:miter lim="800000"/>
            <a:headEnd/>
            <a:tailEnd/>
          </a:ln>
        </p:spPr>
        <p:txBody>
          <a:bodyPr>
            <a:spAutoFit/>
          </a:bodyPr>
          <a:lstStyle/>
          <a:p>
            <a:pPr algn="l" rtl="0" fontAlgn="base">
              <a:lnSpc>
                <a:spcPct val="90000"/>
              </a:lnSpc>
              <a:spcBef>
                <a:spcPct val="20000"/>
              </a:spcBef>
              <a:spcAft>
                <a:spcPct val="0"/>
              </a:spcAft>
              <a:buClr>
                <a:srgbClr val="00CC00"/>
              </a:buClr>
              <a:buSzPct val="70000"/>
              <a:buFont typeface="Wingdings" pitchFamily="2" charset="2"/>
              <a:buNone/>
            </a:pPr>
            <a:r>
              <a:rPr lang="pl-PL" b="1" kern="1200">
                <a:solidFill>
                  <a:srgbClr val="00B050"/>
                </a:solidFill>
                <a:latin typeface="Garamond" pitchFamily="18" charset="0"/>
                <a:ea typeface="+mn-ea"/>
                <a:cs typeface="+mn-cs"/>
              </a:rPr>
              <a:t>Andreasen i wsp. J. Psychiatry 2005;162:441-449</a:t>
            </a:r>
          </a:p>
        </p:txBody>
      </p:sp>
      <p:sp>
        <p:nvSpPr>
          <p:cNvPr id="26629" name="Line 5"/>
          <p:cNvSpPr>
            <a:spLocks noChangeShapeType="1"/>
          </p:cNvSpPr>
          <p:nvPr/>
        </p:nvSpPr>
        <p:spPr bwMode="auto">
          <a:xfrm>
            <a:off x="468313" y="1341438"/>
            <a:ext cx="8207375" cy="0"/>
          </a:xfrm>
          <a:prstGeom prst="line">
            <a:avLst/>
          </a:prstGeom>
          <a:noFill/>
          <a:ln w="603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0" name="Text Box 6"/>
          <p:cNvSpPr txBox="1">
            <a:spLocks noChangeArrowheads="1"/>
          </p:cNvSpPr>
          <p:nvPr/>
        </p:nvSpPr>
        <p:spPr bwMode="auto">
          <a:xfrm>
            <a:off x="5940425" y="2349500"/>
            <a:ext cx="3203575" cy="2843213"/>
          </a:xfrm>
          <a:prstGeom prst="rect">
            <a:avLst/>
          </a:prstGeom>
          <a:noFill/>
          <a:ln w="9525">
            <a:noFill/>
            <a:miter lim="800000"/>
            <a:headEnd/>
            <a:tailEnd/>
          </a:ln>
        </p:spPr>
        <p:txBody>
          <a:bodyPr>
            <a:spAutoFit/>
          </a:bodyPr>
          <a:lstStyle/>
          <a:p>
            <a:pPr marL="342900" indent="-342900" algn="l" rtl="0" fontAlgn="base">
              <a:spcBef>
                <a:spcPct val="50000"/>
              </a:spcBef>
              <a:spcAft>
                <a:spcPct val="0"/>
              </a:spcAft>
              <a:buFontTx/>
              <a:buAutoNum type="arabicPeriod"/>
            </a:pPr>
            <a:r>
              <a:rPr lang="pl-PL" b="1" kern="1200" dirty="0">
                <a:solidFill>
                  <a:srgbClr val="00B050"/>
                </a:solidFill>
                <a:latin typeface="Corbel" pitchFamily="34" charset="0"/>
                <a:ea typeface="+mn-ea"/>
                <a:cs typeface="+mn-cs"/>
              </a:rPr>
              <a:t>Brak</a:t>
            </a:r>
          </a:p>
          <a:p>
            <a:pPr marL="342900" indent="-342900" algn="l" rtl="0" fontAlgn="base">
              <a:spcBef>
                <a:spcPct val="50000"/>
              </a:spcBef>
              <a:spcAft>
                <a:spcPct val="0"/>
              </a:spcAft>
              <a:buFontTx/>
              <a:buAutoNum type="arabicPeriod"/>
            </a:pPr>
            <a:r>
              <a:rPr lang="pl-PL" b="1" kern="1200" dirty="0">
                <a:solidFill>
                  <a:srgbClr val="00B050"/>
                </a:solidFill>
                <a:latin typeface="Corbel" pitchFamily="34" charset="0"/>
                <a:ea typeface="+mn-ea"/>
                <a:cs typeface="+mn-cs"/>
              </a:rPr>
              <a:t>Minimalne</a:t>
            </a:r>
          </a:p>
          <a:p>
            <a:pPr marL="342900" indent="-342900" algn="l" rtl="0" fontAlgn="base">
              <a:spcBef>
                <a:spcPct val="50000"/>
              </a:spcBef>
              <a:spcAft>
                <a:spcPct val="0"/>
              </a:spcAft>
              <a:buFontTx/>
              <a:buAutoNum type="arabicPeriod"/>
            </a:pPr>
            <a:r>
              <a:rPr lang="pl-PL" b="1" kern="1200" dirty="0">
                <a:solidFill>
                  <a:srgbClr val="00B050"/>
                </a:solidFill>
                <a:latin typeface="Corbel" pitchFamily="34" charset="0"/>
                <a:ea typeface="+mn-ea"/>
                <a:cs typeface="+mn-cs"/>
              </a:rPr>
              <a:t>Łagodne</a:t>
            </a:r>
          </a:p>
          <a:p>
            <a:pPr marL="342900" indent="-342900" algn="l" rtl="0" fontAlgn="base">
              <a:spcBef>
                <a:spcPct val="50000"/>
              </a:spcBef>
              <a:spcAft>
                <a:spcPct val="0"/>
              </a:spcAft>
              <a:buFontTx/>
              <a:buAutoNum type="arabicPeriod"/>
            </a:pPr>
            <a:r>
              <a:rPr lang="pl-PL" b="1" kern="1200" dirty="0">
                <a:solidFill>
                  <a:srgbClr val="FF0000"/>
                </a:solidFill>
                <a:latin typeface="Corbel" pitchFamily="34" charset="0"/>
                <a:ea typeface="+mn-ea"/>
                <a:cs typeface="+mn-cs"/>
              </a:rPr>
              <a:t>Umiarkowane</a:t>
            </a:r>
          </a:p>
          <a:p>
            <a:pPr marL="342900" indent="-342900" algn="l" rtl="0" fontAlgn="base">
              <a:spcBef>
                <a:spcPct val="50000"/>
              </a:spcBef>
              <a:spcAft>
                <a:spcPct val="0"/>
              </a:spcAft>
              <a:buFontTx/>
              <a:buAutoNum type="arabicPeriod"/>
            </a:pPr>
            <a:r>
              <a:rPr lang="pl-PL" b="1" kern="1200" dirty="0">
                <a:solidFill>
                  <a:srgbClr val="FF0000"/>
                </a:solidFill>
                <a:latin typeface="Corbel" pitchFamily="34" charset="0"/>
                <a:ea typeface="+mn-ea"/>
                <a:cs typeface="+mn-cs"/>
              </a:rPr>
              <a:t>Umiarkowane ciężkie</a:t>
            </a:r>
          </a:p>
          <a:p>
            <a:pPr marL="342900" indent="-342900" algn="l" rtl="0" fontAlgn="base">
              <a:spcBef>
                <a:spcPct val="50000"/>
              </a:spcBef>
              <a:spcAft>
                <a:spcPct val="0"/>
              </a:spcAft>
              <a:buFontTx/>
              <a:buAutoNum type="arabicPeriod"/>
            </a:pPr>
            <a:r>
              <a:rPr lang="pl-PL" b="1" kern="1200" dirty="0">
                <a:solidFill>
                  <a:srgbClr val="FF0000"/>
                </a:solidFill>
                <a:latin typeface="Corbel" pitchFamily="34" charset="0"/>
                <a:ea typeface="+mn-ea"/>
                <a:cs typeface="+mn-cs"/>
              </a:rPr>
              <a:t>Ciężkie</a:t>
            </a:r>
          </a:p>
          <a:p>
            <a:pPr marL="342900" indent="-342900" algn="l" rtl="0" fontAlgn="base">
              <a:spcBef>
                <a:spcPct val="50000"/>
              </a:spcBef>
              <a:spcAft>
                <a:spcPct val="0"/>
              </a:spcAft>
              <a:buFontTx/>
              <a:buAutoNum type="arabicPeriod"/>
            </a:pPr>
            <a:r>
              <a:rPr lang="pl-PL" b="1" kern="1200" dirty="0">
                <a:solidFill>
                  <a:srgbClr val="FF0000"/>
                </a:solidFill>
                <a:latin typeface="Corbel" pitchFamily="34" charset="0"/>
                <a:ea typeface="+mn-ea"/>
                <a:cs typeface="+mn-cs"/>
              </a:rPr>
              <a:t>Krańcowe </a:t>
            </a:r>
            <a:endParaRPr lang="en-GB" b="1" kern="1200" dirty="0">
              <a:solidFill>
                <a:srgbClr val="FF0000"/>
              </a:solidFill>
              <a:latin typeface="Corbel" pitchFamily="34" charset="0"/>
              <a:ea typeface="+mn-ea"/>
              <a:cs typeface="+mn-cs"/>
            </a:endParaRPr>
          </a:p>
        </p:txBody>
      </p:sp>
      <p:sp>
        <p:nvSpPr>
          <p:cNvPr id="26631" name="Line 7"/>
          <p:cNvSpPr>
            <a:spLocks noChangeShapeType="1"/>
          </p:cNvSpPr>
          <p:nvPr/>
        </p:nvSpPr>
        <p:spPr bwMode="auto">
          <a:xfrm>
            <a:off x="5508625" y="2205038"/>
            <a:ext cx="0" cy="3024187"/>
          </a:xfrm>
          <a:prstGeom prst="line">
            <a:avLst/>
          </a:prstGeom>
          <a:noFill/>
          <a:ln w="603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2" name="Text Box 8"/>
          <p:cNvSpPr txBox="1">
            <a:spLocks noChangeArrowheads="1"/>
          </p:cNvSpPr>
          <p:nvPr/>
        </p:nvSpPr>
        <p:spPr bwMode="auto">
          <a:xfrm>
            <a:off x="468313" y="5661025"/>
            <a:ext cx="5184775" cy="366713"/>
          </a:xfrm>
          <a:prstGeom prst="rect">
            <a:avLst/>
          </a:prstGeom>
          <a:noFill/>
          <a:ln w="9525">
            <a:noFill/>
            <a:miter lim="800000"/>
            <a:headEnd/>
            <a:tailEnd/>
          </a:ln>
        </p:spPr>
        <p:txBody>
          <a:bodyPr>
            <a:spAutoFit/>
          </a:bodyPr>
          <a:lstStyle/>
          <a:p>
            <a:pPr algn="l" rtl="0" fontAlgn="base">
              <a:spcBef>
                <a:spcPct val="50000"/>
              </a:spcBef>
              <a:spcAft>
                <a:spcPct val="0"/>
              </a:spcAft>
            </a:pPr>
            <a:r>
              <a:rPr lang="pl-PL" b="1" kern="1200">
                <a:solidFill>
                  <a:srgbClr val="00B050"/>
                </a:solidFill>
                <a:latin typeface="Corbel" pitchFamily="34" charset="0"/>
                <a:ea typeface="+mn-ea"/>
                <a:cs typeface="+mn-cs"/>
              </a:rPr>
              <a:t>Kryterium czasowe przynajmniej 6 miesięcy </a:t>
            </a:r>
            <a:endParaRPr lang="en-GB" b="1" kern="1200">
              <a:solidFill>
                <a:srgbClr val="00B050"/>
              </a:solidFill>
              <a:latin typeface="Corbel" pitchFamily="34" charset="0"/>
              <a:ea typeface="+mn-ea"/>
              <a:cs typeface="+mn-cs"/>
            </a:endParaRPr>
          </a:p>
        </p:txBody>
      </p:sp>
      <p:sp>
        <p:nvSpPr>
          <p:cNvPr id="26633" name="Line 9"/>
          <p:cNvSpPr>
            <a:spLocks noChangeShapeType="1"/>
          </p:cNvSpPr>
          <p:nvPr/>
        </p:nvSpPr>
        <p:spPr bwMode="auto">
          <a:xfrm>
            <a:off x="5508625" y="2492375"/>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4" name="Line 10"/>
          <p:cNvSpPr>
            <a:spLocks noChangeShapeType="1"/>
          </p:cNvSpPr>
          <p:nvPr/>
        </p:nvSpPr>
        <p:spPr bwMode="auto">
          <a:xfrm>
            <a:off x="5508625" y="2924175"/>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5" name="Line 11"/>
          <p:cNvSpPr>
            <a:spLocks noChangeShapeType="1"/>
          </p:cNvSpPr>
          <p:nvPr/>
        </p:nvSpPr>
        <p:spPr bwMode="auto">
          <a:xfrm>
            <a:off x="5508625" y="3357563"/>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6" name="Line 12"/>
          <p:cNvSpPr>
            <a:spLocks noChangeShapeType="1"/>
          </p:cNvSpPr>
          <p:nvPr/>
        </p:nvSpPr>
        <p:spPr bwMode="auto">
          <a:xfrm>
            <a:off x="5508625" y="3716338"/>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7" name="Line 13"/>
          <p:cNvSpPr>
            <a:spLocks noChangeShapeType="1"/>
          </p:cNvSpPr>
          <p:nvPr/>
        </p:nvSpPr>
        <p:spPr bwMode="auto">
          <a:xfrm>
            <a:off x="5508625" y="4076700"/>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8" name="Line 14"/>
          <p:cNvSpPr>
            <a:spLocks noChangeShapeType="1"/>
          </p:cNvSpPr>
          <p:nvPr/>
        </p:nvSpPr>
        <p:spPr bwMode="auto">
          <a:xfrm>
            <a:off x="5508625" y="4508500"/>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39" name="Line 15"/>
          <p:cNvSpPr>
            <a:spLocks noChangeShapeType="1"/>
          </p:cNvSpPr>
          <p:nvPr/>
        </p:nvSpPr>
        <p:spPr bwMode="auto">
          <a:xfrm>
            <a:off x="5508625" y="4941888"/>
            <a:ext cx="287338" cy="0"/>
          </a:xfrm>
          <a:prstGeom prst="line">
            <a:avLst/>
          </a:prstGeom>
          <a:noFill/>
          <a:ln w="47625">
            <a:solidFill>
              <a:schemeClr val="tx1"/>
            </a:solidFill>
            <a:round/>
            <a:headEnd/>
            <a:tailEnd/>
          </a:ln>
        </p:spPr>
        <p:txBody>
          <a:bodyPr/>
          <a:lstStyle/>
          <a:p>
            <a:pPr algn="l" rtl="0" fontAlgn="base">
              <a:spcBef>
                <a:spcPct val="0"/>
              </a:spcBef>
              <a:spcAft>
                <a:spcPct val="0"/>
              </a:spcAft>
            </a:pPr>
            <a:endParaRPr lang="pl-PL" kern="1200">
              <a:solidFill>
                <a:srgbClr val="00B050"/>
              </a:solidFill>
              <a:latin typeface="Tahoma" pitchFamily="34" charset="0"/>
              <a:ea typeface="+mn-ea"/>
              <a:cs typeface="+mn-cs"/>
            </a:endParaRPr>
          </a:p>
        </p:txBody>
      </p:sp>
      <p:sp>
        <p:nvSpPr>
          <p:cNvPr id="26640" name="Text Box 16"/>
          <p:cNvSpPr txBox="1">
            <a:spLocks noChangeArrowheads="1"/>
          </p:cNvSpPr>
          <p:nvPr/>
        </p:nvSpPr>
        <p:spPr bwMode="auto">
          <a:xfrm>
            <a:off x="2411413" y="1628775"/>
            <a:ext cx="4319587" cy="366713"/>
          </a:xfrm>
          <a:prstGeom prst="rect">
            <a:avLst/>
          </a:prstGeom>
          <a:noFill/>
          <a:ln w="9525">
            <a:noFill/>
            <a:miter lim="800000"/>
            <a:headEnd/>
            <a:tailEnd/>
          </a:ln>
        </p:spPr>
        <p:txBody>
          <a:bodyPr>
            <a:spAutoFit/>
          </a:bodyPr>
          <a:lstStyle/>
          <a:p>
            <a:pPr algn="l" rtl="0" fontAlgn="base">
              <a:spcBef>
                <a:spcPct val="50000"/>
              </a:spcBef>
              <a:spcAft>
                <a:spcPct val="0"/>
              </a:spcAft>
            </a:pPr>
            <a:r>
              <a:rPr lang="pl-PL" b="1" kern="1200">
                <a:solidFill>
                  <a:srgbClr val="00B050"/>
                </a:solidFill>
                <a:latin typeface="Corbel" pitchFamily="34" charset="0"/>
                <a:ea typeface="+mn-ea"/>
                <a:cs typeface="+mn-cs"/>
              </a:rPr>
              <a:t>We wszystkich 8 punktach PANSS</a:t>
            </a:r>
            <a:endParaRPr lang="en-GB" b="1" kern="1200">
              <a:solidFill>
                <a:srgbClr val="00B050"/>
              </a:solidFill>
              <a:latin typeface="Corbel" pitchFamily="34" charset="0"/>
              <a:ea typeface="+mn-ea"/>
              <a:cs typeface="+mn-cs"/>
            </a:endParaRPr>
          </a:p>
        </p:txBody>
      </p:sp>
      <p:sp>
        <p:nvSpPr>
          <p:cNvPr id="17" name="Symbol zastępczy numeru slajdu 16"/>
          <p:cNvSpPr>
            <a:spLocks noGrp="1"/>
          </p:cNvSpPr>
          <p:nvPr>
            <p:ph type="sldNum" sz="quarter" idx="12"/>
          </p:nvPr>
        </p:nvSpPr>
        <p:spPr/>
        <p:txBody>
          <a:bodyPr/>
          <a:lstStyle/>
          <a:p>
            <a:pPr algn="r" rtl="0" fontAlgn="base">
              <a:spcBef>
                <a:spcPct val="0"/>
              </a:spcBef>
              <a:spcAft>
                <a:spcPct val="0"/>
              </a:spcAft>
            </a:pPr>
            <a:fld id="{90E3C0AE-63CB-44F8-A121-C8EBC3C18CDF}" type="slidenum">
              <a:rPr lang="pl-PL" sz="1200" kern="1200">
                <a:solidFill>
                  <a:srgbClr val="00B050"/>
                </a:solidFill>
                <a:latin typeface="Tahoma" pitchFamily="34" charset="0"/>
                <a:ea typeface="+mn-ea"/>
                <a:cs typeface="+mn-cs"/>
              </a:rPr>
              <a:pPr algn="r" rtl="0" fontAlgn="base">
                <a:spcBef>
                  <a:spcPct val="0"/>
                </a:spcBef>
                <a:spcAft>
                  <a:spcPct val="0"/>
                </a:spcAft>
              </a:pPr>
              <a:t>68</a:t>
            </a:fld>
            <a:endParaRPr lang="pl-PL" sz="1200" kern="1200">
              <a:solidFill>
                <a:srgbClr val="00B050"/>
              </a:solidFill>
              <a:latin typeface="Tahoma"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pl-PL" dirty="0" err="1"/>
              <a:t>Zoperacjonalizowane</a:t>
            </a:r>
            <a:r>
              <a:rPr lang="pl-PL" dirty="0"/>
              <a:t> kryteria wyzdrowienia w schizofrenii (1)</a:t>
            </a:r>
          </a:p>
        </p:txBody>
      </p:sp>
      <p:sp>
        <p:nvSpPr>
          <p:cNvPr id="98307" name="Rectangle 3"/>
          <p:cNvSpPr>
            <a:spLocks noGrp="1" noChangeArrowheads="1"/>
          </p:cNvSpPr>
          <p:nvPr>
            <p:ph idx="1"/>
          </p:nvPr>
        </p:nvSpPr>
        <p:spPr/>
        <p:txBody>
          <a:bodyPr/>
          <a:lstStyle/>
          <a:p>
            <a:r>
              <a:rPr lang="pl-PL" sz="2800" dirty="0"/>
              <a:t>Redukcja wszystkich (4 lub mniej) objawów negatywnych i pozytywnych wg skali BPRS (w okresie ostatnich 2 lat)</a:t>
            </a:r>
          </a:p>
          <a:p>
            <a:r>
              <a:rPr lang="pl-PL" sz="3200" dirty="0">
                <a:solidFill>
                  <a:srgbClr val="FFC000"/>
                </a:solidFill>
              </a:rPr>
              <a:t>Praca w co najmniej wymiarze ½ etatu lub nauka w wymiarze co najmniej ½ w okresie ostatnich 2 lat</a:t>
            </a:r>
          </a:p>
          <a:p>
            <a:r>
              <a:rPr lang="pl-PL" sz="2800" dirty="0"/>
              <a:t>Dla osób w wieku emerytalnym – aktywne uczestnictwo w życiu rodzinnym, rekreacji i wolontariacie</a:t>
            </a:r>
          </a:p>
        </p:txBody>
      </p:sp>
      <p:sp>
        <p:nvSpPr>
          <p:cNvPr id="5" name="Symbol zastępczy stopki 4"/>
          <p:cNvSpPr>
            <a:spLocks noGrp="1"/>
          </p:cNvSpPr>
          <p:nvPr>
            <p:ph type="ftr" sz="quarter" idx="11"/>
          </p:nvPr>
        </p:nvSpPr>
        <p:spPr/>
        <p:txBody>
          <a:bodyPr/>
          <a:lstStyle/>
          <a:p>
            <a:pPr algn="ctr" rtl="0" fontAlgn="base">
              <a:spcBef>
                <a:spcPct val="0"/>
              </a:spcBef>
              <a:spcAft>
                <a:spcPct val="0"/>
              </a:spcAft>
            </a:pPr>
            <a:r>
              <a:rPr lang="pl-PL" sz="1200" kern="1200">
                <a:solidFill>
                  <a:prstClr val="white">
                    <a:shade val="50000"/>
                  </a:prstClr>
                </a:solidFill>
                <a:latin typeface="Tahoma" pitchFamily="34" charset="0"/>
                <a:ea typeface="+mn-ea"/>
                <a:cs typeface="+mn-cs"/>
              </a:rPr>
              <a:t>Lieberman i in. 2002</a:t>
            </a:r>
          </a:p>
        </p:txBody>
      </p:sp>
      <p:sp>
        <p:nvSpPr>
          <p:cNvPr id="6" name="Symbol zastępczy numeru slajdu 5"/>
          <p:cNvSpPr>
            <a:spLocks noGrp="1"/>
          </p:cNvSpPr>
          <p:nvPr>
            <p:ph type="sldNum" sz="quarter" idx="12"/>
          </p:nvPr>
        </p:nvSpPr>
        <p:spPr/>
        <p:txBody>
          <a:bodyPr/>
          <a:lstStyle/>
          <a:p>
            <a:pPr algn="r" rtl="0" fontAlgn="base">
              <a:spcBef>
                <a:spcPct val="0"/>
              </a:spcBef>
              <a:spcAft>
                <a:spcPct val="0"/>
              </a:spcAft>
            </a:pPr>
            <a:fld id="{26185764-723F-4410-AF09-F374229D7073}" type="slidenum">
              <a:rPr lang="pl-PL" sz="1200" kern="1200">
                <a:solidFill>
                  <a:prstClr val="white">
                    <a:shade val="50000"/>
                  </a:prstClr>
                </a:solidFill>
                <a:latin typeface="Tahoma" pitchFamily="34" charset="0"/>
                <a:ea typeface="+mn-ea"/>
                <a:cs typeface="+mn-cs"/>
              </a:rPr>
              <a:pPr algn="r" rtl="0" fontAlgn="base">
                <a:spcBef>
                  <a:spcPct val="0"/>
                </a:spcBef>
                <a:spcAft>
                  <a:spcPct val="0"/>
                </a:spcAft>
              </a:pPr>
              <a:t>69</a:t>
            </a:fld>
            <a:endParaRPr lang="pl-PL" sz="1200" kern="1200">
              <a:solidFill>
                <a:prstClr val="white">
                  <a:shade val="50000"/>
                </a:prstClr>
              </a:solidFill>
              <a:latin typeface="Tahoma"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41338"/>
            <a:ext cx="8229600" cy="609600"/>
          </a:xfrm>
        </p:spPr>
        <p:txBody>
          <a:bodyPr>
            <a:normAutofit fontScale="90000"/>
          </a:bodyPr>
          <a:lstStyle/>
          <a:p>
            <a:r>
              <a:rPr lang="pl-PL">
                <a:latin typeface="Times New Roman" charset="0"/>
              </a:rPr>
              <a:t>Historia terapii schizofrenii</a:t>
            </a:r>
          </a:p>
        </p:txBody>
      </p:sp>
      <p:sp>
        <p:nvSpPr>
          <p:cNvPr id="76803" name="Rectangle 3"/>
          <p:cNvSpPr>
            <a:spLocks noGrp="1" noChangeArrowheads="1"/>
          </p:cNvSpPr>
          <p:nvPr>
            <p:ph idx="1"/>
          </p:nvPr>
        </p:nvSpPr>
        <p:spPr/>
        <p:txBody>
          <a:bodyPr/>
          <a:lstStyle/>
          <a:p>
            <a:r>
              <a:rPr lang="pl-PL" sz="2400" b="1">
                <a:latin typeface="Times New Roman" charset="0"/>
              </a:rPr>
              <a:t>Do 1930 r. – przetrzymywanie w szpitalach </a:t>
            </a:r>
            <a:r>
              <a:rPr lang="pl-PL" sz="2400" b="1">
                <a:latin typeface="Times New Roman" charset="0"/>
                <a:sym typeface="Wingdings 2" pitchFamily="18" charset="2"/>
              </a:rPr>
              <a:t> 70% przewlekłych przebiegów i hospitalizacji</a:t>
            </a:r>
          </a:p>
          <a:p>
            <a:r>
              <a:rPr lang="pl-PL" sz="2400" b="1">
                <a:latin typeface="Times New Roman" charset="0"/>
                <a:sym typeface="Wingdings 2" pitchFamily="18" charset="2"/>
              </a:rPr>
              <a:t>1929 r. – Sakel wprowadza insulinoterapię &gt; ostatni ośrodek Lublin ’90</a:t>
            </a:r>
          </a:p>
          <a:p>
            <a:r>
              <a:rPr lang="pl-PL" sz="2400" b="1">
                <a:latin typeface="Times New Roman" charset="0"/>
                <a:sym typeface="Wingdings 2" pitchFamily="18" charset="2"/>
              </a:rPr>
              <a:t>1936 r, Moniz wprowadza leukotomię prefrotalną – w następnych 15 latach ok. 50 000 lobotomii  Moniz ginie zabity przez pacjenta</a:t>
            </a:r>
          </a:p>
          <a:p>
            <a:r>
              <a:rPr lang="pl-PL" sz="2400" b="1">
                <a:latin typeface="Times New Roman" charset="0"/>
              </a:rPr>
              <a:t>1952 r. </a:t>
            </a:r>
            <a:r>
              <a:rPr lang="pl-PL" sz="2400" b="1" i="1">
                <a:latin typeface="Times New Roman" charset="0"/>
              </a:rPr>
              <a:t>largactil </a:t>
            </a:r>
            <a:r>
              <a:rPr lang="pl-PL" sz="2400" b="1">
                <a:latin typeface="Times New Roman" charset="0"/>
              </a:rPr>
              <a:t>pierwszym neuroleptykiem – u 70% chorych uzyskuje się długie remisje</a:t>
            </a:r>
          </a:p>
          <a:p>
            <a:r>
              <a:rPr lang="pl-PL" sz="2400" b="1">
                <a:latin typeface="Times New Roman" charset="0"/>
              </a:rPr>
              <a:t>’80 – klozapina pierwszym neuroleptykiem atypowym</a:t>
            </a:r>
          </a:p>
        </p:txBody>
      </p:sp>
      <p:sp>
        <p:nvSpPr>
          <p:cNvPr id="4" name="Symbol zastępczy numeru slajdu 5"/>
          <p:cNvSpPr>
            <a:spLocks noGrp="1"/>
          </p:cNvSpPr>
          <p:nvPr>
            <p:ph type="sldNum" sz="quarter" idx="12"/>
          </p:nvPr>
        </p:nvSpPr>
        <p:spPr/>
        <p:txBody>
          <a:bodyPr/>
          <a:lstStyle/>
          <a:p>
            <a:fld id="{BE3EC92B-C135-4003-80AB-B3510CC7EDE8}" type="slidenum">
              <a:rPr lang="pl-PL"/>
              <a:pPr/>
              <a:t>7</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0-#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 calcmode="lin" valueType="num">
                                      <p:cBhvr additive="base">
                                        <p:cTn id="13"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6803">
                                            <p:txEl>
                                              <p:pRg st="0" end="0"/>
                                            </p:txEl>
                                          </p:spTgt>
                                        </p:tgtEl>
                                        <p:attrNameLst>
                                          <p:attrName>ppt_c</p:attrName>
                                        </p:attrNameLst>
                                      </p:cBhvr>
                                      <p:to>
                                        <a:srgbClr val="33CC33"/>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additive="base">
                                        <p:cTn id="19"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6803">
                                            <p:txEl>
                                              <p:pRg st="1" end="1"/>
                                            </p:txEl>
                                          </p:spTgt>
                                        </p:tgtEl>
                                        <p:attrNameLst>
                                          <p:attrName>ppt_c</p:attrName>
                                        </p:attrNameLst>
                                      </p:cBhvr>
                                      <p:to>
                                        <a:srgbClr val="33CC33"/>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 calcmode="lin" valueType="num">
                                      <p:cBhvr additive="base">
                                        <p:cTn id="25"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6803">
                                            <p:txEl>
                                              <p:pRg st="2" end="2"/>
                                            </p:txEl>
                                          </p:spTgt>
                                        </p:tgtEl>
                                        <p:attrNameLst>
                                          <p:attrName>ppt_c</p:attrName>
                                        </p:attrNameLst>
                                      </p:cBhvr>
                                      <p:to>
                                        <a:srgbClr val="33CC33"/>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3" end="3"/>
                                            </p:txEl>
                                          </p:spTgt>
                                        </p:tgtEl>
                                        <p:attrNameLst>
                                          <p:attrName>style.visibility</p:attrName>
                                        </p:attrNameLst>
                                      </p:cBhvr>
                                      <p:to>
                                        <p:strVal val="visible"/>
                                      </p:to>
                                    </p:set>
                                    <p:anim calcmode="lin" valueType="num">
                                      <p:cBhvr additive="base">
                                        <p:cTn id="31"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6803">
                                            <p:txEl>
                                              <p:pRg st="3" end="3"/>
                                            </p:txEl>
                                          </p:spTgt>
                                        </p:tgtEl>
                                        <p:attrNameLst>
                                          <p:attrName>ppt_c</p:attrName>
                                        </p:attrNameLst>
                                      </p:cBhvr>
                                      <p:to>
                                        <a:srgbClr val="33CC33"/>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4" end="4"/>
                                            </p:txEl>
                                          </p:spTgt>
                                        </p:tgtEl>
                                        <p:attrNameLst>
                                          <p:attrName>style.visibility</p:attrName>
                                        </p:attrNameLst>
                                      </p:cBhvr>
                                      <p:to>
                                        <p:strVal val="visible"/>
                                      </p:to>
                                    </p:set>
                                    <p:anim calcmode="lin" valueType="num">
                                      <p:cBhvr additive="base">
                                        <p:cTn id="37"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6803">
                                            <p:txEl>
                                              <p:pRg st="4" end="4"/>
                                            </p:txEl>
                                          </p:spTgt>
                                        </p:tgtEl>
                                        <p:attrNameLst>
                                          <p:attrName>ppt_c</p:attrName>
                                        </p:attrNameLst>
                                      </p:cBhvr>
                                      <p:to>
                                        <a:srgbClr val="33CC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pl-PL"/>
              <a:t>Zoperacjonalizowane kryteria wyzdrowienia w schizofrenii (2)</a:t>
            </a:r>
          </a:p>
        </p:txBody>
      </p:sp>
      <p:sp>
        <p:nvSpPr>
          <p:cNvPr id="99331" name="Rectangle 3"/>
          <p:cNvSpPr>
            <a:spLocks noGrp="1" noChangeArrowheads="1"/>
          </p:cNvSpPr>
          <p:nvPr>
            <p:ph idx="1"/>
          </p:nvPr>
        </p:nvSpPr>
        <p:spPr>
          <a:xfrm>
            <a:off x="457200" y="2357430"/>
            <a:ext cx="8229600" cy="3951930"/>
          </a:xfrm>
        </p:spPr>
        <p:txBody>
          <a:bodyPr/>
          <a:lstStyle/>
          <a:p>
            <a:r>
              <a:rPr lang="pl-PL" dirty="0"/>
              <a:t>Zdolność do autonomicznego, samodzielnego codziennego funkcjonowania; zdolność do samodzielnego inicjowania aktywności.</a:t>
            </a:r>
          </a:p>
          <a:p>
            <a:r>
              <a:rPr lang="pl-PL" sz="3200" dirty="0">
                <a:solidFill>
                  <a:srgbClr val="FFC000"/>
                </a:solidFill>
              </a:rPr>
              <a:t>Przynajmniej raz w tygodniu spotkania „socjalizujące” z osobami z poza rodziny</a:t>
            </a:r>
          </a:p>
        </p:txBody>
      </p:sp>
      <p:sp>
        <p:nvSpPr>
          <p:cNvPr id="6" name="Symbol zastępczy numeru slajdu 5"/>
          <p:cNvSpPr>
            <a:spLocks noGrp="1"/>
          </p:cNvSpPr>
          <p:nvPr>
            <p:ph type="sldNum" sz="quarter" idx="12"/>
          </p:nvPr>
        </p:nvSpPr>
        <p:spPr/>
        <p:txBody>
          <a:bodyPr/>
          <a:lstStyle/>
          <a:p>
            <a:pPr algn="r" rtl="0" fontAlgn="base">
              <a:spcBef>
                <a:spcPct val="0"/>
              </a:spcBef>
              <a:spcAft>
                <a:spcPct val="0"/>
              </a:spcAft>
            </a:pPr>
            <a:fld id="{26185764-723F-4410-AF09-F374229D7073}" type="slidenum">
              <a:rPr lang="pl-PL" sz="1200" kern="1200">
                <a:solidFill>
                  <a:prstClr val="white">
                    <a:shade val="50000"/>
                  </a:prstClr>
                </a:solidFill>
                <a:latin typeface="Tahoma" pitchFamily="34" charset="0"/>
                <a:ea typeface="+mn-ea"/>
                <a:cs typeface="+mn-cs"/>
              </a:rPr>
              <a:pPr algn="r" rtl="0" fontAlgn="base">
                <a:spcBef>
                  <a:spcPct val="0"/>
                </a:spcBef>
                <a:spcAft>
                  <a:spcPct val="0"/>
                </a:spcAft>
              </a:pPr>
              <a:t>70</a:t>
            </a:fld>
            <a:endParaRPr lang="pl-PL" sz="1200" kern="1200">
              <a:solidFill>
                <a:prstClr val="white">
                  <a:shade val="50000"/>
                </a:prstClr>
              </a:solidFill>
              <a:latin typeface="Tahoma"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15616" y="332656"/>
            <a:ext cx="7659687" cy="1168400"/>
          </a:xfrm>
        </p:spPr>
        <p:txBody>
          <a:bodyPr>
            <a:normAutofit fontScale="90000"/>
          </a:bodyPr>
          <a:lstStyle/>
          <a:p>
            <a:r>
              <a:rPr lang="pl-PL" i="1" dirty="0" smtClean="0"/>
              <a:t>Chęć lub nawet pokusa przyjmowania leków to najistotniejsza cecha odróżniająca nas od zwierząt </a:t>
            </a:r>
            <a:endParaRPr lang="pl-PL" i="1" dirty="0"/>
          </a:p>
        </p:txBody>
      </p:sp>
      <p:sp>
        <p:nvSpPr>
          <p:cNvPr id="5" name="Symbol zastępczy tekstu 4"/>
          <p:cNvSpPr>
            <a:spLocks noGrp="1"/>
          </p:cNvSpPr>
          <p:nvPr>
            <p:ph type="body" idx="1"/>
          </p:nvPr>
        </p:nvSpPr>
        <p:spPr/>
        <p:txBody>
          <a:bodyPr/>
          <a:lstStyle/>
          <a:p>
            <a:r>
              <a:rPr lang="pl-PL" dirty="0" smtClean="0"/>
              <a:t>Sir William </a:t>
            </a:r>
            <a:r>
              <a:rPr lang="pl-PL" dirty="0" err="1" smtClean="0"/>
              <a:t>Ossler</a:t>
            </a:r>
            <a:r>
              <a:rPr lang="pl-PL" dirty="0" smtClean="0"/>
              <a:t> </a:t>
            </a:r>
            <a:endParaRPr lang="pl-PL" dirty="0"/>
          </a:p>
        </p:txBody>
      </p:sp>
    </p:spTree>
    <p:extLst>
      <p:ext uri="{BB962C8B-B14F-4D97-AF65-F5344CB8AC3E}">
        <p14:creationId xmlns:p14="http://schemas.microsoft.com/office/powerpoint/2010/main" val="3072486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484632" indent="0" fontAlgn="auto">
              <a:spcAft>
                <a:spcPts val="0"/>
              </a:spcAft>
              <a:defRPr/>
            </a:pPr>
            <a:r>
              <a:rPr lang="pl-PL" dirty="0" smtClean="0">
                <a:solidFill>
                  <a:schemeClr val="accent1">
                    <a:tint val="83000"/>
                    <a:satMod val="150000"/>
                  </a:schemeClr>
                </a:solidFill>
              </a:rPr>
              <a:t>Co robić aby uniknąć nawrotu schizofrenii – jak leczyć kompleksowo?</a:t>
            </a:r>
            <a:endParaRPr lang="pl-PL" dirty="0">
              <a:solidFill>
                <a:schemeClr val="accent1">
                  <a:tint val="83000"/>
                  <a:satMod val="150000"/>
                </a:schemeClr>
              </a:solidFill>
            </a:endParaRPr>
          </a:p>
        </p:txBody>
      </p:sp>
      <p:sp>
        <p:nvSpPr>
          <p:cNvPr id="81923" name="Symbol zastępczy zawartości 2"/>
          <p:cNvSpPr>
            <a:spLocks noGrp="1"/>
          </p:cNvSpPr>
          <p:nvPr>
            <p:ph idx="1"/>
          </p:nvPr>
        </p:nvSpPr>
        <p:spPr/>
        <p:txBody>
          <a:bodyPr/>
          <a:lstStyle/>
          <a:p>
            <a:pPr marL="577850" indent="-514350">
              <a:buFont typeface="Century Gothic" pitchFamily="34" charset="0"/>
              <a:buAutoNum type="arabicPeriod"/>
            </a:pPr>
            <a:r>
              <a:rPr lang="pl-PL" smtClean="0"/>
              <a:t>Rozpocząć leczenie antypsychotyczne najszybciej jak to możliwe</a:t>
            </a:r>
          </a:p>
          <a:p>
            <a:pPr marL="577850" indent="-514350">
              <a:buFont typeface="Century Gothic" pitchFamily="34" charset="0"/>
              <a:buAutoNum type="arabicPeriod"/>
            </a:pPr>
            <a:r>
              <a:rPr lang="pl-PL" smtClean="0"/>
              <a:t>Kontynuować je, nawet po osiągnięciu remisji</a:t>
            </a:r>
          </a:p>
          <a:p>
            <a:pPr marL="577850" indent="-514350">
              <a:buFont typeface="Century Gothic" pitchFamily="34" charset="0"/>
              <a:buAutoNum type="arabicPeriod"/>
            </a:pPr>
            <a:r>
              <a:rPr lang="pl-PL" smtClean="0"/>
              <a:t>Zwykle dożywotnio</a:t>
            </a:r>
          </a:p>
          <a:p>
            <a:pPr marL="577850" indent="-514350">
              <a:buFont typeface="Century Gothic" pitchFamily="34" charset="0"/>
              <a:buAutoNum type="arabicPeriod"/>
            </a:pPr>
            <a:r>
              <a:rPr lang="pl-PL" smtClean="0"/>
              <a:t>Bez przerw</a:t>
            </a:r>
          </a:p>
          <a:p>
            <a:pPr marL="577850" indent="-514350">
              <a:buFont typeface="Century Gothic" pitchFamily="34" charset="0"/>
              <a:buAutoNum type="arabicPeriod"/>
            </a:pPr>
            <a:r>
              <a:rPr lang="pl-PL" smtClean="0"/>
              <a:t>We właściwej dawce</a:t>
            </a:r>
          </a:p>
          <a:p>
            <a:pPr marL="577850" indent="-514350">
              <a:buFont typeface="Century Gothic" pitchFamily="34" charset="0"/>
              <a:buAutoNum type="arabicPeriod"/>
            </a:pPr>
            <a:endParaRPr lang="pl-PL" smtClean="0"/>
          </a:p>
        </p:txBody>
      </p:sp>
      <p:sp>
        <p:nvSpPr>
          <p:cNvPr id="81924" name="Symbol zastępczy stopki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pl-PL" smtClean="0"/>
          </a:p>
        </p:txBody>
      </p:sp>
      <p:sp>
        <p:nvSpPr>
          <p:cNvPr id="81925" name="Symbol zastępczy numeru slajdu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F59D632-1D89-4939-A57A-C92932EE7C1D}" type="slidenum">
              <a:rPr lang="pl-PL"/>
              <a:pPr/>
              <a:t>72</a:t>
            </a:fld>
            <a:endParaRPr lang="pl-PL"/>
          </a:p>
        </p:txBody>
      </p:sp>
    </p:spTree>
    <p:extLst>
      <p:ext uri="{BB962C8B-B14F-4D97-AF65-F5344CB8AC3E}">
        <p14:creationId xmlns:p14="http://schemas.microsoft.com/office/powerpoint/2010/main" val="1428474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p:txBody>
          <a:bodyPr/>
          <a:lstStyle/>
          <a:p>
            <a:endParaRPr lang="pl-PL" dirty="0">
              <a:solidFill>
                <a:schemeClr val="bg1"/>
              </a:solidFill>
              <a:effectDag name="">
                <a:cont type="tree" name="">
                  <a:effect ref="fillLine"/>
                  <a:outerShdw dist="38100" dir="13500000" algn="br">
                    <a:srgbClr val="B2EBFF"/>
                  </a:outerShdw>
                </a:cont>
                <a:cont type="tree" name="">
                  <a:effect ref="fillLine"/>
                  <a:outerShdw dist="38100" dir="2700000" algn="tl">
                    <a:srgbClr val="3A5D6A"/>
                  </a:outerShdw>
                </a:cont>
                <a:effect ref="fillLine"/>
              </a:effectDag>
            </a:endParaRPr>
          </a:p>
        </p:txBody>
      </p:sp>
      <p:sp>
        <p:nvSpPr>
          <p:cNvPr id="83970" name="Rectangle 2"/>
          <p:cNvSpPr>
            <a:spLocks noGrp="1" noChangeArrowheads="1"/>
          </p:cNvSpPr>
          <p:nvPr>
            <p:ph type="title"/>
          </p:nvPr>
        </p:nvSpPr>
        <p:spPr/>
        <p:txBody>
          <a:bodyPr>
            <a:normAutofit fontScale="90000"/>
          </a:bodyPr>
          <a:lstStyle/>
          <a:p>
            <a:r>
              <a:rPr lang="pl-PL" dirty="0"/>
              <a:t/>
            </a:r>
            <a:br>
              <a:rPr lang="pl-PL" dirty="0"/>
            </a:br>
            <a:r>
              <a:rPr lang="pl-PL" dirty="0"/>
              <a:t>Co należy wiedzieć o lekach przeciwdepresyjnych?</a:t>
            </a:r>
          </a:p>
        </p:txBody>
      </p:sp>
    </p:spTree>
    <p:extLst>
      <p:ext uri="{BB962C8B-B14F-4D97-AF65-F5344CB8AC3E}">
        <p14:creationId xmlns:p14="http://schemas.microsoft.com/office/powerpoint/2010/main" val="3055897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images.amazon.com/images/P/1573225126.01._SCLZZZZZZZ_.jpg"/>
          <p:cNvPicPr>
            <a:picLocks noChangeAspect="1" noChangeArrowheads="1"/>
          </p:cNvPicPr>
          <p:nvPr/>
        </p:nvPicPr>
        <p:blipFill>
          <a:blip r:embed="rId3" cstate="print"/>
          <a:srcRect/>
          <a:stretch>
            <a:fillRect/>
          </a:stretch>
        </p:blipFill>
        <p:spPr bwMode="auto">
          <a:xfrm>
            <a:off x="428625" y="285750"/>
            <a:ext cx="4000500" cy="6313488"/>
          </a:xfrm>
          <a:prstGeom prst="rect">
            <a:avLst/>
          </a:prstGeom>
          <a:noFill/>
          <a:ln w="9525">
            <a:noFill/>
            <a:miter lim="800000"/>
            <a:headEnd/>
            <a:tailEnd/>
          </a:ln>
        </p:spPr>
      </p:pic>
      <p:pic>
        <p:nvPicPr>
          <p:cNvPr id="76803" name="Picture 4" descr="http://www.makingthemodernworld.org.uk/learning_modules/psychology/02.TU.04/img/IM.0096_zl.jpg"/>
          <p:cNvPicPr>
            <a:picLocks noChangeAspect="1" noChangeArrowheads="1"/>
          </p:cNvPicPr>
          <p:nvPr/>
        </p:nvPicPr>
        <p:blipFill>
          <a:blip r:embed="rId4" cstate="print"/>
          <a:srcRect/>
          <a:stretch>
            <a:fillRect/>
          </a:stretch>
        </p:blipFill>
        <p:spPr bwMode="auto">
          <a:xfrm>
            <a:off x="3643313" y="1643063"/>
            <a:ext cx="5238750" cy="3838575"/>
          </a:xfrm>
          <a:prstGeom prst="rect">
            <a:avLst/>
          </a:prstGeom>
          <a:noFill/>
          <a:ln w="9525">
            <a:noFill/>
            <a:miter lim="800000"/>
            <a:headEnd/>
            <a:tailEnd/>
          </a:ln>
        </p:spPr>
      </p:pic>
      <p:sp>
        <p:nvSpPr>
          <p:cNvPr id="4" name="pole tekstowe 5"/>
          <p:cNvSpPr txBox="1">
            <a:spLocks noChangeArrowheads="1"/>
          </p:cNvSpPr>
          <p:nvPr/>
        </p:nvSpPr>
        <p:spPr bwMode="auto">
          <a:xfrm>
            <a:off x="4576770" y="6334780"/>
            <a:ext cx="4567230" cy="523220"/>
          </a:xfrm>
          <a:prstGeom prst="rect">
            <a:avLst/>
          </a:prstGeom>
          <a:noFill/>
          <a:ln w="9525">
            <a:noFill/>
            <a:miter lim="800000"/>
            <a:headEnd/>
            <a:tailEnd/>
          </a:ln>
        </p:spPr>
        <p:txBody>
          <a:bodyPr wrap="square">
            <a:spAutoFit/>
          </a:bodyPr>
          <a:lstStyle/>
          <a:p>
            <a:pPr algn="ctr" fontAlgn="base">
              <a:spcBef>
                <a:spcPct val="0"/>
              </a:spcBef>
              <a:spcAft>
                <a:spcPct val="0"/>
              </a:spcAft>
            </a:pPr>
            <a:r>
              <a:rPr lang="pl-PL" sz="2800" dirty="0" smtClean="0">
                <a:solidFill>
                  <a:srgbClr val="EAEAEA"/>
                </a:solidFill>
                <a:cs typeface="Arial" pitchFamily="34" charset="0"/>
              </a:rPr>
              <a:t>20… lat temu</a:t>
            </a:r>
            <a:endParaRPr lang="pl-PL" sz="2800" dirty="0">
              <a:solidFill>
                <a:srgbClr val="EAEAEA"/>
              </a:solidFill>
              <a:cs typeface="Arial" pitchFamily="34" charset="0"/>
            </a:endParaRPr>
          </a:p>
        </p:txBody>
      </p:sp>
    </p:spTree>
    <p:extLst>
      <p:ext uri="{BB962C8B-B14F-4D97-AF65-F5344CB8AC3E}">
        <p14:creationId xmlns:p14="http://schemas.microsoft.com/office/powerpoint/2010/main" val="2725367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sz="quarter" idx="13"/>
          </p:nvPr>
        </p:nvSpPr>
        <p:spPr/>
        <p:txBody>
          <a:bodyPr>
            <a:normAutofit/>
          </a:bodyPr>
          <a:lstStyle/>
          <a:p>
            <a:r>
              <a:rPr lang="pl-PL" sz="3600" dirty="0">
                <a:solidFill>
                  <a:srgbClr val="FF3300"/>
                </a:solidFill>
              </a:rPr>
              <a:t>B</a:t>
            </a:r>
            <a:r>
              <a:rPr lang="pl-PL" sz="3600" dirty="0"/>
              <a:t>ezpieczny</a:t>
            </a:r>
          </a:p>
          <a:p>
            <a:r>
              <a:rPr lang="pl-PL" sz="3600" dirty="0">
                <a:solidFill>
                  <a:srgbClr val="FF6600"/>
                </a:solidFill>
              </a:rPr>
              <a:t>O</a:t>
            </a:r>
            <a:r>
              <a:rPr lang="pl-PL" sz="3600" dirty="0"/>
              <a:t> niskim profilu objawów ubocznych</a:t>
            </a:r>
          </a:p>
          <a:p>
            <a:r>
              <a:rPr lang="pl-PL" sz="3600" dirty="0">
                <a:solidFill>
                  <a:srgbClr val="FF6600"/>
                </a:solidFill>
              </a:rPr>
              <a:t>S</a:t>
            </a:r>
            <a:r>
              <a:rPr lang="pl-PL" sz="3600" dirty="0"/>
              <a:t>kuteczny</a:t>
            </a:r>
          </a:p>
          <a:p>
            <a:r>
              <a:rPr lang="pl-PL" sz="3600" dirty="0">
                <a:solidFill>
                  <a:srgbClr val="FF9900"/>
                </a:solidFill>
              </a:rPr>
              <a:t>K</a:t>
            </a:r>
            <a:r>
              <a:rPr lang="pl-PL" sz="3600" dirty="0"/>
              <a:t>oszty raczej niskie</a:t>
            </a:r>
          </a:p>
          <a:p>
            <a:r>
              <a:rPr lang="pl-PL" sz="3600" dirty="0" smtClean="0">
                <a:solidFill>
                  <a:srgbClr val="00FF00"/>
                </a:solidFill>
              </a:rPr>
              <a:t>I</a:t>
            </a:r>
            <a:r>
              <a:rPr lang="pl-PL" sz="3600" dirty="0" smtClean="0"/>
              <a:t>nterakcje rzadkie </a:t>
            </a:r>
            <a:endParaRPr lang="pl-PL" sz="3600" dirty="0"/>
          </a:p>
        </p:txBody>
      </p:sp>
      <p:sp>
        <p:nvSpPr>
          <p:cNvPr id="4" name="Symbol zastępczy numeru slajdu 5"/>
          <p:cNvSpPr>
            <a:spLocks noGrp="1"/>
          </p:cNvSpPr>
          <p:nvPr>
            <p:ph type="sldNum" sz="quarter" idx="15"/>
          </p:nvPr>
        </p:nvSpPr>
        <p:spPr/>
        <p:txBody>
          <a:bodyPr/>
          <a:lstStyle/>
          <a:p>
            <a:fld id="{014D50BC-EF48-4CEF-B25F-0ACD67FDD67A}" type="slidenum">
              <a:rPr lang="pl-PL"/>
              <a:pPr/>
              <a:t>75</a:t>
            </a:fld>
            <a:endParaRPr lang="pl-PL"/>
          </a:p>
        </p:txBody>
      </p:sp>
      <p:sp>
        <p:nvSpPr>
          <p:cNvPr id="114690" name="Rectangle 2"/>
          <p:cNvSpPr>
            <a:spLocks noGrp="1" noChangeArrowheads="1"/>
          </p:cNvSpPr>
          <p:nvPr>
            <p:ph type="title"/>
          </p:nvPr>
        </p:nvSpPr>
        <p:spPr/>
        <p:txBody>
          <a:bodyPr/>
          <a:lstStyle/>
          <a:p>
            <a:r>
              <a:rPr lang="pl-PL" sz="3400"/>
              <a:t>Jaki powinien być lek antydepresyjny</a:t>
            </a:r>
          </a:p>
        </p:txBody>
      </p:sp>
    </p:spTree>
    <p:extLst>
      <p:ext uri="{BB962C8B-B14F-4D97-AF65-F5344CB8AC3E}">
        <p14:creationId xmlns:p14="http://schemas.microsoft.com/office/powerpoint/2010/main" val="1897287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dissolve">
                                      <p:cBhvr>
                                        <p:cTn id="7" dur="5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dissolve">
                                      <p:cBhvr>
                                        <p:cTn id="12" dur="500"/>
                                        <p:tgtEl>
                                          <p:spTgt spid="114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dissolve">
                                      <p:cBhvr>
                                        <p:cTn id="17" dur="500"/>
                                        <p:tgtEl>
                                          <p:spTgt spid="114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dissolve">
                                      <p:cBhvr>
                                        <p:cTn id="22" dur="500"/>
                                        <p:tgtEl>
                                          <p:spTgt spid="114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dissolve">
                                      <p:cBhvr>
                                        <p:cTn id="27" dur="500"/>
                                        <p:tgtEl>
                                          <p:spTgt spid="1146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691">
                                            <p:txEl>
                                              <p:pRg st="4" end="4"/>
                                            </p:txEl>
                                          </p:spTgt>
                                        </p:tgtEl>
                                        <p:attrNameLst>
                                          <p:attrName>style.visibility</p:attrName>
                                        </p:attrNameLst>
                                      </p:cBhvr>
                                      <p:to>
                                        <p:strVal val="visible"/>
                                      </p:to>
                                    </p:set>
                                    <p:animEffect transition="in" filter="dissolve">
                                      <p:cBhvr>
                                        <p:cTn id="32" dur="5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11469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fld id="{5B956265-14E6-4B18-A8A7-2D6036776099}" type="slidenum">
              <a:rPr lang="pl-PL"/>
              <a:pPr/>
              <a:t>76</a:t>
            </a:fld>
            <a:endParaRPr lang="pl-PL"/>
          </a:p>
        </p:txBody>
      </p:sp>
      <p:sp>
        <p:nvSpPr>
          <p:cNvPr id="69634" name="Rectangle 2"/>
          <p:cNvSpPr>
            <a:spLocks noChangeArrowheads="1"/>
          </p:cNvSpPr>
          <p:nvPr/>
        </p:nvSpPr>
        <p:spPr bwMode="auto">
          <a:xfrm>
            <a:off x="317500" y="722313"/>
            <a:ext cx="8637588" cy="762000"/>
          </a:xfrm>
          <a:prstGeom prst="rect">
            <a:avLst/>
          </a:prstGeom>
          <a:noFill/>
          <a:ln w="9525">
            <a:noFill/>
            <a:miter lim="800000"/>
            <a:headEnd/>
            <a:tailEnd/>
          </a:ln>
          <a:effectLst/>
        </p:spPr>
        <p:txBody>
          <a:bodyPr anchor="b">
            <a:spAutoFit/>
          </a:bodyPr>
          <a:lstStyle/>
          <a:p>
            <a:pPr algn="ctr"/>
            <a:r>
              <a:rPr lang="pl-PL" sz="4400">
                <a:solidFill>
                  <a:schemeClr val="tx2"/>
                </a:solidFill>
                <a:effectLst>
                  <a:outerShdw blurRad="38100" dist="38100" dir="2700000" algn="tl">
                    <a:srgbClr val="000000"/>
                  </a:outerShdw>
                </a:effectLst>
                <a:latin typeface="Arial" charset="0"/>
              </a:rPr>
              <a:t>LPD - skuteczność</a:t>
            </a:r>
          </a:p>
        </p:txBody>
      </p:sp>
      <p:sp>
        <p:nvSpPr>
          <p:cNvPr id="69635"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Clr>
                <a:schemeClr val="accent2"/>
              </a:buClr>
              <a:buSzPct val="80000"/>
              <a:buFont typeface="Wingdings" pitchFamily="2" charset="2"/>
              <a:buChar char="l"/>
            </a:pPr>
            <a:r>
              <a:rPr lang="pl-PL" sz="3200">
                <a:latin typeface="Times New Roman" charset="0"/>
              </a:rPr>
              <a:t>LPD są skuteczne u 65-75% pacjentów z depresją</a:t>
            </a:r>
          </a:p>
          <a:p>
            <a:pPr marL="342900" indent="-342900">
              <a:spcBef>
                <a:spcPct val="20000"/>
              </a:spcBef>
              <a:buClr>
                <a:schemeClr val="accent2"/>
              </a:buClr>
              <a:buSzPct val="80000"/>
              <a:buFont typeface="Wingdings" pitchFamily="2" charset="2"/>
              <a:buChar char="l"/>
            </a:pPr>
            <a:r>
              <a:rPr lang="pl-PL" sz="3200">
                <a:latin typeface="Times New Roman" charset="0"/>
              </a:rPr>
              <a:t>Właściwą ocenę skuteczności LPD można dokonać po 4-6 tygodniach podawania leku we właściwej dawce</a:t>
            </a:r>
          </a:p>
        </p:txBody>
      </p:sp>
    </p:spTree>
    <p:extLst>
      <p:ext uri="{BB962C8B-B14F-4D97-AF65-F5344CB8AC3E}">
        <p14:creationId xmlns:p14="http://schemas.microsoft.com/office/powerpoint/2010/main" val="1265699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dissolve">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dissolve">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Effect transition="in" filter="dissolve">
                                      <p:cBhvr>
                                        <p:cTn id="17" dur="5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P spid="6963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1"/>
          </p:nvPr>
        </p:nvSpPr>
        <p:spPr/>
        <p:txBody>
          <a:bodyPr/>
          <a:lstStyle/>
          <a:p>
            <a:pPr>
              <a:defRPr/>
            </a:pPr>
            <a:fld id="{36640043-08A9-41B9-BF0A-1FC02E0B6386}" type="slidenum">
              <a:rPr lang="pl-PL" smtClean="0">
                <a:solidFill>
                  <a:prstClr val="white">
                    <a:shade val="50000"/>
                  </a:prstClr>
                </a:solidFill>
              </a:rPr>
              <a:pPr>
                <a:defRPr/>
              </a:pPr>
              <a:t>77</a:t>
            </a:fld>
            <a:endParaRPr lang="pl-PL">
              <a:solidFill>
                <a:prstClr val="white">
                  <a:shade val="50000"/>
                </a:prstClr>
              </a:solidFill>
            </a:endParaRPr>
          </a:p>
        </p:txBody>
      </p:sp>
      <p:sp>
        <p:nvSpPr>
          <p:cNvPr id="63490" name="Tytuł 2"/>
          <p:cNvSpPr>
            <a:spLocks noGrp="1"/>
          </p:cNvSpPr>
          <p:nvPr>
            <p:ph type="title"/>
          </p:nvPr>
        </p:nvSpPr>
        <p:spPr/>
        <p:txBody>
          <a:bodyPr>
            <a:normAutofit fontScale="90000"/>
          </a:bodyPr>
          <a:lstStyle/>
          <a:p>
            <a:r>
              <a:rPr lang="pl-PL" smtClean="0"/>
              <a:t>Korelacja poprawy po LPD lub placebo a początkowe nasilenie depresji HDRS</a:t>
            </a:r>
          </a:p>
        </p:txBody>
      </p:sp>
      <p:pic>
        <p:nvPicPr>
          <p:cNvPr id="63492" name="Picture 2"/>
          <p:cNvPicPr>
            <a:picLocks noChangeAspect="1" noChangeArrowheads="1"/>
          </p:cNvPicPr>
          <p:nvPr/>
        </p:nvPicPr>
        <p:blipFill>
          <a:blip r:embed="rId3" cstate="print"/>
          <a:srcRect/>
          <a:stretch>
            <a:fillRect/>
          </a:stretch>
        </p:blipFill>
        <p:spPr bwMode="auto">
          <a:xfrm>
            <a:off x="714375" y="1857375"/>
            <a:ext cx="7500938" cy="4071938"/>
          </a:xfrm>
          <a:prstGeom prst="rect">
            <a:avLst/>
          </a:prstGeom>
          <a:noFill/>
          <a:ln w="9525">
            <a:noFill/>
            <a:miter lim="800000"/>
            <a:headEnd/>
            <a:tailEnd/>
          </a:ln>
        </p:spPr>
      </p:pic>
    </p:spTree>
    <p:extLst>
      <p:ext uri="{BB962C8B-B14F-4D97-AF65-F5344CB8AC3E}">
        <p14:creationId xmlns:p14="http://schemas.microsoft.com/office/powerpoint/2010/main" val="1253119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13"/>
          </p:nvPr>
        </p:nvSpPr>
        <p:spPr/>
        <p:txBody>
          <a:bodyPr/>
          <a:lstStyle/>
          <a:p>
            <a:pPr>
              <a:lnSpc>
                <a:spcPct val="90000"/>
              </a:lnSpc>
            </a:pPr>
            <a:r>
              <a:rPr lang="pl-PL" sz="2100"/>
              <a:t>Leki antydepresyjne nie uzależniają</a:t>
            </a:r>
          </a:p>
          <a:p>
            <a:pPr>
              <a:lnSpc>
                <a:spcPct val="90000"/>
              </a:lnSpc>
            </a:pPr>
            <a:r>
              <a:rPr lang="pl-PL" sz="2100"/>
              <a:t>Jeśli leki są zapisane do codziennego przyjmowania należy je przyjmować 7 dni w tygodniu</a:t>
            </a:r>
          </a:p>
          <a:p>
            <a:pPr>
              <a:lnSpc>
                <a:spcPct val="90000"/>
              </a:lnSpc>
            </a:pPr>
            <a:r>
              <a:rPr lang="pl-PL" sz="2100"/>
              <a:t>Zauważenie poprawy może zająć nawet pierwsze 4 tygodnie leczenia</a:t>
            </a:r>
          </a:p>
          <a:p>
            <a:pPr>
              <a:lnSpc>
                <a:spcPct val="90000"/>
              </a:lnSpc>
            </a:pPr>
            <a:r>
              <a:rPr lang="pl-PL" sz="2100"/>
              <a:t>Nie przerywaj leczenia, zanim nie skonsultujesz tego ze swoim terapeutą, nawet jeżeli od kilku dni/tygodni czujesz się już całkiem dobrze</a:t>
            </a:r>
          </a:p>
          <a:p>
            <a:pPr>
              <a:lnSpc>
                <a:spcPct val="90000"/>
              </a:lnSpc>
            </a:pPr>
            <a:r>
              <a:rPr lang="pl-PL" sz="2100"/>
              <a:t>Niewielkie objawy uboczne występują przy większości leków, ale trwają zwykle krótko. Jeśli uważasz, że trwają zbyt długo, lub nie są „niewielkie” zapytaj się o to swojego terapeuty.</a:t>
            </a:r>
          </a:p>
        </p:txBody>
      </p:sp>
      <p:sp>
        <p:nvSpPr>
          <p:cNvPr id="9218" name="Rectangle 2"/>
          <p:cNvSpPr>
            <a:spLocks noGrp="1" noChangeArrowheads="1"/>
          </p:cNvSpPr>
          <p:nvPr>
            <p:ph type="title"/>
          </p:nvPr>
        </p:nvSpPr>
        <p:spPr/>
        <p:txBody>
          <a:bodyPr>
            <a:normAutofit fontScale="90000"/>
          </a:bodyPr>
          <a:lstStyle/>
          <a:p>
            <a:r>
              <a:rPr lang="pl-PL" sz="3400"/>
              <a:t>Pięć przykazań promujących przyjmowanie leków antydepresyjnych</a:t>
            </a:r>
          </a:p>
        </p:txBody>
      </p:sp>
    </p:spTree>
    <p:extLst>
      <p:ext uri="{BB962C8B-B14F-4D97-AF65-F5344CB8AC3E}">
        <p14:creationId xmlns:p14="http://schemas.microsoft.com/office/powerpoint/2010/main" val="1222080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3"/>
          </p:nvPr>
        </p:nvSpPr>
        <p:spPr/>
        <p:txBody>
          <a:bodyPr/>
          <a:lstStyle/>
          <a:p>
            <a:pPr>
              <a:lnSpc>
                <a:spcPct val="90000"/>
              </a:lnSpc>
            </a:pPr>
            <a:r>
              <a:rPr lang="pl-PL" sz="2600"/>
              <a:t>Wszyscy pacjenci z remisją po epizodzie depresyjnym </a:t>
            </a:r>
            <a:r>
              <a:rPr lang="pl-PL" sz="2600">
                <a:sym typeface="Wingdings" pitchFamily="2" charset="2"/>
              </a:rPr>
              <a:t> co najmniej 6 miesięcy*</a:t>
            </a:r>
          </a:p>
          <a:p>
            <a:pPr>
              <a:lnSpc>
                <a:spcPct val="90000"/>
              </a:lnSpc>
            </a:pPr>
            <a:r>
              <a:rPr lang="pl-PL" sz="2600">
                <a:sym typeface="Wingdings" pitchFamily="2" charset="2"/>
              </a:rPr>
              <a:t>Co najmniej 2 lata, gdy**:</a:t>
            </a:r>
          </a:p>
          <a:p>
            <a:pPr lvl="1">
              <a:lnSpc>
                <a:spcPct val="90000"/>
              </a:lnSpc>
            </a:pPr>
            <a:r>
              <a:rPr lang="pl-PL" sz="2200">
                <a:sym typeface="Wingdings" pitchFamily="2" charset="2"/>
              </a:rPr>
              <a:t>Przewlekły epizod (&gt; 2 lata)</a:t>
            </a:r>
          </a:p>
          <a:p>
            <a:pPr lvl="1">
              <a:lnSpc>
                <a:spcPct val="90000"/>
              </a:lnSpc>
            </a:pPr>
            <a:r>
              <a:rPr lang="pl-PL" sz="2200">
                <a:sym typeface="Wingdings" pitchFamily="2" charset="2"/>
              </a:rPr>
              <a:t>Ciężki epizod (z aktywnością suicydialną; z cechami psychotycznymi)</a:t>
            </a:r>
          </a:p>
          <a:p>
            <a:pPr lvl="1">
              <a:lnSpc>
                <a:spcPct val="90000"/>
              </a:lnSpc>
            </a:pPr>
            <a:r>
              <a:rPr lang="pl-PL" sz="2200">
                <a:sym typeface="Wingdings" pitchFamily="2" charset="2"/>
              </a:rPr>
              <a:t>Lekooporni</a:t>
            </a:r>
          </a:p>
          <a:p>
            <a:pPr lvl="1">
              <a:lnSpc>
                <a:spcPct val="90000"/>
              </a:lnSpc>
            </a:pPr>
            <a:r>
              <a:rPr lang="pl-PL" sz="2200">
                <a:sym typeface="Wingdings" pitchFamily="2" charset="2"/>
              </a:rPr>
              <a:t>Częste  epizody (dwa epizody w ciągu ostatnich dwu lat)</a:t>
            </a:r>
          </a:p>
          <a:p>
            <a:pPr lvl="1">
              <a:lnSpc>
                <a:spcPct val="90000"/>
              </a:lnSpc>
            </a:pPr>
            <a:r>
              <a:rPr lang="pl-PL" sz="2200">
                <a:sym typeface="Wingdings" pitchFamily="2" charset="2"/>
              </a:rPr>
              <a:t>Zaburzenie depresyjne nawracające (co najmniej 3 epizody w ciągu życia)</a:t>
            </a:r>
          </a:p>
          <a:p>
            <a:pPr lvl="1">
              <a:lnSpc>
                <a:spcPct val="90000"/>
              </a:lnSpc>
            </a:pPr>
            <a:r>
              <a:rPr lang="pl-PL" sz="2200">
                <a:sym typeface="Wingdings" pitchFamily="2" charset="2"/>
              </a:rPr>
              <a:t>Wiek podeszły (po 65 r.ż.)</a:t>
            </a:r>
          </a:p>
          <a:p>
            <a:pPr>
              <a:lnSpc>
                <a:spcPct val="90000"/>
              </a:lnSpc>
            </a:pPr>
            <a:endParaRPr lang="pl-PL" sz="2600"/>
          </a:p>
        </p:txBody>
      </p:sp>
      <p:sp>
        <p:nvSpPr>
          <p:cNvPr id="10242" name="Rectangle 2"/>
          <p:cNvSpPr>
            <a:spLocks noGrp="1" noChangeArrowheads="1"/>
          </p:cNvSpPr>
          <p:nvPr>
            <p:ph type="title"/>
          </p:nvPr>
        </p:nvSpPr>
        <p:spPr/>
        <p:txBody>
          <a:bodyPr/>
          <a:lstStyle/>
          <a:p>
            <a:r>
              <a:rPr lang="pl-PL"/>
              <a:t>Jak długo leczyć depresję</a:t>
            </a:r>
          </a:p>
        </p:txBody>
      </p:sp>
    </p:spTree>
    <p:extLst>
      <p:ext uri="{BB962C8B-B14F-4D97-AF65-F5344CB8AC3E}">
        <p14:creationId xmlns:p14="http://schemas.microsoft.com/office/powerpoint/2010/main" val="18290922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flipH="1" flipV="1">
            <a:off x="7902575" y="2241550"/>
            <a:ext cx="6350" cy="3482975"/>
          </a:xfrm>
          <a:prstGeom prst="line">
            <a:avLst/>
          </a:prstGeom>
          <a:noFill/>
          <a:ln w="38100">
            <a:solidFill>
              <a:srgbClr val="FFFF00"/>
            </a:solidFill>
            <a:round/>
            <a:headEnd/>
            <a:tailEnd type="triangle" w="med" len="med"/>
          </a:ln>
        </p:spPr>
        <p:txBody>
          <a:bodyPr wrap="none" anchor="ctr"/>
          <a:lstStyle/>
          <a:p>
            <a:endParaRPr lang="pl-PL"/>
          </a:p>
        </p:txBody>
      </p:sp>
      <p:sp>
        <p:nvSpPr>
          <p:cNvPr id="11267" name="Text Box 3"/>
          <p:cNvSpPr txBox="1">
            <a:spLocks noChangeArrowheads="1"/>
          </p:cNvSpPr>
          <p:nvPr/>
        </p:nvSpPr>
        <p:spPr bwMode="auto">
          <a:xfrm>
            <a:off x="5953125" y="5780088"/>
            <a:ext cx="3667125" cy="576262"/>
          </a:xfrm>
          <a:prstGeom prst="rect">
            <a:avLst/>
          </a:prstGeom>
          <a:noFill/>
          <a:ln w="9525">
            <a:noFill/>
            <a:miter lim="800000"/>
            <a:headEnd/>
            <a:tailEnd/>
          </a:ln>
        </p:spPr>
        <p:txBody>
          <a:bodyPr anchor="ctr" anchorCtr="1"/>
          <a:lstStyle/>
          <a:p>
            <a:pPr eaLnBrk="0" hangingPunct="0">
              <a:lnSpc>
                <a:spcPct val="80000"/>
              </a:lnSpc>
              <a:spcBef>
                <a:spcPct val="35000"/>
              </a:spcBef>
            </a:pPr>
            <a:r>
              <a:rPr lang="pl-PL" sz="2000">
                <a:solidFill>
                  <a:schemeClr val="tx2"/>
                </a:solidFill>
              </a:rPr>
              <a:t>ARIPIPRAZOL</a:t>
            </a:r>
            <a:endParaRPr lang="en-US" sz="2000"/>
          </a:p>
        </p:txBody>
      </p:sp>
      <p:sp>
        <p:nvSpPr>
          <p:cNvPr id="11268" name="Rectangle 4"/>
          <p:cNvSpPr>
            <a:spLocks noChangeArrowheads="1"/>
          </p:cNvSpPr>
          <p:nvPr/>
        </p:nvSpPr>
        <p:spPr bwMode="auto">
          <a:xfrm>
            <a:off x="500063" y="1584325"/>
            <a:ext cx="8085137" cy="62865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rgbClr val="99CCFF"/>
            </a:solidFill>
            <a:miter lim="800000"/>
            <a:headEnd/>
            <a:tailEnd/>
          </a:ln>
        </p:spPr>
        <p:txBody>
          <a:bodyPr wrap="none" anchor="ctr"/>
          <a:lstStyle/>
          <a:p>
            <a:pPr eaLnBrk="0" hangingPunct="0"/>
            <a:endParaRPr lang="pl-PL"/>
          </a:p>
        </p:txBody>
      </p:sp>
      <p:sp>
        <p:nvSpPr>
          <p:cNvPr id="11269" name="Text Box 5"/>
          <p:cNvSpPr txBox="1">
            <a:spLocks noChangeArrowheads="1"/>
          </p:cNvSpPr>
          <p:nvPr/>
        </p:nvSpPr>
        <p:spPr bwMode="auto">
          <a:xfrm>
            <a:off x="500063" y="1728788"/>
            <a:ext cx="8101012" cy="641350"/>
          </a:xfrm>
          <a:prstGeom prst="rect">
            <a:avLst/>
          </a:prstGeom>
          <a:noFill/>
          <a:ln w="9525">
            <a:noFill/>
            <a:miter lim="800000"/>
            <a:headEnd/>
            <a:tailEnd/>
          </a:ln>
        </p:spPr>
        <p:txBody>
          <a:bodyPr>
            <a:spAutoFit/>
          </a:bodyPr>
          <a:lstStyle/>
          <a:p>
            <a:pPr eaLnBrk="0" hangingPunct="0">
              <a:tabLst>
                <a:tab pos="685800" algn="l"/>
                <a:tab pos="1485900" algn="l"/>
                <a:tab pos="2286000" algn="l"/>
                <a:tab pos="3086100" algn="l"/>
                <a:tab pos="3886200" algn="l"/>
                <a:tab pos="4686300" algn="l"/>
                <a:tab pos="5486400" algn="l"/>
                <a:tab pos="6858000" algn="l"/>
                <a:tab pos="7539038" algn="l"/>
              </a:tabLst>
            </a:pPr>
            <a:r>
              <a:rPr lang="en-US"/>
              <a:t>’30s       ’40s       ’50s        ’60s	 ’70s        ’80s       ’90s	’00	‘05							</a:t>
            </a:r>
          </a:p>
        </p:txBody>
      </p:sp>
      <p:sp>
        <p:nvSpPr>
          <p:cNvPr id="11270" name="Line 6"/>
          <p:cNvSpPr>
            <a:spLocks noChangeShapeType="1"/>
          </p:cNvSpPr>
          <p:nvPr/>
        </p:nvSpPr>
        <p:spPr bwMode="auto">
          <a:xfrm flipV="1">
            <a:off x="804863" y="2276475"/>
            <a:ext cx="0" cy="781050"/>
          </a:xfrm>
          <a:prstGeom prst="line">
            <a:avLst/>
          </a:prstGeom>
          <a:noFill/>
          <a:ln w="38100">
            <a:solidFill>
              <a:srgbClr val="FFFF00"/>
            </a:solidFill>
            <a:round/>
            <a:headEnd/>
            <a:tailEnd type="triangle" w="med" len="med"/>
          </a:ln>
        </p:spPr>
        <p:txBody>
          <a:bodyPr wrap="none" anchor="ctr"/>
          <a:lstStyle/>
          <a:p>
            <a:endParaRPr lang="pl-PL"/>
          </a:p>
        </p:txBody>
      </p:sp>
      <p:sp>
        <p:nvSpPr>
          <p:cNvPr id="7" name="Text Box 7"/>
          <p:cNvSpPr txBox="1">
            <a:spLocks noChangeArrowheads="1"/>
          </p:cNvSpPr>
          <p:nvPr/>
        </p:nvSpPr>
        <p:spPr bwMode="auto">
          <a:xfrm>
            <a:off x="484188" y="3148013"/>
            <a:ext cx="628650" cy="366712"/>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a:solidFill>
                  <a:srgbClr val="DDDDDD"/>
                </a:solidFill>
                <a:effectLst>
                  <a:outerShdw blurRad="38100" dist="38100" dir="2700000" algn="tl">
                    <a:srgbClr val="000000"/>
                  </a:outerShdw>
                </a:effectLst>
                <a:latin typeface="Arial" charset="0"/>
                <a:cs typeface="+mn-cs"/>
              </a:rPr>
              <a:t>E</a:t>
            </a:r>
            <a:r>
              <a:rPr lang="pl-PL">
                <a:solidFill>
                  <a:srgbClr val="DDDDDD"/>
                </a:solidFill>
                <a:effectLst>
                  <a:outerShdw blurRad="38100" dist="38100" dir="2700000" algn="tl">
                    <a:srgbClr val="000000"/>
                  </a:outerShdw>
                </a:effectLst>
                <a:latin typeface="Arial" charset="0"/>
                <a:cs typeface="+mn-cs"/>
              </a:rPr>
              <a:t>LD</a:t>
            </a:r>
            <a:endParaRPr lang="en-US">
              <a:solidFill>
                <a:srgbClr val="DDDDDD"/>
              </a:solidFill>
              <a:effectLst>
                <a:outerShdw blurRad="38100" dist="38100" dir="2700000" algn="tl">
                  <a:srgbClr val="000000"/>
                </a:outerShdw>
              </a:effectLst>
              <a:latin typeface="Arial" charset="0"/>
              <a:cs typeface="+mn-cs"/>
            </a:endParaRPr>
          </a:p>
        </p:txBody>
      </p:sp>
      <p:sp>
        <p:nvSpPr>
          <p:cNvPr id="11272" name="Line 8"/>
          <p:cNvSpPr>
            <a:spLocks noChangeShapeType="1"/>
          </p:cNvSpPr>
          <p:nvPr/>
        </p:nvSpPr>
        <p:spPr bwMode="auto">
          <a:xfrm flipV="1">
            <a:off x="2814638" y="2276475"/>
            <a:ext cx="0" cy="2312988"/>
          </a:xfrm>
          <a:prstGeom prst="line">
            <a:avLst/>
          </a:prstGeom>
          <a:noFill/>
          <a:ln w="38100">
            <a:solidFill>
              <a:srgbClr val="FFFF00"/>
            </a:solidFill>
            <a:round/>
            <a:headEnd/>
            <a:tailEnd type="triangle" w="med" len="med"/>
          </a:ln>
        </p:spPr>
        <p:txBody>
          <a:bodyPr wrap="none" anchor="ctr"/>
          <a:lstStyle/>
          <a:p>
            <a:endParaRPr lang="pl-PL"/>
          </a:p>
        </p:txBody>
      </p:sp>
      <p:sp>
        <p:nvSpPr>
          <p:cNvPr id="9" name="Text Box 9"/>
          <p:cNvSpPr txBox="1">
            <a:spLocks noChangeArrowheads="1"/>
          </p:cNvSpPr>
          <p:nvPr/>
        </p:nvSpPr>
        <p:spPr bwMode="auto">
          <a:xfrm>
            <a:off x="1882775" y="4635500"/>
            <a:ext cx="1860550" cy="366713"/>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a:solidFill>
                  <a:srgbClr val="00FFFF"/>
                </a:solidFill>
                <a:effectLst>
                  <a:outerShdw blurRad="38100" dist="38100" dir="2700000" algn="tl">
                    <a:srgbClr val="000000"/>
                  </a:outerShdw>
                </a:effectLst>
                <a:latin typeface="Arial" charset="0"/>
                <a:cs typeface="+mn-cs"/>
              </a:rPr>
              <a:t>Chlorpromaz</a:t>
            </a:r>
            <a:r>
              <a:rPr lang="pl-PL">
                <a:solidFill>
                  <a:srgbClr val="00FFFF"/>
                </a:solidFill>
                <a:effectLst>
                  <a:outerShdw blurRad="38100" dist="38100" dir="2700000" algn="tl">
                    <a:srgbClr val="000000"/>
                  </a:outerShdw>
                </a:effectLst>
                <a:latin typeface="Arial" charset="0"/>
                <a:cs typeface="+mn-cs"/>
              </a:rPr>
              <a:t>yna</a:t>
            </a:r>
            <a:endParaRPr lang="en-US">
              <a:solidFill>
                <a:srgbClr val="00FFFF"/>
              </a:solidFill>
              <a:effectLst>
                <a:outerShdw blurRad="38100" dist="38100" dir="2700000" algn="tl">
                  <a:srgbClr val="000000"/>
                </a:outerShdw>
              </a:effectLst>
              <a:latin typeface="Arial" charset="0"/>
              <a:cs typeface="+mn-cs"/>
            </a:endParaRPr>
          </a:p>
        </p:txBody>
      </p:sp>
      <p:sp>
        <p:nvSpPr>
          <p:cNvPr id="11274" name="Line 10"/>
          <p:cNvSpPr>
            <a:spLocks noChangeShapeType="1"/>
          </p:cNvSpPr>
          <p:nvPr/>
        </p:nvSpPr>
        <p:spPr bwMode="auto">
          <a:xfrm flipH="1" flipV="1">
            <a:off x="3935413" y="2276475"/>
            <a:ext cx="0" cy="420688"/>
          </a:xfrm>
          <a:prstGeom prst="line">
            <a:avLst/>
          </a:prstGeom>
          <a:noFill/>
          <a:ln w="38100">
            <a:solidFill>
              <a:srgbClr val="FFFF00"/>
            </a:solidFill>
            <a:round/>
            <a:headEnd/>
            <a:tailEnd type="triangle" w="med" len="med"/>
          </a:ln>
        </p:spPr>
        <p:txBody>
          <a:bodyPr wrap="none" anchor="ctr"/>
          <a:lstStyle/>
          <a:p>
            <a:endParaRPr lang="pl-PL"/>
          </a:p>
        </p:txBody>
      </p:sp>
      <p:sp>
        <p:nvSpPr>
          <p:cNvPr id="11" name="Text Box 11"/>
          <p:cNvSpPr txBox="1">
            <a:spLocks noChangeArrowheads="1"/>
          </p:cNvSpPr>
          <p:nvPr/>
        </p:nvSpPr>
        <p:spPr bwMode="auto">
          <a:xfrm>
            <a:off x="2878138" y="2765425"/>
            <a:ext cx="2346325" cy="1465263"/>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a:solidFill>
                  <a:srgbClr val="00FFFF"/>
                </a:solidFill>
                <a:effectLst>
                  <a:outerShdw blurRad="38100" dist="38100" dir="2700000" algn="tl">
                    <a:srgbClr val="000000"/>
                  </a:outerShdw>
                </a:effectLst>
                <a:latin typeface="Arial" charset="0"/>
                <a:cs typeface="+mn-cs"/>
              </a:rPr>
              <a:t>Thioridaz</a:t>
            </a:r>
            <a:r>
              <a:rPr lang="pl-PL">
                <a:solidFill>
                  <a:srgbClr val="00FFFF"/>
                </a:solidFill>
                <a:effectLst>
                  <a:outerShdw blurRad="38100" dist="38100" dir="2700000" algn="tl">
                    <a:srgbClr val="000000"/>
                  </a:outerShdw>
                </a:effectLst>
                <a:latin typeface="Arial" charset="0"/>
                <a:cs typeface="+mn-cs"/>
              </a:rPr>
              <a:t>yna</a:t>
            </a:r>
            <a:r>
              <a:rPr lang="en-US">
                <a:solidFill>
                  <a:srgbClr val="00FFFF"/>
                </a:solidFill>
                <a:effectLst>
                  <a:outerShdw blurRad="38100" dist="38100" dir="2700000" algn="tl">
                    <a:srgbClr val="000000"/>
                  </a:outerShdw>
                </a:effectLst>
                <a:latin typeface="Arial" charset="0"/>
                <a:cs typeface="+mn-cs"/>
              </a:rPr>
              <a:t> Trifluoperazin</a:t>
            </a:r>
            <a:r>
              <a:rPr lang="pl-PL">
                <a:solidFill>
                  <a:srgbClr val="00FFFF"/>
                </a:solidFill>
                <a:effectLst>
                  <a:outerShdw blurRad="38100" dist="38100" dir="2700000" algn="tl">
                    <a:srgbClr val="000000"/>
                  </a:outerShdw>
                </a:effectLst>
                <a:latin typeface="Arial" charset="0"/>
                <a:cs typeface="+mn-cs"/>
              </a:rPr>
              <a:t>a</a:t>
            </a:r>
            <a:endParaRPr lang="en-US">
              <a:solidFill>
                <a:srgbClr val="00FFFF"/>
              </a:solidFill>
              <a:effectLst>
                <a:outerShdw blurRad="38100" dist="38100" dir="2700000" algn="tl">
                  <a:srgbClr val="000000"/>
                </a:outerShdw>
              </a:effectLst>
              <a:latin typeface="Arial" charset="0"/>
              <a:cs typeface="+mn-cs"/>
            </a:endParaRPr>
          </a:p>
          <a:p>
            <a:pPr algn="ctr" eaLnBrk="0" fontAlgn="auto" hangingPunct="0">
              <a:spcBef>
                <a:spcPts val="0"/>
              </a:spcBef>
              <a:spcAft>
                <a:spcPts val="0"/>
              </a:spcAft>
              <a:defRPr/>
            </a:pPr>
            <a:r>
              <a:rPr lang="en-US">
                <a:solidFill>
                  <a:srgbClr val="00FFFF"/>
                </a:solidFill>
                <a:effectLst>
                  <a:outerShdw blurRad="38100" dist="38100" dir="2700000" algn="tl">
                    <a:srgbClr val="000000"/>
                  </a:outerShdw>
                </a:effectLst>
                <a:latin typeface="Arial" charset="0"/>
                <a:cs typeface="+mn-cs"/>
              </a:rPr>
              <a:t>Flu</a:t>
            </a:r>
            <a:r>
              <a:rPr lang="pl-PL">
                <a:solidFill>
                  <a:srgbClr val="00FFFF"/>
                </a:solidFill>
                <a:effectLst>
                  <a:outerShdw blurRad="38100" dist="38100" dir="2700000" algn="tl">
                    <a:srgbClr val="000000"/>
                  </a:outerShdw>
                </a:effectLst>
                <a:latin typeface="Arial" charset="0"/>
                <a:cs typeface="+mn-cs"/>
              </a:rPr>
              <a:t>f</a:t>
            </a:r>
            <a:r>
              <a:rPr lang="en-US">
                <a:solidFill>
                  <a:srgbClr val="00FFFF"/>
                </a:solidFill>
                <a:effectLst>
                  <a:outerShdw blurRad="38100" dist="38100" dir="2700000" algn="tl">
                    <a:srgbClr val="000000"/>
                  </a:outerShdw>
                </a:effectLst>
                <a:latin typeface="Arial" charset="0"/>
                <a:cs typeface="+mn-cs"/>
              </a:rPr>
              <a:t>enazin</a:t>
            </a:r>
            <a:r>
              <a:rPr lang="pl-PL">
                <a:solidFill>
                  <a:srgbClr val="00FFFF"/>
                </a:solidFill>
                <a:effectLst>
                  <a:outerShdw blurRad="38100" dist="38100" dir="2700000" algn="tl">
                    <a:srgbClr val="000000"/>
                  </a:outerShdw>
                </a:effectLst>
                <a:latin typeface="Arial" charset="0"/>
                <a:cs typeface="+mn-cs"/>
              </a:rPr>
              <a:t>a</a:t>
            </a:r>
            <a:endParaRPr lang="en-US">
              <a:solidFill>
                <a:srgbClr val="00FFFF"/>
              </a:solidFill>
              <a:effectLst>
                <a:outerShdw blurRad="38100" dist="38100" dir="2700000" algn="tl">
                  <a:srgbClr val="000000"/>
                </a:outerShdw>
              </a:effectLst>
              <a:latin typeface="Arial" charset="0"/>
              <a:cs typeface="+mn-cs"/>
            </a:endParaRPr>
          </a:p>
          <a:p>
            <a:pPr algn="ctr" eaLnBrk="0" fontAlgn="auto" hangingPunct="0">
              <a:spcBef>
                <a:spcPts val="0"/>
              </a:spcBef>
              <a:spcAft>
                <a:spcPts val="0"/>
              </a:spcAft>
              <a:defRPr/>
            </a:pPr>
            <a:r>
              <a:rPr lang="en-US">
                <a:solidFill>
                  <a:srgbClr val="00FFFF"/>
                </a:solidFill>
                <a:effectLst>
                  <a:outerShdw blurRad="38100" dist="38100" dir="2700000" algn="tl">
                    <a:srgbClr val="000000"/>
                  </a:outerShdw>
                </a:effectLst>
                <a:latin typeface="Arial" charset="0"/>
                <a:cs typeface="+mn-cs"/>
              </a:rPr>
              <a:t>Per</a:t>
            </a:r>
            <a:r>
              <a:rPr lang="pl-PL">
                <a:solidFill>
                  <a:srgbClr val="00FFFF"/>
                </a:solidFill>
                <a:effectLst>
                  <a:outerShdw blurRad="38100" dist="38100" dir="2700000" algn="tl">
                    <a:srgbClr val="000000"/>
                  </a:outerShdw>
                </a:effectLst>
                <a:latin typeface="Arial" charset="0"/>
                <a:cs typeface="+mn-cs"/>
              </a:rPr>
              <a:t>f</a:t>
            </a:r>
            <a:r>
              <a:rPr lang="en-US">
                <a:solidFill>
                  <a:srgbClr val="00FFFF"/>
                </a:solidFill>
                <a:effectLst>
                  <a:outerShdw blurRad="38100" dist="38100" dir="2700000" algn="tl">
                    <a:srgbClr val="000000"/>
                  </a:outerShdw>
                </a:effectLst>
                <a:latin typeface="Arial" charset="0"/>
                <a:cs typeface="+mn-cs"/>
              </a:rPr>
              <a:t>enazin</a:t>
            </a:r>
            <a:r>
              <a:rPr lang="pl-PL">
                <a:solidFill>
                  <a:srgbClr val="00FFFF"/>
                </a:solidFill>
                <a:effectLst>
                  <a:outerShdw blurRad="38100" dist="38100" dir="2700000" algn="tl">
                    <a:srgbClr val="000000"/>
                  </a:outerShdw>
                </a:effectLst>
                <a:latin typeface="Arial" charset="0"/>
                <a:cs typeface="+mn-cs"/>
              </a:rPr>
              <a:t>a</a:t>
            </a:r>
            <a:endParaRPr lang="en-US">
              <a:solidFill>
                <a:srgbClr val="00FFFF"/>
              </a:solidFill>
              <a:effectLst>
                <a:outerShdw blurRad="38100" dist="38100" dir="2700000" algn="tl">
                  <a:srgbClr val="000000"/>
                </a:outerShdw>
              </a:effectLst>
              <a:latin typeface="Arial" charset="0"/>
              <a:cs typeface="+mn-cs"/>
            </a:endParaRPr>
          </a:p>
          <a:p>
            <a:pPr algn="ctr" eaLnBrk="0" fontAlgn="auto" hangingPunct="0">
              <a:spcBef>
                <a:spcPts val="0"/>
              </a:spcBef>
              <a:spcAft>
                <a:spcPts val="0"/>
              </a:spcAft>
              <a:defRPr/>
            </a:pPr>
            <a:r>
              <a:rPr lang="en-US">
                <a:solidFill>
                  <a:srgbClr val="00FFFF"/>
                </a:solidFill>
                <a:effectLst>
                  <a:outerShdw blurRad="38100" dist="38100" dir="2700000" algn="tl">
                    <a:srgbClr val="000000"/>
                  </a:outerShdw>
                </a:effectLst>
                <a:latin typeface="Arial" charset="0"/>
                <a:cs typeface="+mn-cs"/>
              </a:rPr>
              <a:t>Haloperidol</a:t>
            </a:r>
          </a:p>
        </p:txBody>
      </p:sp>
      <p:sp>
        <p:nvSpPr>
          <p:cNvPr id="11276" name="Rectangle 12"/>
          <p:cNvSpPr>
            <a:spLocks noChangeArrowheads="1"/>
          </p:cNvSpPr>
          <p:nvPr/>
        </p:nvSpPr>
        <p:spPr bwMode="auto">
          <a:xfrm>
            <a:off x="6076950" y="2627313"/>
            <a:ext cx="1497013" cy="1763712"/>
          </a:xfrm>
          <a:prstGeom prst="rect">
            <a:avLst/>
          </a:prstGeom>
          <a:noFill/>
          <a:ln w="28575">
            <a:noFill/>
            <a:miter lim="800000"/>
            <a:headEnd/>
            <a:tailEnd/>
          </a:ln>
        </p:spPr>
        <p:txBody>
          <a:bodyPr wrap="none" anchor="ctr"/>
          <a:lstStyle/>
          <a:p>
            <a:endParaRPr lang="pl-PL">
              <a:latin typeface="Book Antiqua" pitchFamily="18" charset="0"/>
            </a:endParaRPr>
          </a:p>
        </p:txBody>
      </p:sp>
      <p:sp>
        <p:nvSpPr>
          <p:cNvPr id="13" name="Text Box 13"/>
          <p:cNvSpPr txBox="1">
            <a:spLocks noChangeArrowheads="1"/>
          </p:cNvSpPr>
          <p:nvPr/>
        </p:nvSpPr>
        <p:spPr bwMode="auto">
          <a:xfrm>
            <a:off x="5002213" y="2868613"/>
            <a:ext cx="2711450" cy="2078037"/>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pl-PL" dirty="0">
                <a:solidFill>
                  <a:srgbClr val="00CCFF"/>
                </a:solidFill>
                <a:effectLst>
                  <a:outerShdw blurRad="38100" dist="38100" dir="2700000" algn="tl">
                    <a:srgbClr val="000000"/>
                  </a:outerShdw>
                </a:effectLst>
                <a:latin typeface="Arial" charset="0"/>
                <a:cs typeface="+mn-cs"/>
              </a:rPr>
              <a:t>K</a:t>
            </a:r>
            <a:r>
              <a:rPr lang="en-US" dirty="0" err="1">
                <a:solidFill>
                  <a:srgbClr val="00CCFF"/>
                </a:solidFill>
                <a:effectLst>
                  <a:outerShdw blurRad="38100" dist="38100" dir="2700000" algn="tl">
                    <a:srgbClr val="000000"/>
                  </a:outerShdw>
                </a:effectLst>
                <a:latin typeface="Arial" charset="0"/>
                <a:cs typeface="+mn-cs"/>
              </a:rPr>
              <a:t>lozapin</a:t>
            </a:r>
            <a:r>
              <a:rPr lang="pl-PL" dirty="0">
                <a:solidFill>
                  <a:srgbClr val="00CCFF"/>
                </a:solidFill>
                <a:effectLst>
                  <a:outerShdw blurRad="38100" dist="38100" dir="2700000" algn="tl">
                    <a:srgbClr val="000000"/>
                  </a:outerShdw>
                </a:effectLst>
                <a:latin typeface="Arial" charset="0"/>
                <a:cs typeface="+mn-cs"/>
              </a:rPr>
              <a:t>a</a:t>
            </a:r>
            <a:r>
              <a:rPr lang="en-US" sz="2000" dirty="0">
                <a:effectLst>
                  <a:outerShdw blurRad="38100" dist="38100" dir="2700000" algn="tl">
                    <a:srgbClr val="000000"/>
                  </a:outerShdw>
                </a:effectLst>
                <a:latin typeface="Arial" charset="0"/>
                <a:cs typeface="+mn-cs"/>
              </a:rPr>
              <a:t/>
            </a:r>
            <a:br>
              <a:rPr lang="en-US" sz="2000" dirty="0">
                <a:effectLst>
                  <a:outerShdw blurRad="38100" dist="38100" dir="2700000" algn="tl">
                    <a:srgbClr val="000000"/>
                  </a:outerShdw>
                </a:effectLst>
                <a:latin typeface="Arial" charset="0"/>
                <a:cs typeface="+mn-cs"/>
              </a:rPr>
            </a:br>
            <a:r>
              <a:rPr lang="en-US" dirty="0" err="1">
                <a:solidFill>
                  <a:srgbClr val="00CCFF"/>
                </a:solidFill>
                <a:effectLst>
                  <a:outerShdw blurRad="38100" dist="38100" dir="2700000" algn="tl">
                    <a:srgbClr val="000000"/>
                  </a:outerShdw>
                </a:effectLst>
                <a:latin typeface="Arial" charset="0"/>
                <a:cs typeface="+mn-cs"/>
              </a:rPr>
              <a:t>Risperidon</a:t>
            </a:r>
            <a:endParaRPr lang="pl-PL" dirty="0">
              <a:solidFill>
                <a:srgbClr val="00CCFF"/>
              </a:solidFill>
              <a:effectLst>
                <a:outerShdw blurRad="38100" dist="38100" dir="2700000" algn="tl">
                  <a:srgbClr val="000000"/>
                </a:outerShdw>
              </a:effectLst>
              <a:latin typeface="Arial" charset="0"/>
              <a:cs typeface="+mn-cs"/>
            </a:endParaRPr>
          </a:p>
          <a:p>
            <a:pPr eaLnBrk="0" fontAlgn="auto" hangingPunct="0">
              <a:spcBef>
                <a:spcPct val="50000"/>
              </a:spcBef>
              <a:spcAft>
                <a:spcPts val="0"/>
              </a:spcAft>
              <a:defRPr/>
            </a:pPr>
            <a:r>
              <a:rPr lang="en-US" dirty="0" err="1">
                <a:solidFill>
                  <a:srgbClr val="00CCFF"/>
                </a:solidFill>
                <a:effectLst>
                  <a:outerShdw blurRad="38100" dist="38100" dir="2700000" algn="tl">
                    <a:srgbClr val="000000"/>
                  </a:outerShdw>
                </a:effectLst>
                <a:latin typeface="Arial" charset="0"/>
                <a:cs typeface="+mn-cs"/>
              </a:rPr>
              <a:t>Olanzapin</a:t>
            </a:r>
            <a:r>
              <a:rPr lang="pl-PL" dirty="0">
                <a:solidFill>
                  <a:srgbClr val="00CCFF"/>
                </a:solidFill>
                <a:effectLst>
                  <a:outerShdw blurRad="38100" dist="38100" dir="2700000" algn="tl">
                    <a:srgbClr val="000000"/>
                  </a:outerShdw>
                </a:effectLst>
                <a:latin typeface="Arial" charset="0"/>
                <a:cs typeface="+mn-cs"/>
              </a:rPr>
              <a:t>a</a:t>
            </a:r>
            <a:r>
              <a:rPr lang="en-US" dirty="0">
                <a:solidFill>
                  <a:srgbClr val="00CCFF"/>
                </a:solidFill>
                <a:effectLst>
                  <a:outerShdw blurRad="38100" dist="38100" dir="2700000" algn="tl">
                    <a:srgbClr val="000000"/>
                  </a:outerShdw>
                </a:effectLst>
                <a:latin typeface="Arial" charset="0"/>
                <a:cs typeface="+mn-cs"/>
              </a:rPr>
              <a:t/>
            </a:r>
            <a:br>
              <a:rPr lang="en-US" dirty="0">
                <a:solidFill>
                  <a:srgbClr val="00CCFF"/>
                </a:solidFill>
                <a:effectLst>
                  <a:outerShdw blurRad="38100" dist="38100" dir="2700000" algn="tl">
                    <a:srgbClr val="000000"/>
                  </a:outerShdw>
                </a:effectLst>
                <a:latin typeface="Arial" charset="0"/>
                <a:cs typeface="+mn-cs"/>
              </a:rPr>
            </a:br>
            <a:r>
              <a:rPr lang="pl-PL" dirty="0" err="1">
                <a:solidFill>
                  <a:srgbClr val="00CCFF"/>
                </a:solidFill>
                <a:effectLst>
                  <a:outerShdw blurRad="38100" dist="38100" dir="2700000" algn="tl">
                    <a:srgbClr val="000000"/>
                  </a:outerShdw>
                </a:effectLst>
                <a:latin typeface="Arial" charset="0"/>
                <a:cs typeface="+mn-cs"/>
              </a:rPr>
              <a:t>Kw</a:t>
            </a:r>
            <a:r>
              <a:rPr lang="en-US" dirty="0" err="1">
                <a:solidFill>
                  <a:srgbClr val="00CCFF"/>
                </a:solidFill>
                <a:effectLst>
                  <a:outerShdw blurRad="38100" dist="38100" dir="2700000" algn="tl">
                    <a:srgbClr val="000000"/>
                  </a:outerShdw>
                </a:effectLst>
                <a:latin typeface="Arial" charset="0"/>
                <a:cs typeface="+mn-cs"/>
              </a:rPr>
              <a:t>etiapin</a:t>
            </a:r>
            <a:r>
              <a:rPr lang="pl-PL" dirty="0">
                <a:solidFill>
                  <a:srgbClr val="00CCFF"/>
                </a:solidFill>
                <a:effectLst>
                  <a:outerShdw blurRad="38100" dist="38100" dir="2700000" algn="tl">
                    <a:srgbClr val="000000"/>
                  </a:outerShdw>
                </a:effectLst>
                <a:latin typeface="Arial" charset="0"/>
                <a:cs typeface="+mn-cs"/>
              </a:rPr>
              <a:t>a</a:t>
            </a:r>
            <a:r>
              <a:rPr lang="en-US" dirty="0">
                <a:solidFill>
                  <a:srgbClr val="00CCFF"/>
                </a:solidFill>
                <a:effectLst>
                  <a:outerShdw blurRad="38100" dist="38100" dir="2700000" algn="tl">
                    <a:srgbClr val="000000"/>
                  </a:outerShdw>
                </a:effectLst>
                <a:latin typeface="Arial" charset="0"/>
                <a:cs typeface="+mn-cs"/>
              </a:rPr>
              <a:t/>
            </a:r>
            <a:br>
              <a:rPr lang="en-US" dirty="0">
                <a:solidFill>
                  <a:srgbClr val="00CCFF"/>
                </a:solidFill>
                <a:effectLst>
                  <a:outerShdw blurRad="38100" dist="38100" dir="2700000" algn="tl">
                    <a:srgbClr val="000000"/>
                  </a:outerShdw>
                </a:effectLst>
                <a:latin typeface="Arial" charset="0"/>
                <a:cs typeface="+mn-cs"/>
              </a:rPr>
            </a:br>
            <a:r>
              <a:rPr lang="en-US" dirty="0" err="1">
                <a:solidFill>
                  <a:srgbClr val="00CCFF"/>
                </a:solidFill>
                <a:effectLst>
                  <a:outerShdw blurRad="38100" dist="38100" dir="2700000" algn="tl">
                    <a:srgbClr val="000000"/>
                  </a:outerShdw>
                </a:effectLst>
                <a:latin typeface="Arial" charset="0"/>
                <a:cs typeface="+mn-cs"/>
              </a:rPr>
              <a:t>Ziprasido</a:t>
            </a:r>
            <a:r>
              <a:rPr lang="pl-PL" dirty="0">
                <a:solidFill>
                  <a:srgbClr val="00CCFF"/>
                </a:solidFill>
                <a:effectLst>
                  <a:outerShdw blurRad="38100" dist="38100" dir="2700000" algn="tl">
                    <a:srgbClr val="000000"/>
                  </a:outerShdw>
                </a:effectLst>
                <a:latin typeface="Arial" charset="0"/>
                <a:cs typeface="+mn-cs"/>
              </a:rPr>
              <a:t>n</a:t>
            </a:r>
          </a:p>
          <a:p>
            <a:pPr eaLnBrk="0" fontAlgn="auto" hangingPunct="0">
              <a:spcBef>
                <a:spcPct val="50000"/>
              </a:spcBef>
              <a:spcAft>
                <a:spcPts val="0"/>
              </a:spcAft>
              <a:defRPr/>
            </a:pPr>
            <a:r>
              <a:rPr lang="pl-PL" dirty="0">
                <a:solidFill>
                  <a:srgbClr val="00CCFF"/>
                </a:solidFill>
                <a:effectLst>
                  <a:outerShdw blurRad="38100" dist="38100" dir="2700000" algn="tl">
                    <a:srgbClr val="000000"/>
                  </a:outerShdw>
                </a:effectLst>
                <a:latin typeface="Arial" charset="0"/>
                <a:cs typeface="+mn-cs"/>
              </a:rPr>
              <a:t>AMISULPRYD</a:t>
            </a:r>
            <a:endParaRPr lang="en-US" sz="2000" dirty="0">
              <a:solidFill>
                <a:srgbClr val="00CCFF"/>
              </a:solidFill>
              <a:effectLst>
                <a:outerShdw blurRad="38100" dist="38100" dir="2700000" algn="tl">
                  <a:srgbClr val="000000"/>
                </a:outerShdw>
              </a:effectLst>
              <a:latin typeface="Arial" charset="0"/>
              <a:cs typeface="+mn-cs"/>
            </a:endParaRPr>
          </a:p>
        </p:txBody>
      </p:sp>
      <p:sp>
        <p:nvSpPr>
          <p:cNvPr id="11278" name="Line 14"/>
          <p:cNvSpPr>
            <a:spLocks noChangeShapeType="1"/>
          </p:cNvSpPr>
          <p:nvPr/>
        </p:nvSpPr>
        <p:spPr bwMode="auto">
          <a:xfrm flipH="1" flipV="1">
            <a:off x="6132513" y="2246313"/>
            <a:ext cx="7937" cy="517525"/>
          </a:xfrm>
          <a:prstGeom prst="line">
            <a:avLst/>
          </a:prstGeom>
          <a:noFill/>
          <a:ln w="38100">
            <a:solidFill>
              <a:srgbClr val="FFFF00"/>
            </a:solidFill>
            <a:round/>
            <a:headEnd/>
            <a:tailEnd type="triangle" w="med" len="med"/>
          </a:ln>
        </p:spPr>
        <p:txBody>
          <a:bodyPr wrap="none" anchor="ctr"/>
          <a:lstStyle/>
          <a:p>
            <a:endParaRPr lang="pl-PL"/>
          </a:p>
        </p:txBody>
      </p:sp>
      <p:sp>
        <p:nvSpPr>
          <p:cNvPr id="15" name="Rectangle 15"/>
          <p:cNvSpPr txBox="1">
            <a:spLocks noChangeArrowheads="1"/>
          </p:cNvSpPr>
          <p:nvPr/>
        </p:nvSpPr>
        <p:spPr>
          <a:xfrm>
            <a:off x="317500" y="782638"/>
            <a:ext cx="8559800" cy="701675"/>
          </a:xfrm>
          <a:prstGeom prst="rect">
            <a:avLst/>
          </a:prstGeom>
        </p:spPr>
        <p:txBody>
          <a:bodyPr/>
          <a:lstStyle/>
          <a:p>
            <a:pPr algn="ctr" fontAlgn="auto">
              <a:spcBef>
                <a:spcPts val="0"/>
              </a:spcBef>
              <a:spcAft>
                <a:spcPts val="0"/>
              </a:spcAft>
              <a:defRPr/>
            </a:pPr>
            <a:r>
              <a:rPr lang="pl-PL" sz="4000">
                <a:latin typeface="+mj-lt"/>
                <a:ea typeface="+mj-ea"/>
                <a:cs typeface="+mj-cs"/>
              </a:rPr>
              <a:t>Biologiczne leczenie psychoz</a:t>
            </a:r>
            <a:endParaRPr lang="en-US" sz="4000">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Oval 4"/>
          <p:cNvSpPr>
            <a:spLocks noChangeArrowheads="1"/>
          </p:cNvSpPr>
          <p:nvPr/>
        </p:nvSpPr>
        <p:spPr bwMode="auto">
          <a:xfrm>
            <a:off x="468313" y="1412875"/>
            <a:ext cx="5327650" cy="2952750"/>
          </a:xfrm>
          <a:prstGeom prst="ellipse">
            <a:avLst/>
          </a:prstGeom>
          <a:noFill/>
          <a:ln w="57150" cap="sq">
            <a:solidFill>
              <a:schemeClr val="folHlink"/>
            </a:solidFill>
            <a:round/>
            <a:headEnd type="none" w="sm" len="sm"/>
            <a:tailEnd type="none" w="sm" len="sm"/>
          </a:ln>
          <a:effectLst/>
        </p:spPr>
        <p:txBody>
          <a:bodyPr wrap="none" anchor="ctr"/>
          <a:lstStyle/>
          <a:p>
            <a:endParaRPr lang="pl-PL"/>
          </a:p>
        </p:txBody>
      </p:sp>
      <p:sp>
        <p:nvSpPr>
          <p:cNvPr id="21509" name="Text Box 5"/>
          <p:cNvSpPr txBox="1">
            <a:spLocks noChangeArrowheads="1"/>
          </p:cNvSpPr>
          <p:nvPr/>
        </p:nvSpPr>
        <p:spPr bwMode="auto">
          <a:xfrm>
            <a:off x="2032000" y="2008188"/>
            <a:ext cx="1047750" cy="366712"/>
          </a:xfrm>
          <a:prstGeom prst="rect">
            <a:avLst/>
          </a:prstGeom>
          <a:noFill/>
          <a:ln w="12700" cap="sq">
            <a:noFill/>
            <a:miter lim="800000"/>
            <a:headEnd type="none" w="sm" len="sm"/>
            <a:tailEnd type="none" w="sm" len="sm"/>
          </a:ln>
          <a:effectLst/>
        </p:spPr>
        <p:txBody>
          <a:bodyPr wrap="none">
            <a:spAutoFit/>
          </a:bodyPr>
          <a:lstStyle/>
          <a:p>
            <a:r>
              <a:rPr lang="pl-PL"/>
              <a:t>UWAGA</a:t>
            </a:r>
          </a:p>
        </p:txBody>
      </p:sp>
      <p:sp>
        <p:nvSpPr>
          <p:cNvPr id="21510" name="Text Box 6"/>
          <p:cNvSpPr txBox="1">
            <a:spLocks noChangeArrowheads="1"/>
          </p:cNvSpPr>
          <p:nvPr/>
        </p:nvSpPr>
        <p:spPr bwMode="auto">
          <a:xfrm>
            <a:off x="1331913" y="3068638"/>
            <a:ext cx="1377950" cy="915987"/>
          </a:xfrm>
          <a:prstGeom prst="rect">
            <a:avLst/>
          </a:prstGeom>
          <a:noFill/>
          <a:ln w="12700" cap="sq">
            <a:noFill/>
            <a:miter lim="800000"/>
            <a:headEnd type="none" w="sm" len="sm"/>
            <a:tailEnd type="none" w="sm" len="sm"/>
          </a:ln>
          <a:effectLst/>
        </p:spPr>
        <p:txBody>
          <a:bodyPr wrap="none">
            <a:spAutoFit/>
          </a:bodyPr>
          <a:lstStyle/>
          <a:p>
            <a:r>
              <a:rPr lang="pl-PL"/>
              <a:t>NAPĘD</a:t>
            </a:r>
          </a:p>
          <a:p>
            <a:r>
              <a:rPr lang="pl-PL"/>
              <a:t>ŁAKNIENIE</a:t>
            </a:r>
          </a:p>
          <a:p>
            <a:endParaRPr lang="pl-PL"/>
          </a:p>
        </p:txBody>
      </p:sp>
      <p:sp>
        <p:nvSpPr>
          <p:cNvPr id="21511" name="Text Box 7"/>
          <p:cNvSpPr txBox="1">
            <a:spLocks noChangeArrowheads="1"/>
          </p:cNvSpPr>
          <p:nvPr/>
        </p:nvSpPr>
        <p:spPr bwMode="auto">
          <a:xfrm>
            <a:off x="3687763" y="3448050"/>
            <a:ext cx="1543050" cy="366713"/>
          </a:xfrm>
          <a:prstGeom prst="rect">
            <a:avLst/>
          </a:prstGeom>
          <a:noFill/>
          <a:ln w="12700" cap="sq">
            <a:noFill/>
            <a:miter lim="800000"/>
            <a:headEnd type="none" w="sm" len="sm"/>
            <a:tailEnd type="none" w="sm" len="sm"/>
          </a:ln>
          <a:effectLst/>
        </p:spPr>
        <p:txBody>
          <a:bodyPr wrap="none">
            <a:spAutoFit/>
          </a:bodyPr>
          <a:lstStyle/>
          <a:p>
            <a:r>
              <a:rPr lang="pl-PL"/>
              <a:t>ANHEDONIA</a:t>
            </a:r>
          </a:p>
        </p:txBody>
      </p:sp>
      <p:sp>
        <p:nvSpPr>
          <p:cNvPr id="21512" name="Text Box 8"/>
          <p:cNvSpPr txBox="1">
            <a:spLocks noChangeArrowheads="1"/>
          </p:cNvSpPr>
          <p:nvPr/>
        </p:nvSpPr>
        <p:spPr bwMode="auto">
          <a:xfrm>
            <a:off x="4408488" y="2224088"/>
            <a:ext cx="1250950" cy="641350"/>
          </a:xfrm>
          <a:prstGeom prst="rect">
            <a:avLst/>
          </a:prstGeom>
          <a:noFill/>
          <a:ln w="12700" cap="sq">
            <a:noFill/>
            <a:miter lim="800000"/>
            <a:headEnd type="none" w="sm" len="sm"/>
            <a:tailEnd type="none" w="sm" len="sm"/>
          </a:ln>
          <a:effectLst/>
        </p:spPr>
        <p:txBody>
          <a:bodyPr wrap="none">
            <a:spAutoFit/>
          </a:bodyPr>
          <a:lstStyle/>
          <a:p>
            <a:r>
              <a:rPr lang="pl-PL"/>
              <a:t>NASTRÓJ</a:t>
            </a:r>
          </a:p>
          <a:p>
            <a:r>
              <a:rPr lang="pl-PL"/>
              <a:t>SEN</a:t>
            </a:r>
          </a:p>
        </p:txBody>
      </p:sp>
      <p:sp>
        <p:nvSpPr>
          <p:cNvPr id="21513" name="Oval 9"/>
          <p:cNvSpPr>
            <a:spLocks noChangeArrowheads="1"/>
          </p:cNvSpPr>
          <p:nvPr/>
        </p:nvSpPr>
        <p:spPr bwMode="auto">
          <a:xfrm>
            <a:off x="3419475" y="2060575"/>
            <a:ext cx="5219700" cy="2952750"/>
          </a:xfrm>
          <a:prstGeom prst="ellipse">
            <a:avLst/>
          </a:prstGeom>
          <a:noFill/>
          <a:ln w="57150" cap="sq">
            <a:solidFill>
              <a:srgbClr val="FF0000"/>
            </a:solidFill>
            <a:round/>
            <a:headEnd type="none" w="sm" len="sm"/>
            <a:tailEnd type="none" w="sm" len="sm"/>
          </a:ln>
          <a:effectLst/>
        </p:spPr>
        <p:txBody>
          <a:bodyPr wrap="none" anchor="ctr"/>
          <a:lstStyle/>
          <a:p>
            <a:endParaRPr lang="pl-PL"/>
          </a:p>
        </p:txBody>
      </p:sp>
      <p:sp>
        <p:nvSpPr>
          <p:cNvPr id="21514" name="Text Box 10"/>
          <p:cNvSpPr txBox="1">
            <a:spLocks noChangeArrowheads="1"/>
          </p:cNvSpPr>
          <p:nvPr/>
        </p:nvSpPr>
        <p:spPr bwMode="auto">
          <a:xfrm>
            <a:off x="6424613" y="3016250"/>
            <a:ext cx="2406650" cy="915988"/>
          </a:xfrm>
          <a:prstGeom prst="rect">
            <a:avLst/>
          </a:prstGeom>
          <a:noFill/>
          <a:ln w="12700" cap="sq">
            <a:noFill/>
            <a:miter lim="800000"/>
            <a:headEnd type="none" w="sm" len="sm"/>
            <a:tailEnd type="none" w="sm" len="sm"/>
          </a:ln>
          <a:effectLst/>
        </p:spPr>
        <p:txBody>
          <a:bodyPr wrap="none">
            <a:spAutoFit/>
          </a:bodyPr>
          <a:lstStyle/>
          <a:p>
            <a:r>
              <a:rPr lang="pl-PL"/>
              <a:t>OBSESJE</a:t>
            </a:r>
          </a:p>
          <a:p>
            <a:r>
              <a:rPr lang="pl-PL"/>
              <a:t>LĘK</a:t>
            </a:r>
          </a:p>
          <a:p>
            <a:r>
              <a:rPr lang="pl-PL"/>
              <a:t>NEGATYWNE MYŚLI</a:t>
            </a:r>
          </a:p>
        </p:txBody>
      </p:sp>
      <p:sp>
        <p:nvSpPr>
          <p:cNvPr id="21515" name="Oval 11"/>
          <p:cNvSpPr>
            <a:spLocks noChangeArrowheads="1"/>
          </p:cNvSpPr>
          <p:nvPr/>
        </p:nvSpPr>
        <p:spPr bwMode="auto">
          <a:xfrm>
            <a:off x="468313" y="2924175"/>
            <a:ext cx="5256212" cy="2376488"/>
          </a:xfrm>
          <a:prstGeom prst="ellipse">
            <a:avLst/>
          </a:prstGeom>
          <a:noFill/>
          <a:ln w="57150" cap="sq">
            <a:solidFill>
              <a:srgbClr val="FFFF00"/>
            </a:solidFill>
            <a:round/>
            <a:headEnd type="none" w="sm" len="sm"/>
            <a:tailEnd type="none" w="sm" len="sm"/>
          </a:ln>
          <a:effectLst/>
        </p:spPr>
        <p:txBody>
          <a:bodyPr wrap="none" anchor="ctr"/>
          <a:lstStyle/>
          <a:p>
            <a:endParaRPr lang="pl-PL"/>
          </a:p>
        </p:txBody>
      </p:sp>
      <p:sp>
        <p:nvSpPr>
          <p:cNvPr id="21516" name="Text Box 12"/>
          <p:cNvSpPr txBox="1">
            <a:spLocks noChangeArrowheads="1"/>
          </p:cNvSpPr>
          <p:nvPr/>
        </p:nvSpPr>
        <p:spPr bwMode="auto">
          <a:xfrm>
            <a:off x="1527175" y="784225"/>
            <a:ext cx="501650" cy="366713"/>
          </a:xfrm>
          <a:prstGeom prst="rect">
            <a:avLst/>
          </a:prstGeom>
          <a:noFill/>
          <a:ln w="12700" cap="sq">
            <a:noFill/>
            <a:miter lim="800000"/>
            <a:headEnd type="none" w="sm" len="sm"/>
            <a:tailEnd type="none" w="sm" len="sm"/>
          </a:ln>
          <a:effectLst/>
        </p:spPr>
        <p:txBody>
          <a:bodyPr wrap="none">
            <a:spAutoFit/>
          </a:bodyPr>
          <a:lstStyle/>
          <a:p>
            <a:r>
              <a:rPr lang="pl-PL"/>
              <a:t>NA</a:t>
            </a:r>
          </a:p>
        </p:txBody>
      </p:sp>
      <p:sp>
        <p:nvSpPr>
          <p:cNvPr id="21517" name="Text Box 13"/>
          <p:cNvSpPr txBox="1">
            <a:spLocks noChangeArrowheads="1"/>
          </p:cNvSpPr>
          <p:nvPr/>
        </p:nvSpPr>
        <p:spPr bwMode="auto">
          <a:xfrm>
            <a:off x="2103438" y="5608638"/>
            <a:ext cx="501650" cy="366712"/>
          </a:xfrm>
          <a:prstGeom prst="rect">
            <a:avLst/>
          </a:prstGeom>
          <a:noFill/>
          <a:ln w="12700" cap="sq">
            <a:noFill/>
            <a:miter lim="800000"/>
            <a:headEnd type="none" w="sm" len="sm"/>
            <a:tailEnd type="none" w="sm" len="sm"/>
          </a:ln>
          <a:effectLst/>
        </p:spPr>
        <p:txBody>
          <a:bodyPr wrap="none">
            <a:spAutoFit/>
          </a:bodyPr>
          <a:lstStyle/>
          <a:p>
            <a:r>
              <a:rPr lang="pl-PL"/>
              <a:t>DA</a:t>
            </a:r>
          </a:p>
        </p:txBody>
      </p:sp>
      <p:sp>
        <p:nvSpPr>
          <p:cNvPr id="21518" name="Text Box 14"/>
          <p:cNvSpPr txBox="1">
            <a:spLocks noChangeArrowheads="1"/>
          </p:cNvSpPr>
          <p:nvPr/>
        </p:nvSpPr>
        <p:spPr bwMode="auto">
          <a:xfrm>
            <a:off x="7359650" y="1576388"/>
            <a:ext cx="615950" cy="366712"/>
          </a:xfrm>
          <a:prstGeom prst="rect">
            <a:avLst/>
          </a:prstGeom>
          <a:noFill/>
          <a:ln w="12700" cap="sq">
            <a:noFill/>
            <a:miter lim="800000"/>
            <a:headEnd type="none" w="sm" len="sm"/>
            <a:tailEnd type="none" w="sm" len="sm"/>
          </a:ln>
          <a:effectLst/>
        </p:spPr>
        <p:txBody>
          <a:bodyPr wrap="none">
            <a:spAutoFit/>
          </a:bodyPr>
          <a:lstStyle/>
          <a:p>
            <a:r>
              <a:rPr lang="pl-PL"/>
              <a:t>5HT</a:t>
            </a:r>
          </a:p>
        </p:txBody>
      </p:sp>
    </p:spTree>
    <p:extLst>
      <p:ext uri="{BB962C8B-B14F-4D97-AF65-F5344CB8AC3E}">
        <p14:creationId xmlns:p14="http://schemas.microsoft.com/office/powerpoint/2010/main" val="622071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395288" y="0"/>
            <a:ext cx="8229600" cy="1371600"/>
          </a:xfrm>
        </p:spPr>
        <p:txBody>
          <a:bodyPr/>
          <a:lstStyle/>
          <a:p>
            <a:r>
              <a:rPr lang="pl-PL"/>
              <a:t>Ewolucja LAD</a:t>
            </a:r>
          </a:p>
        </p:txBody>
      </p:sp>
      <p:sp>
        <p:nvSpPr>
          <p:cNvPr id="59397" name="Text Box 5"/>
          <p:cNvSpPr txBox="1">
            <a:spLocks noChangeArrowheads="1"/>
          </p:cNvSpPr>
          <p:nvPr/>
        </p:nvSpPr>
        <p:spPr bwMode="auto">
          <a:xfrm>
            <a:off x="755650" y="2060575"/>
            <a:ext cx="652743" cy="369332"/>
          </a:xfrm>
          <a:prstGeom prst="rect">
            <a:avLst/>
          </a:prstGeom>
          <a:noFill/>
          <a:ln w="9525">
            <a:noFill/>
            <a:miter lim="800000"/>
            <a:headEnd/>
            <a:tailEnd/>
          </a:ln>
          <a:effectLst/>
        </p:spPr>
        <p:txBody>
          <a:bodyPr wrap="none">
            <a:spAutoFit/>
          </a:bodyPr>
          <a:lstStyle/>
          <a:p>
            <a:r>
              <a:rPr lang="pl-PL"/>
              <a:t>1950</a:t>
            </a:r>
          </a:p>
        </p:txBody>
      </p:sp>
      <p:sp>
        <p:nvSpPr>
          <p:cNvPr id="59399" name="Text Box 7"/>
          <p:cNvSpPr txBox="1">
            <a:spLocks noChangeArrowheads="1"/>
          </p:cNvSpPr>
          <p:nvPr/>
        </p:nvSpPr>
        <p:spPr bwMode="auto">
          <a:xfrm>
            <a:off x="684213" y="2924175"/>
            <a:ext cx="652743" cy="369332"/>
          </a:xfrm>
          <a:prstGeom prst="rect">
            <a:avLst/>
          </a:prstGeom>
          <a:noFill/>
          <a:ln w="9525">
            <a:noFill/>
            <a:miter lim="800000"/>
            <a:headEnd/>
            <a:tailEnd/>
          </a:ln>
          <a:effectLst/>
        </p:spPr>
        <p:txBody>
          <a:bodyPr wrap="none">
            <a:spAutoFit/>
          </a:bodyPr>
          <a:lstStyle/>
          <a:p>
            <a:r>
              <a:rPr lang="pl-PL"/>
              <a:t>1960</a:t>
            </a:r>
          </a:p>
        </p:txBody>
      </p:sp>
      <p:sp>
        <p:nvSpPr>
          <p:cNvPr id="59400" name="Text Box 8"/>
          <p:cNvSpPr txBox="1">
            <a:spLocks noChangeArrowheads="1"/>
          </p:cNvSpPr>
          <p:nvPr/>
        </p:nvSpPr>
        <p:spPr bwMode="auto">
          <a:xfrm>
            <a:off x="755650" y="3716338"/>
            <a:ext cx="652743" cy="369332"/>
          </a:xfrm>
          <a:prstGeom prst="rect">
            <a:avLst/>
          </a:prstGeom>
          <a:noFill/>
          <a:ln w="9525">
            <a:noFill/>
            <a:miter lim="800000"/>
            <a:headEnd/>
            <a:tailEnd/>
          </a:ln>
          <a:effectLst/>
        </p:spPr>
        <p:txBody>
          <a:bodyPr wrap="none">
            <a:spAutoFit/>
          </a:bodyPr>
          <a:lstStyle/>
          <a:p>
            <a:r>
              <a:rPr lang="pl-PL"/>
              <a:t>1970</a:t>
            </a:r>
          </a:p>
        </p:txBody>
      </p:sp>
      <p:sp>
        <p:nvSpPr>
          <p:cNvPr id="59401" name="Text Box 9"/>
          <p:cNvSpPr txBox="1">
            <a:spLocks noChangeArrowheads="1"/>
          </p:cNvSpPr>
          <p:nvPr/>
        </p:nvSpPr>
        <p:spPr bwMode="auto">
          <a:xfrm>
            <a:off x="684213" y="4581525"/>
            <a:ext cx="652743" cy="369332"/>
          </a:xfrm>
          <a:prstGeom prst="rect">
            <a:avLst/>
          </a:prstGeom>
          <a:noFill/>
          <a:ln w="9525">
            <a:noFill/>
            <a:miter lim="800000"/>
            <a:headEnd/>
            <a:tailEnd/>
          </a:ln>
          <a:effectLst/>
        </p:spPr>
        <p:txBody>
          <a:bodyPr wrap="none">
            <a:spAutoFit/>
          </a:bodyPr>
          <a:lstStyle/>
          <a:p>
            <a:r>
              <a:rPr lang="pl-PL"/>
              <a:t>1980</a:t>
            </a:r>
          </a:p>
        </p:txBody>
      </p:sp>
      <p:sp>
        <p:nvSpPr>
          <p:cNvPr id="59402" name="Text Box 10"/>
          <p:cNvSpPr txBox="1">
            <a:spLocks noChangeArrowheads="1"/>
          </p:cNvSpPr>
          <p:nvPr/>
        </p:nvSpPr>
        <p:spPr bwMode="auto">
          <a:xfrm>
            <a:off x="684213" y="5589588"/>
            <a:ext cx="652743" cy="369332"/>
          </a:xfrm>
          <a:prstGeom prst="rect">
            <a:avLst/>
          </a:prstGeom>
          <a:noFill/>
          <a:ln w="9525">
            <a:noFill/>
            <a:miter lim="800000"/>
            <a:headEnd/>
            <a:tailEnd/>
          </a:ln>
          <a:effectLst/>
        </p:spPr>
        <p:txBody>
          <a:bodyPr wrap="none">
            <a:spAutoFit/>
          </a:bodyPr>
          <a:lstStyle/>
          <a:p>
            <a:r>
              <a:rPr lang="pl-PL"/>
              <a:t>1990</a:t>
            </a:r>
          </a:p>
        </p:txBody>
      </p:sp>
      <p:sp>
        <p:nvSpPr>
          <p:cNvPr id="59403" name="Text Box 11"/>
          <p:cNvSpPr txBox="1">
            <a:spLocks noChangeArrowheads="1"/>
          </p:cNvSpPr>
          <p:nvPr/>
        </p:nvSpPr>
        <p:spPr bwMode="auto">
          <a:xfrm>
            <a:off x="1763713" y="1268413"/>
            <a:ext cx="1216936" cy="646331"/>
          </a:xfrm>
          <a:prstGeom prst="rect">
            <a:avLst/>
          </a:prstGeom>
          <a:noFill/>
          <a:ln w="9525">
            <a:noFill/>
            <a:miter lim="800000"/>
            <a:headEnd/>
            <a:tailEnd/>
          </a:ln>
          <a:effectLst/>
        </p:spPr>
        <p:txBody>
          <a:bodyPr wrap="none">
            <a:spAutoFit/>
          </a:bodyPr>
          <a:lstStyle/>
          <a:p>
            <a:r>
              <a:rPr lang="pl-PL"/>
              <a:t>BLOKERY</a:t>
            </a:r>
          </a:p>
          <a:p>
            <a:r>
              <a:rPr lang="pl-PL"/>
              <a:t>ENZYMÓW</a:t>
            </a:r>
          </a:p>
        </p:txBody>
      </p:sp>
      <p:sp>
        <p:nvSpPr>
          <p:cNvPr id="59404" name="Text Box 12"/>
          <p:cNvSpPr txBox="1">
            <a:spLocks noChangeArrowheads="1"/>
          </p:cNvSpPr>
          <p:nvPr/>
        </p:nvSpPr>
        <p:spPr bwMode="auto">
          <a:xfrm>
            <a:off x="3851275" y="1052513"/>
            <a:ext cx="1434303" cy="923330"/>
          </a:xfrm>
          <a:prstGeom prst="rect">
            <a:avLst/>
          </a:prstGeom>
          <a:noFill/>
          <a:ln w="9525">
            <a:noFill/>
            <a:miter lim="800000"/>
            <a:headEnd/>
            <a:tailEnd/>
          </a:ln>
          <a:effectLst/>
        </p:spPr>
        <p:txBody>
          <a:bodyPr wrap="none">
            <a:spAutoFit/>
          </a:bodyPr>
          <a:lstStyle/>
          <a:p>
            <a:r>
              <a:rPr lang="pl-PL"/>
              <a:t>BLOKERY</a:t>
            </a:r>
          </a:p>
          <a:p>
            <a:r>
              <a:rPr lang="pl-PL"/>
              <a:t>WYCHWYTU </a:t>
            </a:r>
          </a:p>
          <a:p>
            <a:r>
              <a:rPr lang="pl-PL"/>
              <a:t>ZWROTNEGO</a:t>
            </a:r>
          </a:p>
        </p:txBody>
      </p:sp>
      <p:sp>
        <p:nvSpPr>
          <p:cNvPr id="59405" name="Text Box 13"/>
          <p:cNvSpPr txBox="1">
            <a:spLocks noChangeArrowheads="1"/>
          </p:cNvSpPr>
          <p:nvPr/>
        </p:nvSpPr>
        <p:spPr bwMode="auto">
          <a:xfrm>
            <a:off x="6588125" y="1196975"/>
            <a:ext cx="1508170" cy="646331"/>
          </a:xfrm>
          <a:prstGeom prst="rect">
            <a:avLst/>
          </a:prstGeom>
          <a:noFill/>
          <a:ln w="9525">
            <a:noFill/>
            <a:miter lim="800000"/>
            <a:headEnd/>
            <a:tailEnd/>
          </a:ln>
          <a:effectLst/>
        </p:spPr>
        <p:txBody>
          <a:bodyPr wrap="none">
            <a:spAutoFit/>
          </a:bodyPr>
          <a:lstStyle/>
          <a:p>
            <a:r>
              <a:rPr lang="pl-PL"/>
              <a:t>BLOKERY</a:t>
            </a:r>
          </a:p>
          <a:p>
            <a:r>
              <a:rPr lang="pl-PL"/>
              <a:t>RECEPTORÓW</a:t>
            </a:r>
          </a:p>
        </p:txBody>
      </p:sp>
      <p:sp>
        <p:nvSpPr>
          <p:cNvPr id="59406" name="Text Box 14"/>
          <p:cNvSpPr txBox="1">
            <a:spLocks noChangeArrowheads="1"/>
          </p:cNvSpPr>
          <p:nvPr/>
        </p:nvSpPr>
        <p:spPr bwMode="auto">
          <a:xfrm>
            <a:off x="1816100" y="2003425"/>
            <a:ext cx="744538" cy="366713"/>
          </a:xfrm>
          <a:prstGeom prst="rect">
            <a:avLst/>
          </a:prstGeom>
          <a:noFill/>
          <a:ln w="9525">
            <a:noFill/>
            <a:miter lim="800000"/>
            <a:headEnd/>
            <a:tailEnd/>
          </a:ln>
          <a:effectLst/>
        </p:spPr>
        <p:txBody>
          <a:bodyPr wrap="none">
            <a:spAutoFit/>
          </a:bodyPr>
          <a:lstStyle/>
          <a:p>
            <a:r>
              <a:rPr lang="pl-PL"/>
              <a:t>IMAO</a:t>
            </a:r>
          </a:p>
        </p:txBody>
      </p:sp>
      <p:sp>
        <p:nvSpPr>
          <p:cNvPr id="59407" name="Text Box 15"/>
          <p:cNvSpPr txBox="1">
            <a:spLocks noChangeArrowheads="1"/>
          </p:cNvSpPr>
          <p:nvPr/>
        </p:nvSpPr>
        <p:spPr bwMode="auto">
          <a:xfrm>
            <a:off x="1743075" y="3227388"/>
            <a:ext cx="917880" cy="369332"/>
          </a:xfrm>
          <a:prstGeom prst="rect">
            <a:avLst/>
          </a:prstGeom>
          <a:noFill/>
          <a:ln w="9525">
            <a:noFill/>
            <a:miter lim="800000"/>
            <a:headEnd/>
            <a:tailEnd/>
          </a:ln>
          <a:effectLst/>
        </p:spPr>
        <p:txBody>
          <a:bodyPr wrap="none">
            <a:spAutoFit/>
          </a:bodyPr>
          <a:lstStyle/>
          <a:p>
            <a:r>
              <a:rPr lang="pl-PL"/>
              <a:t>IMAO-B</a:t>
            </a:r>
          </a:p>
        </p:txBody>
      </p:sp>
      <p:sp>
        <p:nvSpPr>
          <p:cNvPr id="59408" name="Text Box 16"/>
          <p:cNvSpPr txBox="1">
            <a:spLocks noChangeArrowheads="1"/>
          </p:cNvSpPr>
          <p:nvPr/>
        </p:nvSpPr>
        <p:spPr bwMode="auto">
          <a:xfrm>
            <a:off x="1743075" y="5532438"/>
            <a:ext cx="723900" cy="366712"/>
          </a:xfrm>
          <a:prstGeom prst="rect">
            <a:avLst/>
          </a:prstGeom>
          <a:noFill/>
          <a:ln w="9525">
            <a:noFill/>
            <a:miter lim="800000"/>
            <a:headEnd/>
            <a:tailEnd/>
          </a:ln>
          <a:effectLst/>
        </p:spPr>
        <p:txBody>
          <a:bodyPr wrap="none">
            <a:spAutoFit/>
          </a:bodyPr>
          <a:lstStyle/>
          <a:p>
            <a:r>
              <a:rPr lang="pl-PL"/>
              <a:t>RIMA</a:t>
            </a:r>
          </a:p>
        </p:txBody>
      </p:sp>
      <p:sp>
        <p:nvSpPr>
          <p:cNvPr id="59409" name="Line 17"/>
          <p:cNvSpPr>
            <a:spLocks noChangeShapeType="1"/>
          </p:cNvSpPr>
          <p:nvPr/>
        </p:nvSpPr>
        <p:spPr bwMode="auto">
          <a:xfrm>
            <a:off x="2195513" y="2420938"/>
            <a:ext cx="0" cy="503237"/>
          </a:xfrm>
          <a:prstGeom prst="line">
            <a:avLst/>
          </a:prstGeom>
          <a:noFill/>
          <a:ln w="9525">
            <a:solidFill>
              <a:schemeClr val="tx1"/>
            </a:solidFill>
            <a:round/>
            <a:headEnd/>
            <a:tailEnd type="triangle" w="med" len="med"/>
          </a:ln>
          <a:effectLst/>
        </p:spPr>
        <p:txBody>
          <a:bodyPr/>
          <a:lstStyle/>
          <a:p>
            <a:endParaRPr lang="pl-PL"/>
          </a:p>
        </p:txBody>
      </p:sp>
      <p:sp>
        <p:nvSpPr>
          <p:cNvPr id="59411" name="Line 19"/>
          <p:cNvSpPr>
            <a:spLocks noChangeShapeType="1"/>
          </p:cNvSpPr>
          <p:nvPr/>
        </p:nvSpPr>
        <p:spPr bwMode="auto">
          <a:xfrm>
            <a:off x="2124075" y="3644900"/>
            <a:ext cx="0" cy="1800225"/>
          </a:xfrm>
          <a:prstGeom prst="line">
            <a:avLst/>
          </a:prstGeom>
          <a:noFill/>
          <a:ln w="9525">
            <a:solidFill>
              <a:schemeClr val="tx1"/>
            </a:solidFill>
            <a:round/>
            <a:headEnd/>
            <a:tailEnd type="triangle" w="med" len="med"/>
          </a:ln>
          <a:effectLst/>
        </p:spPr>
        <p:txBody>
          <a:bodyPr/>
          <a:lstStyle/>
          <a:p>
            <a:endParaRPr lang="pl-PL"/>
          </a:p>
        </p:txBody>
      </p:sp>
      <p:sp>
        <p:nvSpPr>
          <p:cNvPr id="59412" name="Text Box 20"/>
          <p:cNvSpPr txBox="1">
            <a:spLocks noChangeArrowheads="1"/>
          </p:cNvSpPr>
          <p:nvPr/>
        </p:nvSpPr>
        <p:spPr bwMode="auto">
          <a:xfrm>
            <a:off x="4048125" y="2219325"/>
            <a:ext cx="655949" cy="369332"/>
          </a:xfrm>
          <a:prstGeom prst="rect">
            <a:avLst/>
          </a:prstGeom>
          <a:noFill/>
          <a:ln w="9525">
            <a:noFill/>
            <a:miter lim="800000"/>
            <a:headEnd/>
            <a:tailEnd/>
          </a:ln>
          <a:effectLst/>
        </p:spPr>
        <p:txBody>
          <a:bodyPr wrap="none">
            <a:spAutoFit/>
          </a:bodyPr>
          <a:lstStyle/>
          <a:p>
            <a:r>
              <a:rPr lang="pl-PL"/>
              <a:t>TLPD</a:t>
            </a:r>
          </a:p>
        </p:txBody>
      </p:sp>
      <p:sp>
        <p:nvSpPr>
          <p:cNvPr id="59413" name="Text Box 21"/>
          <p:cNvSpPr txBox="1">
            <a:spLocks noChangeArrowheads="1"/>
          </p:cNvSpPr>
          <p:nvPr/>
        </p:nvSpPr>
        <p:spPr bwMode="auto">
          <a:xfrm>
            <a:off x="3327400" y="3084513"/>
            <a:ext cx="809645" cy="369332"/>
          </a:xfrm>
          <a:prstGeom prst="rect">
            <a:avLst/>
          </a:prstGeom>
          <a:noFill/>
          <a:ln w="9525">
            <a:noFill/>
            <a:miter lim="800000"/>
            <a:headEnd/>
            <a:tailEnd/>
          </a:ln>
          <a:effectLst/>
        </p:spPr>
        <p:txBody>
          <a:bodyPr wrap="none">
            <a:spAutoFit/>
          </a:bodyPr>
          <a:lstStyle/>
          <a:p>
            <a:r>
              <a:rPr lang="pl-PL"/>
              <a:t>NA-DA</a:t>
            </a:r>
          </a:p>
        </p:txBody>
      </p:sp>
      <p:sp>
        <p:nvSpPr>
          <p:cNvPr id="59414" name="Text Box 22"/>
          <p:cNvSpPr txBox="1">
            <a:spLocks noChangeArrowheads="1"/>
          </p:cNvSpPr>
          <p:nvPr/>
        </p:nvSpPr>
        <p:spPr bwMode="auto">
          <a:xfrm>
            <a:off x="4408488" y="3011488"/>
            <a:ext cx="473075" cy="366712"/>
          </a:xfrm>
          <a:prstGeom prst="rect">
            <a:avLst/>
          </a:prstGeom>
          <a:noFill/>
          <a:ln w="9525">
            <a:noFill/>
            <a:miter lim="800000"/>
            <a:headEnd/>
            <a:tailEnd/>
          </a:ln>
          <a:effectLst/>
        </p:spPr>
        <p:txBody>
          <a:bodyPr wrap="none">
            <a:spAutoFit/>
          </a:bodyPr>
          <a:lstStyle/>
          <a:p>
            <a:r>
              <a:rPr lang="pl-PL"/>
              <a:t>NA</a:t>
            </a:r>
          </a:p>
        </p:txBody>
      </p:sp>
      <p:sp>
        <p:nvSpPr>
          <p:cNvPr id="59415" name="Text Box 23"/>
          <p:cNvSpPr txBox="1">
            <a:spLocks noChangeArrowheads="1"/>
          </p:cNvSpPr>
          <p:nvPr/>
        </p:nvSpPr>
        <p:spPr bwMode="auto">
          <a:xfrm>
            <a:off x="5056188" y="3084513"/>
            <a:ext cx="473206" cy="369332"/>
          </a:xfrm>
          <a:prstGeom prst="rect">
            <a:avLst/>
          </a:prstGeom>
          <a:noFill/>
          <a:ln w="9525">
            <a:noFill/>
            <a:miter lim="800000"/>
            <a:headEnd/>
            <a:tailEnd/>
          </a:ln>
          <a:effectLst/>
        </p:spPr>
        <p:txBody>
          <a:bodyPr wrap="none">
            <a:spAutoFit/>
          </a:bodyPr>
          <a:lstStyle/>
          <a:p>
            <a:r>
              <a:rPr lang="pl-PL"/>
              <a:t>SRI</a:t>
            </a:r>
          </a:p>
        </p:txBody>
      </p:sp>
      <p:sp>
        <p:nvSpPr>
          <p:cNvPr id="59416" name="Text Box 24"/>
          <p:cNvSpPr txBox="1">
            <a:spLocks noChangeArrowheads="1"/>
          </p:cNvSpPr>
          <p:nvPr/>
        </p:nvSpPr>
        <p:spPr bwMode="auto">
          <a:xfrm>
            <a:off x="3111500" y="5461000"/>
            <a:ext cx="593725" cy="366713"/>
          </a:xfrm>
          <a:prstGeom prst="rect">
            <a:avLst/>
          </a:prstGeom>
          <a:noFill/>
          <a:ln w="9525">
            <a:noFill/>
            <a:miter lim="800000"/>
            <a:headEnd/>
            <a:tailEnd/>
          </a:ln>
          <a:effectLst/>
        </p:spPr>
        <p:txBody>
          <a:bodyPr wrap="none">
            <a:spAutoFit/>
          </a:bodyPr>
          <a:lstStyle/>
          <a:p>
            <a:r>
              <a:rPr lang="pl-PL"/>
              <a:t>BUP</a:t>
            </a:r>
          </a:p>
        </p:txBody>
      </p:sp>
      <p:sp>
        <p:nvSpPr>
          <p:cNvPr id="59417" name="Text Box 25"/>
          <p:cNvSpPr txBox="1">
            <a:spLocks noChangeArrowheads="1"/>
          </p:cNvSpPr>
          <p:nvPr/>
        </p:nvSpPr>
        <p:spPr bwMode="auto">
          <a:xfrm>
            <a:off x="3832225" y="5027613"/>
            <a:ext cx="516488" cy="369332"/>
          </a:xfrm>
          <a:prstGeom prst="rect">
            <a:avLst/>
          </a:prstGeom>
          <a:noFill/>
          <a:ln w="9525">
            <a:noFill/>
            <a:miter lim="800000"/>
            <a:headEnd/>
            <a:tailEnd/>
          </a:ln>
          <a:effectLst/>
        </p:spPr>
        <p:txBody>
          <a:bodyPr wrap="none">
            <a:spAutoFit/>
          </a:bodyPr>
          <a:lstStyle/>
          <a:p>
            <a:r>
              <a:rPr lang="pl-PL"/>
              <a:t>NRI</a:t>
            </a:r>
          </a:p>
        </p:txBody>
      </p:sp>
      <p:sp>
        <p:nvSpPr>
          <p:cNvPr id="59418" name="Text Box 26"/>
          <p:cNvSpPr txBox="1">
            <a:spLocks noChangeArrowheads="1"/>
          </p:cNvSpPr>
          <p:nvPr/>
        </p:nvSpPr>
        <p:spPr bwMode="auto">
          <a:xfrm>
            <a:off x="4500563" y="5157788"/>
            <a:ext cx="622286" cy="369332"/>
          </a:xfrm>
          <a:prstGeom prst="rect">
            <a:avLst/>
          </a:prstGeom>
          <a:noFill/>
          <a:ln w="9525">
            <a:noFill/>
            <a:miter lim="800000"/>
            <a:headEnd/>
            <a:tailEnd/>
          </a:ln>
          <a:effectLst/>
        </p:spPr>
        <p:txBody>
          <a:bodyPr wrap="none">
            <a:spAutoFit/>
          </a:bodyPr>
          <a:lstStyle/>
          <a:p>
            <a:r>
              <a:rPr lang="pl-PL"/>
              <a:t>SNRI</a:t>
            </a:r>
          </a:p>
        </p:txBody>
      </p:sp>
      <p:sp>
        <p:nvSpPr>
          <p:cNvPr id="59419" name="Text Box 27"/>
          <p:cNvSpPr txBox="1">
            <a:spLocks noChangeArrowheads="1"/>
          </p:cNvSpPr>
          <p:nvPr/>
        </p:nvSpPr>
        <p:spPr bwMode="auto">
          <a:xfrm>
            <a:off x="5272088" y="4956175"/>
            <a:ext cx="579005" cy="369332"/>
          </a:xfrm>
          <a:prstGeom prst="rect">
            <a:avLst/>
          </a:prstGeom>
          <a:noFill/>
          <a:ln w="9525">
            <a:noFill/>
            <a:miter lim="800000"/>
            <a:headEnd/>
            <a:tailEnd/>
          </a:ln>
          <a:effectLst/>
        </p:spPr>
        <p:txBody>
          <a:bodyPr wrap="none">
            <a:spAutoFit/>
          </a:bodyPr>
          <a:lstStyle/>
          <a:p>
            <a:r>
              <a:rPr lang="pl-PL"/>
              <a:t>SSRI</a:t>
            </a:r>
          </a:p>
        </p:txBody>
      </p:sp>
      <p:sp>
        <p:nvSpPr>
          <p:cNvPr id="59420" name="Text Box 28"/>
          <p:cNvSpPr txBox="1">
            <a:spLocks noChangeArrowheads="1"/>
          </p:cNvSpPr>
          <p:nvPr/>
        </p:nvSpPr>
        <p:spPr bwMode="auto">
          <a:xfrm>
            <a:off x="7432675" y="3300413"/>
            <a:ext cx="582613" cy="366712"/>
          </a:xfrm>
          <a:prstGeom prst="rect">
            <a:avLst/>
          </a:prstGeom>
          <a:noFill/>
          <a:ln w="9525">
            <a:noFill/>
            <a:miter lim="800000"/>
            <a:headEnd/>
            <a:tailEnd/>
          </a:ln>
          <a:effectLst/>
        </p:spPr>
        <p:txBody>
          <a:bodyPr wrap="none">
            <a:spAutoFit/>
          </a:bodyPr>
          <a:lstStyle/>
          <a:p>
            <a:r>
              <a:rPr lang="pl-PL"/>
              <a:t>MIA</a:t>
            </a:r>
          </a:p>
        </p:txBody>
      </p:sp>
      <p:sp>
        <p:nvSpPr>
          <p:cNvPr id="59421" name="Text Box 29"/>
          <p:cNvSpPr txBox="1">
            <a:spLocks noChangeArrowheads="1"/>
          </p:cNvSpPr>
          <p:nvPr/>
        </p:nvSpPr>
        <p:spPr bwMode="auto">
          <a:xfrm>
            <a:off x="6732588" y="3716338"/>
            <a:ext cx="554960" cy="369332"/>
          </a:xfrm>
          <a:prstGeom prst="rect">
            <a:avLst/>
          </a:prstGeom>
          <a:noFill/>
          <a:ln w="9525">
            <a:noFill/>
            <a:miter lim="800000"/>
            <a:headEnd/>
            <a:tailEnd/>
          </a:ln>
          <a:effectLst/>
        </p:spPr>
        <p:txBody>
          <a:bodyPr wrap="none">
            <a:spAutoFit/>
          </a:bodyPr>
          <a:lstStyle/>
          <a:p>
            <a:r>
              <a:rPr lang="pl-PL"/>
              <a:t>TRA</a:t>
            </a:r>
          </a:p>
        </p:txBody>
      </p:sp>
      <p:sp>
        <p:nvSpPr>
          <p:cNvPr id="59422" name="Text Box 30"/>
          <p:cNvSpPr txBox="1">
            <a:spLocks noChangeArrowheads="1"/>
          </p:cNvSpPr>
          <p:nvPr/>
        </p:nvSpPr>
        <p:spPr bwMode="auto">
          <a:xfrm>
            <a:off x="6784975" y="5172075"/>
            <a:ext cx="551754" cy="369332"/>
          </a:xfrm>
          <a:prstGeom prst="rect">
            <a:avLst/>
          </a:prstGeom>
          <a:noFill/>
          <a:ln w="9525">
            <a:noFill/>
            <a:miter lim="800000"/>
            <a:headEnd/>
            <a:tailEnd/>
          </a:ln>
          <a:effectLst/>
        </p:spPr>
        <p:txBody>
          <a:bodyPr wrap="none">
            <a:spAutoFit/>
          </a:bodyPr>
          <a:lstStyle/>
          <a:p>
            <a:r>
              <a:rPr lang="pl-PL"/>
              <a:t>NEF</a:t>
            </a:r>
          </a:p>
        </p:txBody>
      </p:sp>
      <p:sp>
        <p:nvSpPr>
          <p:cNvPr id="59423" name="Text Box 31"/>
          <p:cNvSpPr txBox="1">
            <a:spLocks noChangeArrowheads="1"/>
          </p:cNvSpPr>
          <p:nvPr/>
        </p:nvSpPr>
        <p:spPr bwMode="auto">
          <a:xfrm>
            <a:off x="7740650" y="5734050"/>
            <a:ext cx="564578" cy="369332"/>
          </a:xfrm>
          <a:prstGeom prst="rect">
            <a:avLst/>
          </a:prstGeom>
          <a:noFill/>
          <a:ln w="9525">
            <a:noFill/>
            <a:miter lim="800000"/>
            <a:headEnd/>
            <a:tailEnd/>
          </a:ln>
          <a:effectLst/>
        </p:spPr>
        <p:txBody>
          <a:bodyPr wrap="none">
            <a:spAutoFit/>
          </a:bodyPr>
          <a:lstStyle/>
          <a:p>
            <a:r>
              <a:rPr lang="pl-PL"/>
              <a:t>MIR</a:t>
            </a:r>
          </a:p>
        </p:txBody>
      </p:sp>
      <p:sp>
        <p:nvSpPr>
          <p:cNvPr id="59424" name="Line 32"/>
          <p:cNvSpPr>
            <a:spLocks noChangeShapeType="1"/>
          </p:cNvSpPr>
          <p:nvPr/>
        </p:nvSpPr>
        <p:spPr bwMode="auto">
          <a:xfrm flipH="1">
            <a:off x="3851275" y="2636838"/>
            <a:ext cx="433388" cy="431800"/>
          </a:xfrm>
          <a:prstGeom prst="line">
            <a:avLst/>
          </a:prstGeom>
          <a:noFill/>
          <a:ln w="9525">
            <a:solidFill>
              <a:schemeClr val="tx1"/>
            </a:solidFill>
            <a:round/>
            <a:headEnd/>
            <a:tailEnd type="triangle" w="med" len="med"/>
          </a:ln>
          <a:effectLst/>
        </p:spPr>
        <p:txBody>
          <a:bodyPr/>
          <a:lstStyle/>
          <a:p>
            <a:endParaRPr lang="pl-PL"/>
          </a:p>
        </p:txBody>
      </p:sp>
      <p:sp>
        <p:nvSpPr>
          <p:cNvPr id="59425" name="Line 33"/>
          <p:cNvSpPr>
            <a:spLocks noChangeShapeType="1"/>
          </p:cNvSpPr>
          <p:nvPr/>
        </p:nvSpPr>
        <p:spPr bwMode="auto">
          <a:xfrm>
            <a:off x="4500563" y="2636838"/>
            <a:ext cx="142875" cy="360362"/>
          </a:xfrm>
          <a:prstGeom prst="line">
            <a:avLst/>
          </a:prstGeom>
          <a:noFill/>
          <a:ln w="9525">
            <a:solidFill>
              <a:schemeClr val="tx1"/>
            </a:solidFill>
            <a:round/>
            <a:headEnd/>
            <a:tailEnd type="triangle" w="med" len="med"/>
          </a:ln>
          <a:effectLst/>
        </p:spPr>
        <p:txBody>
          <a:bodyPr/>
          <a:lstStyle/>
          <a:p>
            <a:endParaRPr lang="pl-PL"/>
          </a:p>
        </p:txBody>
      </p:sp>
      <p:sp>
        <p:nvSpPr>
          <p:cNvPr id="59426" name="Line 34"/>
          <p:cNvSpPr>
            <a:spLocks noChangeShapeType="1"/>
          </p:cNvSpPr>
          <p:nvPr/>
        </p:nvSpPr>
        <p:spPr bwMode="auto">
          <a:xfrm>
            <a:off x="4643438" y="2565400"/>
            <a:ext cx="576262" cy="503238"/>
          </a:xfrm>
          <a:prstGeom prst="line">
            <a:avLst/>
          </a:prstGeom>
          <a:noFill/>
          <a:ln w="9525">
            <a:solidFill>
              <a:schemeClr val="tx1"/>
            </a:solidFill>
            <a:round/>
            <a:headEnd/>
            <a:tailEnd type="triangle" w="med" len="med"/>
          </a:ln>
          <a:effectLst/>
        </p:spPr>
        <p:txBody>
          <a:bodyPr/>
          <a:lstStyle/>
          <a:p>
            <a:endParaRPr lang="pl-PL"/>
          </a:p>
        </p:txBody>
      </p:sp>
      <p:sp>
        <p:nvSpPr>
          <p:cNvPr id="59427" name="Line 35"/>
          <p:cNvSpPr>
            <a:spLocks noChangeShapeType="1"/>
          </p:cNvSpPr>
          <p:nvPr/>
        </p:nvSpPr>
        <p:spPr bwMode="auto">
          <a:xfrm flipH="1">
            <a:off x="3419475" y="3573463"/>
            <a:ext cx="215900" cy="1871662"/>
          </a:xfrm>
          <a:prstGeom prst="line">
            <a:avLst/>
          </a:prstGeom>
          <a:noFill/>
          <a:ln w="9525">
            <a:solidFill>
              <a:schemeClr val="tx1"/>
            </a:solidFill>
            <a:round/>
            <a:headEnd/>
            <a:tailEnd type="triangle" w="med" len="med"/>
          </a:ln>
          <a:effectLst/>
        </p:spPr>
        <p:txBody>
          <a:bodyPr/>
          <a:lstStyle/>
          <a:p>
            <a:endParaRPr lang="pl-PL"/>
          </a:p>
        </p:txBody>
      </p:sp>
      <p:sp>
        <p:nvSpPr>
          <p:cNvPr id="59428" name="Line 36"/>
          <p:cNvSpPr>
            <a:spLocks noChangeShapeType="1"/>
          </p:cNvSpPr>
          <p:nvPr/>
        </p:nvSpPr>
        <p:spPr bwMode="auto">
          <a:xfrm flipH="1">
            <a:off x="4140200" y="3429000"/>
            <a:ext cx="431800" cy="1439863"/>
          </a:xfrm>
          <a:prstGeom prst="line">
            <a:avLst/>
          </a:prstGeom>
          <a:noFill/>
          <a:ln w="9525">
            <a:solidFill>
              <a:schemeClr val="tx1"/>
            </a:solidFill>
            <a:round/>
            <a:headEnd/>
            <a:tailEnd type="triangle" w="med" len="med"/>
          </a:ln>
          <a:effectLst/>
        </p:spPr>
        <p:txBody>
          <a:bodyPr/>
          <a:lstStyle/>
          <a:p>
            <a:endParaRPr lang="pl-PL"/>
          </a:p>
        </p:txBody>
      </p:sp>
      <p:sp>
        <p:nvSpPr>
          <p:cNvPr id="59429" name="Line 37"/>
          <p:cNvSpPr>
            <a:spLocks noChangeShapeType="1"/>
          </p:cNvSpPr>
          <p:nvPr/>
        </p:nvSpPr>
        <p:spPr bwMode="auto">
          <a:xfrm>
            <a:off x="4716463" y="3429000"/>
            <a:ext cx="71437" cy="1512888"/>
          </a:xfrm>
          <a:prstGeom prst="line">
            <a:avLst/>
          </a:prstGeom>
          <a:noFill/>
          <a:ln w="9525">
            <a:solidFill>
              <a:schemeClr val="tx1"/>
            </a:solidFill>
            <a:round/>
            <a:headEnd/>
            <a:tailEnd type="triangle" w="med" len="med"/>
          </a:ln>
          <a:effectLst/>
        </p:spPr>
        <p:txBody>
          <a:bodyPr/>
          <a:lstStyle/>
          <a:p>
            <a:endParaRPr lang="pl-PL"/>
          </a:p>
        </p:txBody>
      </p:sp>
      <p:sp>
        <p:nvSpPr>
          <p:cNvPr id="59430" name="Line 38"/>
          <p:cNvSpPr>
            <a:spLocks noChangeShapeType="1"/>
          </p:cNvSpPr>
          <p:nvPr/>
        </p:nvSpPr>
        <p:spPr bwMode="auto">
          <a:xfrm>
            <a:off x="5364163" y="3429000"/>
            <a:ext cx="215900" cy="1512888"/>
          </a:xfrm>
          <a:prstGeom prst="line">
            <a:avLst/>
          </a:prstGeom>
          <a:noFill/>
          <a:ln w="9525">
            <a:solidFill>
              <a:schemeClr val="tx1"/>
            </a:solidFill>
            <a:round/>
            <a:headEnd/>
            <a:tailEnd type="triangle" w="med" len="med"/>
          </a:ln>
          <a:effectLst/>
        </p:spPr>
        <p:txBody>
          <a:bodyPr/>
          <a:lstStyle/>
          <a:p>
            <a:endParaRPr lang="pl-PL"/>
          </a:p>
        </p:txBody>
      </p:sp>
      <p:sp>
        <p:nvSpPr>
          <p:cNvPr id="59431" name="Line 39"/>
          <p:cNvSpPr>
            <a:spLocks noChangeShapeType="1"/>
          </p:cNvSpPr>
          <p:nvPr/>
        </p:nvSpPr>
        <p:spPr bwMode="auto">
          <a:xfrm flipH="1">
            <a:off x="5148263" y="5229225"/>
            <a:ext cx="144462" cy="71438"/>
          </a:xfrm>
          <a:prstGeom prst="line">
            <a:avLst/>
          </a:prstGeom>
          <a:noFill/>
          <a:ln w="9525">
            <a:solidFill>
              <a:schemeClr val="tx1"/>
            </a:solidFill>
            <a:round/>
            <a:headEnd/>
            <a:tailEnd type="triangle" w="med" len="med"/>
          </a:ln>
          <a:effectLst/>
        </p:spPr>
        <p:txBody>
          <a:bodyPr/>
          <a:lstStyle/>
          <a:p>
            <a:endParaRPr lang="pl-PL"/>
          </a:p>
        </p:txBody>
      </p:sp>
      <p:sp>
        <p:nvSpPr>
          <p:cNvPr id="59432" name="Line 40"/>
          <p:cNvSpPr>
            <a:spLocks noChangeShapeType="1"/>
          </p:cNvSpPr>
          <p:nvPr/>
        </p:nvSpPr>
        <p:spPr bwMode="auto">
          <a:xfrm>
            <a:off x="6011863" y="5229225"/>
            <a:ext cx="720725" cy="144463"/>
          </a:xfrm>
          <a:prstGeom prst="line">
            <a:avLst/>
          </a:prstGeom>
          <a:noFill/>
          <a:ln w="9525">
            <a:solidFill>
              <a:schemeClr val="tx1"/>
            </a:solidFill>
            <a:round/>
            <a:headEnd/>
            <a:tailEnd type="triangle" w="med" len="med"/>
          </a:ln>
          <a:effectLst/>
        </p:spPr>
        <p:txBody>
          <a:bodyPr/>
          <a:lstStyle/>
          <a:p>
            <a:endParaRPr lang="pl-PL"/>
          </a:p>
        </p:txBody>
      </p:sp>
      <p:sp>
        <p:nvSpPr>
          <p:cNvPr id="59433" name="Line 41"/>
          <p:cNvSpPr>
            <a:spLocks noChangeShapeType="1"/>
          </p:cNvSpPr>
          <p:nvPr/>
        </p:nvSpPr>
        <p:spPr bwMode="auto">
          <a:xfrm flipH="1">
            <a:off x="7019925" y="1989138"/>
            <a:ext cx="288925" cy="1584325"/>
          </a:xfrm>
          <a:prstGeom prst="line">
            <a:avLst/>
          </a:prstGeom>
          <a:noFill/>
          <a:ln w="9525">
            <a:solidFill>
              <a:schemeClr val="tx1"/>
            </a:solidFill>
            <a:round/>
            <a:headEnd/>
            <a:tailEnd type="triangle" w="med" len="med"/>
          </a:ln>
          <a:effectLst/>
        </p:spPr>
        <p:txBody>
          <a:bodyPr/>
          <a:lstStyle/>
          <a:p>
            <a:endParaRPr lang="pl-PL"/>
          </a:p>
        </p:txBody>
      </p:sp>
      <p:sp>
        <p:nvSpPr>
          <p:cNvPr id="59434" name="Line 42"/>
          <p:cNvSpPr>
            <a:spLocks noChangeShapeType="1"/>
          </p:cNvSpPr>
          <p:nvPr/>
        </p:nvSpPr>
        <p:spPr bwMode="auto">
          <a:xfrm>
            <a:off x="7308850" y="1989138"/>
            <a:ext cx="431800" cy="1223962"/>
          </a:xfrm>
          <a:prstGeom prst="line">
            <a:avLst/>
          </a:prstGeom>
          <a:noFill/>
          <a:ln w="9525">
            <a:solidFill>
              <a:schemeClr val="tx1"/>
            </a:solidFill>
            <a:round/>
            <a:headEnd/>
            <a:tailEnd type="triangle" w="med" len="med"/>
          </a:ln>
          <a:effectLst/>
        </p:spPr>
        <p:txBody>
          <a:bodyPr/>
          <a:lstStyle/>
          <a:p>
            <a:endParaRPr lang="pl-PL"/>
          </a:p>
        </p:txBody>
      </p:sp>
      <p:sp>
        <p:nvSpPr>
          <p:cNvPr id="59435" name="Line 43"/>
          <p:cNvSpPr>
            <a:spLocks noChangeShapeType="1"/>
          </p:cNvSpPr>
          <p:nvPr/>
        </p:nvSpPr>
        <p:spPr bwMode="auto">
          <a:xfrm>
            <a:off x="7019925" y="4076700"/>
            <a:ext cx="0" cy="1081088"/>
          </a:xfrm>
          <a:prstGeom prst="line">
            <a:avLst/>
          </a:prstGeom>
          <a:noFill/>
          <a:ln w="9525">
            <a:solidFill>
              <a:schemeClr val="tx1"/>
            </a:solidFill>
            <a:round/>
            <a:headEnd/>
            <a:tailEnd type="triangle" w="med" len="med"/>
          </a:ln>
          <a:effectLst/>
        </p:spPr>
        <p:txBody>
          <a:bodyPr/>
          <a:lstStyle/>
          <a:p>
            <a:endParaRPr lang="pl-PL"/>
          </a:p>
        </p:txBody>
      </p:sp>
      <p:sp>
        <p:nvSpPr>
          <p:cNvPr id="59436" name="Line 44"/>
          <p:cNvSpPr>
            <a:spLocks noChangeShapeType="1"/>
          </p:cNvSpPr>
          <p:nvPr/>
        </p:nvSpPr>
        <p:spPr bwMode="auto">
          <a:xfrm>
            <a:off x="7740650" y="3716338"/>
            <a:ext cx="215900" cy="1873250"/>
          </a:xfrm>
          <a:prstGeom prst="line">
            <a:avLst/>
          </a:prstGeom>
          <a:noFill/>
          <a:ln w="9525">
            <a:solidFill>
              <a:schemeClr val="tx1"/>
            </a:solidFill>
            <a:round/>
            <a:headEnd/>
            <a:tailEnd type="triangle" w="med" len="med"/>
          </a:ln>
          <a:effectLst/>
        </p:spPr>
        <p:txBody>
          <a:bodyPr/>
          <a:lstStyle/>
          <a:p>
            <a:endParaRPr lang="pl-PL"/>
          </a:p>
        </p:txBody>
      </p:sp>
      <p:sp>
        <p:nvSpPr>
          <p:cNvPr id="41" name="pole tekstowe 40"/>
          <p:cNvSpPr txBox="1"/>
          <p:nvPr/>
        </p:nvSpPr>
        <p:spPr>
          <a:xfrm>
            <a:off x="6477000" y="5562600"/>
            <a:ext cx="1071407" cy="369332"/>
          </a:xfrm>
          <a:prstGeom prst="rect">
            <a:avLst/>
          </a:prstGeom>
          <a:noFill/>
        </p:spPr>
        <p:txBody>
          <a:bodyPr wrap="square" rtlCol="0">
            <a:spAutoFit/>
          </a:bodyPr>
          <a:lstStyle/>
          <a:p>
            <a:r>
              <a:rPr lang="pl-PL" dirty="0" smtClean="0">
                <a:solidFill>
                  <a:schemeClr val="accent6">
                    <a:lumMod val="75000"/>
                  </a:schemeClr>
                </a:solidFill>
              </a:rPr>
              <a:t>AGO</a:t>
            </a:r>
            <a:endParaRPr lang="pl-PL" dirty="0">
              <a:solidFill>
                <a:schemeClr val="accent6">
                  <a:lumMod val="75000"/>
                </a:schemeClr>
              </a:solidFill>
            </a:endParaRPr>
          </a:p>
        </p:txBody>
      </p:sp>
      <p:sp>
        <p:nvSpPr>
          <p:cNvPr id="42" name="pole tekstowe 41"/>
          <p:cNvSpPr txBox="1"/>
          <p:nvPr/>
        </p:nvSpPr>
        <p:spPr>
          <a:xfrm>
            <a:off x="5562600" y="5334000"/>
            <a:ext cx="606256" cy="369332"/>
          </a:xfrm>
          <a:prstGeom prst="rect">
            <a:avLst/>
          </a:prstGeom>
          <a:noFill/>
        </p:spPr>
        <p:txBody>
          <a:bodyPr wrap="none" rtlCol="0">
            <a:spAutoFit/>
          </a:bodyPr>
          <a:lstStyle/>
          <a:p>
            <a:r>
              <a:rPr lang="pl-PL" dirty="0" smtClean="0">
                <a:solidFill>
                  <a:srgbClr val="00B050"/>
                </a:solidFill>
              </a:rPr>
              <a:t>ASRI</a:t>
            </a:r>
            <a:endParaRPr lang="pl-PL" dirty="0">
              <a:solidFill>
                <a:srgbClr val="00B050"/>
              </a:solidFill>
            </a:endParaRPr>
          </a:p>
        </p:txBody>
      </p:sp>
      <p:sp>
        <p:nvSpPr>
          <p:cNvPr id="2" name="pole tekstowe 1"/>
          <p:cNvSpPr txBox="1"/>
          <p:nvPr/>
        </p:nvSpPr>
        <p:spPr>
          <a:xfrm flipH="1">
            <a:off x="4762182" y="5734050"/>
            <a:ext cx="1088911" cy="369332"/>
          </a:xfrm>
          <a:prstGeom prst="rect">
            <a:avLst/>
          </a:prstGeom>
          <a:noFill/>
        </p:spPr>
        <p:txBody>
          <a:bodyPr wrap="square" rtlCol="0">
            <a:spAutoFit/>
          </a:bodyPr>
          <a:lstStyle/>
          <a:p>
            <a:r>
              <a:rPr lang="pl-PL" dirty="0" smtClean="0">
                <a:solidFill>
                  <a:srgbClr val="FF0000"/>
                </a:solidFill>
              </a:rPr>
              <a:t>WOR</a:t>
            </a:r>
            <a:endParaRPr lang="pl-PL" dirty="0">
              <a:solidFill>
                <a:srgbClr val="FF0000"/>
              </a:solidFill>
            </a:endParaRPr>
          </a:p>
        </p:txBody>
      </p:sp>
    </p:spTree>
    <p:extLst>
      <p:ext uri="{BB962C8B-B14F-4D97-AF65-F5344CB8AC3E}">
        <p14:creationId xmlns:p14="http://schemas.microsoft.com/office/powerpoint/2010/main" val="4196017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slide(fromBottom)">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 calcmode="lin" valueType="num">
                                      <p:cBhvr additive="base">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sz="quarter" idx="14"/>
          </p:nvPr>
        </p:nvSpPr>
        <p:spPr>
          <a:xfrm>
            <a:off x="4645025" y="1752600"/>
            <a:ext cx="3922713" cy="4267200"/>
          </a:xfrm>
        </p:spPr>
        <p:txBody>
          <a:bodyPr/>
          <a:lstStyle/>
          <a:p>
            <a:pPr>
              <a:lnSpc>
                <a:spcPct val="90000"/>
              </a:lnSpc>
            </a:pPr>
            <a:r>
              <a:rPr lang="pl-PL" sz="2600"/>
              <a:t>Kardiotoksyczne</a:t>
            </a:r>
          </a:p>
          <a:p>
            <a:pPr>
              <a:lnSpc>
                <a:spcPct val="90000"/>
              </a:lnSpc>
            </a:pPr>
            <a:r>
              <a:rPr lang="pl-PL" sz="2600"/>
              <a:t>Liczne przeciwwskazania</a:t>
            </a:r>
          </a:p>
          <a:p>
            <a:pPr>
              <a:lnSpc>
                <a:spcPct val="90000"/>
              </a:lnSpc>
            </a:pPr>
            <a:r>
              <a:rPr lang="pl-PL" sz="2600"/>
              <a:t>Ryzyko zatrucia</a:t>
            </a:r>
          </a:p>
          <a:p>
            <a:pPr>
              <a:lnSpc>
                <a:spcPct val="90000"/>
              </a:lnSpc>
            </a:pPr>
            <a:r>
              <a:rPr lang="pl-PL" sz="2600"/>
              <a:t>Objawy uboczne – działanie na receptor muskarynowy</a:t>
            </a:r>
          </a:p>
          <a:p>
            <a:pPr>
              <a:lnSpc>
                <a:spcPct val="90000"/>
              </a:lnSpc>
            </a:pPr>
            <a:r>
              <a:rPr lang="pl-PL" sz="2600"/>
              <a:t>Możliwość złej współpracy</a:t>
            </a:r>
          </a:p>
        </p:txBody>
      </p:sp>
      <p:sp>
        <p:nvSpPr>
          <p:cNvPr id="71683" name="Rectangle 3"/>
          <p:cNvSpPr>
            <a:spLocks noGrp="1" noChangeArrowheads="1"/>
          </p:cNvSpPr>
          <p:nvPr>
            <p:ph sz="quarter" idx="13"/>
          </p:nvPr>
        </p:nvSpPr>
        <p:spPr>
          <a:xfrm>
            <a:off x="566738" y="1752600"/>
            <a:ext cx="3922712" cy="4267200"/>
          </a:xfrm>
        </p:spPr>
        <p:txBody>
          <a:bodyPr/>
          <a:lstStyle/>
          <a:p>
            <a:r>
              <a:rPr lang="pl-PL" sz="2600"/>
              <a:t>Skuteczne</a:t>
            </a:r>
          </a:p>
          <a:p>
            <a:r>
              <a:rPr lang="pl-PL" sz="2600"/>
              <a:t>Znane od lat</a:t>
            </a:r>
          </a:p>
          <a:p>
            <a:r>
              <a:rPr lang="pl-PL" sz="2600"/>
              <a:t>Nieliczne interakcje z lekami AP</a:t>
            </a:r>
          </a:p>
          <a:p>
            <a:r>
              <a:rPr lang="pl-PL" sz="2600"/>
              <a:t>Tanie</a:t>
            </a:r>
          </a:p>
        </p:txBody>
      </p:sp>
      <p:sp>
        <p:nvSpPr>
          <p:cNvPr id="71682" name="Rectangle 2"/>
          <p:cNvSpPr>
            <a:spLocks noGrp="1" noChangeArrowheads="1"/>
          </p:cNvSpPr>
          <p:nvPr>
            <p:ph type="title"/>
          </p:nvPr>
        </p:nvSpPr>
        <p:spPr>
          <a:xfrm>
            <a:off x="317500" y="52388"/>
            <a:ext cx="8637588" cy="1431925"/>
          </a:xfrm>
        </p:spPr>
        <p:txBody>
          <a:bodyPr>
            <a:normAutofit/>
          </a:bodyPr>
          <a:lstStyle/>
          <a:p>
            <a:r>
              <a:rPr lang="pl-PL"/>
              <a:t>TLPD</a:t>
            </a:r>
            <a:br>
              <a:rPr lang="pl-PL"/>
            </a:br>
            <a:r>
              <a:rPr lang="pl-PL"/>
              <a:t>zalety i wady</a:t>
            </a:r>
          </a:p>
        </p:txBody>
      </p:sp>
      <p:sp>
        <p:nvSpPr>
          <p:cNvPr id="5" name="Symbol zastępczy numeru slajdu 6"/>
          <p:cNvSpPr>
            <a:spLocks noGrp="1"/>
          </p:cNvSpPr>
          <p:nvPr>
            <p:ph type="sldNum" sz="quarter" idx="16"/>
          </p:nvPr>
        </p:nvSpPr>
        <p:spPr/>
        <p:txBody>
          <a:bodyPr/>
          <a:lstStyle/>
          <a:p>
            <a:fld id="{9152827D-BA92-41CA-9D46-B165D59D0F2C}" type="slidenum">
              <a:rPr lang="pl-PL"/>
              <a:pPr/>
              <a:t>82</a:t>
            </a:fld>
            <a:endParaRPr lang="pl-PL"/>
          </a:p>
        </p:txBody>
      </p:sp>
    </p:spTree>
    <p:extLst>
      <p:ext uri="{BB962C8B-B14F-4D97-AF65-F5344CB8AC3E}">
        <p14:creationId xmlns:p14="http://schemas.microsoft.com/office/powerpoint/2010/main" val="4067609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dissolve">
                                      <p:cBhvr>
                                        <p:cTn id="7" dur="500"/>
                                        <p:tgtEl>
                                          <p:spTgt spid="71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4">
                                            <p:txEl>
                                              <p:pRg st="1" end="1"/>
                                            </p:txEl>
                                          </p:spTgt>
                                        </p:tgtEl>
                                        <p:attrNameLst>
                                          <p:attrName>style.visibility</p:attrName>
                                        </p:attrNameLst>
                                      </p:cBhvr>
                                      <p:to>
                                        <p:strVal val="visible"/>
                                      </p:to>
                                    </p:set>
                                    <p:animEffect transition="in" filter="dissolve">
                                      <p:cBhvr>
                                        <p:cTn id="12" dur="500"/>
                                        <p:tgtEl>
                                          <p:spTgt spid="71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84">
                                            <p:txEl>
                                              <p:pRg st="2" end="2"/>
                                            </p:txEl>
                                          </p:spTgt>
                                        </p:tgtEl>
                                        <p:attrNameLst>
                                          <p:attrName>style.visibility</p:attrName>
                                        </p:attrNameLst>
                                      </p:cBhvr>
                                      <p:to>
                                        <p:strVal val="visible"/>
                                      </p:to>
                                    </p:set>
                                    <p:animEffect transition="in" filter="dissolve">
                                      <p:cBhvr>
                                        <p:cTn id="17" dur="500"/>
                                        <p:tgtEl>
                                          <p:spTgt spid="71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4">
                                            <p:txEl>
                                              <p:pRg st="3" end="3"/>
                                            </p:txEl>
                                          </p:spTgt>
                                        </p:tgtEl>
                                        <p:attrNameLst>
                                          <p:attrName>style.visibility</p:attrName>
                                        </p:attrNameLst>
                                      </p:cBhvr>
                                      <p:to>
                                        <p:strVal val="visible"/>
                                      </p:to>
                                    </p:set>
                                    <p:animEffect transition="in" filter="dissolve">
                                      <p:cBhvr>
                                        <p:cTn id="22" dur="500"/>
                                        <p:tgtEl>
                                          <p:spTgt spid="71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684">
                                            <p:txEl>
                                              <p:pRg st="4" end="4"/>
                                            </p:txEl>
                                          </p:spTgt>
                                        </p:tgtEl>
                                        <p:attrNameLst>
                                          <p:attrName>style.visibility</p:attrName>
                                        </p:attrNameLst>
                                      </p:cBhvr>
                                      <p:to>
                                        <p:strVal val="visible"/>
                                      </p:to>
                                    </p:set>
                                    <p:animEffect transition="in" filter="dissolve">
                                      <p:cBhvr>
                                        <p:cTn id="27" dur="500"/>
                                        <p:tgtEl>
                                          <p:spTgt spid="71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683">
                                            <p:txEl>
                                              <p:pRg st="0" end="0"/>
                                            </p:txEl>
                                          </p:spTgt>
                                        </p:tgtEl>
                                        <p:attrNameLst>
                                          <p:attrName>style.visibility</p:attrName>
                                        </p:attrNameLst>
                                      </p:cBhvr>
                                      <p:to>
                                        <p:strVal val="visible"/>
                                      </p:to>
                                    </p:set>
                                    <p:animEffect transition="in" filter="dissolve">
                                      <p:cBhvr>
                                        <p:cTn id="32" dur="500"/>
                                        <p:tgtEl>
                                          <p:spTgt spid="7168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683">
                                            <p:txEl>
                                              <p:pRg st="1" end="1"/>
                                            </p:txEl>
                                          </p:spTgt>
                                        </p:tgtEl>
                                        <p:attrNameLst>
                                          <p:attrName>style.visibility</p:attrName>
                                        </p:attrNameLst>
                                      </p:cBhvr>
                                      <p:to>
                                        <p:strVal val="visible"/>
                                      </p:to>
                                    </p:set>
                                    <p:animEffect transition="in" filter="dissolve">
                                      <p:cBhvr>
                                        <p:cTn id="37" dur="500"/>
                                        <p:tgtEl>
                                          <p:spTgt spid="7168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683">
                                            <p:txEl>
                                              <p:pRg st="2" end="2"/>
                                            </p:txEl>
                                          </p:spTgt>
                                        </p:tgtEl>
                                        <p:attrNameLst>
                                          <p:attrName>style.visibility</p:attrName>
                                        </p:attrNameLst>
                                      </p:cBhvr>
                                      <p:to>
                                        <p:strVal val="visible"/>
                                      </p:to>
                                    </p:set>
                                    <p:animEffect transition="in" filter="dissolve">
                                      <p:cBhvr>
                                        <p:cTn id="42" dur="500"/>
                                        <p:tgtEl>
                                          <p:spTgt spid="7168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683">
                                            <p:txEl>
                                              <p:pRg st="3" end="3"/>
                                            </p:txEl>
                                          </p:spTgt>
                                        </p:tgtEl>
                                        <p:attrNameLst>
                                          <p:attrName>style.visibility</p:attrName>
                                        </p:attrNameLst>
                                      </p:cBhvr>
                                      <p:to>
                                        <p:strVal val="visible"/>
                                      </p:to>
                                    </p:set>
                                    <p:animEffect transition="in" filter="dissolve">
                                      <p:cBhvr>
                                        <p:cTn id="47"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autoUpdateAnimBg="0"/>
      <p:bldP spid="7168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sz="quarter" idx="13"/>
          </p:nvPr>
        </p:nvSpPr>
        <p:spPr/>
        <p:txBody>
          <a:bodyPr/>
          <a:lstStyle/>
          <a:p>
            <a:r>
              <a:rPr lang="pl-PL" dirty="0">
                <a:solidFill>
                  <a:schemeClr val="folHlink"/>
                </a:solidFill>
              </a:rPr>
              <a:t>Selektywne inhibitory wychwytu zwrotnego serotoniny (</a:t>
            </a:r>
            <a:r>
              <a:rPr lang="pl-PL" dirty="0" err="1">
                <a:solidFill>
                  <a:schemeClr val="folHlink"/>
                </a:solidFill>
              </a:rPr>
              <a:t>SSRIs</a:t>
            </a:r>
            <a:r>
              <a:rPr lang="pl-PL" dirty="0">
                <a:solidFill>
                  <a:schemeClr val="folHlink"/>
                </a:solidFill>
              </a:rPr>
              <a:t>; SI-5-HT):</a:t>
            </a:r>
          </a:p>
          <a:p>
            <a:pPr>
              <a:buFont typeface="Wingdings" pitchFamily="2" charset="2"/>
              <a:buChar char="Ø"/>
            </a:pPr>
            <a:r>
              <a:rPr lang="pl-PL" sz="3200" dirty="0" err="1"/>
              <a:t>Citalopram</a:t>
            </a:r>
            <a:r>
              <a:rPr lang="pl-PL" sz="3200" dirty="0"/>
              <a:t>, </a:t>
            </a:r>
            <a:r>
              <a:rPr lang="pl-PL" sz="3200" dirty="0" err="1"/>
              <a:t>Escitalopram</a:t>
            </a:r>
            <a:endParaRPr lang="pl-PL" sz="3200" dirty="0"/>
          </a:p>
          <a:p>
            <a:pPr>
              <a:buFont typeface="Wingdings" pitchFamily="2" charset="2"/>
              <a:buChar char="Ø"/>
            </a:pPr>
            <a:r>
              <a:rPr lang="pl-PL" sz="3200" dirty="0" err="1"/>
              <a:t>Sertralina</a:t>
            </a:r>
            <a:r>
              <a:rPr lang="pl-PL" sz="3200" dirty="0"/>
              <a:t> </a:t>
            </a:r>
          </a:p>
          <a:p>
            <a:pPr>
              <a:buFont typeface="Wingdings" pitchFamily="2" charset="2"/>
              <a:buChar char="Ø"/>
            </a:pPr>
            <a:r>
              <a:rPr lang="pl-PL" sz="3200" dirty="0" err="1"/>
              <a:t>Paroksetyna</a:t>
            </a:r>
            <a:endParaRPr lang="pl-PL" sz="3200" dirty="0"/>
          </a:p>
          <a:p>
            <a:pPr>
              <a:buFont typeface="Wingdings" pitchFamily="2" charset="2"/>
              <a:buChar char="Ø"/>
            </a:pPr>
            <a:r>
              <a:rPr lang="pl-PL" sz="3200" dirty="0" err="1"/>
              <a:t>Fluwoksamina</a:t>
            </a:r>
            <a:endParaRPr lang="pl-PL" sz="3200" dirty="0"/>
          </a:p>
          <a:p>
            <a:pPr>
              <a:buFont typeface="Wingdings" pitchFamily="2" charset="2"/>
              <a:buChar char="Ø"/>
            </a:pPr>
            <a:r>
              <a:rPr lang="pl-PL" sz="3200" dirty="0" err="1"/>
              <a:t>Fluoksetyna</a:t>
            </a:r>
            <a:endParaRPr lang="pl-PL" sz="3200" dirty="0"/>
          </a:p>
        </p:txBody>
      </p:sp>
      <p:sp>
        <p:nvSpPr>
          <p:cNvPr id="4" name="Symbol zastępczy numeru slajdu 5"/>
          <p:cNvSpPr>
            <a:spLocks noGrp="1"/>
          </p:cNvSpPr>
          <p:nvPr>
            <p:ph type="sldNum" sz="quarter" idx="15"/>
          </p:nvPr>
        </p:nvSpPr>
        <p:spPr/>
        <p:txBody>
          <a:bodyPr/>
          <a:lstStyle/>
          <a:p>
            <a:fld id="{7850797B-DAB5-498B-AFF5-825797B6544C}" type="slidenum">
              <a:rPr lang="pl-PL"/>
              <a:pPr/>
              <a:t>83</a:t>
            </a:fld>
            <a:endParaRPr lang="pl-PL"/>
          </a:p>
        </p:txBody>
      </p:sp>
      <p:sp>
        <p:nvSpPr>
          <p:cNvPr id="45058" name="Rectangle 2"/>
          <p:cNvSpPr>
            <a:spLocks noGrp="1" noChangeArrowheads="1"/>
          </p:cNvSpPr>
          <p:nvPr>
            <p:ph type="title"/>
          </p:nvPr>
        </p:nvSpPr>
        <p:spPr>
          <a:xfrm>
            <a:off x="317500" y="296863"/>
            <a:ext cx="8637588" cy="1187450"/>
          </a:xfrm>
        </p:spPr>
        <p:txBody>
          <a:bodyPr/>
          <a:lstStyle/>
          <a:p>
            <a:r>
              <a:rPr lang="pl-PL" sz="1900" b="1"/>
              <a:t>Podział leków przeciwdepresyjnych ze względu na przyjęty mechanizm działania </a:t>
            </a:r>
            <a:br>
              <a:rPr lang="pl-PL" sz="1900" b="1"/>
            </a:br>
            <a:r>
              <a:rPr lang="pl-PL" sz="1900" b="1" i="1"/>
              <a:t>Preskorn-1999</a:t>
            </a:r>
          </a:p>
        </p:txBody>
      </p:sp>
    </p:spTree>
    <p:extLst>
      <p:ext uri="{BB962C8B-B14F-4D97-AF65-F5344CB8AC3E}">
        <p14:creationId xmlns:p14="http://schemas.microsoft.com/office/powerpoint/2010/main" val="3222859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ssolve">
                                      <p:cBhvr>
                                        <p:cTn id="12" dur="5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dissolve">
                                      <p:cBhvr>
                                        <p:cTn id="17" dur="500"/>
                                        <p:tgtEl>
                                          <p:spTgt spid="45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dissolve">
                                      <p:cBhvr>
                                        <p:cTn id="22" dur="500"/>
                                        <p:tgtEl>
                                          <p:spTgt spid="45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dissolve">
                                      <p:cBhvr>
                                        <p:cTn id="27" dur="500"/>
                                        <p:tgtEl>
                                          <p:spTgt spid="45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dissolve">
                                      <p:cBhvr>
                                        <p:cTn id="32" dur="500"/>
                                        <p:tgtEl>
                                          <p:spTgt spid="450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Effect transition="in" filter="dissolve">
                                      <p:cBhvr>
                                        <p:cTn id="37"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5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p:cNvSpPr>
            <a:spLocks noGrp="1"/>
          </p:cNvSpPr>
          <p:nvPr>
            <p:ph type="sldNum" sz="quarter" idx="11"/>
          </p:nvPr>
        </p:nvSpPr>
        <p:spPr/>
        <p:txBody>
          <a:bodyPr>
            <a:normAutofit lnSpcReduction="10000"/>
          </a:bodyPr>
          <a:lstStyle/>
          <a:p>
            <a:fld id="{C2B86516-6672-4BD5-8F5B-6128CF6B579E}" type="slidenum">
              <a:rPr lang="pl-PL" sz="1100"/>
              <a:pPr/>
              <a:t>84</a:t>
            </a:fld>
            <a:endParaRPr lang="pl-PL" sz="1100"/>
          </a:p>
        </p:txBody>
      </p:sp>
      <p:sp>
        <p:nvSpPr>
          <p:cNvPr id="31746" name="Rectangle 2"/>
          <p:cNvSpPr>
            <a:spLocks noChangeArrowheads="1"/>
          </p:cNvSpPr>
          <p:nvPr/>
        </p:nvSpPr>
        <p:spPr bwMode="auto">
          <a:xfrm>
            <a:off x="1173163" y="457200"/>
            <a:ext cx="7772400" cy="1143000"/>
          </a:xfrm>
          <a:prstGeom prst="rect">
            <a:avLst/>
          </a:prstGeom>
          <a:noFill/>
          <a:ln w="9525">
            <a:noFill/>
            <a:miter lim="800000"/>
            <a:headEnd/>
            <a:tailEnd/>
          </a:ln>
        </p:spPr>
        <p:txBody>
          <a:bodyPr anchor="ctr"/>
          <a:lstStyle/>
          <a:p>
            <a:pPr algn="ctr"/>
            <a:r>
              <a:rPr lang="pl-PL" sz="4000">
                <a:solidFill>
                  <a:schemeClr val="tx2"/>
                </a:solidFill>
                <a:effectLst>
                  <a:outerShdw blurRad="38100" dist="38100" dir="2700000" algn="tl">
                    <a:srgbClr val="000000"/>
                  </a:outerShdw>
                </a:effectLst>
                <a:latin typeface="Arial" charset="0"/>
              </a:rPr>
              <a:t>SSRI’s - wspólne cechy</a:t>
            </a:r>
          </a:p>
        </p:txBody>
      </p:sp>
      <p:sp>
        <p:nvSpPr>
          <p:cNvPr id="31747" name="Rectangle 3"/>
          <p:cNvSpPr>
            <a:spLocks noChangeArrowheads="1"/>
          </p:cNvSpPr>
          <p:nvPr/>
        </p:nvSpPr>
        <p:spPr bwMode="auto">
          <a:xfrm>
            <a:off x="1173163" y="1981200"/>
            <a:ext cx="3810000" cy="4114800"/>
          </a:xfrm>
          <a:prstGeom prst="rect">
            <a:avLst/>
          </a:prstGeom>
          <a:noFill/>
          <a:ln w="9525">
            <a:noFill/>
            <a:miter lim="800000"/>
            <a:headEnd/>
            <a:tailEnd/>
          </a:ln>
        </p:spPr>
        <p:txBody>
          <a:bodyPr/>
          <a:lstStyle/>
          <a:p>
            <a:pPr marL="342900" indent="-342900">
              <a:spcBef>
                <a:spcPct val="20000"/>
              </a:spcBef>
              <a:buClr>
                <a:schemeClr val="accent2"/>
              </a:buClr>
              <a:buSzPct val="80000"/>
              <a:buFont typeface="Wingdings" pitchFamily="2" charset="2"/>
              <a:buChar char="l"/>
            </a:pPr>
            <a:r>
              <a:rPr lang="pl-PL" sz="2400">
                <a:latin typeface="Times New Roman" charset="0"/>
              </a:rPr>
              <a:t>Szeroki indeks terapeutyczny</a:t>
            </a:r>
          </a:p>
          <a:p>
            <a:pPr marL="342900" indent="-342900">
              <a:spcBef>
                <a:spcPct val="20000"/>
              </a:spcBef>
              <a:buClr>
                <a:schemeClr val="accent2"/>
              </a:buClr>
              <a:buSzPct val="80000"/>
              <a:buFont typeface="Wingdings" pitchFamily="2" charset="2"/>
              <a:buChar char="l"/>
            </a:pPr>
            <a:r>
              <a:rPr lang="pl-PL" sz="2400">
                <a:latin typeface="Times New Roman" charset="0"/>
              </a:rPr>
              <a:t>minimalny efekt cholinolityczny i antyhistaminowy</a:t>
            </a:r>
          </a:p>
          <a:p>
            <a:pPr marL="342900" indent="-342900">
              <a:spcBef>
                <a:spcPct val="20000"/>
              </a:spcBef>
              <a:buClr>
                <a:schemeClr val="accent2"/>
              </a:buClr>
              <a:buSzPct val="80000"/>
              <a:buFont typeface="Wingdings" pitchFamily="2" charset="2"/>
              <a:buChar char="l"/>
            </a:pPr>
            <a:r>
              <a:rPr lang="pl-PL" sz="2400">
                <a:latin typeface="Times New Roman" charset="0"/>
              </a:rPr>
              <a:t>minimalny wpływ na układ krążenia</a:t>
            </a:r>
          </a:p>
          <a:p>
            <a:pPr marL="342900" indent="-342900">
              <a:spcBef>
                <a:spcPct val="20000"/>
              </a:spcBef>
              <a:buClr>
                <a:schemeClr val="accent2"/>
              </a:buClr>
              <a:buSzPct val="80000"/>
              <a:buFont typeface="Wingdings" pitchFamily="2" charset="2"/>
              <a:buChar char="l"/>
            </a:pPr>
            <a:r>
              <a:rPr lang="pl-PL" sz="2400">
                <a:latin typeface="Times New Roman" charset="0"/>
              </a:rPr>
              <a:t>nie obniżają progu drgawkowego</a:t>
            </a:r>
          </a:p>
          <a:p>
            <a:pPr marL="342900" indent="-342900">
              <a:spcBef>
                <a:spcPct val="20000"/>
              </a:spcBef>
              <a:buClr>
                <a:schemeClr val="accent2"/>
              </a:buClr>
              <a:buSzPct val="80000"/>
              <a:buFont typeface="Wingdings" pitchFamily="2" charset="2"/>
              <a:buChar char="l"/>
            </a:pPr>
            <a:endParaRPr lang="pl-PL" sz="2400">
              <a:latin typeface="Times New Roman" charset="0"/>
            </a:endParaRPr>
          </a:p>
        </p:txBody>
      </p:sp>
      <p:sp>
        <p:nvSpPr>
          <p:cNvPr id="31748" name="Rectangle 4"/>
          <p:cNvSpPr>
            <a:spLocks noChangeArrowheads="1"/>
          </p:cNvSpPr>
          <p:nvPr/>
        </p:nvSpPr>
        <p:spPr bwMode="auto">
          <a:xfrm>
            <a:off x="5135563" y="1981200"/>
            <a:ext cx="3810000" cy="4114800"/>
          </a:xfrm>
          <a:prstGeom prst="rect">
            <a:avLst/>
          </a:prstGeom>
          <a:noFill/>
          <a:ln w="9525">
            <a:noFill/>
            <a:miter lim="800000"/>
            <a:headEnd/>
            <a:tailEnd/>
          </a:ln>
        </p:spPr>
        <p:txBody>
          <a:bodyPr/>
          <a:lstStyle/>
          <a:p>
            <a:pPr marL="342900" indent="-342900">
              <a:spcBef>
                <a:spcPct val="20000"/>
              </a:spcBef>
              <a:buClr>
                <a:schemeClr val="accent2"/>
              </a:buClr>
              <a:buSzPct val="80000"/>
              <a:buFont typeface="Wingdings" pitchFamily="2" charset="2"/>
              <a:buChar char="l"/>
            </a:pPr>
            <a:r>
              <a:rPr lang="pl-PL" sz="2400">
                <a:latin typeface="Times New Roman" charset="0"/>
              </a:rPr>
              <a:t>Niewielkie ryzyko zmiany fazy</a:t>
            </a:r>
          </a:p>
          <a:p>
            <a:pPr marL="342900" indent="-342900">
              <a:spcBef>
                <a:spcPct val="20000"/>
              </a:spcBef>
              <a:buClr>
                <a:schemeClr val="accent2"/>
              </a:buClr>
              <a:buSzPct val="80000"/>
              <a:buFont typeface="Wingdings" pitchFamily="2" charset="2"/>
              <a:buChar char="l"/>
            </a:pPr>
            <a:r>
              <a:rPr lang="pl-PL" sz="2400">
                <a:latin typeface="Times New Roman" charset="0"/>
              </a:rPr>
              <a:t>dobra tolerancja</a:t>
            </a:r>
          </a:p>
          <a:p>
            <a:pPr marL="342900" indent="-342900">
              <a:spcBef>
                <a:spcPct val="20000"/>
              </a:spcBef>
              <a:buClr>
                <a:schemeClr val="accent2"/>
              </a:buClr>
              <a:buSzPct val="80000"/>
              <a:buFont typeface="Wingdings" pitchFamily="2" charset="2"/>
              <a:buChar char="l"/>
            </a:pPr>
            <a:r>
              <a:rPr lang="pl-PL" sz="2400">
                <a:latin typeface="Times New Roman" charset="0"/>
              </a:rPr>
              <a:t>dobra współpraca</a:t>
            </a:r>
          </a:p>
          <a:p>
            <a:pPr marL="342900" indent="-342900">
              <a:spcBef>
                <a:spcPct val="20000"/>
              </a:spcBef>
              <a:buClr>
                <a:schemeClr val="accent2"/>
              </a:buClr>
              <a:buSzPct val="80000"/>
              <a:buFont typeface="Wingdings" pitchFamily="2" charset="2"/>
              <a:buChar char="l"/>
            </a:pPr>
            <a:r>
              <a:rPr lang="pl-PL" sz="2400">
                <a:latin typeface="Times New Roman" charset="0"/>
              </a:rPr>
              <a:t>małe ryzyko teratogenności</a:t>
            </a:r>
          </a:p>
          <a:p>
            <a:pPr marL="342900" indent="-342900">
              <a:spcBef>
                <a:spcPct val="20000"/>
              </a:spcBef>
              <a:buClr>
                <a:schemeClr val="accent2"/>
              </a:buClr>
              <a:buSzPct val="80000"/>
              <a:buFont typeface="Wingdings" pitchFamily="2" charset="2"/>
              <a:buChar char="l"/>
            </a:pPr>
            <a:r>
              <a:rPr lang="pl-PL" sz="2400">
                <a:latin typeface="Times New Roman" charset="0"/>
              </a:rPr>
              <a:t>możliwy negatywny wpływ na funkcje psychoseksualne</a:t>
            </a:r>
          </a:p>
        </p:txBody>
      </p:sp>
    </p:spTree>
    <p:extLst>
      <p:ext uri="{BB962C8B-B14F-4D97-AF65-F5344CB8AC3E}">
        <p14:creationId xmlns:p14="http://schemas.microsoft.com/office/powerpoint/2010/main" val="2313766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fld id="{7ADF8BE0-64FC-4374-9769-BF07028620C5}" type="slidenum">
              <a:rPr lang="pl-PL"/>
              <a:pPr/>
              <a:t>85</a:t>
            </a:fld>
            <a:endParaRPr lang="pl-PL"/>
          </a:p>
        </p:txBody>
      </p:sp>
      <p:sp>
        <p:nvSpPr>
          <p:cNvPr id="34818" name="Rectangle 2"/>
          <p:cNvSpPr>
            <a:spLocks noChangeArrowheads="1"/>
          </p:cNvSpPr>
          <p:nvPr/>
        </p:nvSpPr>
        <p:spPr bwMode="auto">
          <a:xfrm>
            <a:off x="406400" y="228600"/>
            <a:ext cx="7772400" cy="1143000"/>
          </a:xfrm>
          <a:prstGeom prst="rect">
            <a:avLst/>
          </a:prstGeom>
          <a:noFill/>
          <a:ln w="12700">
            <a:noFill/>
            <a:miter lim="800000"/>
            <a:headEnd/>
            <a:tailEnd/>
          </a:ln>
          <a:effectLst/>
        </p:spPr>
        <p:txBody>
          <a:bodyPr lIns="90488" tIns="44450" rIns="90488" bIns="44450" anchor="ctr"/>
          <a:lstStyle/>
          <a:p>
            <a:pPr algn="ctr"/>
            <a:r>
              <a:rPr lang="pl-PL" sz="2800">
                <a:solidFill>
                  <a:schemeClr val="tx2"/>
                </a:solidFill>
                <a:effectLst>
                  <a:outerShdw blurRad="38100" dist="38100" dir="2700000" algn="tl">
                    <a:srgbClr val="000000"/>
                  </a:outerShdw>
                </a:effectLst>
                <a:latin typeface="Arial" charset="0"/>
              </a:rPr>
              <a:t>SSRI - OBJAWY UBOCZNE</a:t>
            </a:r>
          </a:p>
        </p:txBody>
      </p:sp>
      <p:sp>
        <p:nvSpPr>
          <p:cNvPr id="34819" name="Rectangle 3"/>
          <p:cNvSpPr>
            <a:spLocks noChangeArrowheads="1"/>
          </p:cNvSpPr>
          <p:nvPr/>
        </p:nvSpPr>
        <p:spPr bwMode="auto">
          <a:xfrm>
            <a:off x="457200" y="1885950"/>
            <a:ext cx="8178800" cy="4171950"/>
          </a:xfrm>
          <a:prstGeom prst="rect">
            <a:avLst/>
          </a:prstGeom>
          <a:noFill/>
          <a:ln w="12700">
            <a:noFill/>
            <a:miter lim="800000"/>
            <a:headEnd/>
            <a:tailEnd/>
          </a:ln>
          <a:effectLst/>
        </p:spPr>
        <p:txBody>
          <a:bodyPr lIns="90488" tIns="44450" rIns="90488" bIns="44450"/>
          <a:lstStyle/>
          <a:p>
            <a:pPr marL="342900" indent="-342900">
              <a:spcBef>
                <a:spcPct val="20000"/>
              </a:spcBef>
              <a:buClr>
                <a:schemeClr val="accent2"/>
              </a:buClr>
              <a:buSzPct val="80000"/>
              <a:buFont typeface="Wingdings" pitchFamily="2" charset="2"/>
              <a:buChar char="l"/>
            </a:pPr>
            <a:r>
              <a:rPr lang="pl-PL" sz="2800" b="1">
                <a:latin typeface="Times New Roman" charset="0"/>
              </a:rPr>
              <a:t>DYSFUNKCJE SEKSUALNE: WSZYSTKIE SSRI Z WYJĄTKIEM FLUWOKSAMINY</a:t>
            </a:r>
          </a:p>
          <a:p>
            <a:pPr marL="342900" indent="-342900">
              <a:spcBef>
                <a:spcPct val="20000"/>
              </a:spcBef>
              <a:buClr>
                <a:schemeClr val="accent2"/>
              </a:buClr>
              <a:buSzPct val="80000"/>
              <a:buFont typeface="Wingdings" pitchFamily="2" charset="2"/>
              <a:buNone/>
            </a:pPr>
            <a:endParaRPr lang="pl-PL" sz="2800" b="1">
              <a:latin typeface="Times New Roman" charset="0"/>
            </a:endParaRPr>
          </a:p>
          <a:p>
            <a:pPr marL="342900" indent="-342900">
              <a:spcBef>
                <a:spcPct val="20000"/>
              </a:spcBef>
              <a:buClr>
                <a:schemeClr val="accent2"/>
              </a:buClr>
              <a:buSzPct val="80000"/>
              <a:buFont typeface="Wingdings" pitchFamily="2" charset="2"/>
              <a:buChar char="l"/>
            </a:pPr>
            <a:r>
              <a:rPr lang="pl-PL" sz="2800" b="1">
                <a:latin typeface="Times New Roman" charset="0"/>
              </a:rPr>
              <a:t>HIPONATREMIA: WSZYSTKIE SSRI</a:t>
            </a:r>
          </a:p>
          <a:p>
            <a:pPr marL="342900" indent="-342900">
              <a:spcBef>
                <a:spcPct val="20000"/>
              </a:spcBef>
              <a:buClr>
                <a:schemeClr val="accent2"/>
              </a:buClr>
              <a:buSzPct val="80000"/>
              <a:buFont typeface="Wingdings" pitchFamily="2" charset="2"/>
              <a:buChar char="l"/>
            </a:pPr>
            <a:endParaRPr lang="pl-PL" sz="2800" b="1">
              <a:latin typeface="Times New Roman" charset="0"/>
            </a:endParaRPr>
          </a:p>
          <a:p>
            <a:pPr marL="342900" indent="-342900">
              <a:spcBef>
                <a:spcPct val="20000"/>
              </a:spcBef>
              <a:buClr>
                <a:schemeClr val="accent2"/>
              </a:buClr>
              <a:buSzPct val="80000"/>
              <a:buFont typeface="Wingdings" pitchFamily="2" charset="2"/>
              <a:buChar char="l"/>
            </a:pPr>
            <a:r>
              <a:rPr lang="pl-PL" sz="2800" b="1">
                <a:latin typeface="Times New Roman" charset="0"/>
              </a:rPr>
              <a:t>ZNACZĄCE INTERAKCJE NA POZIOMIE CYP450</a:t>
            </a:r>
          </a:p>
        </p:txBody>
      </p:sp>
    </p:spTree>
    <p:extLst>
      <p:ext uri="{BB962C8B-B14F-4D97-AF65-F5344CB8AC3E}">
        <p14:creationId xmlns:p14="http://schemas.microsoft.com/office/powerpoint/2010/main" val="3379513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7500" y="617538"/>
            <a:ext cx="8637588" cy="701675"/>
          </a:xfrm>
        </p:spPr>
        <p:txBody>
          <a:bodyPr/>
          <a:lstStyle/>
          <a:p>
            <a:r>
              <a:rPr lang="pl-PL" sz="1700"/>
              <a:t>Objawy uboczne po SSRI występujące u &gt;10% leczonych </a:t>
            </a:r>
            <a:r>
              <a:rPr lang="pl-PL" sz="1700" i="1"/>
              <a:t>Harvey &amp; Preskorn -1996</a:t>
            </a:r>
          </a:p>
        </p:txBody>
      </p:sp>
      <p:graphicFrame>
        <p:nvGraphicFramePr>
          <p:cNvPr id="27724" name="Group 76"/>
          <p:cNvGraphicFramePr>
            <a:graphicFrameLocks noGrp="1"/>
          </p:cNvGraphicFramePr>
          <p:nvPr>
            <p:ph type="tbl" idx="1"/>
          </p:nvPr>
        </p:nvGraphicFramePr>
        <p:xfrm>
          <a:off x="914400" y="1793875"/>
          <a:ext cx="7575550" cy="3987801"/>
        </p:xfrm>
        <a:graphic>
          <a:graphicData uri="http://schemas.openxmlformats.org/drawingml/2006/table">
            <a:tbl>
              <a:tblPr/>
              <a:tblGrid>
                <a:gridCol w="2005013"/>
                <a:gridCol w="1485900"/>
                <a:gridCol w="1560512"/>
                <a:gridCol w="1009650"/>
                <a:gridCol w="1514475"/>
              </a:tblGrid>
              <a:tr h="6540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11-15%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16-20%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21-25%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26-30%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citalopram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7127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fluoksetyna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Nudności, niepokój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6524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fluwoksamina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zaparcia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senność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nudności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paroksetyna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zmęczenie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Senność, nudności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6540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sertalina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700" b="1" i="0" u="none" strike="noStrike" cap="none" normalizeH="0" baseline="0" smtClean="0">
                          <a:ln>
                            <a:noFill/>
                          </a:ln>
                          <a:solidFill>
                            <a:schemeClr val="tx1"/>
                          </a:solidFill>
                          <a:effectLst/>
                          <a:latin typeface="Verdana" pitchFamily="34" charset="0"/>
                        </a:rPr>
                        <a:t>nudności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r>
            </a:tbl>
          </a:graphicData>
        </a:graphic>
      </p:graphicFrame>
      <p:sp>
        <p:nvSpPr>
          <p:cNvPr id="47" name="Symbol zastępczy numeru slajdu 5"/>
          <p:cNvSpPr>
            <a:spLocks noGrp="1"/>
          </p:cNvSpPr>
          <p:nvPr>
            <p:ph type="sldNum" sz="quarter" idx="12"/>
          </p:nvPr>
        </p:nvSpPr>
        <p:spPr/>
        <p:txBody>
          <a:bodyPr/>
          <a:lstStyle/>
          <a:p>
            <a:fld id="{7232E069-08AB-466D-BCAE-C8A094732622}" type="slidenum">
              <a:rPr lang="pl-PL"/>
              <a:pPr/>
              <a:t>86</a:t>
            </a:fld>
            <a:endParaRPr lang="pl-PL"/>
          </a:p>
        </p:txBody>
      </p:sp>
    </p:spTree>
    <p:extLst>
      <p:ext uri="{BB962C8B-B14F-4D97-AF65-F5344CB8AC3E}">
        <p14:creationId xmlns:p14="http://schemas.microsoft.com/office/powerpoint/2010/main" val="1839374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724"/>
                                        </p:tgtEl>
                                        <p:attrNameLst>
                                          <p:attrName>style.visibility</p:attrName>
                                        </p:attrNameLst>
                                      </p:cBhvr>
                                      <p:to>
                                        <p:strVal val="visible"/>
                                      </p:to>
                                    </p:set>
                                    <p:animEffect transition="in" filter="dissolve">
                                      <p:cBhvr>
                                        <p:cTn id="7" dur="500"/>
                                        <p:tgtEl>
                                          <p:spTgt spid="27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p:cNvSpPr>
            <a:spLocks noGrp="1"/>
          </p:cNvSpPr>
          <p:nvPr>
            <p:ph type="sldNum" sz="quarter" idx="11"/>
          </p:nvPr>
        </p:nvSpPr>
        <p:spPr/>
        <p:txBody>
          <a:bodyPr/>
          <a:lstStyle/>
          <a:p>
            <a:fld id="{D8386CD5-5AB8-4010-B9FE-DD4EFD9C99B9}" type="slidenum">
              <a:rPr lang="pl-PL"/>
              <a:pPr/>
              <a:t>87</a:t>
            </a:fld>
            <a:endParaRPr lang="pl-PL"/>
          </a:p>
        </p:txBody>
      </p:sp>
      <p:sp>
        <p:nvSpPr>
          <p:cNvPr id="77826" name="Rectangle 2"/>
          <p:cNvSpPr>
            <a:spLocks noChangeArrowheads="1"/>
          </p:cNvSpPr>
          <p:nvPr/>
        </p:nvSpPr>
        <p:spPr bwMode="auto">
          <a:xfrm>
            <a:off x="134938" y="889000"/>
            <a:ext cx="8885237" cy="1155700"/>
          </a:xfrm>
          <a:prstGeom prst="rect">
            <a:avLst/>
          </a:prstGeom>
          <a:noFill/>
          <a:ln w="9525">
            <a:noFill/>
            <a:miter lim="800000"/>
            <a:headEnd/>
            <a:tailEnd/>
          </a:ln>
          <a:effectLst/>
        </p:spPr>
        <p:txBody>
          <a:bodyPr lIns="92075" tIns="46038" rIns="92075" bIns="46038" anchor="ctr"/>
          <a:lstStyle/>
          <a:p>
            <a:pPr algn="ctr"/>
            <a:r>
              <a:rPr lang="pl-PL" sz="4400">
                <a:solidFill>
                  <a:schemeClr val="tx2"/>
                </a:solidFill>
                <a:effectLst>
                  <a:outerShdw blurRad="38100" dist="38100" dir="2700000" algn="tl">
                    <a:srgbClr val="000000"/>
                  </a:outerShdw>
                </a:effectLst>
                <a:latin typeface="Arial" charset="0"/>
              </a:rPr>
              <a:t>RIMA</a:t>
            </a:r>
            <a:br>
              <a:rPr lang="pl-PL" sz="4400">
                <a:solidFill>
                  <a:schemeClr val="tx2"/>
                </a:solidFill>
                <a:effectLst>
                  <a:outerShdw blurRad="38100" dist="38100" dir="2700000" algn="tl">
                    <a:srgbClr val="000000"/>
                  </a:outerShdw>
                </a:effectLst>
                <a:latin typeface="Arial" charset="0"/>
              </a:rPr>
            </a:br>
            <a:r>
              <a:rPr lang="pl-PL" sz="4400">
                <a:solidFill>
                  <a:schemeClr val="tx2"/>
                </a:solidFill>
                <a:effectLst>
                  <a:outerShdw blurRad="38100" dist="38100" dir="2700000" algn="tl">
                    <a:srgbClr val="000000"/>
                  </a:outerShdw>
                </a:effectLst>
                <a:latin typeface="Arial" charset="0"/>
              </a:rPr>
              <a:t>ZALETY          WADY</a:t>
            </a:r>
          </a:p>
        </p:txBody>
      </p:sp>
      <p:sp>
        <p:nvSpPr>
          <p:cNvPr id="77827" name="Rectangle 3"/>
          <p:cNvSpPr>
            <a:spLocks noChangeArrowheads="1"/>
          </p:cNvSpPr>
          <p:nvPr/>
        </p:nvSpPr>
        <p:spPr bwMode="auto">
          <a:xfrm>
            <a:off x="134938" y="2116138"/>
            <a:ext cx="4371975" cy="4135437"/>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pl-PL" sz="2400" dirty="0">
                <a:latin typeface="Times New Roman" charset="0"/>
              </a:rPr>
              <a:t>Skuteczne przy terapii depresji atypowej</a:t>
            </a:r>
          </a:p>
          <a:p>
            <a:pPr marL="342900" indent="-342900">
              <a:lnSpc>
                <a:spcPct val="90000"/>
              </a:lnSpc>
              <a:spcBef>
                <a:spcPct val="20000"/>
              </a:spcBef>
              <a:buClr>
                <a:schemeClr val="accent2"/>
              </a:buClr>
              <a:buSzPct val="80000"/>
              <a:buFont typeface="Wingdings" pitchFamily="2" charset="2"/>
              <a:buChar char="l"/>
            </a:pPr>
            <a:r>
              <a:rPr lang="pl-PL" sz="2400" dirty="0">
                <a:latin typeface="Times New Roman" charset="0"/>
              </a:rPr>
              <a:t>Mała liczba interakcji</a:t>
            </a:r>
          </a:p>
          <a:p>
            <a:pPr marL="342900" indent="-342900">
              <a:lnSpc>
                <a:spcPct val="90000"/>
              </a:lnSpc>
              <a:spcBef>
                <a:spcPct val="20000"/>
              </a:spcBef>
              <a:buClr>
                <a:schemeClr val="accent2"/>
              </a:buClr>
              <a:buSzPct val="80000"/>
              <a:buFont typeface="Wingdings" pitchFamily="2" charset="2"/>
              <a:buChar char="l"/>
            </a:pPr>
            <a:r>
              <a:rPr lang="pl-PL" sz="2400" dirty="0">
                <a:latin typeface="Times New Roman" charset="0"/>
              </a:rPr>
              <a:t>Bezpieczne w terapii osób w wieku podeszłym</a:t>
            </a:r>
          </a:p>
          <a:p>
            <a:pPr marL="342900" indent="-342900">
              <a:lnSpc>
                <a:spcPct val="90000"/>
              </a:lnSpc>
              <a:spcBef>
                <a:spcPct val="20000"/>
              </a:spcBef>
              <a:buClr>
                <a:schemeClr val="accent2"/>
              </a:buClr>
              <a:buSzPct val="80000"/>
              <a:buFont typeface="Wingdings" pitchFamily="2" charset="2"/>
              <a:buChar char="l"/>
            </a:pPr>
            <a:r>
              <a:rPr lang="pl-PL" sz="2400" dirty="0">
                <a:latin typeface="Times New Roman" charset="0"/>
              </a:rPr>
              <a:t>Brak dysfunkcji seksualnych</a:t>
            </a:r>
          </a:p>
          <a:p>
            <a:pPr marL="342900" indent="-342900">
              <a:lnSpc>
                <a:spcPct val="90000"/>
              </a:lnSpc>
              <a:spcBef>
                <a:spcPct val="20000"/>
              </a:spcBef>
              <a:buClr>
                <a:schemeClr val="accent2"/>
              </a:buClr>
              <a:buSzPct val="80000"/>
              <a:buFont typeface="Wingdings" pitchFamily="2" charset="2"/>
              <a:buChar char="l"/>
            </a:pPr>
            <a:r>
              <a:rPr lang="pl-PL" sz="2400" dirty="0">
                <a:latin typeface="Times New Roman" charset="0"/>
              </a:rPr>
              <a:t>Lek z wyboru w terapii fobii socjalnej</a:t>
            </a:r>
          </a:p>
          <a:p>
            <a:pPr marL="342900" indent="-342900">
              <a:lnSpc>
                <a:spcPct val="90000"/>
              </a:lnSpc>
              <a:spcBef>
                <a:spcPct val="20000"/>
              </a:spcBef>
              <a:buClr>
                <a:schemeClr val="accent2"/>
              </a:buClr>
              <a:buSzPct val="80000"/>
              <a:buFont typeface="Wingdings" pitchFamily="2" charset="2"/>
              <a:buChar char="l"/>
            </a:pPr>
            <a:r>
              <a:rPr lang="pl-PL" sz="2400" dirty="0">
                <a:latin typeface="Times New Roman" charset="0"/>
              </a:rPr>
              <a:t>Dawkowanie – 300</a:t>
            </a:r>
            <a:r>
              <a:rPr lang="pl-PL" sz="2800" dirty="0">
                <a:latin typeface="Times New Roman" charset="0"/>
              </a:rPr>
              <a:t>-600 mg/</a:t>
            </a:r>
            <a:r>
              <a:rPr lang="pl-PL" sz="2800" dirty="0" err="1">
                <a:latin typeface="Times New Roman" charset="0"/>
              </a:rPr>
              <a:t>p.d</a:t>
            </a:r>
            <a:r>
              <a:rPr lang="pl-PL" sz="2800" dirty="0">
                <a:latin typeface="Times New Roman" charset="0"/>
              </a:rPr>
              <a:t>./BID</a:t>
            </a:r>
          </a:p>
          <a:p>
            <a:pPr marL="342900" indent="-342900">
              <a:lnSpc>
                <a:spcPct val="90000"/>
              </a:lnSpc>
              <a:spcBef>
                <a:spcPct val="20000"/>
              </a:spcBef>
              <a:buClr>
                <a:schemeClr val="accent2"/>
              </a:buClr>
              <a:buSzPct val="80000"/>
              <a:buFont typeface="Wingdings" pitchFamily="2" charset="2"/>
              <a:buChar char="l"/>
            </a:pPr>
            <a:endParaRPr lang="pl-PL" sz="2800" dirty="0">
              <a:latin typeface="Times New Roman" charset="0"/>
            </a:endParaRPr>
          </a:p>
        </p:txBody>
      </p:sp>
      <p:sp>
        <p:nvSpPr>
          <p:cNvPr id="77828" name="Rectangle 4"/>
          <p:cNvSpPr>
            <a:spLocks noChangeArrowheads="1"/>
          </p:cNvSpPr>
          <p:nvPr/>
        </p:nvSpPr>
        <p:spPr bwMode="auto">
          <a:xfrm>
            <a:off x="4659313" y="2116138"/>
            <a:ext cx="4371975" cy="4135437"/>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0000"/>
              <a:buFont typeface="Wingdings" pitchFamily="2" charset="2"/>
              <a:buChar char="l"/>
            </a:pPr>
            <a:r>
              <a:rPr lang="pl-PL" sz="2800">
                <a:latin typeface="Times New Roman" charset="0"/>
              </a:rPr>
              <a:t>Mniej skuteczne w terapii depresji typowej</a:t>
            </a:r>
          </a:p>
        </p:txBody>
      </p:sp>
    </p:spTree>
    <p:extLst>
      <p:ext uri="{BB962C8B-B14F-4D97-AF65-F5344CB8AC3E}">
        <p14:creationId xmlns:p14="http://schemas.microsoft.com/office/powerpoint/2010/main" val="2414800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barn(outVertical)">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barn(outVertical)">
                                      <p:cBhvr>
                                        <p:cTn id="12" dur="500"/>
                                        <p:tgtEl>
                                          <p:spTgt spid="778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barn(outVertical)">
                                      <p:cBhvr>
                                        <p:cTn id="17" dur="500"/>
                                        <p:tgtEl>
                                          <p:spTgt spid="778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7827">
                                            <p:txEl>
                                              <p:pRg st="2" end="2"/>
                                            </p:txEl>
                                          </p:spTgt>
                                        </p:tgtEl>
                                        <p:attrNameLst>
                                          <p:attrName>style.visibility</p:attrName>
                                        </p:attrNameLst>
                                      </p:cBhvr>
                                      <p:to>
                                        <p:strVal val="visible"/>
                                      </p:to>
                                    </p:set>
                                    <p:animEffect transition="in" filter="barn(outVertical)">
                                      <p:cBhvr>
                                        <p:cTn id="22" dur="500"/>
                                        <p:tgtEl>
                                          <p:spTgt spid="778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77827">
                                            <p:txEl>
                                              <p:pRg st="3" end="3"/>
                                            </p:txEl>
                                          </p:spTgt>
                                        </p:tgtEl>
                                        <p:attrNameLst>
                                          <p:attrName>style.visibility</p:attrName>
                                        </p:attrNameLst>
                                      </p:cBhvr>
                                      <p:to>
                                        <p:strVal val="visible"/>
                                      </p:to>
                                    </p:set>
                                    <p:animEffect transition="in" filter="barn(outVertical)">
                                      <p:cBhvr>
                                        <p:cTn id="27" dur="500"/>
                                        <p:tgtEl>
                                          <p:spTgt spid="778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77827">
                                            <p:txEl>
                                              <p:pRg st="4" end="4"/>
                                            </p:txEl>
                                          </p:spTgt>
                                        </p:tgtEl>
                                        <p:attrNameLst>
                                          <p:attrName>style.visibility</p:attrName>
                                        </p:attrNameLst>
                                      </p:cBhvr>
                                      <p:to>
                                        <p:strVal val="visible"/>
                                      </p:to>
                                    </p:set>
                                    <p:animEffect transition="in" filter="barn(outVertical)">
                                      <p:cBhvr>
                                        <p:cTn id="32" dur="500"/>
                                        <p:tgtEl>
                                          <p:spTgt spid="778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Effect transition="in" filter="barn(outVertical)">
                                      <p:cBhvr>
                                        <p:cTn id="37" dur="500"/>
                                        <p:tgtEl>
                                          <p:spTgt spid="778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77828">
                                            <p:txEl>
                                              <p:pRg st="0" end="0"/>
                                            </p:txEl>
                                          </p:spTgt>
                                        </p:tgtEl>
                                        <p:attrNameLst>
                                          <p:attrName>style.visibility</p:attrName>
                                        </p:attrNameLst>
                                      </p:cBhvr>
                                      <p:to>
                                        <p:strVal val="visible"/>
                                      </p:to>
                                    </p:set>
                                    <p:animEffect transition="in" filter="barn(outVertical)">
                                      <p:cBhvr>
                                        <p:cTn id="42" dur="500"/>
                                        <p:tgtEl>
                                          <p:spTgt spid="778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p:bldP spid="77827" grpId="0" build="p" autoUpdateAnimBg="0"/>
      <p:bldP spid="77828"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sz="quarter" idx="13"/>
          </p:nvPr>
        </p:nvSpPr>
        <p:spPr/>
        <p:txBody>
          <a:bodyPr>
            <a:normAutofit/>
          </a:bodyPr>
          <a:lstStyle/>
          <a:p>
            <a:r>
              <a:rPr lang="pl-PL" sz="3200" dirty="0"/>
              <a:t>SNRI</a:t>
            </a:r>
          </a:p>
          <a:p>
            <a:r>
              <a:rPr lang="pl-PL" sz="3200" dirty="0"/>
              <a:t>Wysoka skuteczność antydepresyjna</a:t>
            </a:r>
          </a:p>
          <a:p>
            <a:r>
              <a:rPr lang="pl-PL" sz="3200" dirty="0"/>
              <a:t>Forma ER</a:t>
            </a:r>
          </a:p>
          <a:p>
            <a:r>
              <a:rPr lang="pl-PL" sz="3200" dirty="0"/>
              <a:t>Dawkowanie – 75-225 mg </a:t>
            </a:r>
            <a:r>
              <a:rPr lang="pl-PL" sz="3200" dirty="0" err="1"/>
              <a:t>p.d</a:t>
            </a:r>
            <a:r>
              <a:rPr lang="pl-PL" sz="3200" dirty="0"/>
              <a:t>.</a:t>
            </a:r>
          </a:p>
        </p:txBody>
      </p:sp>
      <p:sp>
        <p:nvSpPr>
          <p:cNvPr id="4" name="Symbol zastępczy numeru slajdu 5"/>
          <p:cNvSpPr>
            <a:spLocks noGrp="1"/>
          </p:cNvSpPr>
          <p:nvPr>
            <p:ph type="sldNum" sz="quarter" idx="15"/>
          </p:nvPr>
        </p:nvSpPr>
        <p:spPr/>
        <p:txBody>
          <a:bodyPr/>
          <a:lstStyle/>
          <a:p>
            <a:fld id="{FF6C9327-BAC8-4827-BAC4-04B0C35D207E}" type="slidenum">
              <a:rPr lang="pl-PL"/>
              <a:pPr/>
              <a:t>88</a:t>
            </a:fld>
            <a:endParaRPr lang="pl-PL"/>
          </a:p>
        </p:txBody>
      </p:sp>
      <p:sp>
        <p:nvSpPr>
          <p:cNvPr id="116738" name="Rectangle 2"/>
          <p:cNvSpPr>
            <a:spLocks noGrp="1" noChangeArrowheads="1"/>
          </p:cNvSpPr>
          <p:nvPr>
            <p:ph type="title"/>
          </p:nvPr>
        </p:nvSpPr>
        <p:spPr/>
        <p:txBody>
          <a:bodyPr/>
          <a:lstStyle/>
          <a:p>
            <a:r>
              <a:rPr lang="pl-PL"/>
              <a:t>WENLAFAKSYNA</a:t>
            </a:r>
          </a:p>
        </p:txBody>
      </p:sp>
    </p:spTree>
    <p:extLst>
      <p:ext uri="{BB962C8B-B14F-4D97-AF65-F5344CB8AC3E}">
        <p14:creationId xmlns:p14="http://schemas.microsoft.com/office/powerpoint/2010/main" val="20556535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p:cNvSpPr>
            <a:spLocks noGrp="1"/>
          </p:cNvSpPr>
          <p:nvPr>
            <p:ph type="sldNum" sz="quarter" idx="11"/>
          </p:nvPr>
        </p:nvSpPr>
        <p:spPr/>
        <p:txBody>
          <a:bodyPr/>
          <a:lstStyle/>
          <a:p>
            <a:fld id="{DDC1959A-FCBB-4D0C-8EFD-315667C5AE62}" type="slidenum">
              <a:rPr lang="pl-PL"/>
              <a:pPr/>
              <a:t>89</a:t>
            </a:fld>
            <a:endParaRPr lang="pl-PL"/>
          </a:p>
        </p:txBody>
      </p:sp>
      <p:sp>
        <p:nvSpPr>
          <p:cNvPr id="79874" name="Rectangle 2"/>
          <p:cNvSpPr>
            <a:spLocks noChangeArrowheads="1"/>
          </p:cNvSpPr>
          <p:nvPr/>
        </p:nvSpPr>
        <p:spPr bwMode="auto">
          <a:xfrm>
            <a:off x="134938" y="889000"/>
            <a:ext cx="8885237" cy="1155700"/>
          </a:xfrm>
          <a:prstGeom prst="rect">
            <a:avLst/>
          </a:prstGeom>
          <a:noFill/>
          <a:ln w="9525">
            <a:noFill/>
            <a:miter lim="800000"/>
            <a:headEnd/>
            <a:tailEnd/>
          </a:ln>
          <a:effectLst/>
        </p:spPr>
        <p:txBody>
          <a:bodyPr lIns="92075" tIns="46038" rIns="92075" bIns="46038" anchor="ctr"/>
          <a:lstStyle/>
          <a:p>
            <a:pPr algn="ctr"/>
            <a:r>
              <a:rPr lang="pl-PL" sz="4400">
                <a:solidFill>
                  <a:schemeClr val="tx2"/>
                </a:solidFill>
                <a:effectLst>
                  <a:outerShdw blurRad="38100" dist="38100" dir="2700000" algn="tl">
                    <a:srgbClr val="000000"/>
                  </a:outerShdw>
                </a:effectLst>
                <a:latin typeface="Arial" charset="0"/>
              </a:rPr>
              <a:t>TIANEPTYNA</a:t>
            </a:r>
            <a:br>
              <a:rPr lang="pl-PL" sz="4400">
                <a:solidFill>
                  <a:schemeClr val="tx2"/>
                </a:solidFill>
                <a:effectLst>
                  <a:outerShdw blurRad="38100" dist="38100" dir="2700000" algn="tl">
                    <a:srgbClr val="000000"/>
                  </a:outerShdw>
                </a:effectLst>
                <a:latin typeface="Arial" charset="0"/>
              </a:rPr>
            </a:br>
            <a:r>
              <a:rPr lang="pl-PL" sz="4400">
                <a:solidFill>
                  <a:schemeClr val="tx2"/>
                </a:solidFill>
                <a:effectLst>
                  <a:outerShdw blurRad="38100" dist="38100" dir="2700000" algn="tl">
                    <a:srgbClr val="000000"/>
                  </a:outerShdw>
                </a:effectLst>
                <a:latin typeface="Arial" charset="0"/>
              </a:rPr>
              <a:t>ZALETY             WADY</a:t>
            </a:r>
          </a:p>
        </p:txBody>
      </p:sp>
      <p:sp>
        <p:nvSpPr>
          <p:cNvPr id="79875" name="Rectangle 3"/>
          <p:cNvSpPr>
            <a:spLocks noChangeArrowheads="1"/>
          </p:cNvSpPr>
          <p:nvPr/>
        </p:nvSpPr>
        <p:spPr bwMode="auto">
          <a:xfrm>
            <a:off x="134938" y="2116138"/>
            <a:ext cx="4371975" cy="4135437"/>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0000"/>
              <a:buFont typeface="Wingdings" pitchFamily="2" charset="2"/>
              <a:buChar char="l"/>
            </a:pPr>
            <a:r>
              <a:rPr lang="pl-PL" sz="2400" dirty="0">
                <a:latin typeface="Times New Roman" charset="0"/>
              </a:rPr>
              <a:t>Znaczący efekt </a:t>
            </a:r>
            <a:r>
              <a:rPr lang="pl-PL" sz="2400" dirty="0" err="1">
                <a:latin typeface="Times New Roman" charset="0"/>
              </a:rPr>
              <a:t>przeciwlękowy</a:t>
            </a:r>
            <a:endParaRPr lang="pl-PL" sz="2400" dirty="0">
              <a:latin typeface="Times New Roman" charset="0"/>
            </a:endParaRPr>
          </a:p>
          <a:p>
            <a:pPr marL="342900" indent="-342900">
              <a:spcBef>
                <a:spcPct val="20000"/>
              </a:spcBef>
              <a:buClr>
                <a:schemeClr val="accent2"/>
              </a:buClr>
              <a:buSzPct val="80000"/>
              <a:buFont typeface="Wingdings" pitchFamily="2" charset="2"/>
              <a:buChar char="l"/>
            </a:pPr>
            <a:r>
              <a:rPr lang="pl-PL" sz="2400" dirty="0">
                <a:latin typeface="Times New Roman" charset="0"/>
              </a:rPr>
              <a:t>Brak niebezpiecznych interakcji</a:t>
            </a:r>
          </a:p>
          <a:p>
            <a:pPr marL="342900" indent="-342900">
              <a:spcBef>
                <a:spcPct val="20000"/>
              </a:spcBef>
              <a:buClr>
                <a:schemeClr val="accent2"/>
              </a:buClr>
              <a:buSzPct val="80000"/>
              <a:buFont typeface="Wingdings" pitchFamily="2" charset="2"/>
              <a:buChar char="l"/>
            </a:pPr>
            <a:r>
              <a:rPr lang="pl-PL" sz="2400" dirty="0">
                <a:latin typeface="Times New Roman" charset="0"/>
              </a:rPr>
              <a:t>Dobrze tolerowana przez osoby w wieku podeszłym</a:t>
            </a:r>
          </a:p>
          <a:p>
            <a:pPr marL="342900" indent="-342900">
              <a:spcBef>
                <a:spcPct val="20000"/>
              </a:spcBef>
              <a:buClr>
                <a:schemeClr val="accent2"/>
              </a:buClr>
              <a:buSzPct val="80000"/>
              <a:buFont typeface="Wingdings" pitchFamily="2" charset="2"/>
              <a:buChar char="l"/>
            </a:pPr>
            <a:r>
              <a:rPr lang="pl-PL" sz="2400" dirty="0">
                <a:latin typeface="Times New Roman" charset="0"/>
              </a:rPr>
              <a:t>Skuteczna w terapii depresji alkoholowej</a:t>
            </a:r>
          </a:p>
          <a:p>
            <a:pPr marL="342900" indent="-342900">
              <a:spcBef>
                <a:spcPct val="20000"/>
              </a:spcBef>
              <a:buClr>
                <a:schemeClr val="accent2"/>
              </a:buClr>
              <a:buSzPct val="80000"/>
              <a:buFont typeface="Wingdings" pitchFamily="2" charset="2"/>
              <a:buChar char="l"/>
            </a:pPr>
            <a:r>
              <a:rPr lang="pl-PL" sz="2400" dirty="0">
                <a:latin typeface="Times New Roman" charset="0"/>
              </a:rPr>
              <a:t>Dawkowanie – 2-3</a:t>
            </a:r>
            <a:r>
              <a:rPr lang="pl-PL" sz="2800" dirty="0">
                <a:latin typeface="Times New Roman" charset="0"/>
              </a:rPr>
              <a:t> x 12.5 mg</a:t>
            </a:r>
          </a:p>
        </p:txBody>
      </p:sp>
      <p:sp>
        <p:nvSpPr>
          <p:cNvPr id="79876" name="Rectangle 4"/>
          <p:cNvSpPr>
            <a:spLocks noChangeArrowheads="1"/>
          </p:cNvSpPr>
          <p:nvPr/>
        </p:nvSpPr>
        <p:spPr bwMode="auto">
          <a:xfrm>
            <a:off x="4659313" y="2116138"/>
            <a:ext cx="4371975" cy="4135437"/>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0000"/>
              <a:buFont typeface="Wingdings" pitchFamily="2" charset="2"/>
              <a:buChar char="l"/>
            </a:pPr>
            <a:r>
              <a:rPr lang="pl-PL" sz="2800">
                <a:latin typeface="Times New Roman" charset="0"/>
              </a:rPr>
              <a:t>Mniejsza efektywność przeciwdepresyjna w porównaniu z TLPD i SSRI</a:t>
            </a:r>
          </a:p>
        </p:txBody>
      </p:sp>
    </p:spTree>
    <p:extLst>
      <p:ext uri="{BB962C8B-B14F-4D97-AF65-F5344CB8AC3E}">
        <p14:creationId xmlns:p14="http://schemas.microsoft.com/office/powerpoint/2010/main" val="2705829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barn(outVertical)">
                                      <p:cBhvr>
                                        <p:cTn id="7" dur="5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barn(outVertical)">
                                      <p:cBhvr>
                                        <p:cTn id="12" dur="500"/>
                                        <p:tgtEl>
                                          <p:spTgt spid="79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barn(outVertical)">
                                      <p:cBhvr>
                                        <p:cTn id="17" dur="500"/>
                                        <p:tgtEl>
                                          <p:spTgt spid="798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9875">
                                            <p:txEl>
                                              <p:pRg st="2" end="2"/>
                                            </p:txEl>
                                          </p:spTgt>
                                        </p:tgtEl>
                                        <p:attrNameLst>
                                          <p:attrName>style.visibility</p:attrName>
                                        </p:attrNameLst>
                                      </p:cBhvr>
                                      <p:to>
                                        <p:strVal val="visible"/>
                                      </p:to>
                                    </p:set>
                                    <p:animEffect transition="in" filter="barn(outVertical)">
                                      <p:cBhvr>
                                        <p:cTn id="22" dur="500"/>
                                        <p:tgtEl>
                                          <p:spTgt spid="798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79875">
                                            <p:txEl>
                                              <p:pRg st="3" end="3"/>
                                            </p:txEl>
                                          </p:spTgt>
                                        </p:tgtEl>
                                        <p:attrNameLst>
                                          <p:attrName>style.visibility</p:attrName>
                                        </p:attrNameLst>
                                      </p:cBhvr>
                                      <p:to>
                                        <p:strVal val="visible"/>
                                      </p:to>
                                    </p:set>
                                    <p:animEffect transition="in" filter="barn(outVertical)">
                                      <p:cBhvr>
                                        <p:cTn id="27" dur="500"/>
                                        <p:tgtEl>
                                          <p:spTgt spid="798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79875">
                                            <p:txEl>
                                              <p:pRg st="4" end="4"/>
                                            </p:txEl>
                                          </p:spTgt>
                                        </p:tgtEl>
                                        <p:attrNameLst>
                                          <p:attrName>style.visibility</p:attrName>
                                        </p:attrNameLst>
                                      </p:cBhvr>
                                      <p:to>
                                        <p:strVal val="visible"/>
                                      </p:to>
                                    </p:set>
                                    <p:animEffect transition="in" filter="barn(outVertical)">
                                      <p:cBhvr>
                                        <p:cTn id="32" dur="500"/>
                                        <p:tgtEl>
                                          <p:spTgt spid="798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9876">
                                            <p:txEl>
                                              <p:pRg st="0" end="0"/>
                                            </p:txEl>
                                          </p:spTgt>
                                        </p:tgtEl>
                                        <p:attrNameLst>
                                          <p:attrName>style.visibility</p:attrName>
                                        </p:attrNameLst>
                                      </p:cBhvr>
                                      <p:to>
                                        <p:strVal val="visible"/>
                                      </p:to>
                                    </p:set>
                                    <p:animEffect transition="in" filter="barn(outVertical)">
                                      <p:cBhvr>
                                        <p:cTn id="37" dur="500"/>
                                        <p:tgtEl>
                                          <p:spTgt spid="798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P spid="79875" grpId="0" build="p" autoUpdateAnimBg="0"/>
      <p:bldP spid="7987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07269" y="857251"/>
            <a:ext cx="6172200" cy="854869"/>
          </a:xfrm>
        </p:spPr>
        <p:txBody>
          <a:bodyPr>
            <a:normAutofit fontScale="90000"/>
          </a:bodyPr>
          <a:lstStyle/>
          <a:p>
            <a:pPr eaLnBrk="1" hangingPunct="1">
              <a:defRPr/>
            </a:pPr>
            <a:r>
              <a:rPr lang="pl-PL" sz="3000" b="1">
                <a:solidFill>
                  <a:srgbClr val="FF9933"/>
                </a:solidFill>
              </a:rPr>
              <a:t>Długoterminowe wyniki leczenia schizofrenii</a:t>
            </a:r>
            <a:r>
              <a:rPr lang="pl-PL" sz="3000"/>
              <a:t> </a:t>
            </a:r>
            <a:endParaRPr lang="en-GB" sz="3000"/>
          </a:p>
        </p:txBody>
      </p:sp>
      <p:sp>
        <p:nvSpPr>
          <p:cNvPr id="18435" name="Line 4"/>
          <p:cNvSpPr>
            <a:spLocks noChangeShapeType="1"/>
          </p:cNvSpPr>
          <p:nvPr/>
        </p:nvSpPr>
        <p:spPr bwMode="auto">
          <a:xfrm>
            <a:off x="6462712" y="2240756"/>
            <a:ext cx="1538288" cy="0"/>
          </a:xfrm>
          <a:prstGeom prst="line">
            <a:avLst/>
          </a:prstGeom>
          <a:noFill/>
          <a:ln w="50800">
            <a:solidFill>
              <a:schemeClr val="tx1"/>
            </a:solidFill>
            <a:round/>
            <a:headEnd/>
            <a:tailEnd/>
          </a:ln>
        </p:spPr>
        <p:txBody>
          <a:bodyPr/>
          <a:lstStyle/>
          <a:p>
            <a:endParaRPr lang="pl-PL">
              <a:solidFill>
                <a:prstClr val="black"/>
              </a:solidFill>
            </a:endParaRPr>
          </a:p>
        </p:txBody>
      </p:sp>
      <p:sp>
        <p:nvSpPr>
          <p:cNvPr id="18436" name="Line 5"/>
          <p:cNvSpPr>
            <a:spLocks noChangeShapeType="1"/>
          </p:cNvSpPr>
          <p:nvPr/>
        </p:nvSpPr>
        <p:spPr bwMode="auto">
          <a:xfrm>
            <a:off x="5381626" y="2996804"/>
            <a:ext cx="1026319" cy="0"/>
          </a:xfrm>
          <a:prstGeom prst="line">
            <a:avLst/>
          </a:prstGeom>
          <a:noFill/>
          <a:ln w="50800">
            <a:solidFill>
              <a:schemeClr val="tx1"/>
            </a:solidFill>
            <a:round/>
            <a:headEnd/>
            <a:tailEnd/>
          </a:ln>
        </p:spPr>
        <p:txBody>
          <a:bodyPr/>
          <a:lstStyle/>
          <a:p>
            <a:endParaRPr lang="pl-PL">
              <a:solidFill>
                <a:prstClr val="black"/>
              </a:solidFill>
            </a:endParaRPr>
          </a:p>
        </p:txBody>
      </p:sp>
      <p:sp>
        <p:nvSpPr>
          <p:cNvPr id="18437" name="Line 6"/>
          <p:cNvSpPr>
            <a:spLocks noChangeShapeType="1"/>
          </p:cNvSpPr>
          <p:nvPr/>
        </p:nvSpPr>
        <p:spPr bwMode="auto">
          <a:xfrm>
            <a:off x="4356498" y="3807619"/>
            <a:ext cx="1026319" cy="0"/>
          </a:xfrm>
          <a:prstGeom prst="line">
            <a:avLst/>
          </a:prstGeom>
          <a:noFill/>
          <a:ln w="50800">
            <a:solidFill>
              <a:schemeClr val="tx1"/>
            </a:solidFill>
            <a:round/>
            <a:headEnd/>
            <a:tailEnd/>
          </a:ln>
        </p:spPr>
        <p:txBody>
          <a:bodyPr/>
          <a:lstStyle/>
          <a:p>
            <a:endParaRPr lang="pl-PL">
              <a:solidFill>
                <a:prstClr val="black"/>
              </a:solidFill>
            </a:endParaRPr>
          </a:p>
        </p:txBody>
      </p:sp>
      <p:sp>
        <p:nvSpPr>
          <p:cNvPr id="18438" name="Line 7"/>
          <p:cNvSpPr>
            <a:spLocks noChangeShapeType="1"/>
          </p:cNvSpPr>
          <p:nvPr/>
        </p:nvSpPr>
        <p:spPr bwMode="auto">
          <a:xfrm>
            <a:off x="3221831" y="4617244"/>
            <a:ext cx="1134666" cy="0"/>
          </a:xfrm>
          <a:prstGeom prst="line">
            <a:avLst/>
          </a:prstGeom>
          <a:noFill/>
          <a:ln w="50800">
            <a:solidFill>
              <a:schemeClr val="tx1"/>
            </a:solidFill>
            <a:round/>
            <a:headEnd/>
            <a:tailEnd/>
          </a:ln>
        </p:spPr>
        <p:txBody>
          <a:bodyPr/>
          <a:lstStyle/>
          <a:p>
            <a:endParaRPr lang="pl-PL">
              <a:solidFill>
                <a:prstClr val="black"/>
              </a:solidFill>
            </a:endParaRPr>
          </a:p>
        </p:txBody>
      </p:sp>
      <p:sp>
        <p:nvSpPr>
          <p:cNvPr id="18439" name="Text Box 9"/>
          <p:cNvSpPr txBox="1">
            <a:spLocks noChangeArrowheads="1"/>
          </p:cNvSpPr>
          <p:nvPr/>
        </p:nvSpPr>
        <p:spPr bwMode="auto">
          <a:xfrm>
            <a:off x="2250282" y="3914776"/>
            <a:ext cx="1997869" cy="577081"/>
          </a:xfrm>
          <a:prstGeom prst="rect">
            <a:avLst/>
          </a:prstGeom>
          <a:noFill/>
          <a:ln w="9525">
            <a:solidFill>
              <a:srgbClr val="FF0000"/>
            </a:solidFill>
            <a:miter lim="800000"/>
            <a:headEnd/>
            <a:tailEnd/>
          </a:ln>
        </p:spPr>
        <p:txBody>
          <a:bodyPr>
            <a:spAutoFit/>
          </a:bodyPr>
          <a:lstStyle/>
          <a:p>
            <a:pPr>
              <a:spcBef>
                <a:spcPct val="50000"/>
              </a:spcBef>
            </a:pPr>
            <a:r>
              <a:rPr lang="pl-PL" sz="1050" b="1">
                <a:solidFill>
                  <a:prstClr val="black"/>
                </a:solidFill>
              </a:rPr>
              <a:t>1960-70</a:t>
            </a:r>
            <a:r>
              <a:rPr lang="pl-PL" sz="1050">
                <a:solidFill>
                  <a:prstClr val="black"/>
                </a:solidFill>
              </a:rPr>
              <a:t> przeżywalność poza szpitalem, deinstytucjonalizacja </a:t>
            </a:r>
            <a:endParaRPr lang="en-GB" sz="1050">
              <a:solidFill>
                <a:prstClr val="black"/>
              </a:solidFill>
            </a:endParaRPr>
          </a:p>
        </p:txBody>
      </p:sp>
      <p:sp>
        <p:nvSpPr>
          <p:cNvPr id="18440" name="Text Box 10"/>
          <p:cNvSpPr txBox="1">
            <a:spLocks noChangeArrowheads="1"/>
          </p:cNvSpPr>
          <p:nvPr/>
        </p:nvSpPr>
        <p:spPr bwMode="auto">
          <a:xfrm>
            <a:off x="3654028" y="2943225"/>
            <a:ext cx="1566863" cy="761747"/>
          </a:xfrm>
          <a:prstGeom prst="rect">
            <a:avLst/>
          </a:prstGeom>
          <a:noFill/>
          <a:ln w="9525">
            <a:solidFill>
              <a:srgbClr val="FF0000"/>
            </a:solidFill>
            <a:miter lim="800000"/>
            <a:headEnd/>
            <a:tailEnd/>
          </a:ln>
        </p:spPr>
        <p:txBody>
          <a:bodyPr>
            <a:spAutoFit/>
          </a:bodyPr>
          <a:lstStyle/>
          <a:p>
            <a:pPr>
              <a:spcBef>
                <a:spcPct val="50000"/>
              </a:spcBef>
            </a:pPr>
            <a:r>
              <a:rPr lang="pl-PL" sz="1050" b="1">
                <a:solidFill>
                  <a:prstClr val="black"/>
                </a:solidFill>
              </a:rPr>
              <a:t>1980</a:t>
            </a:r>
            <a:r>
              <a:rPr lang="pl-PL" sz="1050">
                <a:solidFill>
                  <a:prstClr val="black"/>
                </a:solidFill>
              </a:rPr>
              <a:t> redukowanie nawrotowości, minimalizowanie objawów pozytywnych</a:t>
            </a:r>
            <a:r>
              <a:rPr lang="pl-PL" sz="1200">
                <a:solidFill>
                  <a:prstClr val="black"/>
                </a:solidFill>
              </a:rPr>
              <a:t> </a:t>
            </a:r>
            <a:endParaRPr lang="en-GB" sz="1200">
              <a:solidFill>
                <a:prstClr val="black"/>
              </a:solidFill>
            </a:endParaRPr>
          </a:p>
        </p:txBody>
      </p:sp>
      <p:sp>
        <p:nvSpPr>
          <p:cNvPr id="18441" name="Text Box 11"/>
          <p:cNvSpPr txBox="1">
            <a:spLocks noChangeArrowheads="1"/>
          </p:cNvSpPr>
          <p:nvPr/>
        </p:nvSpPr>
        <p:spPr bwMode="auto">
          <a:xfrm>
            <a:off x="4787503" y="2132410"/>
            <a:ext cx="1566863" cy="761747"/>
          </a:xfrm>
          <a:prstGeom prst="rect">
            <a:avLst/>
          </a:prstGeom>
          <a:noFill/>
          <a:ln w="9525">
            <a:solidFill>
              <a:srgbClr val="FF3300"/>
            </a:solidFill>
            <a:miter lim="800000"/>
            <a:headEnd/>
            <a:tailEnd/>
          </a:ln>
        </p:spPr>
        <p:txBody>
          <a:bodyPr>
            <a:spAutoFit/>
          </a:bodyPr>
          <a:lstStyle/>
          <a:p>
            <a:pPr>
              <a:spcBef>
                <a:spcPct val="50000"/>
              </a:spcBef>
            </a:pPr>
            <a:r>
              <a:rPr lang="pl-PL" sz="1050" b="1">
                <a:solidFill>
                  <a:prstClr val="black"/>
                </a:solidFill>
              </a:rPr>
              <a:t>1990</a:t>
            </a:r>
            <a:r>
              <a:rPr lang="pl-PL" sz="1050">
                <a:solidFill>
                  <a:prstClr val="black"/>
                </a:solidFill>
              </a:rPr>
              <a:t> wydłużenie okresów stabilności, minimalizowane objawów negatywnych</a:t>
            </a:r>
            <a:r>
              <a:rPr lang="pl-PL" sz="1200">
                <a:solidFill>
                  <a:prstClr val="black"/>
                </a:solidFill>
              </a:rPr>
              <a:t> </a:t>
            </a:r>
            <a:endParaRPr lang="en-GB" sz="1200">
              <a:solidFill>
                <a:prstClr val="black"/>
              </a:solidFill>
            </a:endParaRPr>
          </a:p>
        </p:txBody>
      </p:sp>
      <p:sp>
        <p:nvSpPr>
          <p:cNvPr id="18442" name="Text Box 12"/>
          <p:cNvSpPr txBox="1">
            <a:spLocks noChangeArrowheads="1"/>
          </p:cNvSpPr>
          <p:nvPr/>
        </p:nvSpPr>
        <p:spPr bwMode="auto">
          <a:xfrm>
            <a:off x="6434137" y="1269207"/>
            <a:ext cx="1566863" cy="900246"/>
          </a:xfrm>
          <a:prstGeom prst="rect">
            <a:avLst/>
          </a:prstGeom>
          <a:noFill/>
          <a:ln w="9525">
            <a:solidFill>
              <a:srgbClr val="FF3300"/>
            </a:solidFill>
            <a:miter lim="800000"/>
            <a:headEnd/>
            <a:tailEnd/>
          </a:ln>
        </p:spPr>
        <p:txBody>
          <a:bodyPr>
            <a:spAutoFit/>
          </a:bodyPr>
          <a:lstStyle/>
          <a:p>
            <a:pPr>
              <a:spcBef>
                <a:spcPct val="50000"/>
              </a:spcBef>
            </a:pPr>
            <a:r>
              <a:rPr lang="pl-PL" sz="1050" b="1">
                <a:solidFill>
                  <a:prstClr val="black"/>
                </a:solidFill>
              </a:rPr>
              <a:t>2000+</a:t>
            </a:r>
            <a:r>
              <a:rPr lang="pl-PL" sz="1050">
                <a:solidFill>
                  <a:prstClr val="black"/>
                </a:solidFill>
              </a:rPr>
              <a:t> zogniskowanie wysiłków na powrocie do funkcjonalności, uzyskiwanie potencjału do remisji </a:t>
            </a:r>
            <a:endParaRPr lang="en-GB" sz="1050">
              <a:solidFill>
                <a:prstClr val="black"/>
              </a:solidFill>
            </a:endParaRPr>
          </a:p>
        </p:txBody>
      </p:sp>
      <p:sp>
        <p:nvSpPr>
          <p:cNvPr id="18443" name="Line 13"/>
          <p:cNvSpPr>
            <a:spLocks noChangeShapeType="1"/>
          </p:cNvSpPr>
          <p:nvPr/>
        </p:nvSpPr>
        <p:spPr bwMode="auto">
          <a:xfrm>
            <a:off x="3221831" y="4617244"/>
            <a:ext cx="0" cy="1134666"/>
          </a:xfrm>
          <a:prstGeom prst="line">
            <a:avLst/>
          </a:prstGeom>
          <a:noFill/>
          <a:ln w="50800">
            <a:solidFill>
              <a:schemeClr val="tx1"/>
            </a:solidFill>
            <a:round/>
            <a:headEnd/>
            <a:tailEnd/>
          </a:ln>
        </p:spPr>
        <p:txBody>
          <a:bodyPr/>
          <a:lstStyle/>
          <a:p>
            <a:endParaRPr lang="pl-PL">
              <a:solidFill>
                <a:prstClr val="black"/>
              </a:solidFill>
            </a:endParaRPr>
          </a:p>
        </p:txBody>
      </p:sp>
      <p:sp>
        <p:nvSpPr>
          <p:cNvPr id="18444" name="Line 14"/>
          <p:cNvSpPr>
            <a:spLocks noChangeShapeType="1"/>
          </p:cNvSpPr>
          <p:nvPr/>
        </p:nvSpPr>
        <p:spPr bwMode="auto">
          <a:xfrm>
            <a:off x="4356497" y="3807619"/>
            <a:ext cx="0" cy="810816"/>
          </a:xfrm>
          <a:prstGeom prst="line">
            <a:avLst/>
          </a:prstGeom>
          <a:noFill/>
          <a:ln w="50800">
            <a:solidFill>
              <a:schemeClr val="tx1"/>
            </a:solidFill>
            <a:round/>
            <a:headEnd/>
            <a:tailEnd/>
          </a:ln>
        </p:spPr>
        <p:txBody>
          <a:bodyPr/>
          <a:lstStyle/>
          <a:p>
            <a:endParaRPr lang="pl-PL">
              <a:solidFill>
                <a:prstClr val="black"/>
              </a:solidFill>
            </a:endParaRPr>
          </a:p>
        </p:txBody>
      </p:sp>
      <p:sp>
        <p:nvSpPr>
          <p:cNvPr id="18445" name="Line 15"/>
          <p:cNvSpPr>
            <a:spLocks noChangeShapeType="1"/>
          </p:cNvSpPr>
          <p:nvPr/>
        </p:nvSpPr>
        <p:spPr bwMode="auto">
          <a:xfrm>
            <a:off x="5381625" y="2996805"/>
            <a:ext cx="0" cy="810815"/>
          </a:xfrm>
          <a:prstGeom prst="line">
            <a:avLst/>
          </a:prstGeom>
          <a:noFill/>
          <a:ln w="50800">
            <a:solidFill>
              <a:schemeClr val="tx1"/>
            </a:solidFill>
            <a:round/>
            <a:headEnd/>
            <a:tailEnd/>
          </a:ln>
        </p:spPr>
        <p:txBody>
          <a:bodyPr/>
          <a:lstStyle/>
          <a:p>
            <a:endParaRPr lang="pl-PL">
              <a:solidFill>
                <a:prstClr val="black"/>
              </a:solidFill>
            </a:endParaRPr>
          </a:p>
        </p:txBody>
      </p:sp>
      <p:sp>
        <p:nvSpPr>
          <p:cNvPr id="18446" name="Line 16"/>
          <p:cNvSpPr>
            <a:spLocks noChangeShapeType="1"/>
          </p:cNvSpPr>
          <p:nvPr/>
        </p:nvSpPr>
        <p:spPr bwMode="auto">
          <a:xfrm>
            <a:off x="6407944" y="2240756"/>
            <a:ext cx="0" cy="810816"/>
          </a:xfrm>
          <a:prstGeom prst="line">
            <a:avLst/>
          </a:prstGeom>
          <a:noFill/>
          <a:ln w="50800">
            <a:solidFill>
              <a:schemeClr val="tx1"/>
            </a:solidFill>
            <a:round/>
            <a:headEnd/>
            <a:tailEnd/>
          </a:ln>
        </p:spPr>
        <p:txBody>
          <a:bodyPr/>
          <a:lstStyle/>
          <a:p>
            <a:endParaRPr lang="pl-PL">
              <a:solidFill>
                <a:prstClr val="black"/>
              </a:solidFill>
            </a:endParaRPr>
          </a:p>
        </p:txBody>
      </p:sp>
      <p:sp>
        <p:nvSpPr>
          <p:cNvPr id="18447" name="Text Box 17"/>
          <p:cNvSpPr txBox="1">
            <a:spLocks noChangeArrowheads="1"/>
          </p:cNvSpPr>
          <p:nvPr/>
        </p:nvSpPr>
        <p:spPr bwMode="auto">
          <a:xfrm>
            <a:off x="1277541" y="4617244"/>
            <a:ext cx="1890713" cy="1004121"/>
          </a:xfrm>
          <a:prstGeom prst="rect">
            <a:avLst/>
          </a:prstGeom>
          <a:noFill/>
          <a:ln w="9525">
            <a:solidFill>
              <a:srgbClr val="FF0000"/>
            </a:solidFill>
            <a:miter lim="800000"/>
            <a:headEnd/>
            <a:tailEnd/>
          </a:ln>
        </p:spPr>
        <p:txBody>
          <a:bodyPr>
            <a:spAutoFit/>
          </a:bodyPr>
          <a:lstStyle/>
          <a:p>
            <a:pPr>
              <a:spcBef>
                <a:spcPct val="50000"/>
              </a:spcBef>
            </a:pPr>
            <a:r>
              <a:rPr lang="pl-PL" sz="1050" b="1">
                <a:solidFill>
                  <a:prstClr val="black"/>
                </a:solidFill>
              </a:rPr>
              <a:t>Przed 1960:</a:t>
            </a:r>
          </a:p>
          <a:p>
            <a:pPr>
              <a:spcBef>
                <a:spcPct val="50000"/>
              </a:spcBef>
            </a:pPr>
            <a:r>
              <a:rPr lang="pl-PL" sz="1050">
                <a:solidFill>
                  <a:prstClr val="black"/>
                </a:solidFill>
              </a:rPr>
              <a:t>Redukcja agresji                        i samookaleczeń, zabezpieczenie samoobsługi pacjenta</a:t>
            </a:r>
            <a:r>
              <a:rPr lang="pl-PL" sz="1200">
                <a:solidFill>
                  <a:prstClr val="black"/>
                </a:solidFill>
              </a:rPr>
              <a:t> </a:t>
            </a:r>
            <a:endParaRPr lang="en-GB" sz="1200">
              <a:solidFill>
                <a:prstClr val="black"/>
              </a:solidFill>
            </a:endParaRPr>
          </a:p>
        </p:txBody>
      </p:sp>
    </p:spTree>
    <p:extLst>
      <p:ext uri="{BB962C8B-B14F-4D97-AF65-F5344CB8AC3E}">
        <p14:creationId xmlns:p14="http://schemas.microsoft.com/office/powerpoint/2010/main" val="3812370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fld id="{B7D64DE5-C15A-4013-9023-725674398753}" type="slidenum">
              <a:rPr lang="pl-PL"/>
              <a:pPr/>
              <a:t>90</a:t>
            </a:fld>
            <a:endParaRPr lang="pl-PL"/>
          </a:p>
        </p:txBody>
      </p:sp>
      <p:sp>
        <p:nvSpPr>
          <p:cNvPr id="78850" name="Rectangle 1026"/>
          <p:cNvSpPr>
            <a:spLocks noChangeArrowheads="1"/>
          </p:cNvSpPr>
          <p:nvPr/>
        </p:nvSpPr>
        <p:spPr bwMode="auto">
          <a:xfrm>
            <a:off x="134938" y="889000"/>
            <a:ext cx="8885237" cy="1155700"/>
          </a:xfrm>
          <a:prstGeom prst="rect">
            <a:avLst/>
          </a:prstGeom>
          <a:noFill/>
          <a:ln w="9525">
            <a:noFill/>
            <a:miter lim="800000"/>
            <a:headEnd/>
            <a:tailEnd/>
          </a:ln>
          <a:effectLst/>
        </p:spPr>
        <p:txBody>
          <a:bodyPr lIns="92075" tIns="46038" rIns="92075" bIns="46038" anchor="ctr"/>
          <a:lstStyle/>
          <a:p>
            <a:pPr algn="ctr"/>
            <a:r>
              <a:rPr lang="pl-PL" sz="4400">
                <a:solidFill>
                  <a:schemeClr val="tx2"/>
                </a:solidFill>
                <a:effectLst>
                  <a:outerShdw blurRad="38100" dist="38100" dir="2700000" algn="tl">
                    <a:srgbClr val="000000"/>
                  </a:outerShdw>
                </a:effectLst>
                <a:latin typeface="Arial" charset="0"/>
              </a:rPr>
              <a:t>Inne LPD</a:t>
            </a:r>
          </a:p>
        </p:txBody>
      </p:sp>
      <p:sp>
        <p:nvSpPr>
          <p:cNvPr id="78851" name="Rectangle 1027"/>
          <p:cNvSpPr>
            <a:spLocks noChangeArrowheads="1"/>
          </p:cNvSpPr>
          <p:nvPr/>
        </p:nvSpPr>
        <p:spPr bwMode="auto">
          <a:xfrm>
            <a:off x="134938" y="2116138"/>
            <a:ext cx="8896350" cy="4135437"/>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0000"/>
              <a:buFont typeface="Wingdings" pitchFamily="2" charset="2"/>
              <a:buChar char="l"/>
            </a:pPr>
            <a:r>
              <a:rPr lang="pl-PL" sz="2800" dirty="0">
                <a:latin typeface="Times New Roman" charset="0"/>
              </a:rPr>
              <a:t>Inhibitory wychwytu zwrotnego NA i serotoniny: </a:t>
            </a:r>
            <a:r>
              <a:rPr lang="pl-PL" sz="2800" dirty="0" err="1" smtClean="0">
                <a:latin typeface="Times New Roman" charset="0"/>
              </a:rPr>
              <a:t>wenlafaksyna</a:t>
            </a:r>
            <a:r>
              <a:rPr lang="pl-PL" sz="2800" dirty="0" smtClean="0">
                <a:latin typeface="Times New Roman" charset="0"/>
              </a:rPr>
              <a:t>, </a:t>
            </a:r>
            <a:r>
              <a:rPr lang="pl-PL" sz="2800" dirty="0" err="1" smtClean="0">
                <a:latin typeface="Times New Roman" charset="0"/>
              </a:rPr>
              <a:t>milnacipran</a:t>
            </a:r>
            <a:r>
              <a:rPr lang="pl-PL" sz="2800" dirty="0" smtClean="0">
                <a:latin typeface="Times New Roman" charset="0"/>
              </a:rPr>
              <a:t>, </a:t>
            </a:r>
            <a:r>
              <a:rPr lang="pl-PL" sz="2800" dirty="0" err="1" smtClean="0">
                <a:latin typeface="Times New Roman" charset="0"/>
              </a:rPr>
              <a:t>duloksetyna</a:t>
            </a:r>
            <a:endParaRPr lang="pl-PL" sz="2800" dirty="0">
              <a:latin typeface="Times New Roman" charset="0"/>
            </a:endParaRPr>
          </a:p>
          <a:p>
            <a:pPr marL="342900" indent="-342900">
              <a:spcBef>
                <a:spcPct val="20000"/>
              </a:spcBef>
              <a:buClr>
                <a:schemeClr val="accent2"/>
              </a:buClr>
              <a:buSzPct val="80000"/>
              <a:buFont typeface="Wingdings" pitchFamily="2" charset="2"/>
              <a:buChar char="l"/>
            </a:pPr>
            <a:r>
              <a:rPr lang="pl-PL" sz="2800" dirty="0">
                <a:latin typeface="Times New Roman" charset="0"/>
              </a:rPr>
              <a:t>Inhibitory wychwytu zwrotnego katecholamin: </a:t>
            </a:r>
            <a:r>
              <a:rPr lang="pl-PL" sz="2800" dirty="0" err="1">
                <a:latin typeface="Times New Roman" charset="0"/>
              </a:rPr>
              <a:t>bupropion</a:t>
            </a:r>
            <a:endParaRPr lang="pl-PL" sz="2800" dirty="0">
              <a:latin typeface="Times New Roman" charset="0"/>
            </a:endParaRPr>
          </a:p>
          <a:p>
            <a:pPr marL="342900" indent="-342900">
              <a:spcBef>
                <a:spcPct val="20000"/>
              </a:spcBef>
              <a:buClr>
                <a:schemeClr val="accent2"/>
              </a:buClr>
              <a:buSzPct val="80000"/>
              <a:buFont typeface="Wingdings" pitchFamily="2" charset="2"/>
              <a:buChar char="l"/>
            </a:pPr>
            <a:r>
              <a:rPr lang="pl-PL" sz="2800" dirty="0">
                <a:latin typeface="Times New Roman" charset="0"/>
              </a:rPr>
              <a:t>Alfa-2 antagoniści (NASSA): </a:t>
            </a:r>
            <a:r>
              <a:rPr lang="pl-PL" sz="2800" dirty="0" err="1" smtClean="0">
                <a:latin typeface="Times New Roman" charset="0"/>
              </a:rPr>
              <a:t>mirtazapina</a:t>
            </a:r>
            <a:endParaRPr lang="pl-PL" sz="2800" dirty="0">
              <a:latin typeface="Times New Roman" charset="0"/>
            </a:endParaRPr>
          </a:p>
          <a:p>
            <a:pPr marL="342900" indent="-342900">
              <a:spcBef>
                <a:spcPct val="20000"/>
              </a:spcBef>
              <a:buClr>
                <a:schemeClr val="accent2"/>
              </a:buClr>
              <a:buSzPct val="80000"/>
              <a:buFont typeface="Wingdings" pitchFamily="2" charset="2"/>
              <a:buChar char="l"/>
            </a:pPr>
            <a:r>
              <a:rPr lang="pl-PL" sz="2800" dirty="0">
                <a:latin typeface="Times New Roman" charset="0"/>
              </a:rPr>
              <a:t>Antagoniści receptorów 5-HT-2A i inhibitory wychwytu zwrotnego serotoniny: </a:t>
            </a:r>
            <a:r>
              <a:rPr lang="pl-PL" sz="2800" dirty="0" err="1">
                <a:latin typeface="Times New Roman" charset="0"/>
              </a:rPr>
              <a:t>trazodon</a:t>
            </a:r>
            <a:r>
              <a:rPr lang="pl-PL" sz="2800" dirty="0">
                <a:latin typeface="Times New Roman" charset="0"/>
              </a:rPr>
              <a:t>, </a:t>
            </a:r>
            <a:r>
              <a:rPr lang="pl-PL" sz="2800" dirty="0" err="1">
                <a:latin typeface="Times New Roman" charset="0"/>
              </a:rPr>
              <a:t>nefazodon</a:t>
            </a:r>
            <a:endParaRPr lang="pl-PL" sz="2800" dirty="0">
              <a:latin typeface="Times New Roman" charset="0"/>
            </a:endParaRPr>
          </a:p>
          <a:p>
            <a:pPr marL="342900" indent="-342900">
              <a:spcBef>
                <a:spcPct val="20000"/>
              </a:spcBef>
              <a:buClr>
                <a:schemeClr val="accent2"/>
              </a:buClr>
              <a:buSzPct val="80000"/>
              <a:buFont typeface="Wingdings" pitchFamily="2" charset="2"/>
              <a:buChar char="l"/>
            </a:pPr>
            <a:r>
              <a:rPr lang="pl-PL" sz="2800" dirty="0" smtClean="0">
                <a:latin typeface="Times New Roman" charset="0"/>
              </a:rPr>
              <a:t>Antagoniści receptorów MT-1, MT-2: </a:t>
            </a:r>
            <a:r>
              <a:rPr lang="pl-PL" sz="2800" dirty="0" err="1" smtClean="0">
                <a:latin typeface="Times New Roman" charset="0"/>
              </a:rPr>
              <a:t>agomelatyna</a:t>
            </a:r>
            <a:endParaRPr lang="pl-PL" sz="2800" dirty="0" smtClean="0">
              <a:latin typeface="Times New Roman" charset="0"/>
            </a:endParaRPr>
          </a:p>
          <a:p>
            <a:pPr marL="342900" indent="-342900">
              <a:spcBef>
                <a:spcPct val="20000"/>
              </a:spcBef>
              <a:buClr>
                <a:schemeClr val="accent2"/>
              </a:buClr>
              <a:buSzPct val="80000"/>
              <a:buFont typeface="Wingdings" pitchFamily="2" charset="2"/>
              <a:buChar char="l"/>
            </a:pPr>
            <a:r>
              <a:rPr lang="pl-PL" sz="2800" dirty="0" err="1" smtClean="0">
                <a:latin typeface="Times New Roman" charset="0"/>
              </a:rPr>
              <a:t>Wortioksetyna</a:t>
            </a:r>
            <a:r>
              <a:rPr lang="pl-PL" sz="2800" dirty="0" smtClean="0">
                <a:latin typeface="Times New Roman" charset="0"/>
              </a:rPr>
              <a:t> </a:t>
            </a:r>
            <a:endParaRPr lang="pl-PL" sz="2800" dirty="0">
              <a:latin typeface="Times New Roman" charset="0"/>
            </a:endParaRPr>
          </a:p>
        </p:txBody>
      </p:sp>
    </p:spTree>
    <p:extLst>
      <p:ext uri="{BB962C8B-B14F-4D97-AF65-F5344CB8AC3E}">
        <p14:creationId xmlns:p14="http://schemas.microsoft.com/office/powerpoint/2010/main" val="4198263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barn(outVertical)">
                                      <p:cBhvr>
                                        <p:cTn id="7" dur="500"/>
                                        <p:tgtEl>
                                          <p:spTgt spid="78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barn(outVertical)">
                                      <p:cBhvr>
                                        <p:cTn id="12" dur="500"/>
                                        <p:tgtEl>
                                          <p:spTgt spid="788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barn(outVertical)">
                                      <p:cBhvr>
                                        <p:cTn id="17" dur="500"/>
                                        <p:tgtEl>
                                          <p:spTgt spid="788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Effect transition="in" filter="barn(outVertical)">
                                      <p:cBhvr>
                                        <p:cTn id="22" dur="500"/>
                                        <p:tgtEl>
                                          <p:spTgt spid="788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78851">
                                            <p:txEl>
                                              <p:pRg st="3" end="3"/>
                                            </p:txEl>
                                          </p:spTgt>
                                        </p:tgtEl>
                                        <p:attrNameLst>
                                          <p:attrName>style.visibility</p:attrName>
                                        </p:attrNameLst>
                                      </p:cBhvr>
                                      <p:to>
                                        <p:strVal val="visible"/>
                                      </p:to>
                                    </p:set>
                                    <p:animEffect transition="in" filter="barn(outVertical)">
                                      <p:cBhvr>
                                        <p:cTn id="27" dur="500"/>
                                        <p:tgtEl>
                                          <p:spTgt spid="788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78851">
                                            <p:txEl>
                                              <p:pRg st="4" end="4"/>
                                            </p:txEl>
                                          </p:spTgt>
                                        </p:tgtEl>
                                        <p:attrNameLst>
                                          <p:attrName>style.visibility</p:attrName>
                                        </p:attrNameLst>
                                      </p:cBhvr>
                                      <p:to>
                                        <p:strVal val="visible"/>
                                      </p:to>
                                    </p:set>
                                    <p:animEffect transition="in" filter="barn(outVertical)">
                                      <p:cBhvr>
                                        <p:cTn id="32" dur="500"/>
                                        <p:tgtEl>
                                          <p:spTgt spid="788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Effect transition="in" filter="barn(outVertical)">
                                      <p:cBhvr>
                                        <p:cTn id="37"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autoUpdateAnimBg="0"/>
      <p:bldP spid="78851"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1"/>
          <p:cNvGrpSpPr>
            <a:grpSpLocks/>
          </p:cNvGrpSpPr>
          <p:nvPr/>
        </p:nvGrpSpPr>
        <p:grpSpPr bwMode="auto">
          <a:xfrm>
            <a:off x="573088" y="3952875"/>
            <a:ext cx="7997825" cy="1866900"/>
            <a:chOff x="291" y="2490"/>
            <a:chExt cx="5038" cy="1176"/>
          </a:xfrm>
        </p:grpSpPr>
        <p:sp>
          <p:nvSpPr>
            <p:cNvPr id="43168" name="Freeform 1277"/>
            <p:cNvSpPr>
              <a:spLocks/>
            </p:cNvSpPr>
            <p:nvPr/>
          </p:nvSpPr>
          <p:spPr bwMode="auto">
            <a:xfrm>
              <a:off x="773" y="2540"/>
              <a:ext cx="941" cy="830"/>
            </a:xfrm>
            <a:custGeom>
              <a:avLst/>
              <a:gdLst>
                <a:gd name="T0" fmla="*/ 4588 w 193"/>
                <a:gd name="T1" fmla="*/ 0 h 170"/>
                <a:gd name="T2" fmla="*/ 4208 w 193"/>
                <a:gd name="T3" fmla="*/ 2456 h 170"/>
                <a:gd name="T4" fmla="*/ 2803 w 193"/>
                <a:gd name="T5" fmla="*/ 4004 h 170"/>
                <a:gd name="T6" fmla="*/ 1975 w 193"/>
                <a:gd name="T7" fmla="*/ 4028 h 170"/>
                <a:gd name="T8" fmla="*/ 0 w 193"/>
                <a:gd name="T9" fmla="*/ 4052 h 170"/>
                <a:gd name="T10" fmla="*/ 0 60000 65536"/>
                <a:gd name="T11" fmla="*/ 0 60000 65536"/>
                <a:gd name="T12" fmla="*/ 0 60000 65536"/>
                <a:gd name="T13" fmla="*/ 0 60000 65536"/>
                <a:gd name="T14" fmla="*/ 0 60000 65536"/>
                <a:gd name="T15" fmla="*/ 0 w 193"/>
                <a:gd name="T16" fmla="*/ 0 h 170"/>
                <a:gd name="T17" fmla="*/ 193 w 193"/>
                <a:gd name="T18" fmla="*/ 170 h 170"/>
              </a:gdLst>
              <a:ahLst/>
              <a:cxnLst>
                <a:cxn ang="T10">
                  <a:pos x="T0" y="T1"/>
                </a:cxn>
                <a:cxn ang="T11">
                  <a:pos x="T2" y="T3"/>
                </a:cxn>
                <a:cxn ang="T12">
                  <a:pos x="T4" y="T5"/>
                </a:cxn>
                <a:cxn ang="T13">
                  <a:pos x="T6" y="T7"/>
                </a:cxn>
                <a:cxn ang="T14">
                  <a:pos x="T8" y="T9"/>
                </a:cxn>
              </a:cxnLst>
              <a:rect l="T15" t="T16" r="T17" b="T18"/>
              <a:pathLst>
                <a:path w="193" h="170">
                  <a:moveTo>
                    <a:pt x="193" y="0"/>
                  </a:moveTo>
                  <a:cubicBezTo>
                    <a:pt x="177" y="103"/>
                    <a:pt x="177" y="103"/>
                    <a:pt x="177" y="103"/>
                  </a:cubicBezTo>
                  <a:cubicBezTo>
                    <a:pt x="173" y="124"/>
                    <a:pt x="163" y="162"/>
                    <a:pt x="118" y="168"/>
                  </a:cubicBezTo>
                  <a:cubicBezTo>
                    <a:pt x="108" y="169"/>
                    <a:pt x="83" y="169"/>
                    <a:pt x="83" y="169"/>
                  </a:cubicBezTo>
                  <a:cubicBezTo>
                    <a:pt x="0" y="170"/>
                    <a:pt x="0" y="170"/>
                    <a:pt x="0" y="170"/>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69" name="Freeform 1278"/>
            <p:cNvSpPr>
              <a:spLocks/>
            </p:cNvSpPr>
            <p:nvPr/>
          </p:nvSpPr>
          <p:spPr bwMode="auto">
            <a:xfrm>
              <a:off x="773" y="2540"/>
              <a:ext cx="907" cy="825"/>
            </a:xfrm>
            <a:custGeom>
              <a:avLst/>
              <a:gdLst>
                <a:gd name="T0" fmla="*/ 907 w 907"/>
                <a:gd name="T1" fmla="*/ 0 h 825"/>
                <a:gd name="T2" fmla="*/ 854 w 907"/>
                <a:gd name="T3" fmla="*/ 786 h 825"/>
                <a:gd name="T4" fmla="*/ 771 w 907"/>
                <a:gd name="T5" fmla="*/ 825 h 825"/>
                <a:gd name="T6" fmla="*/ 0 w 907"/>
                <a:gd name="T7" fmla="*/ 825 h 825"/>
                <a:gd name="T8" fmla="*/ 0 60000 65536"/>
                <a:gd name="T9" fmla="*/ 0 60000 65536"/>
                <a:gd name="T10" fmla="*/ 0 60000 65536"/>
                <a:gd name="T11" fmla="*/ 0 60000 65536"/>
                <a:gd name="T12" fmla="*/ 0 w 907"/>
                <a:gd name="T13" fmla="*/ 0 h 825"/>
                <a:gd name="T14" fmla="*/ 907 w 907"/>
                <a:gd name="T15" fmla="*/ 825 h 825"/>
              </a:gdLst>
              <a:ahLst/>
              <a:cxnLst>
                <a:cxn ang="T8">
                  <a:pos x="T0" y="T1"/>
                </a:cxn>
                <a:cxn ang="T9">
                  <a:pos x="T2" y="T3"/>
                </a:cxn>
                <a:cxn ang="T10">
                  <a:pos x="T4" y="T5"/>
                </a:cxn>
                <a:cxn ang="T11">
                  <a:pos x="T6" y="T7"/>
                </a:cxn>
              </a:cxnLst>
              <a:rect l="T12" t="T13" r="T14" b="T15"/>
              <a:pathLst>
                <a:path w="907" h="825">
                  <a:moveTo>
                    <a:pt x="907" y="0"/>
                  </a:moveTo>
                  <a:lnTo>
                    <a:pt x="854" y="786"/>
                  </a:lnTo>
                  <a:lnTo>
                    <a:pt x="771" y="825"/>
                  </a:lnTo>
                  <a:lnTo>
                    <a:pt x="0" y="825"/>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grpSp>
          <p:nvGrpSpPr>
            <p:cNvPr id="3" name="Group 1463"/>
            <p:cNvGrpSpPr>
              <a:grpSpLocks/>
            </p:cNvGrpSpPr>
            <p:nvPr/>
          </p:nvGrpSpPr>
          <p:grpSpPr bwMode="auto">
            <a:xfrm>
              <a:off x="637" y="2545"/>
              <a:ext cx="1077" cy="884"/>
              <a:chOff x="637" y="2545"/>
              <a:chExt cx="1077" cy="884"/>
            </a:xfrm>
          </p:grpSpPr>
          <p:sp>
            <p:nvSpPr>
              <p:cNvPr id="43258" name="Freeform 1279"/>
              <p:cNvSpPr>
                <a:spLocks/>
              </p:cNvSpPr>
              <p:nvPr/>
            </p:nvSpPr>
            <p:spPr bwMode="auto">
              <a:xfrm>
                <a:off x="691" y="2545"/>
                <a:ext cx="1023" cy="830"/>
              </a:xfrm>
              <a:custGeom>
                <a:avLst/>
                <a:gdLst>
                  <a:gd name="T0" fmla="*/ 1023 w 1023"/>
                  <a:gd name="T1" fmla="*/ 830 h 830"/>
                  <a:gd name="T2" fmla="*/ 0 w 1023"/>
                  <a:gd name="T3" fmla="*/ 830 h 830"/>
                  <a:gd name="T4" fmla="*/ 0 w 1023"/>
                  <a:gd name="T5" fmla="*/ 0 h 830"/>
                  <a:gd name="T6" fmla="*/ 0 60000 65536"/>
                  <a:gd name="T7" fmla="*/ 0 60000 65536"/>
                  <a:gd name="T8" fmla="*/ 0 60000 65536"/>
                  <a:gd name="T9" fmla="*/ 0 w 1023"/>
                  <a:gd name="T10" fmla="*/ 0 h 830"/>
                  <a:gd name="T11" fmla="*/ 1023 w 1023"/>
                  <a:gd name="T12" fmla="*/ 830 h 830"/>
                </a:gdLst>
                <a:ahLst/>
                <a:cxnLst>
                  <a:cxn ang="T6">
                    <a:pos x="T0" y="T1"/>
                  </a:cxn>
                  <a:cxn ang="T7">
                    <a:pos x="T2" y="T3"/>
                  </a:cxn>
                  <a:cxn ang="T8">
                    <a:pos x="T4" y="T5"/>
                  </a:cxn>
                </a:cxnLst>
                <a:rect l="T9" t="T10" r="T11" b="T12"/>
                <a:pathLst>
                  <a:path w="1023" h="830">
                    <a:moveTo>
                      <a:pt x="1023" y="830"/>
                    </a:moveTo>
                    <a:lnTo>
                      <a:pt x="0" y="830"/>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grpSp>
            <p:nvGrpSpPr>
              <p:cNvPr id="4" name="Group 1461"/>
              <p:cNvGrpSpPr>
                <a:grpSpLocks/>
              </p:cNvGrpSpPr>
              <p:nvPr/>
            </p:nvGrpSpPr>
            <p:grpSpPr bwMode="auto">
              <a:xfrm>
                <a:off x="637" y="2545"/>
                <a:ext cx="58" cy="831"/>
                <a:chOff x="637" y="2545"/>
                <a:chExt cx="58" cy="831"/>
              </a:xfrm>
            </p:grpSpPr>
            <p:sp>
              <p:nvSpPr>
                <p:cNvPr id="43268" name="Line 1280"/>
                <p:cNvSpPr>
                  <a:spLocks noChangeShapeType="1"/>
                </p:cNvSpPr>
                <p:nvPr/>
              </p:nvSpPr>
              <p:spPr bwMode="auto">
                <a:xfrm flipH="1">
                  <a:off x="637" y="3375"/>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9" name="Line 1281"/>
                <p:cNvSpPr>
                  <a:spLocks noChangeShapeType="1"/>
                </p:cNvSpPr>
                <p:nvPr/>
              </p:nvSpPr>
              <p:spPr bwMode="auto">
                <a:xfrm flipH="1">
                  <a:off x="637" y="3102"/>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70" name="Line 1282"/>
                <p:cNvSpPr>
                  <a:spLocks noChangeShapeType="1"/>
                </p:cNvSpPr>
                <p:nvPr/>
              </p:nvSpPr>
              <p:spPr bwMode="auto">
                <a:xfrm flipH="1">
                  <a:off x="637" y="2823"/>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71" name="Line 1283"/>
                <p:cNvSpPr>
                  <a:spLocks noChangeShapeType="1"/>
                </p:cNvSpPr>
                <p:nvPr/>
              </p:nvSpPr>
              <p:spPr bwMode="auto">
                <a:xfrm flipH="1">
                  <a:off x="637" y="2545"/>
                  <a:ext cx="58" cy="1"/>
                </a:xfrm>
                <a:prstGeom prst="line">
                  <a:avLst/>
                </a:prstGeom>
                <a:noFill/>
                <a:ln w="14288">
                  <a:solidFill>
                    <a:schemeClr val="bg1"/>
                  </a:solidFill>
                  <a:miter lim="800000"/>
                  <a:headEnd/>
                  <a:tailEnd/>
                </a:ln>
              </p:spPr>
              <p:txBody>
                <a:bodyPr/>
                <a:lstStyle/>
                <a:p>
                  <a:endParaRPr lang="pl-PL">
                    <a:solidFill>
                      <a:prstClr val="white"/>
                    </a:solidFill>
                  </a:endParaRPr>
                </a:p>
              </p:txBody>
            </p:sp>
          </p:grpSp>
          <p:grpSp>
            <p:nvGrpSpPr>
              <p:cNvPr id="5" name="Group 1462"/>
              <p:cNvGrpSpPr>
                <a:grpSpLocks/>
              </p:cNvGrpSpPr>
              <p:nvPr/>
            </p:nvGrpSpPr>
            <p:grpSpPr bwMode="auto">
              <a:xfrm>
                <a:off x="691" y="3375"/>
                <a:ext cx="1019" cy="54"/>
                <a:chOff x="691" y="3375"/>
                <a:chExt cx="1019" cy="54"/>
              </a:xfrm>
            </p:grpSpPr>
            <p:sp>
              <p:nvSpPr>
                <p:cNvPr id="43261" name="Line 1284"/>
                <p:cNvSpPr>
                  <a:spLocks noChangeShapeType="1"/>
                </p:cNvSpPr>
                <p:nvPr/>
              </p:nvSpPr>
              <p:spPr bwMode="auto">
                <a:xfrm>
                  <a:off x="691"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2" name="Line 1285"/>
                <p:cNvSpPr>
                  <a:spLocks noChangeShapeType="1"/>
                </p:cNvSpPr>
                <p:nvPr/>
              </p:nvSpPr>
              <p:spPr bwMode="auto">
                <a:xfrm>
                  <a:off x="861"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3" name="Line 1286"/>
                <p:cNvSpPr>
                  <a:spLocks noChangeShapeType="1"/>
                </p:cNvSpPr>
                <p:nvPr/>
              </p:nvSpPr>
              <p:spPr bwMode="auto">
                <a:xfrm>
                  <a:off x="1032"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4" name="Line 1287"/>
                <p:cNvSpPr>
                  <a:spLocks noChangeShapeType="1"/>
                </p:cNvSpPr>
                <p:nvPr/>
              </p:nvSpPr>
              <p:spPr bwMode="auto">
                <a:xfrm>
                  <a:off x="1198"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5" name="Line 1288"/>
                <p:cNvSpPr>
                  <a:spLocks noChangeShapeType="1"/>
                </p:cNvSpPr>
                <p:nvPr/>
              </p:nvSpPr>
              <p:spPr bwMode="auto">
                <a:xfrm>
                  <a:off x="1368"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6" name="Line 1289"/>
                <p:cNvSpPr>
                  <a:spLocks noChangeShapeType="1"/>
                </p:cNvSpPr>
                <p:nvPr/>
              </p:nvSpPr>
              <p:spPr bwMode="auto">
                <a:xfrm>
                  <a:off x="1539"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67" name="Line 1290"/>
                <p:cNvSpPr>
                  <a:spLocks noChangeShapeType="1"/>
                </p:cNvSpPr>
                <p:nvPr/>
              </p:nvSpPr>
              <p:spPr bwMode="auto">
                <a:xfrm>
                  <a:off x="1709"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grpSp>
        <p:sp>
          <p:nvSpPr>
            <p:cNvPr id="43171" name="Freeform 1333"/>
            <p:cNvSpPr>
              <a:spLocks/>
            </p:cNvSpPr>
            <p:nvPr/>
          </p:nvSpPr>
          <p:spPr bwMode="auto">
            <a:xfrm>
              <a:off x="1972" y="3072"/>
              <a:ext cx="927" cy="293"/>
            </a:xfrm>
            <a:custGeom>
              <a:avLst/>
              <a:gdLst>
                <a:gd name="T0" fmla="*/ 0 w 190"/>
                <a:gd name="T1" fmla="*/ 405 h 60"/>
                <a:gd name="T2" fmla="*/ 405 w 190"/>
                <a:gd name="T3" fmla="*/ 49 h 60"/>
                <a:gd name="T4" fmla="*/ 1000 w 190"/>
                <a:gd name="T5" fmla="*/ 142 h 60"/>
                <a:gd name="T6" fmla="*/ 1381 w 190"/>
                <a:gd name="T7" fmla="*/ 405 h 60"/>
                <a:gd name="T8" fmla="*/ 2000 w 190"/>
                <a:gd name="T9" fmla="*/ 1099 h 60"/>
                <a:gd name="T10" fmla="*/ 2664 w 190"/>
                <a:gd name="T11" fmla="*/ 1358 h 60"/>
                <a:gd name="T12" fmla="*/ 3191 w 190"/>
                <a:gd name="T13" fmla="*/ 1431 h 60"/>
                <a:gd name="T14" fmla="*/ 4523 w 190"/>
                <a:gd name="T15" fmla="*/ 1431 h 6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60"/>
                <a:gd name="T26" fmla="*/ 190 w 190"/>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60">
                  <a:moveTo>
                    <a:pt x="0" y="17"/>
                  </a:moveTo>
                  <a:cubicBezTo>
                    <a:pt x="17" y="2"/>
                    <a:pt x="17" y="2"/>
                    <a:pt x="17" y="2"/>
                  </a:cubicBezTo>
                  <a:cubicBezTo>
                    <a:pt x="23" y="0"/>
                    <a:pt x="37" y="3"/>
                    <a:pt x="42" y="6"/>
                  </a:cubicBezTo>
                  <a:cubicBezTo>
                    <a:pt x="48" y="8"/>
                    <a:pt x="58" y="17"/>
                    <a:pt x="58" y="17"/>
                  </a:cubicBezTo>
                  <a:cubicBezTo>
                    <a:pt x="84" y="46"/>
                    <a:pt x="84" y="46"/>
                    <a:pt x="84" y="46"/>
                  </a:cubicBezTo>
                  <a:cubicBezTo>
                    <a:pt x="112" y="57"/>
                    <a:pt x="112" y="57"/>
                    <a:pt x="112" y="57"/>
                  </a:cubicBezTo>
                  <a:cubicBezTo>
                    <a:pt x="134" y="60"/>
                    <a:pt x="134" y="60"/>
                    <a:pt x="134" y="60"/>
                  </a:cubicBezTo>
                  <a:cubicBezTo>
                    <a:pt x="190" y="60"/>
                    <a:pt x="190" y="60"/>
                    <a:pt x="190" y="60"/>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72" name="Freeform 1334"/>
            <p:cNvSpPr>
              <a:spLocks/>
            </p:cNvSpPr>
            <p:nvPr/>
          </p:nvSpPr>
          <p:spPr bwMode="auto">
            <a:xfrm>
              <a:off x="1968" y="3067"/>
              <a:ext cx="936" cy="303"/>
            </a:xfrm>
            <a:custGeom>
              <a:avLst/>
              <a:gdLst>
                <a:gd name="T0" fmla="*/ 0 w 936"/>
                <a:gd name="T1" fmla="*/ 298 h 303"/>
                <a:gd name="T2" fmla="*/ 87 w 936"/>
                <a:gd name="T3" fmla="*/ 298 h 303"/>
                <a:gd name="T4" fmla="*/ 156 w 936"/>
                <a:gd name="T5" fmla="*/ 294 h 303"/>
                <a:gd name="T6" fmla="*/ 258 w 936"/>
                <a:gd name="T7" fmla="*/ 240 h 303"/>
                <a:gd name="T8" fmla="*/ 351 w 936"/>
                <a:gd name="T9" fmla="*/ 30 h 303"/>
                <a:gd name="T10" fmla="*/ 424 w 936"/>
                <a:gd name="T11" fmla="*/ 0 h 303"/>
                <a:gd name="T12" fmla="*/ 521 w 936"/>
                <a:gd name="T13" fmla="*/ 93 h 303"/>
                <a:gd name="T14" fmla="*/ 663 w 936"/>
                <a:gd name="T15" fmla="*/ 176 h 303"/>
                <a:gd name="T16" fmla="*/ 936 w 936"/>
                <a:gd name="T17" fmla="*/ 303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6"/>
                <a:gd name="T28" fmla="*/ 0 h 303"/>
                <a:gd name="T29" fmla="*/ 936 w 936"/>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6" h="303">
                  <a:moveTo>
                    <a:pt x="0" y="298"/>
                  </a:moveTo>
                  <a:lnTo>
                    <a:pt x="87" y="298"/>
                  </a:lnTo>
                  <a:lnTo>
                    <a:pt x="156" y="294"/>
                  </a:lnTo>
                  <a:lnTo>
                    <a:pt x="258" y="240"/>
                  </a:lnTo>
                  <a:lnTo>
                    <a:pt x="351" y="30"/>
                  </a:lnTo>
                  <a:lnTo>
                    <a:pt x="424" y="0"/>
                  </a:lnTo>
                  <a:lnTo>
                    <a:pt x="521" y="93"/>
                  </a:lnTo>
                  <a:lnTo>
                    <a:pt x="663" y="176"/>
                  </a:lnTo>
                  <a:lnTo>
                    <a:pt x="936" y="303"/>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grpSp>
          <p:nvGrpSpPr>
            <p:cNvPr id="6" name="Group 1464"/>
            <p:cNvGrpSpPr>
              <a:grpSpLocks/>
            </p:cNvGrpSpPr>
            <p:nvPr/>
          </p:nvGrpSpPr>
          <p:grpSpPr bwMode="auto">
            <a:xfrm>
              <a:off x="1831" y="2545"/>
              <a:ext cx="1077" cy="884"/>
              <a:chOff x="1831" y="2545"/>
              <a:chExt cx="1077" cy="884"/>
            </a:xfrm>
          </p:grpSpPr>
          <p:sp>
            <p:nvSpPr>
              <p:cNvPr id="43246" name="Freeform 1335"/>
              <p:cNvSpPr>
                <a:spLocks/>
              </p:cNvSpPr>
              <p:nvPr/>
            </p:nvSpPr>
            <p:spPr bwMode="auto">
              <a:xfrm>
                <a:off x="1885" y="2545"/>
                <a:ext cx="1023" cy="835"/>
              </a:xfrm>
              <a:custGeom>
                <a:avLst/>
                <a:gdLst>
                  <a:gd name="T0" fmla="*/ 1023 w 1023"/>
                  <a:gd name="T1" fmla="*/ 835 h 835"/>
                  <a:gd name="T2" fmla="*/ 0 w 1023"/>
                  <a:gd name="T3" fmla="*/ 835 h 835"/>
                  <a:gd name="T4" fmla="*/ 0 w 1023"/>
                  <a:gd name="T5" fmla="*/ 0 h 835"/>
                  <a:gd name="T6" fmla="*/ 0 60000 65536"/>
                  <a:gd name="T7" fmla="*/ 0 60000 65536"/>
                  <a:gd name="T8" fmla="*/ 0 60000 65536"/>
                  <a:gd name="T9" fmla="*/ 0 w 1023"/>
                  <a:gd name="T10" fmla="*/ 0 h 835"/>
                  <a:gd name="T11" fmla="*/ 1023 w 1023"/>
                  <a:gd name="T12" fmla="*/ 835 h 835"/>
                </a:gdLst>
                <a:ahLst/>
                <a:cxnLst>
                  <a:cxn ang="T6">
                    <a:pos x="T0" y="T1"/>
                  </a:cxn>
                  <a:cxn ang="T7">
                    <a:pos x="T2" y="T3"/>
                  </a:cxn>
                  <a:cxn ang="T8">
                    <a:pos x="T4" y="T5"/>
                  </a:cxn>
                </a:cxnLst>
                <a:rect l="T9" t="T10" r="T11" b="T12"/>
                <a:pathLst>
                  <a:path w="1023" h="835">
                    <a:moveTo>
                      <a:pt x="1023" y="835"/>
                    </a:moveTo>
                    <a:lnTo>
                      <a:pt x="0" y="835"/>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247" name="Line 1336"/>
              <p:cNvSpPr>
                <a:spLocks noChangeShapeType="1"/>
              </p:cNvSpPr>
              <p:nvPr/>
            </p:nvSpPr>
            <p:spPr bwMode="auto">
              <a:xfrm flipH="1">
                <a:off x="1831" y="338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8" name="Line 1337"/>
              <p:cNvSpPr>
                <a:spLocks noChangeShapeType="1"/>
              </p:cNvSpPr>
              <p:nvPr/>
            </p:nvSpPr>
            <p:spPr bwMode="auto">
              <a:xfrm flipH="1">
                <a:off x="1831" y="3102"/>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9" name="Line 1338"/>
              <p:cNvSpPr>
                <a:spLocks noChangeShapeType="1"/>
              </p:cNvSpPr>
              <p:nvPr/>
            </p:nvSpPr>
            <p:spPr bwMode="auto">
              <a:xfrm flipH="1">
                <a:off x="1831" y="2823"/>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0" name="Line 1339"/>
              <p:cNvSpPr>
                <a:spLocks noChangeShapeType="1"/>
              </p:cNvSpPr>
              <p:nvPr/>
            </p:nvSpPr>
            <p:spPr bwMode="auto">
              <a:xfrm flipH="1">
                <a:off x="1831" y="2545"/>
                <a:ext cx="5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1" name="Line 1340"/>
              <p:cNvSpPr>
                <a:spLocks noChangeShapeType="1"/>
              </p:cNvSpPr>
              <p:nvPr/>
            </p:nvSpPr>
            <p:spPr bwMode="auto">
              <a:xfrm>
                <a:off x="1885"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2" name="Line 1341"/>
              <p:cNvSpPr>
                <a:spLocks noChangeShapeType="1"/>
              </p:cNvSpPr>
              <p:nvPr/>
            </p:nvSpPr>
            <p:spPr bwMode="auto">
              <a:xfrm>
                <a:off x="2055"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3" name="Line 1342"/>
              <p:cNvSpPr>
                <a:spLocks noChangeShapeType="1"/>
              </p:cNvSpPr>
              <p:nvPr/>
            </p:nvSpPr>
            <p:spPr bwMode="auto">
              <a:xfrm>
                <a:off x="2226"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4" name="Line 1343"/>
              <p:cNvSpPr>
                <a:spLocks noChangeShapeType="1"/>
              </p:cNvSpPr>
              <p:nvPr/>
            </p:nvSpPr>
            <p:spPr bwMode="auto">
              <a:xfrm>
                <a:off x="2392"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5" name="Line 1344"/>
              <p:cNvSpPr>
                <a:spLocks noChangeShapeType="1"/>
              </p:cNvSpPr>
              <p:nvPr/>
            </p:nvSpPr>
            <p:spPr bwMode="auto">
              <a:xfrm>
                <a:off x="2562"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6" name="Line 1345"/>
              <p:cNvSpPr>
                <a:spLocks noChangeShapeType="1"/>
              </p:cNvSpPr>
              <p:nvPr/>
            </p:nvSpPr>
            <p:spPr bwMode="auto">
              <a:xfrm>
                <a:off x="2733"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57" name="Line 1346"/>
              <p:cNvSpPr>
                <a:spLocks noChangeShapeType="1"/>
              </p:cNvSpPr>
              <p:nvPr/>
            </p:nvSpPr>
            <p:spPr bwMode="auto">
              <a:xfrm>
                <a:off x="2899"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sp>
          <p:nvSpPr>
            <p:cNvPr id="43174" name="Freeform 1347"/>
            <p:cNvSpPr>
              <a:spLocks/>
            </p:cNvSpPr>
            <p:nvPr/>
          </p:nvSpPr>
          <p:spPr bwMode="auto">
            <a:xfrm>
              <a:off x="3157" y="3160"/>
              <a:ext cx="926" cy="210"/>
            </a:xfrm>
            <a:custGeom>
              <a:avLst/>
              <a:gdLst>
                <a:gd name="T0" fmla="*/ 0 w 190"/>
                <a:gd name="T1" fmla="*/ 908 h 43"/>
                <a:gd name="T2" fmla="*/ 429 w 190"/>
                <a:gd name="T3" fmla="*/ 884 h 43"/>
                <a:gd name="T4" fmla="*/ 1257 w 190"/>
                <a:gd name="T5" fmla="*/ 479 h 43"/>
                <a:gd name="T6" fmla="*/ 1594 w 190"/>
                <a:gd name="T7" fmla="*/ 142 h 43"/>
                <a:gd name="T8" fmla="*/ 2183 w 190"/>
                <a:gd name="T9" fmla="*/ 24 h 43"/>
                <a:gd name="T10" fmla="*/ 3017 w 190"/>
                <a:gd name="T11" fmla="*/ 166 h 43"/>
                <a:gd name="T12" fmla="*/ 3826 w 190"/>
                <a:gd name="T13" fmla="*/ 571 h 43"/>
                <a:gd name="T14" fmla="*/ 4513 w 190"/>
                <a:gd name="T15" fmla="*/ 1026 h 43"/>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3"/>
                <a:gd name="T26" fmla="*/ 190 w 19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3">
                  <a:moveTo>
                    <a:pt x="0" y="38"/>
                  </a:moveTo>
                  <a:cubicBezTo>
                    <a:pt x="18" y="37"/>
                    <a:pt x="18" y="37"/>
                    <a:pt x="18" y="37"/>
                  </a:cubicBezTo>
                  <a:cubicBezTo>
                    <a:pt x="53" y="20"/>
                    <a:pt x="53" y="20"/>
                    <a:pt x="53" y="20"/>
                  </a:cubicBezTo>
                  <a:cubicBezTo>
                    <a:pt x="67" y="6"/>
                    <a:pt x="67" y="6"/>
                    <a:pt x="67" y="6"/>
                  </a:cubicBezTo>
                  <a:cubicBezTo>
                    <a:pt x="72" y="2"/>
                    <a:pt x="82" y="0"/>
                    <a:pt x="92" y="1"/>
                  </a:cubicBezTo>
                  <a:cubicBezTo>
                    <a:pt x="102" y="2"/>
                    <a:pt x="122" y="5"/>
                    <a:pt x="127" y="7"/>
                  </a:cubicBezTo>
                  <a:cubicBezTo>
                    <a:pt x="132" y="8"/>
                    <a:pt x="154" y="20"/>
                    <a:pt x="161" y="24"/>
                  </a:cubicBezTo>
                  <a:cubicBezTo>
                    <a:pt x="167" y="28"/>
                    <a:pt x="190" y="43"/>
                    <a:pt x="190" y="43"/>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75" name="Freeform 1348"/>
            <p:cNvSpPr>
              <a:spLocks/>
            </p:cNvSpPr>
            <p:nvPr/>
          </p:nvSpPr>
          <p:spPr bwMode="auto">
            <a:xfrm>
              <a:off x="3152" y="2647"/>
              <a:ext cx="941" cy="723"/>
            </a:xfrm>
            <a:custGeom>
              <a:avLst/>
              <a:gdLst>
                <a:gd name="T0" fmla="*/ 0 w 941"/>
                <a:gd name="T1" fmla="*/ 0 h 723"/>
                <a:gd name="T2" fmla="*/ 88 w 941"/>
                <a:gd name="T3" fmla="*/ 425 h 723"/>
                <a:gd name="T4" fmla="*/ 181 w 941"/>
                <a:gd name="T5" fmla="*/ 562 h 723"/>
                <a:gd name="T6" fmla="*/ 337 w 941"/>
                <a:gd name="T7" fmla="*/ 689 h 723"/>
                <a:gd name="T8" fmla="*/ 463 w 941"/>
                <a:gd name="T9" fmla="*/ 723 h 723"/>
                <a:gd name="T10" fmla="*/ 941 w 941"/>
                <a:gd name="T11" fmla="*/ 723 h 723"/>
                <a:gd name="T12" fmla="*/ 0 60000 65536"/>
                <a:gd name="T13" fmla="*/ 0 60000 65536"/>
                <a:gd name="T14" fmla="*/ 0 60000 65536"/>
                <a:gd name="T15" fmla="*/ 0 60000 65536"/>
                <a:gd name="T16" fmla="*/ 0 60000 65536"/>
                <a:gd name="T17" fmla="*/ 0 60000 65536"/>
                <a:gd name="T18" fmla="*/ 0 w 941"/>
                <a:gd name="T19" fmla="*/ 0 h 723"/>
                <a:gd name="T20" fmla="*/ 941 w 941"/>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941" h="723">
                  <a:moveTo>
                    <a:pt x="0" y="0"/>
                  </a:moveTo>
                  <a:lnTo>
                    <a:pt x="88" y="425"/>
                  </a:lnTo>
                  <a:lnTo>
                    <a:pt x="181" y="562"/>
                  </a:lnTo>
                  <a:lnTo>
                    <a:pt x="337" y="689"/>
                  </a:lnTo>
                  <a:lnTo>
                    <a:pt x="463" y="723"/>
                  </a:lnTo>
                  <a:lnTo>
                    <a:pt x="941" y="723"/>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grpSp>
          <p:nvGrpSpPr>
            <p:cNvPr id="7" name="Group 1465"/>
            <p:cNvGrpSpPr>
              <a:grpSpLocks/>
            </p:cNvGrpSpPr>
            <p:nvPr/>
          </p:nvGrpSpPr>
          <p:grpSpPr bwMode="auto">
            <a:xfrm>
              <a:off x="3025" y="2545"/>
              <a:ext cx="1073" cy="884"/>
              <a:chOff x="3025" y="2545"/>
              <a:chExt cx="1073" cy="884"/>
            </a:xfrm>
          </p:grpSpPr>
          <p:sp>
            <p:nvSpPr>
              <p:cNvPr id="43234" name="Freeform 1349"/>
              <p:cNvSpPr>
                <a:spLocks/>
              </p:cNvSpPr>
              <p:nvPr/>
            </p:nvSpPr>
            <p:spPr bwMode="auto">
              <a:xfrm>
                <a:off x="3074" y="2545"/>
                <a:ext cx="1024" cy="835"/>
              </a:xfrm>
              <a:custGeom>
                <a:avLst/>
                <a:gdLst>
                  <a:gd name="T0" fmla="*/ 1024 w 1024"/>
                  <a:gd name="T1" fmla="*/ 835 h 835"/>
                  <a:gd name="T2" fmla="*/ 0 w 1024"/>
                  <a:gd name="T3" fmla="*/ 835 h 835"/>
                  <a:gd name="T4" fmla="*/ 0 w 1024"/>
                  <a:gd name="T5" fmla="*/ 0 h 835"/>
                  <a:gd name="T6" fmla="*/ 0 60000 65536"/>
                  <a:gd name="T7" fmla="*/ 0 60000 65536"/>
                  <a:gd name="T8" fmla="*/ 0 60000 65536"/>
                  <a:gd name="T9" fmla="*/ 0 w 1024"/>
                  <a:gd name="T10" fmla="*/ 0 h 835"/>
                  <a:gd name="T11" fmla="*/ 1024 w 1024"/>
                  <a:gd name="T12" fmla="*/ 835 h 835"/>
                </a:gdLst>
                <a:ahLst/>
                <a:cxnLst>
                  <a:cxn ang="T6">
                    <a:pos x="T0" y="T1"/>
                  </a:cxn>
                  <a:cxn ang="T7">
                    <a:pos x="T2" y="T3"/>
                  </a:cxn>
                  <a:cxn ang="T8">
                    <a:pos x="T4" y="T5"/>
                  </a:cxn>
                </a:cxnLst>
                <a:rect l="T9" t="T10" r="T11" b="T12"/>
                <a:pathLst>
                  <a:path w="1024" h="835">
                    <a:moveTo>
                      <a:pt x="1024" y="835"/>
                    </a:moveTo>
                    <a:lnTo>
                      <a:pt x="0" y="835"/>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235" name="Line 1350"/>
              <p:cNvSpPr>
                <a:spLocks noChangeShapeType="1"/>
              </p:cNvSpPr>
              <p:nvPr/>
            </p:nvSpPr>
            <p:spPr bwMode="auto">
              <a:xfrm flipH="1">
                <a:off x="3025" y="3380"/>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6" name="Line 1351"/>
              <p:cNvSpPr>
                <a:spLocks noChangeShapeType="1"/>
              </p:cNvSpPr>
              <p:nvPr/>
            </p:nvSpPr>
            <p:spPr bwMode="auto">
              <a:xfrm flipH="1">
                <a:off x="3025" y="3102"/>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7" name="Line 1352"/>
              <p:cNvSpPr>
                <a:spLocks noChangeShapeType="1"/>
              </p:cNvSpPr>
              <p:nvPr/>
            </p:nvSpPr>
            <p:spPr bwMode="auto">
              <a:xfrm flipH="1">
                <a:off x="3025" y="2823"/>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8" name="Line 1353"/>
              <p:cNvSpPr>
                <a:spLocks noChangeShapeType="1"/>
              </p:cNvSpPr>
              <p:nvPr/>
            </p:nvSpPr>
            <p:spPr bwMode="auto">
              <a:xfrm flipH="1">
                <a:off x="3025" y="2545"/>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9" name="Line 1354"/>
              <p:cNvSpPr>
                <a:spLocks noChangeShapeType="1"/>
              </p:cNvSpPr>
              <p:nvPr/>
            </p:nvSpPr>
            <p:spPr bwMode="auto">
              <a:xfrm>
                <a:off x="3074"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0" name="Line 1355"/>
              <p:cNvSpPr>
                <a:spLocks noChangeShapeType="1"/>
              </p:cNvSpPr>
              <p:nvPr/>
            </p:nvSpPr>
            <p:spPr bwMode="auto">
              <a:xfrm>
                <a:off x="3245"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1" name="Line 1356"/>
              <p:cNvSpPr>
                <a:spLocks noChangeShapeType="1"/>
              </p:cNvSpPr>
              <p:nvPr/>
            </p:nvSpPr>
            <p:spPr bwMode="auto">
              <a:xfrm>
                <a:off x="3415"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2" name="Line 1357"/>
              <p:cNvSpPr>
                <a:spLocks noChangeShapeType="1"/>
              </p:cNvSpPr>
              <p:nvPr/>
            </p:nvSpPr>
            <p:spPr bwMode="auto">
              <a:xfrm>
                <a:off x="3586"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3" name="Line 1358"/>
              <p:cNvSpPr>
                <a:spLocks noChangeShapeType="1"/>
              </p:cNvSpPr>
              <p:nvPr/>
            </p:nvSpPr>
            <p:spPr bwMode="auto">
              <a:xfrm>
                <a:off x="3757"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4" name="Line 1359"/>
              <p:cNvSpPr>
                <a:spLocks noChangeShapeType="1"/>
              </p:cNvSpPr>
              <p:nvPr/>
            </p:nvSpPr>
            <p:spPr bwMode="auto">
              <a:xfrm>
                <a:off x="3922"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45" name="Line 1360"/>
              <p:cNvSpPr>
                <a:spLocks noChangeShapeType="1"/>
              </p:cNvSpPr>
              <p:nvPr/>
            </p:nvSpPr>
            <p:spPr bwMode="auto">
              <a:xfrm>
                <a:off x="4093"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sp>
          <p:nvSpPr>
            <p:cNvPr id="43177" name="Freeform 1364"/>
            <p:cNvSpPr>
              <a:spLocks/>
            </p:cNvSpPr>
            <p:nvPr/>
          </p:nvSpPr>
          <p:spPr bwMode="auto">
            <a:xfrm>
              <a:off x="4346" y="2989"/>
              <a:ext cx="927" cy="381"/>
            </a:xfrm>
            <a:custGeom>
              <a:avLst/>
              <a:gdLst>
                <a:gd name="T0" fmla="*/ 0 w 927"/>
                <a:gd name="T1" fmla="*/ 381 h 381"/>
                <a:gd name="T2" fmla="*/ 171 w 927"/>
                <a:gd name="T3" fmla="*/ 381 h 381"/>
                <a:gd name="T4" fmla="*/ 283 w 927"/>
                <a:gd name="T5" fmla="*/ 362 h 381"/>
                <a:gd name="T6" fmla="*/ 366 w 927"/>
                <a:gd name="T7" fmla="*/ 342 h 381"/>
                <a:gd name="T8" fmla="*/ 464 w 927"/>
                <a:gd name="T9" fmla="*/ 323 h 381"/>
                <a:gd name="T10" fmla="*/ 624 w 927"/>
                <a:gd name="T11" fmla="*/ 259 h 381"/>
                <a:gd name="T12" fmla="*/ 741 w 927"/>
                <a:gd name="T13" fmla="*/ 132 h 381"/>
                <a:gd name="T14" fmla="*/ 785 w 927"/>
                <a:gd name="T15" fmla="*/ 64 h 381"/>
                <a:gd name="T16" fmla="*/ 854 w 927"/>
                <a:gd name="T17" fmla="*/ 0 h 381"/>
                <a:gd name="T18" fmla="*/ 927 w 927"/>
                <a:gd name="T19" fmla="*/ 196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7"/>
                <a:gd name="T31" fmla="*/ 0 h 381"/>
                <a:gd name="T32" fmla="*/ 927 w 927"/>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7" h="381">
                  <a:moveTo>
                    <a:pt x="0" y="381"/>
                  </a:moveTo>
                  <a:lnTo>
                    <a:pt x="171" y="381"/>
                  </a:lnTo>
                  <a:lnTo>
                    <a:pt x="283" y="362"/>
                  </a:lnTo>
                  <a:lnTo>
                    <a:pt x="366" y="342"/>
                  </a:lnTo>
                  <a:lnTo>
                    <a:pt x="464" y="323"/>
                  </a:lnTo>
                  <a:lnTo>
                    <a:pt x="624" y="259"/>
                  </a:lnTo>
                  <a:lnTo>
                    <a:pt x="741" y="132"/>
                  </a:lnTo>
                  <a:lnTo>
                    <a:pt x="785" y="64"/>
                  </a:lnTo>
                  <a:lnTo>
                    <a:pt x="854" y="0"/>
                  </a:lnTo>
                  <a:lnTo>
                    <a:pt x="927" y="196"/>
                  </a:ln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78" name="Freeform 1365"/>
            <p:cNvSpPr>
              <a:spLocks/>
            </p:cNvSpPr>
            <p:nvPr/>
          </p:nvSpPr>
          <p:spPr bwMode="auto">
            <a:xfrm>
              <a:off x="4351" y="3038"/>
              <a:ext cx="931" cy="327"/>
            </a:xfrm>
            <a:custGeom>
              <a:avLst/>
              <a:gdLst>
                <a:gd name="T0" fmla="*/ 931 w 931"/>
                <a:gd name="T1" fmla="*/ 327 h 327"/>
                <a:gd name="T2" fmla="*/ 849 w 931"/>
                <a:gd name="T3" fmla="*/ 0 h 327"/>
                <a:gd name="T4" fmla="*/ 751 w 931"/>
                <a:gd name="T5" fmla="*/ 78 h 327"/>
                <a:gd name="T6" fmla="*/ 683 w 931"/>
                <a:gd name="T7" fmla="*/ 147 h 327"/>
                <a:gd name="T8" fmla="*/ 424 w 931"/>
                <a:gd name="T9" fmla="*/ 210 h 327"/>
                <a:gd name="T10" fmla="*/ 234 w 931"/>
                <a:gd name="T11" fmla="*/ 318 h 327"/>
                <a:gd name="T12" fmla="*/ 171 w 931"/>
                <a:gd name="T13" fmla="*/ 327 h 327"/>
                <a:gd name="T14" fmla="*/ 0 w 931"/>
                <a:gd name="T15" fmla="*/ 327 h 327"/>
                <a:gd name="T16" fmla="*/ 0 60000 65536"/>
                <a:gd name="T17" fmla="*/ 0 60000 65536"/>
                <a:gd name="T18" fmla="*/ 0 60000 65536"/>
                <a:gd name="T19" fmla="*/ 0 60000 65536"/>
                <a:gd name="T20" fmla="*/ 0 60000 65536"/>
                <a:gd name="T21" fmla="*/ 0 60000 65536"/>
                <a:gd name="T22" fmla="*/ 0 60000 65536"/>
                <a:gd name="T23" fmla="*/ 0 60000 65536"/>
                <a:gd name="T24" fmla="*/ 0 w 931"/>
                <a:gd name="T25" fmla="*/ 0 h 327"/>
                <a:gd name="T26" fmla="*/ 931 w 931"/>
                <a:gd name="T27" fmla="*/ 327 h 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1" h="327">
                  <a:moveTo>
                    <a:pt x="931" y="327"/>
                  </a:moveTo>
                  <a:lnTo>
                    <a:pt x="849" y="0"/>
                  </a:lnTo>
                  <a:lnTo>
                    <a:pt x="751" y="78"/>
                  </a:lnTo>
                  <a:lnTo>
                    <a:pt x="683" y="147"/>
                  </a:lnTo>
                  <a:lnTo>
                    <a:pt x="424" y="210"/>
                  </a:lnTo>
                  <a:lnTo>
                    <a:pt x="234" y="318"/>
                  </a:lnTo>
                  <a:lnTo>
                    <a:pt x="171" y="327"/>
                  </a:lnTo>
                  <a:lnTo>
                    <a:pt x="0" y="327"/>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grpSp>
          <p:nvGrpSpPr>
            <p:cNvPr id="8" name="Group 1466"/>
            <p:cNvGrpSpPr>
              <a:grpSpLocks/>
            </p:cNvGrpSpPr>
            <p:nvPr/>
          </p:nvGrpSpPr>
          <p:grpSpPr bwMode="auto">
            <a:xfrm>
              <a:off x="4210" y="2545"/>
              <a:ext cx="1077" cy="884"/>
              <a:chOff x="4210" y="2545"/>
              <a:chExt cx="1077" cy="884"/>
            </a:xfrm>
          </p:grpSpPr>
          <p:sp>
            <p:nvSpPr>
              <p:cNvPr id="43222" name="Freeform 1366"/>
              <p:cNvSpPr>
                <a:spLocks/>
              </p:cNvSpPr>
              <p:nvPr/>
            </p:nvSpPr>
            <p:spPr bwMode="auto">
              <a:xfrm>
                <a:off x="4264" y="2545"/>
                <a:ext cx="1023" cy="835"/>
              </a:xfrm>
              <a:custGeom>
                <a:avLst/>
                <a:gdLst>
                  <a:gd name="T0" fmla="*/ 1023 w 1023"/>
                  <a:gd name="T1" fmla="*/ 835 h 835"/>
                  <a:gd name="T2" fmla="*/ 0 w 1023"/>
                  <a:gd name="T3" fmla="*/ 835 h 835"/>
                  <a:gd name="T4" fmla="*/ 0 w 1023"/>
                  <a:gd name="T5" fmla="*/ 0 h 835"/>
                  <a:gd name="T6" fmla="*/ 0 60000 65536"/>
                  <a:gd name="T7" fmla="*/ 0 60000 65536"/>
                  <a:gd name="T8" fmla="*/ 0 60000 65536"/>
                  <a:gd name="T9" fmla="*/ 0 w 1023"/>
                  <a:gd name="T10" fmla="*/ 0 h 835"/>
                  <a:gd name="T11" fmla="*/ 1023 w 1023"/>
                  <a:gd name="T12" fmla="*/ 835 h 835"/>
                </a:gdLst>
                <a:ahLst/>
                <a:cxnLst>
                  <a:cxn ang="T6">
                    <a:pos x="T0" y="T1"/>
                  </a:cxn>
                  <a:cxn ang="T7">
                    <a:pos x="T2" y="T3"/>
                  </a:cxn>
                  <a:cxn ang="T8">
                    <a:pos x="T4" y="T5"/>
                  </a:cxn>
                </a:cxnLst>
                <a:rect l="T9" t="T10" r="T11" b="T12"/>
                <a:pathLst>
                  <a:path w="1023" h="835">
                    <a:moveTo>
                      <a:pt x="1023" y="835"/>
                    </a:moveTo>
                    <a:lnTo>
                      <a:pt x="0" y="835"/>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223" name="Line 1367"/>
              <p:cNvSpPr>
                <a:spLocks noChangeShapeType="1"/>
              </p:cNvSpPr>
              <p:nvPr/>
            </p:nvSpPr>
            <p:spPr bwMode="auto">
              <a:xfrm flipH="1">
                <a:off x="4210" y="338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24" name="Line 1368"/>
              <p:cNvSpPr>
                <a:spLocks noChangeShapeType="1"/>
              </p:cNvSpPr>
              <p:nvPr/>
            </p:nvSpPr>
            <p:spPr bwMode="auto">
              <a:xfrm flipH="1">
                <a:off x="4210" y="3102"/>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25" name="Line 1369"/>
              <p:cNvSpPr>
                <a:spLocks noChangeShapeType="1"/>
              </p:cNvSpPr>
              <p:nvPr/>
            </p:nvSpPr>
            <p:spPr bwMode="auto">
              <a:xfrm flipH="1">
                <a:off x="4210" y="2823"/>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26" name="Line 1370"/>
              <p:cNvSpPr>
                <a:spLocks noChangeShapeType="1"/>
              </p:cNvSpPr>
              <p:nvPr/>
            </p:nvSpPr>
            <p:spPr bwMode="auto">
              <a:xfrm flipH="1">
                <a:off x="4210" y="2545"/>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27" name="Line 1371"/>
              <p:cNvSpPr>
                <a:spLocks noChangeShapeType="1"/>
              </p:cNvSpPr>
              <p:nvPr/>
            </p:nvSpPr>
            <p:spPr bwMode="auto">
              <a:xfrm>
                <a:off x="4264"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28" name="Line 1372"/>
              <p:cNvSpPr>
                <a:spLocks noChangeShapeType="1"/>
              </p:cNvSpPr>
              <p:nvPr/>
            </p:nvSpPr>
            <p:spPr bwMode="auto">
              <a:xfrm>
                <a:off x="4434"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29" name="Line 1373"/>
              <p:cNvSpPr>
                <a:spLocks noChangeShapeType="1"/>
              </p:cNvSpPr>
              <p:nvPr/>
            </p:nvSpPr>
            <p:spPr bwMode="auto">
              <a:xfrm>
                <a:off x="4600"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0" name="Line 1374"/>
              <p:cNvSpPr>
                <a:spLocks noChangeShapeType="1"/>
              </p:cNvSpPr>
              <p:nvPr/>
            </p:nvSpPr>
            <p:spPr bwMode="auto">
              <a:xfrm>
                <a:off x="4771"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1" name="Line 1375"/>
              <p:cNvSpPr>
                <a:spLocks noChangeShapeType="1"/>
              </p:cNvSpPr>
              <p:nvPr/>
            </p:nvSpPr>
            <p:spPr bwMode="auto">
              <a:xfrm>
                <a:off x="4941"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2" name="Line 1376"/>
              <p:cNvSpPr>
                <a:spLocks noChangeShapeType="1"/>
              </p:cNvSpPr>
              <p:nvPr/>
            </p:nvSpPr>
            <p:spPr bwMode="auto">
              <a:xfrm>
                <a:off x="5112"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233" name="Line 1377"/>
              <p:cNvSpPr>
                <a:spLocks noChangeShapeType="1"/>
              </p:cNvSpPr>
              <p:nvPr/>
            </p:nvSpPr>
            <p:spPr bwMode="auto">
              <a:xfrm>
                <a:off x="5282" y="337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grpSp>
          <p:nvGrpSpPr>
            <p:cNvPr id="9" name="Group 1460"/>
            <p:cNvGrpSpPr>
              <a:grpSpLocks/>
            </p:cNvGrpSpPr>
            <p:nvPr/>
          </p:nvGrpSpPr>
          <p:grpSpPr bwMode="auto">
            <a:xfrm>
              <a:off x="511" y="2490"/>
              <a:ext cx="110" cy="949"/>
              <a:chOff x="511" y="2490"/>
              <a:chExt cx="110" cy="949"/>
            </a:xfrm>
          </p:grpSpPr>
          <p:sp>
            <p:nvSpPr>
              <p:cNvPr id="2223467" name="Text Box 1387"/>
              <p:cNvSpPr txBox="1">
                <a:spLocks noChangeArrowheads="1"/>
              </p:cNvSpPr>
              <p:nvPr/>
            </p:nvSpPr>
            <p:spPr bwMode="auto">
              <a:xfrm>
                <a:off x="511" y="2490"/>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0.6</a:t>
                </a:r>
              </a:p>
            </p:txBody>
          </p:sp>
          <p:sp>
            <p:nvSpPr>
              <p:cNvPr id="2223468" name="Text Box 1388"/>
              <p:cNvSpPr txBox="1">
                <a:spLocks noChangeArrowheads="1"/>
              </p:cNvSpPr>
              <p:nvPr/>
            </p:nvSpPr>
            <p:spPr bwMode="auto">
              <a:xfrm>
                <a:off x="511" y="2772"/>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0.4</a:t>
                </a:r>
              </a:p>
            </p:txBody>
          </p:sp>
          <p:sp>
            <p:nvSpPr>
              <p:cNvPr id="2223469" name="Text Box 1389"/>
              <p:cNvSpPr txBox="1">
                <a:spLocks noChangeArrowheads="1"/>
              </p:cNvSpPr>
              <p:nvPr/>
            </p:nvSpPr>
            <p:spPr bwMode="auto">
              <a:xfrm>
                <a:off x="511" y="3047"/>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0.2</a:t>
                </a:r>
              </a:p>
            </p:txBody>
          </p:sp>
          <p:sp>
            <p:nvSpPr>
              <p:cNvPr id="2223470" name="Text Box 1390"/>
              <p:cNvSpPr txBox="1">
                <a:spLocks noChangeArrowheads="1"/>
              </p:cNvSpPr>
              <p:nvPr/>
            </p:nvSpPr>
            <p:spPr bwMode="auto">
              <a:xfrm>
                <a:off x="511" y="3324"/>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grpSp>
        <p:sp>
          <p:nvSpPr>
            <p:cNvPr id="2223471" name="Text Box 1391"/>
            <p:cNvSpPr txBox="1">
              <a:spLocks noChangeArrowheads="1"/>
            </p:cNvSpPr>
            <p:nvPr/>
          </p:nvSpPr>
          <p:spPr bwMode="auto">
            <a:xfrm rot="16200000">
              <a:off x="-62" y="2891"/>
              <a:ext cx="821"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prawdopodobieństwo</a:t>
              </a:r>
            </a:p>
          </p:txBody>
        </p:sp>
        <p:grpSp>
          <p:nvGrpSpPr>
            <p:cNvPr id="10" name="Group 1401"/>
            <p:cNvGrpSpPr>
              <a:grpSpLocks/>
            </p:cNvGrpSpPr>
            <p:nvPr/>
          </p:nvGrpSpPr>
          <p:grpSpPr bwMode="auto">
            <a:xfrm>
              <a:off x="667" y="3413"/>
              <a:ext cx="1085" cy="115"/>
              <a:chOff x="667" y="3413"/>
              <a:chExt cx="1085" cy="115"/>
            </a:xfrm>
          </p:grpSpPr>
          <p:sp>
            <p:nvSpPr>
              <p:cNvPr id="2223472" name="Text Box 1392"/>
              <p:cNvSpPr txBox="1">
                <a:spLocks noChangeArrowheads="1"/>
              </p:cNvSpPr>
              <p:nvPr/>
            </p:nvSpPr>
            <p:spPr bwMode="auto">
              <a:xfrm>
                <a:off x="667"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sp>
            <p:nvSpPr>
              <p:cNvPr id="2223473" name="Text Box 1393"/>
              <p:cNvSpPr txBox="1">
                <a:spLocks noChangeArrowheads="1"/>
              </p:cNvSpPr>
              <p:nvPr/>
            </p:nvSpPr>
            <p:spPr bwMode="auto">
              <a:xfrm>
                <a:off x="84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2</a:t>
                </a:r>
              </a:p>
            </p:txBody>
          </p:sp>
          <p:sp>
            <p:nvSpPr>
              <p:cNvPr id="2223474" name="Text Box 1394"/>
              <p:cNvSpPr txBox="1">
                <a:spLocks noChangeArrowheads="1"/>
              </p:cNvSpPr>
              <p:nvPr/>
            </p:nvSpPr>
            <p:spPr bwMode="auto">
              <a:xfrm>
                <a:off x="1008"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4</a:t>
                </a:r>
              </a:p>
            </p:txBody>
          </p:sp>
          <p:sp>
            <p:nvSpPr>
              <p:cNvPr id="2223475" name="Text Box 1395"/>
              <p:cNvSpPr txBox="1">
                <a:spLocks noChangeArrowheads="1"/>
              </p:cNvSpPr>
              <p:nvPr/>
            </p:nvSpPr>
            <p:spPr bwMode="auto">
              <a:xfrm>
                <a:off x="1182"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6</a:t>
                </a:r>
              </a:p>
            </p:txBody>
          </p:sp>
          <p:sp>
            <p:nvSpPr>
              <p:cNvPr id="2223476" name="Text Box 1396"/>
              <p:cNvSpPr txBox="1">
                <a:spLocks noChangeArrowheads="1"/>
              </p:cNvSpPr>
              <p:nvPr/>
            </p:nvSpPr>
            <p:spPr bwMode="auto">
              <a:xfrm>
                <a:off x="135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8</a:t>
                </a:r>
              </a:p>
            </p:txBody>
          </p:sp>
          <p:sp>
            <p:nvSpPr>
              <p:cNvPr id="2223477" name="Text Box 1397"/>
              <p:cNvSpPr txBox="1">
                <a:spLocks noChangeArrowheads="1"/>
              </p:cNvSpPr>
              <p:nvPr/>
            </p:nvSpPr>
            <p:spPr bwMode="auto">
              <a:xfrm>
                <a:off x="1498"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10</a:t>
                </a:r>
              </a:p>
            </p:txBody>
          </p:sp>
          <p:sp>
            <p:nvSpPr>
              <p:cNvPr id="2223478" name="Text Box 1398"/>
              <p:cNvSpPr txBox="1">
                <a:spLocks noChangeArrowheads="1"/>
              </p:cNvSpPr>
              <p:nvPr/>
            </p:nvSpPr>
            <p:spPr bwMode="auto">
              <a:xfrm>
                <a:off x="1664"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12</a:t>
                </a:r>
              </a:p>
            </p:txBody>
          </p:sp>
        </p:grpSp>
        <p:grpSp>
          <p:nvGrpSpPr>
            <p:cNvPr id="11" name="Group 1411"/>
            <p:cNvGrpSpPr>
              <a:grpSpLocks/>
            </p:cNvGrpSpPr>
            <p:nvPr/>
          </p:nvGrpSpPr>
          <p:grpSpPr bwMode="auto">
            <a:xfrm>
              <a:off x="1862" y="3413"/>
              <a:ext cx="1085" cy="115"/>
              <a:chOff x="667" y="3413"/>
              <a:chExt cx="1085" cy="115"/>
            </a:xfrm>
          </p:grpSpPr>
          <p:sp>
            <p:nvSpPr>
              <p:cNvPr id="2223492" name="Text Box 1412"/>
              <p:cNvSpPr txBox="1">
                <a:spLocks noChangeArrowheads="1"/>
              </p:cNvSpPr>
              <p:nvPr/>
            </p:nvSpPr>
            <p:spPr bwMode="auto">
              <a:xfrm>
                <a:off x="667"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sp>
            <p:nvSpPr>
              <p:cNvPr id="2223493" name="Text Box 1413"/>
              <p:cNvSpPr txBox="1">
                <a:spLocks noChangeArrowheads="1"/>
              </p:cNvSpPr>
              <p:nvPr/>
            </p:nvSpPr>
            <p:spPr bwMode="auto">
              <a:xfrm>
                <a:off x="84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2</a:t>
                </a:r>
              </a:p>
            </p:txBody>
          </p:sp>
          <p:sp>
            <p:nvSpPr>
              <p:cNvPr id="2223494" name="Text Box 1414"/>
              <p:cNvSpPr txBox="1">
                <a:spLocks noChangeArrowheads="1"/>
              </p:cNvSpPr>
              <p:nvPr/>
            </p:nvSpPr>
            <p:spPr bwMode="auto">
              <a:xfrm>
                <a:off x="1008"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4</a:t>
                </a:r>
              </a:p>
            </p:txBody>
          </p:sp>
          <p:sp>
            <p:nvSpPr>
              <p:cNvPr id="2223495" name="Text Box 1415"/>
              <p:cNvSpPr txBox="1">
                <a:spLocks noChangeArrowheads="1"/>
              </p:cNvSpPr>
              <p:nvPr/>
            </p:nvSpPr>
            <p:spPr bwMode="auto">
              <a:xfrm>
                <a:off x="1182"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6</a:t>
                </a:r>
              </a:p>
            </p:txBody>
          </p:sp>
          <p:sp>
            <p:nvSpPr>
              <p:cNvPr id="2223496" name="Text Box 1416"/>
              <p:cNvSpPr txBox="1">
                <a:spLocks noChangeArrowheads="1"/>
              </p:cNvSpPr>
              <p:nvPr/>
            </p:nvSpPr>
            <p:spPr bwMode="auto">
              <a:xfrm>
                <a:off x="135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8</a:t>
                </a:r>
              </a:p>
            </p:txBody>
          </p:sp>
          <p:sp>
            <p:nvSpPr>
              <p:cNvPr id="2223497" name="Text Box 1417"/>
              <p:cNvSpPr txBox="1">
                <a:spLocks noChangeArrowheads="1"/>
              </p:cNvSpPr>
              <p:nvPr/>
            </p:nvSpPr>
            <p:spPr bwMode="auto">
              <a:xfrm>
                <a:off x="1498"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10</a:t>
                </a:r>
              </a:p>
            </p:txBody>
          </p:sp>
          <p:sp>
            <p:nvSpPr>
              <p:cNvPr id="2223498" name="Text Box 1418"/>
              <p:cNvSpPr txBox="1">
                <a:spLocks noChangeArrowheads="1"/>
              </p:cNvSpPr>
              <p:nvPr/>
            </p:nvSpPr>
            <p:spPr bwMode="auto">
              <a:xfrm>
                <a:off x="1664"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12</a:t>
                </a:r>
              </a:p>
            </p:txBody>
          </p:sp>
        </p:grpSp>
        <p:grpSp>
          <p:nvGrpSpPr>
            <p:cNvPr id="12" name="Group 1419"/>
            <p:cNvGrpSpPr>
              <a:grpSpLocks/>
            </p:cNvGrpSpPr>
            <p:nvPr/>
          </p:nvGrpSpPr>
          <p:grpSpPr bwMode="auto">
            <a:xfrm>
              <a:off x="3048" y="3413"/>
              <a:ext cx="1085" cy="115"/>
              <a:chOff x="667" y="3413"/>
              <a:chExt cx="1085" cy="115"/>
            </a:xfrm>
          </p:grpSpPr>
          <p:sp>
            <p:nvSpPr>
              <p:cNvPr id="2223500" name="Text Box 1420"/>
              <p:cNvSpPr txBox="1">
                <a:spLocks noChangeArrowheads="1"/>
              </p:cNvSpPr>
              <p:nvPr/>
            </p:nvSpPr>
            <p:spPr bwMode="auto">
              <a:xfrm>
                <a:off x="667"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sp>
            <p:nvSpPr>
              <p:cNvPr id="2223501" name="Text Box 1421"/>
              <p:cNvSpPr txBox="1">
                <a:spLocks noChangeArrowheads="1"/>
              </p:cNvSpPr>
              <p:nvPr/>
            </p:nvSpPr>
            <p:spPr bwMode="auto">
              <a:xfrm>
                <a:off x="84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2</a:t>
                </a:r>
              </a:p>
            </p:txBody>
          </p:sp>
          <p:sp>
            <p:nvSpPr>
              <p:cNvPr id="2223502" name="Text Box 1422"/>
              <p:cNvSpPr txBox="1">
                <a:spLocks noChangeArrowheads="1"/>
              </p:cNvSpPr>
              <p:nvPr/>
            </p:nvSpPr>
            <p:spPr bwMode="auto">
              <a:xfrm>
                <a:off x="1008"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4</a:t>
                </a:r>
              </a:p>
            </p:txBody>
          </p:sp>
          <p:sp>
            <p:nvSpPr>
              <p:cNvPr id="2223503" name="Text Box 1423"/>
              <p:cNvSpPr txBox="1">
                <a:spLocks noChangeArrowheads="1"/>
              </p:cNvSpPr>
              <p:nvPr/>
            </p:nvSpPr>
            <p:spPr bwMode="auto">
              <a:xfrm>
                <a:off x="1182"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6</a:t>
                </a:r>
              </a:p>
            </p:txBody>
          </p:sp>
          <p:sp>
            <p:nvSpPr>
              <p:cNvPr id="2223504" name="Text Box 1424"/>
              <p:cNvSpPr txBox="1">
                <a:spLocks noChangeArrowheads="1"/>
              </p:cNvSpPr>
              <p:nvPr/>
            </p:nvSpPr>
            <p:spPr bwMode="auto">
              <a:xfrm>
                <a:off x="135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8</a:t>
                </a:r>
              </a:p>
            </p:txBody>
          </p:sp>
          <p:sp>
            <p:nvSpPr>
              <p:cNvPr id="2223505" name="Text Box 1425"/>
              <p:cNvSpPr txBox="1">
                <a:spLocks noChangeArrowheads="1"/>
              </p:cNvSpPr>
              <p:nvPr/>
            </p:nvSpPr>
            <p:spPr bwMode="auto">
              <a:xfrm>
                <a:off x="1498"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10</a:t>
                </a:r>
              </a:p>
            </p:txBody>
          </p:sp>
          <p:sp>
            <p:nvSpPr>
              <p:cNvPr id="2223506" name="Text Box 1426"/>
              <p:cNvSpPr txBox="1">
                <a:spLocks noChangeArrowheads="1"/>
              </p:cNvSpPr>
              <p:nvPr/>
            </p:nvSpPr>
            <p:spPr bwMode="auto">
              <a:xfrm>
                <a:off x="1664"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12</a:t>
                </a:r>
              </a:p>
            </p:txBody>
          </p:sp>
        </p:grpSp>
        <p:grpSp>
          <p:nvGrpSpPr>
            <p:cNvPr id="13" name="Group 1427"/>
            <p:cNvGrpSpPr>
              <a:grpSpLocks/>
            </p:cNvGrpSpPr>
            <p:nvPr/>
          </p:nvGrpSpPr>
          <p:grpSpPr bwMode="auto">
            <a:xfrm>
              <a:off x="4244" y="3413"/>
              <a:ext cx="1085" cy="115"/>
              <a:chOff x="667" y="3413"/>
              <a:chExt cx="1085" cy="115"/>
            </a:xfrm>
          </p:grpSpPr>
          <p:sp>
            <p:nvSpPr>
              <p:cNvPr id="2223508" name="Text Box 1428"/>
              <p:cNvSpPr txBox="1">
                <a:spLocks noChangeArrowheads="1"/>
              </p:cNvSpPr>
              <p:nvPr/>
            </p:nvSpPr>
            <p:spPr bwMode="auto">
              <a:xfrm>
                <a:off x="667"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sp>
            <p:nvSpPr>
              <p:cNvPr id="2223509" name="Text Box 1429"/>
              <p:cNvSpPr txBox="1">
                <a:spLocks noChangeArrowheads="1"/>
              </p:cNvSpPr>
              <p:nvPr/>
            </p:nvSpPr>
            <p:spPr bwMode="auto">
              <a:xfrm>
                <a:off x="84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2</a:t>
                </a:r>
              </a:p>
            </p:txBody>
          </p:sp>
          <p:sp>
            <p:nvSpPr>
              <p:cNvPr id="2223510" name="Text Box 1430"/>
              <p:cNvSpPr txBox="1">
                <a:spLocks noChangeArrowheads="1"/>
              </p:cNvSpPr>
              <p:nvPr/>
            </p:nvSpPr>
            <p:spPr bwMode="auto">
              <a:xfrm>
                <a:off x="1008"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4</a:t>
                </a:r>
              </a:p>
            </p:txBody>
          </p:sp>
          <p:sp>
            <p:nvSpPr>
              <p:cNvPr id="2223511" name="Text Box 1431"/>
              <p:cNvSpPr txBox="1">
                <a:spLocks noChangeArrowheads="1"/>
              </p:cNvSpPr>
              <p:nvPr/>
            </p:nvSpPr>
            <p:spPr bwMode="auto">
              <a:xfrm>
                <a:off x="1182"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6</a:t>
                </a:r>
              </a:p>
            </p:txBody>
          </p:sp>
          <p:sp>
            <p:nvSpPr>
              <p:cNvPr id="2223512" name="Text Box 1432"/>
              <p:cNvSpPr txBox="1">
                <a:spLocks noChangeArrowheads="1"/>
              </p:cNvSpPr>
              <p:nvPr/>
            </p:nvSpPr>
            <p:spPr bwMode="auto">
              <a:xfrm>
                <a:off x="1350" y="3413"/>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8</a:t>
                </a:r>
              </a:p>
            </p:txBody>
          </p:sp>
          <p:sp>
            <p:nvSpPr>
              <p:cNvPr id="2223513" name="Text Box 1433"/>
              <p:cNvSpPr txBox="1">
                <a:spLocks noChangeArrowheads="1"/>
              </p:cNvSpPr>
              <p:nvPr/>
            </p:nvSpPr>
            <p:spPr bwMode="auto">
              <a:xfrm>
                <a:off x="1498"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10</a:t>
                </a:r>
              </a:p>
            </p:txBody>
          </p:sp>
          <p:sp>
            <p:nvSpPr>
              <p:cNvPr id="2223514" name="Text Box 1434"/>
              <p:cNvSpPr txBox="1">
                <a:spLocks noChangeArrowheads="1"/>
              </p:cNvSpPr>
              <p:nvPr/>
            </p:nvSpPr>
            <p:spPr bwMode="auto">
              <a:xfrm>
                <a:off x="1664" y="3413"/>
                <a:ext cx="88"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12</a:t>
                </a:r>
              </a:p>
            </p:txBody>
          </p:sp>
        </p:grpSp>
        <p:sp>
          <p:nvSpPr>
            <p:cNvPr id="2223521" name="Text Box 1441"/>
            <p:cNvSpPr txBox="1">
              <a:spLocks noChangeArrowheads="1"/>
            </p:cNvSpPr>
            <p:nvPr/>
          </p:nvSpPr>
          <p:spPr bwMode="auto">
            <a:xfrm>
              <a:off x="805" y="3550"/>
              <a:ext cx="784"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pl-PL" sz="1200" b="1" dirty="0" err="1">
                  <a:solidFill>
                    <a:prstClr val="white"/>
                  </a:solidFill>
                  <a:effectLst>
                    <a:outerShdw blurRad="38100" dist="38100" dir="2700000" algn="tl">
                      <a:srgbClr val="000000"/>
                    </a:outerShdw>
                  </a:effectLst>
                  <a:latin typeface="Arial Narrow" pitchFamily="34" charset="0"/>
                </a:rPr>
                <a:t>reboksetyna</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22" name="Text Box 1442"/>
            <p:cNvSpPr txBox="1">
              <a:spLocks noChangeArrowheads="1"/>
            </p:cNvSpPr>
            <p:nvPr/>
          </p:nvSpPr>
          <p:spPr bwMode="auto">
            <a:xfrm>
              <a:off x="3196" y="3550"/>
              <a:ext cx="756"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mirtazapin</a:t>
              </a:r>
              <a:r>
                <a:rPr lang="pl-PL" sz="1200" b="1" dirty="0">
                  <a:solidFill>
                    <a:prstClr val="white"/>
                  </a:solidFill>
                  <a:effectLst>
                    <a:outerShdw blurRad="38100" dist="38100" dir="2700000" algn="tl">
                      <a:srgbClr val="000000"/>
                    </a:outerShdw>
                  </a:effectLst>
                  <a:latin typeface="Arial Narrow" pitchFamily="34" charset="0"/>
                </a:rPr>
                <a:t>a</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23" name="Text Box 1443"/>
            <p:cNvSpPr txBox="1">
              <a:spLocks noChangeArrowheads="1"/>
            </p:cNvSpPr>
            <p:nvPr/>
          </p:nvSpPr>
          <p:spPr bwMode="auto">
            <a:xfrm>
              <a:off x="2043" y="3550"/>
              <a:ext cx="707"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bupropion</a:t>
              </a:r>
            </a:p>
          </p:txBody>
        </p:sp>
        <p:sp>
          <p:nvSpPr>
            <p:cNvPr id="2223524" name="Text Box 1444"/>
            <p:cNvSpPr txBox="1">
              <a:spLocks noChangeArrowheads="1"/>
            </p:cNvSpPr>
            <p:nvPr/>
          </p:nvSpPr>
          <p:spPr bwMode="auto">
            <a:xfrm>
              <a:off x="4384" y="3550"/>
              <a:ext cx="779"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pl-PL" sz="1200" b="1" dirty="0" err="1">
                  <a:solidFill>
                    <a:prstClr val="white"/>
                  </a:solidFill>
                  <a:effectLst>
                    <a:outerShdw blurRad="38100" dist="38100" dir="2700000" algn="tl">
                      <a:srgbClr val="000000"/>
                    </a:outerShdw>
                  </a:effectLst>
                  <a:latin typeface="Arial Narrow" pitchFamily="34" charset="0"/>
                </a:rPr>
                <a:t>duloksetyna</a:t>
              </a:r>
              <a:endParaRPr lang="fr-FR" sz="1200" b="1" dirty="0">
                <a:solidFill>
                  <a:prstClr val="white"/>
                </a:solidFill>
                <a:effectLst>
                  <a:outerShdw blurRad="38100" dist="38100" dir="2700000" algn="tl">
                    <a:srgbClr val="000000"/>
                  </a:outerShdw>
                </a:effectLst>
                <a:latin typeface="Arial Narrow" pitchFamily="34" charset="0"/>
              </a:endParaRPr>
            </a:p>
          </p:txBody>
        </p:sp>
      </p:grpSp>
      <p:grpSp>
        <p:nvGrpSpPr>
          <p:cNvPr id="14" name="Group 1470"/>
          <p:cNvGrpSpPr>
            <a:grpSpLocks/>
          </p:cNvGrpSpPr>
          <p:nvPr/>
        </p:nvGrpSpPr>
        <p:grpSpPr bwMode="auto">
          <a:xfrm>
            <a:off x="598488" y="2262188"/>
            <a:ext cx="7948612" cy="1700212"/>
            <a:chOff x="291" y="1430"/>
            <a:chExt cx="5007" cy="1071"/>
          </a:xfrm>
        </p:grpSpPr>
        <p:sp>
          <p:nvSpPr>
            <p:cNvPr id="43101" name="Line 1206"/>
            <p:cNvSpPr>
              <a:spLocks noChangeShapeType="1"/>
            </p:cNvSpPr>
            <p:nvPr/>
          </p:nvSpPr>
          <p:spPr bwMode="auto">
            <a:xfrm>
              <a:off x="5297" y="2340"/>
              <a:ext cx="1"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02" name="Freeform 1263"/>
            <p:cNvSpPr>
              <a:spLocks/>
            </p:cNvSpPr>
            <p:nvPr/>
          </p:nvSpPr>
          <p:spPr bwMode="auto">
            <a:xfrm>
              <a:off x="773" y="1910"/>
              <a:ext cx="936" cy="400"/>
            </a:xfrm>
            <a:custGeom>
              <a:avLst/>
              <a:gdLst>
                <a:gd name="T0" fmla="*/ 0 w 192"/>
                <a:gd name="T1" fmla="*/ 1951 h 82"/>
                <a:gd name="T2" fmla="*/ 644 w 192"/>
                <a:gd name="T3" fmla="*/ 1878 h 82"/>
                <a:gd name="T4" fmla="*/ 1048 w 192"/>
                <a:gd name="T5" fmla="*/ 1546 h 82"/>
                <a:gd name="T6" fmla="*/ 1521 w 192"/>
                <a:gd name="T7" fmla="*/ 595 h 82"/>
                <a:gd name="T8" fmla="*/ 1828 w 192"/>
                <a:gd name="T9" fmla="*/ 141 h 82"/>
                <a:gd name="T10" fmla="*/ 2043 w 192"/>
                <a:gd name="T11" fmla="*/ 0 h 82"/>
                <a:gd name="T12" fmla="*/ 2233 w 192"/>
                <a:gd name="T13" fmla="*/ 190 h 82"/>
                <a:gd name="T14" fmla="*/ 2754 w 192"/>
                <a:gd name="T15" fmla="*/ 1141 h 82"/>
                <a:gd name="T16" fmla="*/ 3066 w 192"/>
                <a:gd name="T17" fmla="*/ 1595 h 82"/>
                <a:gd name="T18" fmla="*/ 3661 w 192"/>
                <a:gd name="T19" fmla="*/ 1902 h 82"/>
                <a:gd name="T20" fmla="*/ 4563 w 192"/>
                <a:gd name="T21" fmla="*/ 195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82"/>
                <a:gd name="T35" fmla="*/ 192 w 192"/>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82">
                  <a:moveTo>
                    <a:pt x="0" y="82"/>
                  </a:moveTo>
                  <a:cubicBezTo>
                    <a:pt x="5" y="82"/>
                    <a:pt x="23" y="80"/>
                    <a:pt x="27" y="79"/>
                  </a:cubicBezTo>
                  <a:cubicBezTo>
                    <a:pt x="31" y="77"/>
                    <a:pt x="41" y="69"/>
                    <a:pt x="44" y="65"/>
                  </a:cubicBezTo>
                  <a:cubicBezTo>
                    <a:pt x="48" y="60"/>
                    <a:pt x="61" y="33"/>
                    <a:pt x="64" y="25"/>
                  </a:cubicBezTo>
                  <a:cubicBezTo>
                    <a:pt x="68" y="17"/>
                    <a:pt x="72" y="11"/>
                    <a:pt x="77" y="6"/>
                  </a:cubicBezTo>
                  <a:cubicBezTo>
                    <a:pt x="79" y="3"/>
                    <a:pt x="83" y="0"/>
                    <a:pt x="86" y="0"/>
                  </a:cubicBezTo>
                  <a:cubicBezTo>
                    <a:pt x="88" y="0"/>
                    <a:pt x="91" y="2"/>
                    <a:pt x="94" y="8"/>
                  </a:cubicBezTo>
                  <a:cubicBezTo>
                    <a:pt x="102" y="21"/>
                    <a:pt x="112" y="41"/>
                    <a:pt x="116" y="48"/>
                  </a:cubicBezTo>
                  <a:cubicBezTo>
                    <a:pt x="119" y="55"/>
                    <a:pt x="124" y="62"/>
                    <a:pt x="129" y="67"/>
                  </a:cubicBezTo>
                  <a:cubicBezTo>
                    <a:pt x="135" y="72"/>
                    <a:pt x="148" y="78"/>
                    <a:pt x="154" y="80"/>
                  </a:cubicBezTo>
                  <a:cubicBezTo>
                    <a:pt x="160" y="82"/>
                    <a:pt x="178" y="82"/>
                    <a:pt x="192" y="82"/>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03" name="Freeform 1264"/>
            <p:cNvSpPr>
              <a:spLocks/>
            </p:cNvSpPr>
            <p:nvPr/>
          </p:nvSpPr>
          <p:spPr bwMode="auto">
            <a:xfrm>
              <a:off x="773" y="1968"/>
              <a:ext cx="936" cy="347"/>
            </a:xfrm>
            <a:custGeom>
              <a:avLst/>
              <a:gdLst>
                <a:gd name="T0" fmla="*/ 0 w 936"/>
                <a:gd name="T1" fmla="*/ 342 h 347"/>
                <a:gd name="T2" fmla="*/ 264 w 936"/>
                <a:gd name="T3" fmla="*/ 342 h 347"/>
                <a:gd name="T4" fmla="*/ 337 w 936"/>
                <a:gd name="T5" fmla="*/ 342 h 347"/>
                <a:gd name="T6" fmla="*/ 429 w 936"/>
                <a:gd name="T7" fmla="*/ 279 h 347"/>
                <a:gd name="T8" fmla="*/ 517 w 936"/>
                <a:gd name="T9" fmla="*/ 152 h 347"/>
                <a:gd name="T10" fmla="*/ 595 w 936"/>
                <a:gd name="T11" fmla="*/ 54 h 347"/>
                <a:gd name="T12" fmla="*/ 688 w 936"/>
                <a:gd name="T13" fmla="*/ 0 h 347"/>
                <a:gd name="T14" fmla="*/ 766 w 936"/>
                <a:gd name="T15" fmla="*/ 59 h 347"/>
                <a:gd name="T16" fmla="*/ 849 w 936"/>
                <a:gd name="T17" fmla="*/ 240 h 347"/>
                <a:gd name="T18" fmla="*/ 936 w 936"/>
                <a:gd name="T19" fmla="*/ 3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347"/>
                <a:gd name="T32" fmla="*/ 936 w 936"/>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347">
                  <a:moveTo>
                    <a:pt x="0" y="342"/>
                  </a:moveTo>
                  <a:lnTo>
                    <a:pt x="264" y="342"/>
                  </a:lnTo>
                  <a:lnTo>
                    <a:pt x="337" y="342"/>
                  </a:lnTo>
                  <a:lnTo>
                    <a:pt x="429" y="279"/>
                  </a:lnTo>
                  <a:lnTo>
                    <a:pt x="517" y="152"/>
                  </a:lnTo>
                  <a:lnTo>
                    <a:pt x="595" y="54"/>
                  </a:lnTo>
                  <a:lnTo>
                    <a:pt x="688" y="0"/>
                  </a:lnTo>
                  <a:lnTo>
                    <a:pt x="766" y="59"/>
                  </a:lnTo>
                  <a:lnTo>
                    <a:pt x="849" y="240"/>
                  </a:lnTo>
                  <a:lnTo>
                    <a:pt x="936" y="347"/>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104" name="Freeform 1265"/>
            <p:cNvSpPr>
              <a:spLocks/>
            </p:cNvSpPr>
            <p:nvPr/>
          </p:nvSpPr>
          <p:spPr bwMode="auto">
            <a:xfrm>
              <a:off x="691" y="1489"/>
              <a:ext cx="1023" cy="831"/>
            </a:xfrm>
            <a:custGeom>
              <a:avLst/>
              <a:gdLst>
                <a:gd name="T0" fmla="*/ 1023 w 1023"/>
                <a:gd name="T1" fmla="*/ 831 h 831"/>
                <a:gd name="T2" fmla="*/ 0 w 1023"/>
                <a:gd name="T3" fmla="*/ 831 h 831"/>
                <a:gd name="T4" fmla="*/ 0 w 1023"/>
                <a:gd name="T5" fmla="*/ 0 h 831"/>
                <a:gd name="T6" fmla="*/ 0 60000 65536"/>
                <a:gd name="T7" fmla="*/ 0 60000 65536"/>
                <a:gd name="T8" fmla="*/ 0 60000 65536"/>
                <a:gd name="T9" fmla="*/ 0 w 1023"/>
                <a:gd name="T10" fmla="*/ 0 h 831"/>
                <a:gd name="T11" fmla="*/ 1023 w 1023"/>
                <a:gd name="T12" fmla="*/ 831 h 831"/>
              </a:gdLst>
              <a:ahLst/>
              <a:cxnLst>
                <a:cxn ang="T6">
                  <a:pos x="T0" y="T1"/>
                </a:cxn>
                <a:cxn ang="T7">
                  <a:pos x="T2" y="T3"/>
                </a:cxn>
                <a:cxn ang="T8">
                  <a:pos x="T4" y="T5"/>
                </a:cxn>
              </a:cxnLst>
              <a:rect l="T9" t="T10" r="T11" b="T12"/>
              <a:pathLst>
                <a:path w="1023" h="831">
                  <a:moveTo>
                    <a:pt x="1023" y="831"/>
                  </a:moveTo>
                  <a:lnTo>
                    <a:pt x="0" y="831"/>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105" name="Line 1266"/>
            <p:cNvSpPr>
              <a:spLocks noChangeShapeType="1"/>
            </p:cNvSpPr>
            <p:nvPr/>
          </p:nvSpPr>
          <p:spPr bwMode="auto">
            <a:xfrm flipH="1">
              <a:off x="637" y="232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06" name="Line 1267"/>
            <p:cNvSpPr>
              <a:spLocks noChangeShapeType="1"/>
            </p:cNvSpPr>
            <p:nvPr/>
          </p:nvSpPr>
          <p:spPr bwMode="auto">
            <a:xfrm flipH="1">
              <a:off x="637" y="2046"/>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07" name="Line 1268"/>
            <p:cNvSpPr>
              <a:spLocks noChangeShapeType="1"/>
            </p:cNvSpPr>
            <p:nvPr/>
          </p:nvSpPr>
          <p:spPr bwMode="auto">
            <a:xfrm flipH="1">
              <a:off x="637" y="1768"/>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08" name="Line 1269"/>
            <p:cNvSpPr>
              <a:spLocks noChangeShapeType="1"/>
            </p:cNvSpPr>
            <p:nvPr/>
          </p:nvSpPr>
          <p:spPr bwMode="auto">
            <a:xfrm flipH="1">
              <a:off x="637" y="1489"/>
              <a:ext cx="58"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09" name="Line 1270"/>
            <p:cNvSpPr>
              <a:spLocks noChangeShapeType="1"/>
            </p:cNvSpPr>
            <p:nvPr/>
          </p:nvSpPr>
          <p:spPr bwMode="auto">
            <a:xfrm>
              <a:off x="691"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0" name="Line 1271"/>
            <p:cNvSpPr>
              <a:spLocks noChangeShapeType="1"/>
            </p:cNvSpPr>
            <p:nvPr/>
          </p:nvSpPr>
          <p:spPr bwMode="auto">
            <a:xfrm>
              <a:off x="861"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1" name="Line 1272"/>
            <p:cNvSpPr>
              <a:spLocks noChangeShapeType="1"/>
            </p:cNvSpPr>
            <p:nvPr/>
          </p:nvSpPr>
          <p:spPr bwMode="auto">
            <a:xfrm>
              <a:off x="1032"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2" name="Line 1273"/>
            <p:cNvSpPr>
              <a:spLocks noChangeShapeType="1"/>
            </p:cNvSpPr>
            <p:nvPr/>
          </p:nvSpPr>
          <p:spPr bwMode="auto">
            <a:xfrm>
              <a:off x="1198"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3" name="Line 1274"/>
            <p:cNvSpPr>
              <a:spLocks noChangeShapeType="1"/>
            </p:cNvSpPr>
            <p:nvPr/>
          </p:nvSpPr>
          <p:spPr bwMode="auto">
            <a:xfrm>
              <a:off x="1368"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4" name="Line 1275"/>
            <p:cNvSpPr>
              <a:spLocks noChangeShapeType="1"/>
            </p:cNvSpPr>
            <p:nvPr/>
          </p:nvSpPr>
          <p:spPr bwMode="auto">
            <a:xfrm>
              <a:off x="1539"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5" name="Line 1276"/>
            <p:cNvSpPr>
              <a:spLocks noChangeShapeType="1"/>
            </p:cNvSpPr>
            <p:nvPr/>
          </p:nvSpPr>
          <p:spPr bwMode="auto">
            <a:xfrm>
              <a:off x="1709"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16" name="Freeform 1291"/>
            <p:cNvSpPr>
              <a:spLocks/>
            </p:cNvSpPr>
            <p:nvPr/>
          </p:nvSpPr>
          <p:spPr bwMode="auto">
            <a:xfrm>
              <a:off x="1972" y="1856"/>
              <a:ext cx="927" cy="454"/>
            </a:xfrm>
            <a:custGeom>
              <a:avLst/>
              <a:gdLst>
                <a:gd name="T0" fmla="*/ 0 w 190"/>
                <a:gd name="T1" fmla="*/ 2216 h 93"/>
                <a:gd name="T2" fmla="*/ 883 w 190"/>
                <a:gd name="T3" fmla="*/ 2216 h 93"/>
                <a:gd name="T4" fmla="*/ 1522 w 190"/>
                <a:gd name="T5" fmla="*/ 2143 h 93"/>
                <a:gd name="T6" fmla="*/ 2620 w 190"/>
                <a:gd name="T7" fmla="*/ 1884 h 93"/>
                <a:gd name="T8" fmla="*/ 3259 w 190"/>
                <a:gd name="T9" fmla="*/ 1479 h 93"/>
                <a:gd name="T10" fmla="*/ 3571 w 190"/>
                <a:gd name="T11" fmla="*/ 928 h 93"/>
                <a:gd name="T12" fmla="*/ 4069 w 190"/>
                <a:gd name="T13" fmla="*/ 0 h 93"/>
                <a:gd name="T14" fmla="*/ 4215 w 190"/>
                <a:gd name="T15" fmla="*/ 288 h 93"/>
                <a:gd name="T16" fmla="*/ 4425 w 190"/>
                <a:gd name="T17" fmla="*/ 1025 h 93"/>
                <a:gd name="T18" fmla="*/ 4523 w 190"/>
                <a:gd name="T19" fmla="*/ 135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93"/>
                <a:gd name="T32" fmla="*/ 190 w 19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93">
                  <a:moveTo>
                    <a:pt x="0" y="93"/>
                  </a:moveTo>
                  <a:cubicBezTo>
                    <a:pt x="37" y="93"/>
                    <a:pt x="37" y="93"/>
                    <a:pt x="37" y="93"/>
                  </a:cubicBezTo>
                  <a:cubicBezTo>
                    <a:pt x="37" y="93"/>
                    <a:pt x="57" y="91"/>
                    <a:pt x="64" y="90"/>
                  </a:cubicBezTo>
                  <a:cubicBezTo>
                    <a:pt x="71" y="89"/>
                    <a:pt x="105" y="81"/>
                    <a:pt x="110" y="79"/>
                  </a:cubicBezTo>
                  <a:cubicBezTo>
                    <a:pt x="114" y="77"/>
                    <a:pt x="133" y="66"/>
                    <a:pt x="137" y="62"/>
                  </a:cubicBezTo>
                  <a:cubicBezTo>
                    <a:pt x="140" y="57"/>
                    <a:pt x="150" y="39"/>
                    <a:pt x="150" y="39"/>
                  </a:cubicBezTo>
                  <a:cubicBezTo>
                    <a:pt x="171" y="0"/>
                    <a:pt x="171" y="0"/>
                    <a:pt x="171" y="0"/>
                  </a:cubicBezTo>
                  <a:cubicBezTo>
                    <a:pt x="177" y="12"/>
                    <a:pt x="177" y="12"/>
                    <a:pt x="177" y="12"/>
                  </a:cubicBezTo>
                  <a:cubicBezTo>
                    <a:pt x="186" y="43"/>
                    <a:pt x="186" y="43"/>
                    <a:pt x="186" y="43"/>
                  </a:cubicBezTo>
                  <a:cubicBezTo>
                    <a:pt x="190" y="57"/>
                    <a:pt x="190" y="57"/>
                    <a:pt x="190" y="57"/>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17" name="Freeform 1292"/>
            <p:cNvSpPr>
              <a:spLocks/>
            </p:cNvSpPr>
            <p:nvPr/>
          </p:nvSpPr>
          <p:spPr bwMode="auto">
            <a:xfrm>
              <a:off x="1972" y="1914"/>
              <a:ext cx="927" cy="396"/>
            </a:xfrm>
            <a:custGeom>
              <a:avLst/>
              <a:gdLst>
                <a:gd name="T0" fmla="*/ 927 w 927"/>
                <a:gd name="T1" fmla="*/ 396 h 396"/>
                <a:gd name="T2" fmla="*/ 844 w 927"/>
                <a:gd name="T3" fmla="*/ 0 h 396"/>
                <a:gd name="T4" fmla="*/ 751 w 927"/>
                <a:gd name="T5" fmla="*/ 157 h 396"/>
                <a:gd name="T6" fmla="*/ 668 w 927"/>
                <a:gd name="T7" fmla="*/ 245 h 396"/>
                <a:gd name="T8" fmla="*/ 605 w 927"/>
                <a:gd name="T9" fmla="*/ 255 h 396"/>
                <a:gd name="T10" fmla="*/ 517 w 927"/>
                <a:gd name="T11" fmla="*/ 264 h 396"/>
                <a:gd name="T12" fmla="*/ 405 w 927"/>
                <a:gd name="T13" fmla="*/ 298 h 396"/>
                <a:gd name="T14" fmla="*/ 351 w 927"/>
                <a:gd name="T15" fmla="*/ 323 h 396"/>
                <a:gd name="T16" fmla="*/ 303 w 927"/>
                <a:gd name="T17" fmla="*/ 352 h 396"/>
                <a:gd name="T18" fmla="*/ 254 w 927"/>
                <a:gd name="T19" fmla="*/ 386 h 396"/>
                <a:gd name="T20" fmla="*/ 200 w 927"/>
                <a:gd name="T21" fmla="*/ 396 h 396"/>
                <a:gd name="T22" fmla="*/ 0 w 927"/>
                <a:gd name="T23" fmla="*/ 396 h 3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7"/>
                <a:gd name="T37" fmla="*/ 0 h 396"/>
                <a:gd name="T38" fmla="*/ 927 w 927"/>
                <a:gd name="T39" fmla="*/ 396 h 3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7" h="396">
                  <a:moveTo>
                    <a:pt x="927" y="396"/>
                  </a:moveTo>
                  <a:lnTo>
                    <a:pt x="844" y="0"/>
                  </a:lnTo>
                  <a:lnTo>
                    <a:pt x="751" y="157"/>
                  </a:lnTo>
                  <a:lnTo>
                    <a:pt x="668" y="245"/>
                  </a:lnTo>
                  <a:lnTo>
                    <a:pt x="605" y="255"/>
                  </a:lnTo>
                  <a:lnTo>
                    <a:pt x="517" y="264"/>
                  </a:lnTo>
                  <a:lnTo>
                    <a:pt x="405" y="298"/>
                  </a:lnTo>
                  <a:lnTo>
                    <a:pt x="351" y="323"/>
                  </a:lnTo>
                  <a:lnTo>
                    <a:pt x="303" y="352"/>
                  </a:lnTo>
                  <a:lnTo>
                    <a:pt x="254" y="386"/>
                  </a:lnTo>
                  <a:lnTo>
                    <a:pt x="200" y="396"/>
                  </a:lnTo>
                  <a:lnTo>
                    <a:pt x="0" y="396"/>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118" name="Freeform 1293"/>
            <p:cNvSpPr>
              <a:spLocks/>
            </p:cNvSpPr>
            <p:nvPr/>
          </p:nvSpPr>
          <p:spPr bwMode="auto">
            <a:xfrm>
              <a:off x="1885" y="1489"/>
              <a:ext cx="1023" cy="831"/>
            </a:xfrm>
            <a:custGeom>
              <a:avLst/>
              <a:gdLst>
                <a:gd name="T0" fmla="*/ 1023 w 1023"/>
                <a:gd name="T1" fmla="*/ 831 h 831"/>
                <a:gd name="T2" fmla="*/ 0 w 1023"/>
                <a:gd name="T3" fmla="*/ 831 h 831"/>
                <a:gd name="T4" fmla="*/ 0 w 1023"/>
                <a:gd name="T5" fmla="*/ 0 h 831"/>
                <a:gd name="T6" fmla="*/ 0 60000 65536"/>
                <a:gd name="T7" fmla="*/ 0 60000 65536"/>
                <a:gd name="T8" fmla="*/ 0 60000 65536"/>
                <a:gd name="T9" fmla="*/ 0 w 1023"/>
                <a:gd name="T10" fmla="*/ 0 h 831"/>
                <a:gd name="T11" fmla="*/ 1023 w 1023"/>
                <a:gd name="T12" fmla="*/ 831 h 831"/>
              </a:gdLst>
              <a:ahLst/>
              <a:cxnLst>
                <a:cxn ang="T6">
                  <a:pos x="T0" y="T1"/>
                </a:cxn>
                <a:cxn ang="T7">
                  <a:pos x="T2" y="T3"/>
                </a:cxn>
                <a:cxn ang="T8">
                  <a:pos x="T4" y="T5"/>
                </a:cxn>
              </a:cxnLst>
              <a:rect l="T9" t="T10" r="T11" b="T12"/>
              <a:pathLst>
                <a:path w="1023" h="831">
                  <a:moveTo>
                    <a:pt x="1023" y="831"/>
                  </a:moveTo>
                  <a:lnTo>
                    <a:pt x="0" y="831"/>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119" name="Line 1294"/>
            <p:cNvSpPr>
              <a:spLocks noChangeShapeType="1"/>
            </p:cNvSpPr>
            <p:nvPr/>
          </p:nvSpPr>
          <p:spPr bwMode="auto">
            <a:xfrm flipH="1">
              <a:off x="1831" y="232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0" name="Line 1295"/>
            <p:cNvSpPr>
              <a:spLocks noChangeShapeType="1"/>
            </p:cNvSpPr>
            <p:nvPr/>
          </p:nvSpPr>
          <p:spPr bwMode="auto">
            <a:xfrm flipH="1">
              <a:off x="1831" y="2046"/>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1" name="Line 1296"/>
            <p:cNvSpPr>
              <a:spLocks noChangeShapeType="1"/>
            </p:cNvSpPr>
            <p:nvPr/>
          </p:nvSpPr>
          <p:spPr bwMode="auto">
            <a:xfrm flipH="1">
              <a:off x="1831" y="1768"/>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2" name="Line 1297"/>
            <p:cNvSpPr>
              <a:spLocks noChangeShapeType="1"/>
            </p:cNvSpPr>
            <p:nvPr/>
          </p:nvSpPr>
          <p:spPr bwMode="auto">
            <a:xfrm flipH="1">
              <a:off x="1831" y="1489"/>
              <a:ext cx="5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3" name="Line 1298"/>
            <p:cNvSpPr>
              <a:spLocks noChangeShapeType="1"/>
            </p:cNvSpPr>
            <p:nvPr/>
          </p:nvSpPr>
          <p:spPr bwMode="auto">
            <a:xfrm>
              <a:off x="1885"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4" name="Line 1299"/>
            <p:cNvSpPr>
              <a:spLocks noChangeShapeType="1"/>
            </p:cNvSpPr>
            <p:nvPr/>
          </p:nvSpPr>
          <p:spPr bwMode="auto">
            <a:xfrm>
              <a:off x="2055"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5" name="Line 1300"/>
            <p:cNvSpPr>
              <a:spLocks noChangeShapeType="1"/>
            </p:cNvSpPr>
            <p:nvPr/>
          </p:nvSpPr>
          <p:spPr bwMode="auto">
            <a:xfrm>
              <a:off x="2226"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6" name="Line 1301"/>
            <p:cNvSpPr>
              <a:spLocks noChangeShapeType="1"/>
            </p:cNvSpPr>
            <p:nvPr/>
          </p:nvSpPr>
          <p:spPr bwMode="auto">
            <a:xfrm>
              <a:off x="2392"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7" name="Line 1302"/>
            <p:cNvSpPr>
              <a:spLocks noChangeShapeType="1"/>
            </p:cNvSpPr>
            <p:nvPr/>
          </p:nvSpPr>
          <p:spPr bwMode="auto">
            <a:xfrm>
              <a:off x="2562"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8" name="Line 1303"/>
            <p:cNvSpPr>
              <a:spLocks noChangeShapeType="1"/>
            </p:cNvSpPr>
            <p:nvPr/>
          </p:nvSpPr>
          <p:spPr bwMode="auto">
            <a:xfrm>
              <a:off x="2733"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29" name="Line 1304"/>
            <p:cNvSpPr>
              <a:spLocks noChangeShapeType="1"/>
            </p:cNvSpPr>
            <p:nvPr/>
          </p:nvSpPr>
          <p:spPr bwMode="auto">
            <a:xfrm>
              <a:off x="2899" y="2310"/>
              <a:ext cx="1" cy="6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0" name="Freeform 1305"/>
            <p:cNvSpPr>
              <a:spLocks/>
            </p:cNvSpPr>
            <p:nvPr/>
          </p:nvSpPr>
          <p:spPr bwMode="auto">
            <a:xfrm>
              <a:off x="3152" y="2169"/>
              <a:ext cx="941" cy="127"/>
            </a:xfrm>
            <a:custGeom>
              <a:avLst/>
              <a:gdLst>
                <a:gd name="T0" fmla="*/ 0 w 941"/>
                <a:gd name="T1" fmla="*/ 48 h 127"/>
                <a:gd name="T2" fmla="*/ 112 w 941"/>
                <a:gd name="T3" fmla="*/ 78 h 127"/>
                <a:gd name="T4" fmla="*/ 244 w 941"/>
                <a:gd name="T5" fmla="*/ 34 h 127"/>
                <a:gd name="T6" fmla="*/ 307 w 941"/>
                <a:gd name="T7" fmla="*/ 14 h 127"/>
                <a:gd name="T8" fmla="*/ 385 w 941"/>
                <a:gd name="T9" fmla="*/ 24 h 127"/>
                <a:gd name="T10" fmla="*/ 449 w 941"/>
                <a:gd name="T11" fmla="*/ 24 h 127"/>
                <a:gd name="T12" fmla="*/ 507 w 941"/>
                <a:gd name="T13" fmla="*/ 24 h 127"/>
                <a:gd name="T14" fmla="*/ 600 w 941"/>
                <a:gd name="T15" fmla="*/ 9 h 127"/>
                <a:gd name="T16" fmla="*/ 712 w 941"/>
                <a:gd name="T17" fmla="*/ 0 h 127"/>
                <a:gd name="T18" fmla="*/ 761 w 941"/>
                <a:gd name="T19" fmla="*/ 0 h 127"/>
                <a:gd name="T20" fmla="*/ 819 w 941"/>
                <a:gd name="T21" fmla="*/ 19 h 127"/>
                <a:gd name="T22" fmla="*/ 873 w 941"/>
                <a:gd name="T23" fmla="*/ 53 h 127"/>
                <a:gd name="T24" fmla="*/ 931 w 941"/>
                <a:gd name="T25" fmla="*/ 102 h 127"/>
                <a:gd name="T26" fmla="*/ 941 w 941"/>
                <a:gd name="T27" fmla="*/ 127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1"/>
                <a:gd name="T43" fmla="*/ 0 h 127"/>
                <a:gd name="T44" fmla="*/ 941 w 941"/>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1" h="127">
                  <a:moveTo>
                    <a:pt x="0" y="48"/>
                  </a:moveTo>
                  <a:lnTo>
                    <a:pt x="112" y="78"/>
                  </a:lnTo>
                  <a:lnTo>
                    <a:pt x="244" y="34"/>
                  </a:lnTo>
                  <a:lnTo>
                    <a:pt x="307" y="14"/>
                  </a:lnTo>
                  <a:lnTo>
                    <a:pt x="385" y="24"/>
                  </a:lnTo>
                  <a:lnTo>
                    <a:pt x="449" y="24"/>
                  </a:lnTo>
                  <a:lnTo>
                    <a:pt x="507" y="24"/>
                  </a:lnTo>
                  <a:lnTo>
                    <a:pt x="600" y="9"/>
                  </a:lnTo>
                  <a:lnTo>
                    <a:pt x="712" y="0"/>
                  </a:lnTo>
                  <a:lnTo>
                    <a:pt x="761" y="0"/>
                  </a:lnTo>
                  <a:lnTo>
                    <a:pt x="819" y="19"/>
                  </a:lnTo>
                  <a:lnTo>
                    <a:pt x="873" y="53"/>
                  </a:lnTo>
                  <a:lnTo>
                    <a:pt x="931" y="102"/>
                  </a:lnTo>
                  <a:lnTo>
                    <a:pt x="941" y="127"/>
                  </a:lnTo>
                </a:path>
              </a:pathLst>
            </a:custGeom>
            <a:noFill/>
            <a:ln w="38100" cap="rnd">
              <a:solidFill>
                <a:srgbClr val="1AFAFF"/>
              </a:solidFill>
              <a:round/>
              <a:headEnd/>
              <a:tailEnd/>
            </a:ln>
          </p:spPr>
          <p:txBody>
            <a:bodyPr/>
            <a:lstStyle/>
            <a:p>
              <a:endParaRPr lang="pl-PL">
                <a:solidFill>
                  <a:prstClr val="white"/>
                </a:solidFill>
                <a:latin typeface="Calibri" pitchFamily="34" charset="0"/>
              </a:endParaRPr>
            </a:p>
          </p:txBody>
        </p:sp>
        <p:sp>
          <p:nvSpPr>
            <p:cNvPr id="43131" name="Freeform 1306"/>
            <p:cNvSpPr>
              <a:spLocks/>
            </p:cNvSpPr>
            <p:nvPr/>
          </p:nvSpPr>
          <p:spPr bwMode="auto">
            <a:xfrm>
              <a:off x="3157" y="2017"/>
              <a:ext cx="936" cy="283"/>
            </a:xfrm>
            <a:custGeom>
              <a:avLst/>
              <a:gdLst>
                <a:gd name="T0" fmla="*/ 0 w 936"/>
                <a:gd name="T1" fmla="*/ 283 h 283"/>
                <a:gd name="T2" fmla="*/ 98 w 936"/>
                <a:gd name="T3" fmla="*/ 279 h 283"/>
                <a:gd name="T4" fmla="*/ 258 w 936"/>
                <a:gd name="T5" fmla="*/ 254 h 283"/>
                <a:gd name="T6" fmla="*/ 341 w 936"/>
                <a:gd name="T7" fmla="*/ 181 h 283"/>
                <a:gd name="T8" fmla="*/ 424 w 936"/>
                <a:gd name="T9" fmla="*/ 147 h 283"/>
                <a:gd name="T10" fmla="*/ 507 w 936"/>
                <a:gd name="T11" fmla="*/ 156 h 283"/>
                <a:gd name="T12" fmla="*/ 595 w 936"/>
                <a:gd name="T13" fmla="*/ 181 h 283"/>
                <a:gd name="T14" fmla="*/ 687 w 936"/>
                <a:gd name="T15" fmla="*/ 171 h 283"/>
                <a:gd name="T16" fmla="*/ 741 w 936"/>
                <a:gd name="T17" fmla="*/ 127 h 283"/>
                <a:gd name="T18" fmla="*/ 761 w 936"/>
                <a:gd name="T19" fmla="*/ 117 h 283"/>
                <a:gd name="T20" fmla="*/ 853 w 936"/>
                <a:gd name="T21" fmla="*/ 0 h 283"/>
                <a:gd name="T22" fmla="*/ 936 w 936"/>
                <a:gd name="T23" fmla="*/ 279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6"/>
                <a:gd name="T37" fmla="*/ 0 h 283"/>
                <a:gd name="T38" fmla="*/ 936 w 936"/>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6" h="283">
                  <a:moveTo>
                    <a:pt x="0" y="283"/>
                  </a:moveTo>
                  <a:lnTo>
                    <a:pt x="98" y="279"/>
                  </a:lnTo>
                  <a:lnTo>
                    <a:pt x="258" y="254"/>
                  </a:lnTo>
                  <a:lnTo>
                    <a:pt x="341" y="181"/>
                  </a:lnTo>
                  <a:lnTo>
                    <a:pt x="424" y="147"/>
                  </a:lnTo>
                  <a:lnTo>
                    <a:pt x="507" y="156"/>
                  </a:lnTo>
                  <a:lnTo>
                    <a:pt x="595" y="181"/>
                  </a:lnTo>
                  <a:lnTo>
                    <a:pt x="687" y="171"/>
                  </a:lnTo>
                  <a:lnTo>
                    <a:pt x="741" y="127"/>
                  </a:lnTo>
                  <a:lnTo>
                    <a:pt x="761" y="117"/>
                  </a:lnTo>
                  <a:lnTo>
                    <a:pt x="853" y="0"/>
                  </a:lnTo>
                  <a:lnTo>
                    <a:pt x="936" y="279"/>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132" name="Freeform 1307"/>
            <p:cNvSpPr>
              <a:spLocks/>
            </p:cNvSpPr>
            <p:nvPr/>
          </p:nvSpPr>
          <p:spPr bwMode="auto">
            <a:xfrm>
              <a:off x="3074" y="1489"/>
              <a:ext cx="1024" cy="831"/>
            </a:xfrm>
            <a:custGeom>
              <a:avLst/>
              <a:gdLst>
                <a:gd name="T0" fmla="*/ 1024 w 1024"/>
                <a:gd name="T1" fmla="*/ 831 h 831"/>
                <a:gd name="T2" fmla="*/ 0 w 1024"/>
                <a:gd name="T3" fmla="*/ 831 h 831"/>
                <a:gd name="T4" fmla="*/ 0 w 1024"/>
                <a:gd name="T5" fmla="*/ 0 h 831"/>
                <a:gd name="T6" fmla="*/ 0 60000 65536"/>
                <a:gd name="T7" fmla="*/ 0 60000 65536"/>
                <a:gd name="T8" fmla="*/ 0 60000 65536"/>
                <a:gd name="T9" fmla="*/ 0 w 1024"/>
                <a:gd name="T10" fmla="*/ 0 h 831"/>
                <a:gd name="T11" fmla="*/ 1024 w 1024"/>
                <a:gd name="T12" fmla="*/ 831 h 831"/>
              </a:gdLst>
              <a:ahLst/>
              <a:cxnLst>
                <a:cxn ang="T6">
                  <a:pos x="T0" y="T1"/>
                </a:cxn>
                <a:cxn ang="T7">
                  <a:pos x="T2" y="T3"/>
                </a:cxn>
                <a:cxn ang="T8">
                  <a:pos x="T4" y="T5"/>
                </a:cxn>
              </a:cxnLst>
              <a:rect l="T9" t="T10" r="T11" b="T12"/>
              <a:pathLst>
                <a:path w="1024" h="831">
                  <a:moveTo>
                    <a:pt x="1024" y="831"/>
                  </a:moveTo>
                  <a:lnTo>
                    <a:pt x="0" y="831"/>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133" name="Line 1308"/>
            <p:cNvSpPr>
              <a:spLocks noChangeShapeType="1"/>
            </p:cNvSpPr>
            <p:nvPr/>
          </p:nvSpPr>
          <p:spPr bwMode="auto">
            <a:xfrm flipH="1">
              <a:off x="3025" y="2320"/>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4" name="Line 1309"/>
            <p:cNvSpPr>
              <a:spLocks noChangeShapeType="1"/>
            </p:cNvSpPr>
            <p:nvPr/>
          </p:nvSpPr>
          <p:spPr bwMode="auto">
            <a:xfrm flipH="1">
              <a:off x="3025" y="2046"/>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5" name="Line 1310"/>
            <p:cNvSpPr>
              <a:spLocks noChangeShapeType="1"/>
            </p:cNvSpPr>
            <p:nvPr/>
          </p:nvSpPr>
          <p:spPr bwMode="auto">
            <a:xfrm flipH="1">
              <a:off x="3025" y="1768"/>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6" name="Line 1311"/>
            <p:cNvSpPr>
              <a:spLocks noChangeShapeType="1"/>
            </p:cNvSpPr>
            <p:nvPr/>
          </p:nvSpPr>
          <p:spPr bwMode="auto">
            <a:xfrm flipH="1">
              <a:off x="3025" y="1489"/>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7" name="Line 1312"/>
            <p:cNvSpPr>
              <a:spLocks noChangeShapeType="1"/>
            </p:cNvSpPr>
            <p:nvPr/>
          </p:nvSpPr>
          <p:spPr bwMode="auto">
            <a:xfrm>
              <a:off x="3074"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8" name="Line 1313"/>
            <p:cNvSpPr>
              <a:spLocks noChangeShapeType="1"/>
            </p:cNvSpPr>
            <p:nvPr/>
          </p:nvSpPr>
          <p:spPr bwMode="auto">
            <a:xfrm>
              <a:off x="3245"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39" name="Line 1314"/>
            <p:cNvSpPr>
              <a:spLocks noChangeShapeType="1"/>
            </p:cNvSpPr>
            <p:nvPr/>
          </p:nvSpPr>
          <p:spPr bwMode="auto">
            <a:xfrm>
              <a:off x="3415"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0" name="Line 1315"/>
            <p:cNvSpPr>
              <a:spLocks noChangeShapeType="1"/>
            </p:cNvSpPr>
            <p:nvPr/>
          </p:nvSpPr>
          <p:spPr bwMode="auto">
            <a:xfrm>
              <a:off x="3586"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1" name="Line 1316"/>
            <p:cNvSpPr>
              <a:spLocks noChangeShapeType="1"/>
            </p:cNvSpPr>
            <p:nvPr/>
          </p:nvSpPr>
          <p:spPr bwMode="auto">
            <a:xfrm>
              <a:off x="3757"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2" name="Line 1317"/>
            <p:cNvSpPr>
              <a:spLocks noChangeShapeType="1"/>
            </p:cNvSpPr>
            <p:nvPr/>
          </p:nvSpPr>
          <p:spPr bwMode="auto">
            <a:xfrm>
              <a:off x="3922"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3" name="Line 1318"/>
            <p:cNvSpPr>
              <a:spLocks noChangeShapeType="1"/>
            </p:cNvSpPr>
            <p:nvPr/>
          </p:nvSpPr>
          <p:spPr bwMode="auto">
            <a:xfrm>
              <a:off x="4093"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4" name="Freeform 1319"/>
            <p:cNvSpPr>
              <a:spLocks/>
            </p:cNvSpPr>
            <p:nvPr/>
          </p:nvSpPr>
          <p:spPr bwMode="auto">
            <a:xfrm>
              <a:off x="4346" y="2007"/>
              <a:ext cx="931" cy="308"/>
            </a:xfrm>
            <a:custGeom>
              <a:avLst/>
              <a:gdLst>
                <a:gd name="T0" fmla="*/ 0 w 931"/>
                <a:gd name="T1" fmla="*/ 308 h 308"/>
                <a:gd name="T2" fmla="*/ 88 w 931"/>
                <a:gd name="T3" fmla="*/ 308 h 308"/>
                <a:gd name="T4" fmla="*/ 171 w 931"/>
                <a:gd name="T5" fmla="*/ 293 h 308"/>
                <a:gd name="T6" fmla="*/ 244 w 931"/>
                <a:gd name="T7" fmla="*/ 274 h 308"/>
                <a:gd name="T8" fmla="*/ 342 w 931"/>
                <a:gd name="T9" fmla="*/ 205 h 308"/>
                <a:gd name="T10" fmla="*/ 425 w 931"/>
                <a:gd name="T11" fmla="*/ 118 h 308"/>
                <a:gd name="T12" fmla="*/ 507 w 931"/>
                <a:gd name="T13" fmla="*/ 0 h 308"/>
                <a:gd name="T14" fmla="*/ 571 w 931"/>
                <a:gd name="T15" fmla="*/ 5 h 308"/>
                <a:gd name="T16" fmla="*/ 673 w 931"/>
                <a:gd name="T17" fmla="*/ 78 h 308"/>
                <a:gd name="T18" fmla="*/ 746 w 931"/>
                <a:gd name="T19" fmla="*/ 147 h 308"/>
                <a:gd name="T20" fmla="*/ 824 w 931"/>
                <a:gd name="T21" fmla="*/ 230 h 308"/>
                <a:gd name="T22" fmla="*/ 863 w 931"/>
                <a:gd name="T23" fmla="*/ 269 h 308"/>
                <a:gd name="T24" fmla="*/ 931 w 931"/>
                <a:gd name="T25" fmla="*/ 303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1"/>
                <a:gd name="T40" fmla="*/ 0 h 308"/>
                <a:gd name="T41" fmla="*/ 931 w 931"/>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1" h="308">
                  <a:moveTo>
                    <a:pt x="0" y="308"/>
                  </a:moveTo>
                  <a:lnTo>
                    <a:pt x="88" y="308"/>
                  </a:lnTo>
                  <a:lnTo>
                    <a:pt x="171" y="293"/>
                  </a:lnTo>
                  <a:lnTo>
                    <a:pt x="244" y="274"/>
                  </a:lnTo>
                  <a:lnTo>
                    <a:pt x="342" y="205"/>
                  </a:lnTo>
                  <a:lnTo>
                    <a:pt x="425" y="118"/>
                  </a:lnTo>
                  <a:lnTo>
                    <a:pt x="507" y="0"/>
                  </a:lnTo>
                  <a:lnTo>
                    <a:pt x="571" y="5"/>
                  </a:lnTo>
                  <a:lnTo>
                    <a:pt x="673" y="78"/>
                  </a:lnTo>
                  <a:lnTo>
                    <a:pt x="746" y="147"/>
                  </a:lnTo>
                  <a:lnTo>
                    <a:pt x="824" y="230"/>
                  </a:lnTo>
                  <a:lnTo>
                    <a:pt x="863" y="269"/>
                  </a:lnTo>
                  <a:lnTo>
                    <a:pt x="931" y="303"/>
                  </a:ln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145" name="Freeform 1320"/>
            <p:cNvSpPr>
              <a:spLocks/>
            </p:cNvSpPr>
            <p:nvPr/>
          </p:nvSpPr>
          <p:spPr bwMode="auto">
            <a:xfrm>
              <a:off x="4351" y="1910"/>
              <a:ext cx="931" cy="400"/>
            </a:xfrm>
            <a:custGeom>
              <a:avLst/>
              <a:gdLst>
                <a:gd name="T0" fmla="*/ 0 w 931"/>
                <a:gd name="T1" fmla="*/ 259 h 400"/>
                <a:gd name="T2" fmla="*/ 78 w 931"/>
                <a:gd name="T3" fmla="*/ 63 h 400"/>
                <a:gd name="T4" fmla="*/ 166 w 931"/>
                <a:gd name="T5" fmla="*/ 0 h 400"/>
                <a:gd name="T6" fmla="*/ 249 w 931"/>
                <a:gd name="T7" fmla="*/ 102 h 400"/>
                <a:gd name="T8" fmla="*/ 337 w 931"/>
                <a:gd name="T9" fmla="*/ 302 h 400"/>
                <a:gd name="T10" fmla="*/ 424 w 931"/>
                <a:gd name="T11" fmla="*/ 390 h 400"/>
                <a:gd name="T12" fmla="*/ 502 w 931"/>
                <a:gd name="T13" fmla="*/ 400 h 400"/>
                <a:gd name="T14" fmla="*/ 931 w 931"/>
                <a:gd name="T15" fmla="*/ 400 h 400"/>
                <a:gd name="T16" fmla="*/ 0 60000 65536"/>
                <a:gd name="T17" fmla="*/ 0 60000 65536"/>
                <a:gd name="T18" fmla="*/ 0 60000 65536"/>
                <a:gd name="T19" fmla="*/ 0 60000 65536"/>
                <a:gd name="T20" fmla="*/ 0 60000 65536"/>
                <a:gd name="T21" fmla="*/ 0 60000 65536"/>
                <a:gd name="T22" fmla="*/ 0 60000 65536"/>
                <a:gd name="T23" fmla="*/ 0 60000 65536"/>
                <a:gd name="T24" fmla="*/ 0 w 931"/>
                <a:gd name="T25" fmla="*/ 0 h 400"/>
                <a:gd name="T26" fmla="*/ 931 w 931"/>
                <a:gd name="T27" fmla="*/ 400 h 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1" h="400">
                  <a:moveTo>
                    <a:pt x="0" y="259"/>
                  </a:moveTo>
                  <a:lnTo>
                    <a:pt x="78" y="63"/>
                  </a:lnTo>
                  <a:lnTo>
                    <a:pt x="166" y="0"/>
                  </a:lnTo>
                  <a:lnTo>
                    <a:pt x="249" y="102"/>
                  </a:lnTo>
                  <a:lnTo>
                    <a:pt x="337" y="302"/>
                  </a:lnTo>
                  <a:lnTo>
                    <a:pt x="424" y="390"/>
                  </a:lnTo>
                  <a:lnTo>
                    <a:pt x="502" y="400"/>
                  </a:lnTo>
                  <a:lnTo>
                    <a:pt x="931" y="400"/>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146" name="Freeform 1321"/>
            <p:cNvSpPr>
              <a:spLocks/>
            </p:cNvSpPr>
            <p:nvPr/>
          </p:nvSpPr>
          <p:spPr bwMode="auto">
            <a:xfrm>
              <a:off x="4264" y="1489"/>
              <a:ext cx="1023" cy="831"/>
            </a:xfrm>
            <a:custGeom>
              <a:avLst/>
              <a:gdLst>
                <a:gd name="T0" fmla="*/ 1023 w 1023"/>
                <a:gd name="T1" fmla="*/ 831 h 831"/>
                <a:gd name="T2" fmla="*/ 0 w 1023"/>
                <a:gd name="T3" fmla="*/ 831 h 831"/>
                <a:gd name="T4" fmla="*/ 0 w 1023"/>
                <a:gd name="T5" fmla="*/ 0 h 831"/>
                <a:gd name="T6" fmla="*/ 0 60000 65536"/>
                <a:gd name="T7" fmla="*/ 0 60000 65536"/>
                <a:gd name="T8" fmla="*/ 0 60000 65536"/>
                <a:gd name="T9" fmla="*/ 0 w 1023"/>
                <a:gd name="T10" fmla="*/ 0 h 831"/>
                <a:gd name="T11" fmla="*/ 1023 w 1023"/>
                <a:gd name="T12" fmla="*/ 831 h 831"/>
              </a:gdLst>
              <a:ahLst/>
              <a:cxnLst>
                <a:cxn ang="T6">
                  <a:pos x="T0" y="T1"/>
                </a:cxn>
                <a:cxn ang="T7">
                  <a:pos x="T2" y="T3"/>
                </a:cxn>
                <a:cxn ang="T8">
                  <a:pos x="T4" y="T5"/>
                </a:cxn>
              </a:cxnLst>
              <a:rect l="T9" t="T10" r="T11" b="T12"/>
              <a:pathLst>
                <a:path w="1023" h="831">
                  <a:moveTo>
                    <a:pt x="1023" y="831"/>
                  </a:moveTo>
                  <a:lnTo>
                    <a:pt x="0" y="831"/>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147" name="Line 1322"/>
            <p:cNvSpPr>
              <a:spLocks noChangeShapeType="1"/>
            </p:cNvSpPr>
            <p:nvPr/>
          </p:nvSpPr>
          <p:spPr bwMode="auto">
            <a:xfrm flipH="1">
              <a:off x="4210" y="232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8" name="Line 1323"/>
            <p:cNvSpPr>
              <a:spLocks noChangeShapeType="1"/>
            </p:cNvSpPr>
            <p:nvPr/>
          </p:nvSpPr>
          <p:spPr bwMode="auto">
            <a:xfrm flipH="1">
              <a:off x="4210" y="2046"/>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49" name="Line 1324"/>
            <p:cNvSpPr>
              <a:spLocks noChangeShapeType="1"/>
            </p:cNvSpPr>
            <p:nvPr/>
          </p:nvSpPr>
          <p:spPr bwMode="auto">
            <a:xfrm flipH="1">
              <a:off x="4210" y="1768"/>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0" name="Line 1325"/>
            <p:cNvSpPr>
              <a:spLocks noChangeShapeType="1"/>
            </p:cNvSpPr>
            <p:nvPr/>
          </p:nvSpPr>
          <p:spPr bwMode="auto">
            <a:xfrm flipH="1">
              <a:off x="4210" y="1489"/>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1" name="Line 1326"/>
            <p:cNvSpPr>
              <a:spLocks noChangeShapeType="1"/>
            </p:cNvSpPr>
            <p:nvPr/>
          </p:nvSpPr>
          <p:spPr bwMode="auto">
            <a:xfrm>
              <a:off x="4264"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2" name="Line 1327"/>
            <p:cNvSpPr>
              <a:spLocks noChangeShapeType="1"/>
            </p:cNvSpPr>
            <p:nvPr/>
          </p:nvSpPr>
          <p:spPr bwMode="auto">
            <a:xfrm>
              <a:off x="4434"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3" name="Line 1328"/>
            <p:cNvSpPr>
              <a:spLocks noChangeShapeType="1"/>
            </p:cNvSpPr>
            <p:nvPr/>
          </p:nvSpPr>
          <p:spPr bwMode="auto">
            <a:xfrm>
              <a:off x="4600"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4" name="Line 1329"/>
            <p:cNvSpPr>
              <a:spLocks noChangeShapeType="1"/>
            </p:cNvSpPr>
            <p:nvPr/>
          </p:nvSpPr>
          <p:spPr bwMode="auto">
            <a:xfrm>
              <a:off x="4771"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5" name="Line 1330"/>
            <p:cNvSpPr>
              <a:spLocks noChangeShapeType="1"/>
            </p:cNvSpPr>
            <p:nvPr/>
          </p:nvSpPr>
          <p:spPr bwMode="auto">
            <a:xfrm>
              <a:off x="4941"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6" name="Line 1331"/>
            <p:cNvSpPr>
              <a:spLocks noChangeShapeType="1"/>
            </p:cNvSpPr>
            <p:nvPr/>
          </p:nvSpPr>
          <p:spPr bwMode="auto">
            <a:xfrm>
              <a:off x="5112"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57" name="Line 1332"/>
            <p:cNvSpPr>
              <a:spLocks noChangeShapeType="1"/>
            </p:cNvSpPr>
            <p:nvPr/>
          </p:nvSpPr>
          <p:spPr bwMode="auto">
            <a:xfrm>
              <a:off x="5282" y="2320"/>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nvGrpSpPr>
            <p:cNvPr id="15" name="Group 1459"/>
            <p:cNvGrpSpPr>
              <a:grpSpLocks/>
            </p:cNvGrpSpPr>
            <p:nvPr/>
          </p:nvGrpSpPr>
          <p:grpSpPr bwMode="auto">
            <a:xfrm>
              <a:off x="511" y="1430"/>
              <a:ext cx="110" cy="949"/>
              <a:chOff x="511" y="1430"/>
              <a:chExt cx="110" cy="949"/>
            </a:xfrm>
          </p:grpSpPr>
          <p:sp>
            <p:nvSpPr>
              <p:cNvPr id="2223459" name="Text Box 1379"/>
              <p:cNvSpPr txBox="1">
                <a:spLocks noChangeArrowheads="1"/>
              </p:cNvSpPr>
              <p:nvPr/>
            </p:nvSpPr>
            <p:spPr bwMode="auto">
              <a:xfrm>
                <a:off x="511" y="1430"/>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0.6</a:t>
                </a:r>
              </a:p>
            </p:txBody>
          </p:sp>
          <p:sp>
            <p:nvSpPr>
              <p:cNvPr id="2223460" name="Text Box 1380"/>
              <p:cNvSpPr txBox="1">
                <a:spLocks noChangeArrowheads="1"/>
              </p:cNvSpPr>
              <p:nvPr/>
            </p:nvSpPr>
            <p:spPr bwMode="auto">
              <a:xfrm>
                <a:off x="511" y="1712"/>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0.4</a:t>
                </a:r>
              </a:p>
            </p:txBody>
          </p:sp>
          <p:sp>
            <p:nvSpPr>
              <p:cNvPr id="2223461" name="Text Box 1381"/>
              <p:cNvSpPr txBox="1">
                <a:spLocks noChangeArrowheads="1"/>
              </p:cNvSpPr>
              <p:nvPr/>
            </p:nvSpPr>
            <p:spPr bwMode="auto">
              <a:xfrm>
                <a:off x="511" y="1987"/>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0.2</a:t>
                </a:r>
              </a:p>
            </p:txBody>
          </p:sp>
          <p:sp>
            <p:nvSpPr>
              <p:cNvPr id="2223462" name="Text Box 1382"/>
              <p:cNvSpPr txBox="1">
                <a:spLocks noChangeArrowheads="1"/>
              </p:cNvSpPr>
              <p:nvPr/>
            </p:nvSpPr>
            <p:spPr bwMode="auto">
              <a:xfrm>
                <a:off x="511" y="2264"/>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grpSp>
        <p:sp>
          <p:nvSpPr>
            <p:cNvPr id="2223463" name="Text Box 1383"/>
            <p:cNvSpPr txBox="1">
              <a:spLocks noChangeArrowheads="1"/>
            </p:cNvSpPr>
            <p:nvPr/>
          </p:nvSpPr>
          <p:spPr bwMode="auto">
            <a:xfrm rot="16200000">
              <a:off x="-62" y="1831"/>
              <a:ext cx="821"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prawdopodobieństwo</a:t>
              </a:r>
            </a:p>
          </p:txBody>
        </p:sp>
        <p:sp>
          <p:nvSpPr>
            <p:cNvPr id="2223464" name="Text Box 1384"/>
            <p:cNvSpPr txBox="1">
              <a:spLocks noChangeArrowheads="1"/>
            </p:cNvSpPr>
            <p:nvPr/>
          </p:nvSpPr>
          <p:spPr bwMode="auto">
            <a:xfrm>
              <a:off x="819" y="2385"/>
              <a:ext cx="756"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pl-PL" sz="1200" b="1" dirty="0" err="1">
                  <a:solidFill>
                    <a:prstClr val="white"/>
                  </a:solidFill>
                  <a:effectLst>
                    <a:outerShdw blurRad="38100" dist="38100" dir="2700000" algn="tl">
                      <a:srgbClr val="000000"/>
                    </a:outerShdw>
                  </a:effectLst>
                  <a:latin typeface="Arial Narrow" pitchFamily="34" charset="0"/>
                </a:rPr>
                <a:t>fluoksetyna</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26" name="Text Box 1446"/>
            <p:cNvSpPr txBox="1">
              <a:spLocks noChangeArrowheads="1"/>
            </p:cNvSpPr>
            <p:nvPr/>
          </p:nvSpPr>
          <p:spPr bwMode="auto">
            <a:xfrm>
              <a:off x="3194" y="2385"/>
              <a:ext cx="784"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fr-FR" sz="1200" b="1" dirty="0" smtClean="0">
                  <a:solidFill>
                    <a:prstClr val="white"/>
                  </a:solidFill>
                  <a:effectLst>
                    <a:outerShdw blurRad="38100" dist="38100" dir="2700000" algn="tl">
                      <a:srgbClr val="000000"/>
                    </a:outerShdw>
                  </a:effectLst>
                  <a:latin typeface="Arial Narrow" pitchFamily="34" charset="0"/>
                </a:rPr>
                <a:t>milnacipran</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27" name="Text Box 1447"/>
            <p:cNvSpPr txBox="1">
              <a:spLocks noChangeArrowheads="1"/>
            </p:cNvSpPr>
            <p:nvPr/>
          </p:nvSpPr>
          <p:spPr bwMode="auto">
            <a:xfrm>
              <a:off x="1975" y="2385"/>
              <a:ext cx="840"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pl-PL" sz="1200" b="1" dirty="0" err="1">
                  <a:solidFill>
                    <a:prstClr val="white"/>
                  </a:solidFill>
                  <a:effectLst>
                    <a:outerShdw blurRad="38100" dist="38100" dir="2700000" algn="tl">
                      <a:srgbClr val="000000"/>
                    </a:outerShdw>
                  </a:effectLst>
                  <a:latin typeface="Arial Narrow" pitchFamily="34" charset="0"/>
                </a:rPr>
                <a:t>fluwoksamina</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28" name="Text Box 1448"/>
            <p:cNvSpPr txBox="1">
              <a:spLocks noChangeArrowheads="1"/>
            </p:cNvSpPr>
            <p:nvPr/>
          </p:nvSpPr>
          <p:spPr bwMode="auto">
            <a:xfrm>
              <a:off x="4357" y="2385"/>
              <a:ext cx="832"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pl-PL" sz="1200" b="1" dirty="0" err="1">
                  <a:solidFill>
                    <a:prstClr val="white"/>
                  </a:solidFill>
                  <a:effectLst>
                    <a:outerShdw blurRad="38100" dist="38100" dir="2700000" algn="tl">
                      <a:srgbClr val="000000"/>
                    </a:outerShdw>
                  </a:effectLst>
                  <a:latin typeface="Arial Narrow" pitchFamily="34" charset="0"/>
                </a:rPr>
                <a:t>wenlafaksyna</a:t>
              </a:r>
              <a:endParaRPr lang="fr-FR" sz="1200" b="1" dirty="0">
                <a:solidFill>
                  <a:prstClr val="white"/>
                </a:solidFill>
                <a:effectLst>
                  <a:outerShdw blurRad="38100" dist="38100" dir="2700000" algn="tl">
                    <a:srgbClr val="000000"/>
                  </a:outerShdw>
                </a:effectLst>
                <a:latin typeface="Arial Narrow" pitchFamily="34" charset="0"/>
              </a:endParaRPr>
            </a:p>
          </p:txBody>
        </p:sp>
      </p:grpSp>
      <p:grpSp>
        <p:nvGrpSpPr>
          <p:cNvPr id="16" name="Group 1469"/>
          <p:cNvGrpSpPr>
            <a:grpSpLocks/>
          </p:cNvGrpSpPr>
          <p:nvPr/>
        </p:nvGrpSpPr>
        <p:grpSpPr bwMode="auto">
          <a:xfrm>
            <a:off x="604838" y="587375"/>
            <a:ext cx="7932737" cy="1682750"/>
            <a:chOff x="290" y="370"/>
            <a:chExt cx="4997" cy="1060"/>
          </a:xfrm>
        </p:grpSpPr>
        <p:sp>
          <p:nvSpPr>
            <p:cNvPr id="43027" name="Freeform 1207"/>
            <p:cNvSpPr>
              <a:spLocks/>
            </p:cNvSpPr>
            <p:nvPr/>
          </p:nvSpPr>
          <p:spPr bwMode="auto">
            <a:xfrm>
              <a:off x="773" y="869"/>
              <a:ext cx="932" cy="391"/>
            </a:xfrm>
            <a:custGeom>
              <a:avLst/>
              <a:gdLst>
                <a:gd name="T0" fmla="*/ 0 w 191"/>
                <a:gd name="T1" fmla="*/ 1887 h 80"/>
                <a:gd name="T2" fmla="*/ 1000 w 191"/>
                <a:gd name="T3" fmla="*/ 1862 h 80"/>
                <a:gd name="T4" fmla="*/ 1498 w 191"/>
                <a:gd name="T5" fmla="*/ 1838 h 80"/>
                <a:gd name="T6" fmla="*/ 2474 w 191"/>
                <a:gd name="T7" fmla="*/ 977 h 80"/>
                <a:gd name="T8" fmla="*/ 2786 w 191"/>
                <a:gd name="T9" fmla="*/ 455 h 80"/>
                <a:gd name="T10" fmla="*/ 2977 w 191"/>
                <a:gd name="T11" fmla="*/ 166 h 80"/>
                <a:gd name="T12" fmla="*/ 3284 w 191"/>
                <a:gd name="T13" fmla="*/ 0 h 80"/>
                <a:gd name="T14" fmla="*/ 3474 w 191"/>
                <a:gd name="T15" fmla="*/ 215 h 80"/>
                <a:gd name="T16" fmla="*/ 4001 w 191"/>
                <a:gd name="T17" fmla="*/ 1315 h 80"/>
                <a:gd name="T18" fmla="*/ 4548 w 191"/>
                <a:gd name="T19" fmla="*/ 1911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80"/>
                <a:gd name="T32" fmla="*/ 191 w 19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80">
                  <a:moveTo>
                    <a:pt x="0" y="79"/>
                  </a:moveTo>
                  <a:cubicBezTo>
                    <a:pt x="10" y="79"/>
                    <a:pt x="27" y="79"/>
                    <a:pt x="42" y="78"/>
                  </a:cubicBezTo>
                  <a:cubicBezTo>
                    <a:pt x="51" y="78"/>
                    <a:pt x="59" y="78"/>
                    <a:pt x="63" y="77"/>
                  </a:cubicBezTo>
                  <a:cubicBezTo>
                    <a:pt x="84" y="68"/>
                    <a:pt x="94" y="55"/>
                    <a:pt x="104" y="41"/>
                  </a:cubicBezTo>
                  <a:cubicBezTo>
                    <a:pt x="110" y="32"/>
                    <a:pt x="115" y="25"/>
                    <a:pt x="117" y="19"/>
                  </a:cubicBezTo>
                  <a:cubicBezTo>
                    <a:pt x="120" y="14"/>
                    <a:pt x="122" y="10"/>
                    <a:pt x="125" y="7"/>
                  </a:cubicBezTo>
                  <a:cubicBezTo>
                    <a:pt x="128" y="5"/>
                    <a:pt x="134" y="0"/>
                    <a:pt x="138" y="0"/>
                  </a:cubicBezTo>
                  <a:cubicBezTo>
                    <a:pt x="141" y="1"/>
                    <a:pt x="143" y="2"/>
                    <a:pt x="146" y="9"/>
                  </a:cubicBezTo>
                  <a:cubicBezTo>
                    <a:pt x="149" y="16"/>
                    <a:pt x="164" y="47"/>
                    <a:pt x="168" y="55"/>
                  </a:cubicBezTo>
                  <a:cubicBezTo>
                    <a:pt x="172" y="63"/>
                    <a:pt x="181" y="72"/>
                    <a:pt x="191" y="80"/>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028" name="Freeform 1208"/>
            <p:cNvSpPr>
              <a:spLocks/>
            </p:cNvSpPr>
            <p:nvPr/>
          </p:nvSpPr>
          <p:spPr bwMode="auto">
            <a:xfrm>
              <a:off x="778" y="942"/>
              <a:ext cx="931" cy="313"/>
            </a:xfrm>
            <a:custGeom>
              <a:avLst/>
              <a:gdLst>
                <a:gd name="T0" fmla="*/ 0 w 191"/>
                <a:gd name="T1" fmla="*/ 1531 h 64"/>
                <a:gd name="T2" fmla="*/ 902 w 191"/>
                <a:gd name="T3" fmla="*/ 1531 h 64"/>
                <a:gd name="T4" fmla="*/ 1282 w 191"/>
                <a:gd name="T5" fmla="*/ 1482 h 64"/>
                <a:gd name="T6" fmla="*/ 1687 w 191"/>
                <a:gd name="T7" fmla="*/ 1267 h 64"/>
                <a:gd name="T8" fmla="*/ 2184 w 191"/>
                <a:gd name="T9" fmla="*/ 646 h 64"/>
                <a:gd name="T10" fmla="*/ 2564 w 191"/>
                <a:gd name="T11" fmla="*/ 240 h 64"/>
                <a:gd name="T12" fmla="*/ 2803 w 191"/>
                <a:gd name="T13" fmla="*/ 73 h 64"/>
                <a:gd name="T14" fmla="*/ 2925 w 191"/>
                <a:gd name="T15" fmla="*/ 24 h 64"/>
                <a:gd name="T16" fmla="*/ 3159 w 191"/>
                <a:gd name="T17" fmla="*/ 24 h 64"/>
                <a:gd name="T18" fmla="*/ 3373 w 191"/>
                <a:gd name="T19" fmla="*/ 117 h 64"/>
                <a:gd name="T20" fmla="*/ 3685 w 191"/>
                <a:gd name="T21" fmla="*/ 548 h 64"/>
                <a:gd name="T22" fmla="*/ 3895 w 191"/>
                <a:gd name="T23" fmla="*/ 885 h 64"/>
                <a:gd name="T24" fmla="*/ 4158 w 191"/>
                <a:gd name="T25" fmla="*/ 1218 h 64"/>
                <a:gd name="T26" fmla="*/ 4538 w 191"/>
                <a:gd name="T27" fmla="*/ 15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1"/>
                <a:gd name="T43" fmla="*/ 0 h 64"/>
                <a:gd name="T44" fmla="*/ 191 w 1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1" h="64">
                  <a:moveTo>
                    <a:pt x="0" y="64"/>
                  </a:moveTo>
                  <a:cubicBezTo>
                    <a:pt x="38" y="64"/>
                    <a:pt x="38" y="64"/>
                    <a:pt x="38" y="64"/>
                  </a:cubicBezTo>
                  <a:cubicBezTo>
                    <a:pt x="46" y="64"/>
                    <a:pt x="51" y="64"/>
                    <a:pt x="54" y="62"/>
                  </a:cubicBezTo>
                  <a:cubicBezTo>
                    <a:pt x="58" y="61"/>
                    <a:pt x="69" y="55"/>
                    <a:pt x="71" y="53"/>
                  </a:cubicBezTo>
                  <a:cubicBezTo>
                    <a:pt x="74" y="50"/>
                    <a:pt x="87" y="34"/>
                    <a:pt x="92" y="27"/>
                  </a:cubicBezTo>
                  <a:cubicBezTo>
                    <a:pt x="96" y="21"/>
                    <a:pt x="104" y="13"/>
                    <a:pt x="108" y="10"/>
                  </a:cubicBezTo>
                  <a:cubicBezTo>
                    <a:pt x="111" y="8"/>
                    <a:pt x="116" y="4"/>
                    <a:pt x="118" y="3"/>
                  </a:cubicBezTo>
                  <a:cubicBezTo>
                    <a:pt x="120" y="2"/>
                    <a:pt x="120" y="2"/>
                    <a:pt x="123" y="1"/>
                  </a:cubicBezTo>
                  <a:cubicBezTo>
                    <a:pt x="126" y="1"/>
                    <a:pt x="130" y="1"/>
                    <a:pt x="133" y="1"/>
                  </a:cubicBezTo>
                  <a:cubicBezTo>
                    <a:pt x="137" y="1"/>
                    <a:pt x="140" y="0"/>
                    <a:pt x="142" y="5"/>
                  </a:cubicBezTo>
                  <a:cubicBezTo>
                    <a:pt x="145" y="10"/>
                    <a:pt x="151" y="20"/>
                    <a:pt x="155" y="23"/>
                  </a:cubicBezTo>
                  <a:cubicBezTo>
                    <a:pt x="158" y="27"/>
                    <a:pt x="162" y="33"/>
                    <a:pt x="164" y="37"/>
                  </a:cubicBezTo>
                  <a:cubicBezTo>
                    <a:pt x="167" y="41"/>
                    <a:pt x="170" y="46"/>
                    <a:pt x="175" y="51"/>
                  </a:cubicBezTo>
                  <a:cubicBezTo>
                    <a:pt x="179" y="56"/>
                    <a:pt x="188" y="62"/>
                    <a:pt x="191" y="64"/>
                  </a:cubicBez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grpSp>
          <p:nvGrpSpPr>
            <p:cNvPr id="17" name="Group 1457"/>
            <p:cNvGrpSpPr>
              <a:grpSpLocks/>
            </p:cNvGrpSpPr>
            <p:nvPr/>
          </p:nvGrpSpPr>
          <p:grpSpPr bwMode="auto">
            <a:xfrm>
              <a:off x="637" y="434"/>
              <a:ext cx="1077" cy="885"/>
              <a:chOff x="637" y="434"/>
              <a:chExt cx="1077" cy="885"/>
            </a:xfrm>
          </p:grpSpPr>
          <p:sp>
            <p:nvSpPr>
              <p:cNvPr id="43089" name="Freeform 1209"/>
              <p:cNvSpPr>
                <a:spLocks/>
              </p:cNvSpPr>
              <p:nvPr/>
            </p:nvSpPr>
            <p:spPr bwMode="auto">
              <a:xfrm>
                <a:off x="691" y="434"/>
                <a:ext cx="1023" cy="836"/>
              </a:xfrm>
              <a:custGeom>
                <a:avLst/>
                <a:gdLst>
                  <a:gd name="T0" fmla="*/ 1023 w 1023"/>
                  <a:gd name="T1" fmla="*/ 836 h 836"/>
                  <a:gd name="T2" fmla="*/ 0 w 1023"/>
                  <a:gd name="T3" fmla="*/ 836 h 836"/>
                  <a:gd name="T4" fmla="*/ 0 w 1023"/>
                  <a:gd name="T5" fmla="*/ 0 h 836"/>
                  <a:gd name="T6" fmla="*/ 0 60000 65536"/>
                  <a:gd name="T7" fmla="*/ 0 60000 65536"/>
                  <a:gd name="T8" fmla="*/ 0 60000 65536"/>
                  <a:gd name="T9" fmla="*/ 0 w 1023"/>
                  <a:gd name="T10" fmla="*/ 0 h 836"/>
                  <a:gd name="T11" fmla="*/ 1023 w 1023"/>
                  <a:gd name="T12" fmla="*/ 836 h 836"/>
                </a:gdLst>
                <a:ahLst/>
                <a:cxnLst>
                  <a:cxn ang="T6">
                    <a:pos x="T0" y="T1"/>
                  </a:cxn>
                  <a:cxn ang="T7">
                    <a:pos x="T2" y="T3"/>
                  </a:cxn>
                  <a:cxn ang="T8">
                    <a:pos x="T4" y="T5"/>
                  </a:cxn>
                </a:cxnLst>
                <a:rect l="T9" t="T10" r="T11" b="T12"/>
                <a:pathLst>
                  <a:path w="1023" h="836">
                    <a:moveTo>
                      <a:pt x="1023" y="836"/>
                    </a:moveTo>
                    <a:lnTo>
                      <a:pt x="0" y="836"/>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090" name="Line 1210"/>
              <p:cNvSpPr>
                <a:spLocks noChangeShapeType="1"/>
              </p:cNvSpPr>
              <p:nvPr/>
            </p:nvSpPr>
            <p:spPr bwMode="auto">
              <a:xfrm flipH="1">
                <a:off x="637" y="127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1" name="Line 1211"/>
              <p:cNvSpPr>
                <a:spLocks noChangeShapeType="1"/>
              </p:cNvSpPr>
              <p:nvPr/>
            </p:nvSpPr>
            <p:spPr bwMode="auto">
              <a:xfrm flipH="1">
                <a:off x="637" y="991"/>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2" name="Line 1212"/>
              <p:cNvSpPr>
                <a:spLocks noChangeShapeType="1"/>
              </p:cNvSpPr>
              <p:nvPr/>
            </p:nvSpPr>
            <p:spPr bwMode="auto">
              <a:xfrm flipH="1">
                <a:off x="637" y="713"/>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3" name="Line 1213"/>
              <p:cNvSpPr>
                <a:spLocks noChangeShapeType="1"/>
              </p:cNvSpPr>
              <p:nvPr/>
            </p:nvSpPr>
            <p:spPr bwMode="auto">
              <a:xfrm flipH="1">
                <a:off x="637" y="439"/>
                <a:ext cx="58"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4" name="Line 1214"/>
              <p:cNvSpPr>
                <a:spLocks noChangeShapeType="1"/>
              </p:cNvSpPr>
              <p:nvPr/>
            </p:nvSpPr>
            <p:spPr bwMode="auto">
              <a:xfrm>
                <a:off x="691"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5" name="Line 1215"/>
              <p:cNvSpPr>
                <a:spLocks noChangeShapeType="1"/>
              </p:cNvSpPr>
              <p:nvPr/>
            </p:nvSpPr>
            <p:spPr bwMode="auto">
              <a:xfrm>
                <a:off x="861"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6" name="Line 1216"/>
              <p:cNvSpPr>
                <a:spLocks noChangeShapeType="1"/>
              </p:cNvSpPr>
              <p:nvPr/>
            </p:nvSpPr>
            <p:spPr bwMode="auto">
              <a:xfrm>
                <a:off x="1032"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7" name="Line 1217"/>
              <p:cNvSpPr>
                <a:spLocks noChangeShapeType="1"/>
              </p:cNvSpPr>
              <p:nvPr/>
            </p:nvSpPr>
            <p:spPr bwMode="auto">
              <a:xfrm>
                <a:off x="1198"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8" name="Line 1218"/>
              <p:cNvSpPr>
                <a:spLocks noChangeShapeType="1"/>
              </p:cNvSpPr>
              <p:nvPr/>
            </p:nvSpPr>
            <p:spPr bwMode="auto">
              <a:xfrm>
                <a:off x="1368"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99" name="Line 1219"/>
              <p:cNvSpPr>
                <a:spLocks noChangeShapeType="1"/>
              </p:cNvSpPr>
              <p:nvPr/>
            </p:nvSpPr>
            <p:spPr bwMode="auto">
              <a:xfrm>
                <a:off x="1539"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100" name="Line 1220"/>
              <p:cNvSpPr>
                <a:spLocks noChangeShapeType="1"/>
              </p:cNvSpPr>
              <p:nvPr/>
            </p:nvSpPr>
            <p:spPr bwMode="auto">
              <a:xfrm>
                <a:off x="1709"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sp>
          <p:nvSpPr>
            <p:cNvPr id="43030" name="Freeform 1221"/>
            <p:cNvSpPr>
              <a:spLocks/>
            </p:cNvSpPr>
            <p:nvPr/>
          </p:nvSpPr>
          <p:spPr bwMode="auto">
            <a:xfrm>
              <a:off x="1972" y="810"/>
              <a:ext cx="927" cy="450"/>
            </a:xfrm>
            <a:custGeom>
              <a:avLst/>
              <a:gdLst>
                <a:gd name="T0" fmla="*/ 4523 w 190"/>
                <a:gd name="T1" fmla="*/ 2201 h 92"/>
                <a:gd name="T2" fmla="*/ 3259 w 190"/>
                <a:gd name="T3" fmla="*/ 2201 h 92"/>
                <a:gd name="T4" fmla="*/ 2903 w 190"/>
                <a:gd name="T5" fmla="*/ 2201 h 92"/>
                <a:gd name="T6" fmla="*/ 2239 w 190"/>
                <a:gd name="T7" fmla="*/ 2035 h 92"/>
                <a:gd name="T8" fmla="*/ 1927 w 190"/>
                <a:gd name="T9" fmla="*/ 1795 h 92"/>
                <a:gd name="T10" fmla="*/ 1620 w 190"/>
                <a:gd name="T11" fmla="*/ 1340 h 92"/>
                <a:gd name="T12" fmla="*/ 1215 w 190"/>
                <a:gd name="T13" fmla="*/ 0 h 92"/>
                <a:gd name="T14" fmla="*/ 381 w 190"/>
                <a:gd name="T15" fmla="*/ 1149 h 92"/>
                <a:gd name="T16" fmla="*/ 0 w 190"/>
                <a:gd name="T17" fmla="*/ 182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92"/>
                <a:gd name="T29" fmla="*/ 190 w 19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92">
                  <a:moveTo>
                    <a:pt x="190" y="92"/>
                  </a:moveTo>
                  <a:cubicBezTo>
                    <a:pt x="137" y="92"/>
                    <a:pt x="137" y="92"/>
                    <a:pt x="137" y="92"/>
                  </a:cubicBezTo>
                  <a:cubicBezTo>
                    <a:pt x="122" y="92"/>
                    <a:pt x="122" y="92"/>
                    <a:pt x="122" y="92"/>
                  </a:cubicBezTo>
                  <a:cubicBezTo>
                    <a:pt x="94" y="85"/>
                    <a:pt x="94" y="85"/>
                    <a:pt x="94" y="85"/>
                  </a:cubicBezTo>
                  <a:cubicBezTo>
                    <a:pt x="91" y="84"/>
                    <a:pt x="85" y="81"/>
                    <a:pt x="81" y="75"/>
                  </a:cubicBezTo>
                  <a:cubicBezTo>
                    <a:pt x="77" y="69"/>
                    <a:pt x="68" y="56"/>
                    <a:pt x="68" y="56"/>
                  </a:cubicBezTo>
                  <a:cubicBezTo>
                    <a:pt x="51" y="0"/>
                    <a:pt x="51" y="0"/>
                    <a:pt x="51" y="0"/>
                  </a:cubicBezTo>
                  <a:cubicBezTo>
                    <a:pt x="16" y="48"/>
                    <a:pt x="16" y="48"/>
                    <a:pt x="16" y="48"/>
                  </a:cubicBezTo>
                  <a:cubicBezTo>
                    <a:pt x="0" y="76"/>
                    <a:pt x="0" y="76"/>
                    <a:pt x="0" y="76"/>
                  </a:cubicBez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031" name="Freeform 1222"/>
            <p:cNvSpPr>
              <a:spLocks/>
            </p:cNvSpPr>
            <p:nvPr/>
          </p:nvSpPr>
          <p:spPr bwMode="auto">
            <a:xfrm>
              <a:off x="1972" y="928"/>
              <a:ext cx="927" cy="337"/>
            </a:xfrm>
            <a:custGeom>
              <a:avLst/>
              <a:gdLst>
                <a:gd name="T0" fmla="*/ 0 w 190"/>
                <a:gd name="T1" fmla="*/ 332 h 69"/>
                <a:gd name="T2" fmla="*/ 498 w 190"/>
                <a:gd name="T3" fmla="*/ 98 h 69"/>
                <a:gd name="T4" fmla="*/ 668 w 190"/>
                <a:gd name="T5" fmla="*/ 24 h 69"/>
                <a:gd name="T6" fmla="*/ 903 w 190"/>
                <a:gd name="T7" fmla="*/ 73 h 69"/>
                <a:gd name="T8" fmla="*/ 1190 w 190"/>
                <a:gd name="T9" fmla="*/ 332 h 69"/>
                <a:gd name="T10" fmla="*/ 1498 w 190"/>
                <a:gd name="T11" fmla="*/ 835 h 69"/>
                <a:gd name="T12" fmla="*/ 1834 w 190"/>
                <a:gd name="T13" fmla="*/ 1216 h 69"/>
                <a:gd name="T14" fmla="*/ 2264 w 190"/>
                <a:gd name="T15" fmla="*/ 1504 h 69"/>
                <a:gd name="T16" fmla="*/ 2786 w 190"/>
                <a:gd name="T17" fmla="*/ 1622 h 69"/>
                <a:gd name="T18" fmla="*/ 3191 w 190"/>
                <a:gd name="T19" fmla="*/ 1646 h 69"/>
                <a:gd name="T20" fmla="*/ 4523 w 190"/>
                <a:gd name="T21" fmla="*/ 1622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69"/>
                <a:gd name="T35" fmla="*/ 190 w 190"/>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69">
                  <a:moveTo>
                    <a:pt x="0" y="14"/>
                  </a:moveTo>
                  <a:cubicBezTo>
                    <a:pt x="21" y="4"/>
                    <a:pt x="21" y="4"/>
                    <a:pt x="21" y="4"/>
                  </a:cubicBezTo>
                  <a:cubicBezTo>
                    <a:pt x="21" y="4"/>
                    <a:pt x="27" y="1"/>
                    <a:pt x="28" y="1"/>
                  </a:cubicBezTo>
                  <a:cubicBezTo>
                    <a:pt x="30" y="0"/>
                    <a:pt x="35" y="2"/>
                    <a:pt x="38" y="3"/>
                  </a:cubicBezTo>
                  <a:cubicBezTo>
                    <a:pt x="40" y="5"/>
                    <a:pt x="47" y="10"/>
                    <a:pt x="50" y="14"/>
                  </a:cubicBezTo>
                  <a:cubicBezTo>
                    <a:pt x="53" y="18"/>
                    <a:pt x="61" y="32"/>
                    <a:pt x="63" y="35"/>
                  </a:cubicBezTo>
                  <a:cubicBezTo>
                    <a:pt x="65" y="38"/>
                    <a:pt x="72" y="46"/>
                    <a:pt x="77" y="51"/>
                  </a:cubicBezTo>
                  <a:cubicBezTo>
                    <a:pt x="82" y="56"/>
                    <a:pt x="90" y="61"/>
                    <a:pt x="95" y="63"/>
                  </a:cubicBezTo>
                  <a:cubicBezTo>
                    <a:pt x="101" y="65"/>
                    <a:pt x="113" y="68"/>
                    <a:pt x="117" y="68"/>
                  </a:cubicBezTo>
                  <a:cubicBezTo>
                    <a:pt x="134" y="69"/>
                    <a:pt x="134" y="69"/>
                    <a:pt x="134" y="69"/>
                  </a:cubicBezTo>
                  <a:cubicBezTo>
                    <a:pt x="190" y="68"/>
                    <a:pt x="190" y="68"/>
                    <a:pt x="190" y="68"/>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grpSp>
          <p:nvGrpSpPr>
            <p:cNvPr id="18" name="Group 1456"/>
            <p:cNvGrpSpPr>
              <a:grpSpLocks/>
            </p:cNvGrpSpPr>
            <p:nvPr/>
          </p:nvGrpSpPr>
          <p:grpSpPr bwMode="auto">
            <a:xfrm>
              <a:off x="1831" y="434"/>
              <a:ext cx="1077" cy="885"/>
              <a:chOff x="1831" y="434"/>
              <a:chExt cx="1077" cy="885"/>
            </a:xfrm>
          </p:grpSpPr>
          <p:sp>
            <p:nvSpPr>
              <p:cNvPr id="43077" name="Freeform 1223"/>
              <p:cNvSpPr>
                <a:spLocks/>
              </p:cNvSpPr>
              <p:nvPr/>
            </p:nvSpPr>
            <p:spPr bwMode="auto">
              <a:xfrm>
                <a:off x="1885" y="434"/>
                <a:ext cx="1023" cy="836"/>
              </a:xfrm>
              <a:custGeom>
                <a:avLst/>
                <a:gdLst>
                  <a:gd name="T0" fmla="*/ 1023 w 1023"/>
                  <a:gd name="T1" fmla="*/ 836 h 836"/>
                  <a:gd name="T2" fmla="*/ 0 w 1023"/>
                  <a:gd name="T3" fmla="*/ 836 h 836"/>
                  <a:gd name="T4" fmla="*/ 0 w 1023"/>
                  <a:gd name="T5" fmla="*/ 0 h 836"/>
                  <a:gd name="T6" fmla="*/ 0 60000 65536"/>
                  <a:gd name="T7" fmla="*/ 0 60000 65536"/>
                  <a:gd name="T8" fmla="*/ 0 60000 65536"/>
                  <a:gd name="T9" fmla="*/ 0 w 1023"/>
                  <a:gd name="T10" fmla="*/ 0 h 836"/>
                  <a:gd name="T11" fmla="*/ 1023 w 1023"/>
                  <a:gd name="T12" fmla="*/ 836 h 836"/>
                </a:gdLst>
                <a:ahLst/>
                <a:cxnLst>
                  <a:cxn ang="T6">
                    <a:pos x="T0" y="T1"/>
                  </a:cxn>
                  <a:cxn ang="T7">
                    <a:pos x="T2" y="T3"/>
                  </a:cxn>
                  <a:cxn ang="T8">
                    <a:pos x="T4" y="T5"/>
                  </a:cxn>
                </a:cxnLst>
                <a:rect l="T9" t="T10" r="T11" b="T12"/>
                <a:pathLst>
                  <a:path w="1023" h="836">
                    <a:moveTo>
                      <a:pt x="1023" y="836"/>
                    </a:moveTo>
                    <a:lnTo>
                      <a:pt x="0" y="836"/>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078" name="Line 1224"/>
              <p:cNvSpPr>
                <a:spLocks noChangeShapeType="1"/>
              </p:cNvSpPr>
              <p:nvPr/>
            </p:nvSpPr>
            <p:spPr bwMode="auto">
              <a:xfrm flipH="1">
                <a:off x="1831" y="127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79" name="Line 1225"/>
              <p:cNvSpPr>
                <a:spLocks noChangeShapeType="1"/>
              </p:cNvSpPr>
              <p:nvPr/>
            </p:nvSpPr>
            <p:spPr bwMode="auto">
              <a:xfrm flipH="1">
                <a:off x="1831" y="991"/>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0" name="Line 1226"/>
              <p:cNvSpPr>
                <a:spLocks noChangeShapeType="1"/>
              </p:cNvSpPr>
              <p:nvPr/>
            </p:nvSpPr>
            <p:spPr bwMode="auto">
              <a:xfrm flipH="1">
                <a:off x="1831" y="713"/>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1" name="Line 1227"/>
              <p:cNvSpPr>
                <a:spLocks noChangeShapeType="1"/>
              </p:cNvSpPr>
              <p:nvPr/>
            </p:nvSpPr>
            <p:spPr bwMode="auto">
              <a:xfrm flipH="1">
                <a:off x="1831" y="439"/>
                <a:ext cx="5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2" name="Line 1228"/>
              <p:cNvSpPr>
                <a:spLocks noChangeShapeType="1"/>
              </p:cNvSpPr>
              <p:nvPr/>
            </p:nvSpPr>
            <p:spPr bwMode="auto">
              <a:xfrm>
                <a:off x="1885"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3" name="Line 1229"/>
              <p:cNvSpPr>
                <a:spLocks noChangeShapeType="1"/>
              </p:cNvSpPr>
              <p:nvPr/>
            </p:nvSpPr>
            <p:spPr bwMode="auto">
              <a:xfrm>
                <a:off x="2055"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4" name="Line 1230"/>
              <p:cNvSpPr>
                <a:spLocks noChangeShapeType="1"/>
              </p:cNvSpPr>
              <p:nvPr/>
            </p:nvSpPr>
            <p:spPr bwMode="auto">
              <a:xfrm>
                <a:off x="2226"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5" name="Line 1231"/>
              <p:cNvSpPr>
                <a:spLocks noChangeShapeType="1"/>
              </p:cNvSpPr>
              <p:nvPr/>
            </p:nvSpPr>
            <p:spPr bwMode="auto">
              <a:xfrm>
                <a:off x="2392"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6" name="Line 1232"/>
              <p:cNvSpPr>
                <a:spLocks noChangeShapeType="1"/>
              </p:cNvSpPr>
              <p:nvPr/>
            </p:nvSpPr>
            <p:spPr bwMode="auto">
              <a:xfrm>
                <a:off x="2562"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7" name="Line 1233"/>
              <p:cNvSpPr>
                <a:spLocks noChangeShapeType="1"/>
              </p:cNvSpPr>
              <p:nvPr/>
            </p:nvSpPr>
            <p:spPr bwMode="auto">
              <a:xfrm>
                <a:off x="2733"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88" name="Line 1234"/>
              <p:cNvSpPr>
                <a:spLocks noChangeShapeType="1"/>
              </p:cNvSpPr>
              <p:nvPr/>
            </p:nvSpPr>
            <p:spPr bwMode="auto">
              <a:xfrm>
                <a:off x="2899"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sp>
          <p:nvSpPr>
            <p:cNvPr id="43033" name="Freeform 1235"/>
            <p:cNvSpPr>
              <a:spLocks/>
            </p:cNvSpPr>
            <p:nvPr/>
          </p:nvSpPr>
          <p:spPr bwMode="auto">
            <a:xfrm>
              <a:off x="3157" y="913"/>
              <a:ext cx="931" cy="352"/>
            </a:xfrm>
            <a:custGeom>
              <a:avLst/>
              <a:gdLst>
                <a:gd name="T0" fmla="*/ 0 w 931"/>
                <a:gd name="T1" fmla="*/ 352 h 352"/>
                <a:gd name="T2" fmla="*/ 88 w 931"/>
                <a:gd name="T3" fmla="*/ 342 h 352"/>
                <a:gd name="T4" fmla="*/ 161 w 931"/>
                <a:gd name="T5" fmla="*/ 313 h 352"/>
                <a:gd name="T6" fmla="*/ 254 w 931"/>
                <a:gd name="T7" fmla="*/ 249 h 352"/>
                <a:gd name="T8" fmla="*/ 341 w 931"/>
                <a:gd name="T9" fmla="*/ 0 h 352"/>
                <a:gd name="T10" fmla="*/ 424 w 931"/>
                <a:gd name="T11" fmla="*/ 34 h 352"/>
                <a:gd name="T12" fmla="*/ 605 w 931"/>
                <a:gd name="T13" fmla="*/ 230 h 352"/>
                <a:gd name="T14" fmla="*/ 692 w 931"/>
                <a:gd name="T15" fmla="*/ 274 h 352"/>
                <a:gd name="T16" fmla="*/ 897 w 931"/>
                <a:gd name="T17" fmla="*/ 342 h 352"/>
                <a:gd name="T18" fmla="*/ 931 w 931"/>
                <a:gd name="T19" fmla="*/ 347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352"/>
                <a:gd name="T32" fmla="*/ 931 w 931"/>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352">
                  <a:moveTo>
                    <a:pt x="0" y="352"/>
                  </a:moveTo>
                  <a:lnTo>
                    <a:pt x="88" y="342"/>
                  </a:lnTo>
                  <a:lnTo>
                    <a:pt x="161" y="313"/>
                  </a:lnTo>
                  <a:lnTo>
                    <a:pt x="254" y="249"/>
                  </a:lnTo>
                  <a:lnTo>
                    <a:pt x="341" y="0"/>
                  </a:lnTo>
                  <a:lnTo>
                    <a:pt x="424" y="34"/>
                  </a:lnTo>
                  <a:lnTo>
                    <a:pt x="605" y="230"/>
                  </a:lnTo>
                  <a:lnTo>
                    <a:pt x="692" y="274"/>
                  </a:lnTo>
                  <a:lnTo>
                    <a:pt x="897" y="342"/>
                  </a:lnTo>
                  <a:lnTo>
                    <a:pt x="931" y="347"/>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034" name="Freeform 1236"/>
            <p:cNvSpPr>
              <a:spLocks/>
            </p:cNvSpPr>
            <p:nvPr/>
          </p:nvSpPr>
          <p:spPr bwMode="auto">
            <a:xfrm>
              <a:off x="3157" y="967"/>
              <a:ext cx="936" cy="298"/>
            </a:xfrm>
            <a:custGeom>
              <a:avLst/>
              <a:gdLst>
                <a:gd name="T0" fmla="*/ 0 w 192"/>
                <a:gd name="T1" fmla="*/ 479 h 61"/>
                <a:gd name="T2" fmla="*/ 619 w 192"/>
                <a:gd name="T3" fmla="*/ 98 h 61"/>
                <a:gd name="T4" fmla="*/ 926 w 192"/>
                <a:gd name="T5" fmla="*/ 0 h 61"/>
                <a:gd name="T6" fmla="*/ 1214 w 192"/>
                <a:gd name="T7" fmla="*/ 73 h 61"/>
                <a:gd name="T8" fmla="*/ 1424 w 192"/>
                <a:gd name="T9" fmla="*/ 405 h 61"/>
                <a:gd name="T10" fmla="*/ 1853 w 192"/>
                <a:gd name="T11" fmla="*/ 835 h 61"/>
                <a:gd name="T12" fmla="*/ 2472 w 192"/>
                <a:gd name="T13" fmla="*/ 1192 h 61"/>
                <a:gd name="T14" fmla="*/ 3018 w 192"/>
                <a:gd name="T15" fmla="*/ 1358 h 61"/>
                <a:gd name="T16" fmla="*/ 4563 w 192"/>
                <a:gd name="T17" fmla="*/ 145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1"/>
                <a:gd name="T29" fmla="*/ 192 w 19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1">
                  <a:moveTo>
                    <a:pt x="0" y="20"/>
                  </a:moveTo>
                  <a:cubicBezTo>
                    <a:pt x="5" y="16"/>
                    <a:pt x="22" y="6"/>
                    <a:pt x="26" y="4"/>
                  </a:cubicBezTo>
                  <a:cubicBezTo>
                    <a:pt x="30" y="2"/>
                    <a:pt x="37" y="1"/>
                    <a:pt x="39" y="0"/>
                  </a:cubicBezTo>
                  <a:cubicBezTo>
                    <a:pt x="40" y="0"/>
                    <a:pt x="48" y="1"/>
                    <a:pt x="51" y="3"/>
                  </a:cubicBezTo>
                  <a:cubicBezTo>
                    <a:pt x="53" y="5"/>
                    <a:pt x="57" y="14"/>
                    <a:pt x="60" y="17"/>
                  </a:cubicBezTo>
                  <a:cubicBezTo>
                    <a:pt x="63" y="21"/>
                    <a:pt x="73" y="30"/>
                    <a:pt x="78" y="35"/>
                  </a:cubicBezTo>
                  <a:cubicBezTo>
                    <a:pt x="82" y="39"/>
                    <a:pt x="100" y="49"/>
                    <a:pt x="104" y="50"/>
                  </a:cubicBezTo>
                  <a:cubicBezTo>
                    <a:pt x="108" y="52"/>
                    <a:pt x="122" y="55"/>
                    <a:pt x="127" y="57"/>
                  </a:cubicBezTo>
                  <a:cubicBezTo>
                    <a:pt x="132" y="58"/>
                    <a:pt x="175" y="61"/>
                    <a:pt x="192" y="61"/>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035" name="Freeform 1237"/>
            <p:cNvSpPr>
              <a:spLocks/>
            </p:cNvSpPr>
            <p:nvPr/>
          </p:nvSpPr>
          <p:spPr bwMode="auto">
            <a:xfrm>
              <a:off x="3074" y="434"/>
              <a:ext cx="1024" cy="836"/>
            </a:xfrm>
            <a:custGeom>
              <a:avLst/>
              <a:gdLst>
                <a:gd name="T0" fmla="*/ 1024 w 1024"/>
                <a:gd name="T1" fmla="*/ 836 h 836"/>
                <a:gd name="T2" fmla="*/ 0 w 1024"/>
                <a:gd name="T3" fmla="*/ 836 h 836"/>
                <a:gd name="T4" fmla="*/ 0 w 1024"/>
                <a:gd name="T5" fmla="*/ 0 h 836"/>
                <a:gd name="T6" fmla="*/ 0 60000 65536"/>
                <a:gd name="T7" fmla="*/ 0 60000 65536"/>
                <a:gd name="T8" fmla="*/ 0 60000 65536"/>
                <a:gd name="T9" fmla="*/ 0 w 1024"/>
                <a:gd name="T10" fmla="*/ 0 h 836"/>
                <a:gd name="T11" fmla="*/ 1024 w 1024"/>
                <a:gd name="T12" fmla="*/ 836 h 836"/>
              </a:gdLst>
              <a:ahLst/>
              <a:cxnLst>
                <a:cxn ang="T6">
                  <a:pos x="T0" y="T1"/>
                </a:cxn>
                <a:cxn ang="T7">
                  <a:pos x="T2" y="T3"/>
                </a:cxn>
                <a:cxn ang="T8">
                  <a:pos x="T4" y="T5"/>
                </a:cxn>
              </a:cxnLst>
              <a:rect l="T9" t="T10" r="T11" b="T12"/>
              <a:pathLst>
                <a:path w="1024" h="836">
                  <a:moveTo>
                    <a:pt x="1024" y="836"/>
                  </a:moveTo>
                  <a:lnTo>
                    <a:pt x="0" y="836"/>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036" name="Line 1238"/>
            <p:cNvSpPr>
              <a:spLocks noChangeShapeType="1"/>
            </p:cNvSpPr>
            <p:nvPr/>
          </p:nvSpPr>
          <p:spPr bwMode="auto">
            <a:xfrm flipH="1">
              <a:off x="3025" y="1270"/>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37" name="Line 1239"/>
            <p:cNvSpPr>
              <a:spLocks noChangeShapeType="1"/>
            </p:cNvSpPr>
            <p:nvPr/>
          </p:nvSpPr>
          <p:spPr bwMode="auto">
            <a:xfrm flipH="1">
              <a:off x="3025" y="991"/>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38" name="Line 1240"/>
            <p:cNvSpPr>
              <a:spLocks noChangeShapeType="1"/>
            </p:cNvSpPr>
            <p:nvPr/>
          </p:nvSpPr>
          <p:spPr bwMode="auto">
            <a:xfrm flipH="1">
              <a:off x="3025" y="713"/>
              <a:ext cx="49"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39" name="Line 1241"/>
            <p:cNvSpPr>
              <a:spLocks noChangeShapeType="1"/>
            </p:cNvSpPr>
            <p:nvPr/>
          </p:nvSpPr>
          <p:spPr bwMode="auto">
            <a:xfrm flipH="1">
              <a:off x="3025" y="439"/>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0" name="Line 1242"/>
            <p:cNvSpPr>
              <a:spLocks noChangeShapeType="1"/>
            </p:cNvSpPr>
            <p:nvPr/>
          </p:nvSpPr>
          <p:spPr bwMode="auto">
            <a:xfrm>
              <a:off x="3074"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1" name="Line 1243"/>
            <p:cNvSpPr>
              <a:spLocks noChangeShapeType="1"/>
            </p:cNvSpPr>
            <p:nvPr/>
          </p:nvSpPr>
          <p:spPr bwMode="auto">
            <a:xfrm>
              <a:off x="3245"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2" name="Line 1244"/>
            <p:cNvSpPr>
              <a:spLocks noChangeShapeType="1"/>
            </p:cNvSpPr>
            <p:nvPr/>
          </p:nvSpPr>
          <p:spPr bwMode="auto">
            <a:xfrm>
              <a:off x="3415"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3" name="Line 1245"/>
            <p:cNvSpPr>
              <a:spLocks noChangeShapeType="1"/>
            </p:cNvSpPr>
            <p:nvPr/>
          </p:nvSpPr>
          <p:spPr bwMode="auto">
            <a:xfrm>
              <a:off x="3586"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4" name="Line 1246"/>
            <p:cNvSpPr>
              <a:spLocks noChangeShapeType="1"/>
            </p:cNvSpPr>
            <p:nvPr/>
          </p:nvSpPr>
          <p:spPr bwMode="auto">
            <a:xfrm>
              <a:off x="3757"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5" name="Line 1247"/>
            <p:cNvSpPr>
              <a:spLocks noChangeShapeType="1"/>
            </p:cNvSpPr>
            <p:nvPr/>
          </p:nvSpPr>
          <p:spPr bwMode="auto">
            <a:xfrm>
              <a:off x="3922"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6" name="Line 1248"/>
            <p:cNvSpPr>
              <a:spLocks noChangeShapeType="1"/>
            </p:cNvSpPr>
            <p:nvPr/>
          </p:nvSpPr>
          <p:spPr bwMode="auto">
            <a:xfrm>
              <a:off x="4093"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47" name="Freeform 1249"/>
            <p:cNvSpPr>
              <a:spLocks/>
            </p:cNvSpPr>
            <p:nvPr/>
          </p:nvSpPr>
          <p:spPr bwMode="auto">
            <a:xfrm>
              <a:off x="4356" y="835"/>
              <a:ext cx="926" cy="425"/>
            </a:xfrm>
            <a:custGeom>
              <a:avLst/>
              <a:gdLst>
                <a:gd name="T0" fmla="*/ 0 w 926"/>
                <a:gd name="T1" fmla="*/ 49 h 425"/>
                <a:gd name="T2" fmla="*/ 93 w 926"/>
                <a:gd name="T3" fmla="*/ 0 h 425"/>
                <a:gd name="T4" fmla="*/ 176 w 926"/>
                <a:gd name="T5" fmla="*/ 132 h 425"/>
                <a:gd name="T6" fmla="*/ 259 w 926"/>
                <a:gd name="T7" fmla="*/ 215 h 425"/>
                <a:gd name="T8" fmla="*/ 346 w 926"/>
                <a:gd name="T9" fmla="*/ 356 h 425"/>
                <a:gd name="T10" fmla="*/ 415 w 926"/>
                <a:gd name="T11" fmla="*/ 410 h 425"/>
                <a:gd name="T12" fmla="*/ 507 w 926"/>
                <a:gd name="T13" fmla="*/ 420 h 425"/>
                <a:gd name="T14" fmla="*/ 926 w 926"/>
                <a:gd name="T15" fmla="*/ 425 h 425"/>
                <a:gd name="T16" fmla="*/ 0 60000 65536"/>
                <a:gd name="T17" fmla="*/ 0 60000 65536"/>
                <a:gd name="T18" fmla="*/ 0 60000 65536"/>
                <a:gd name="T19" fmla="*/ 0 60000 65536"/>
                <a:gd name="T20" fmla="*/ 0 60000 65536"/>
                <a:gd name="T21" fmla="*/ 0 60000 65536"/>
                <a:gd name="T22" fmla="*/ 0 60000 65536"/>
                <a:gd name="T23" fmla="*/ 0 60000 65536"/>
                <a:gd name="T24" fmla="*/ 0 w 926"/>
                <a:gd name="T25" fmla="*/ 0 h 425"/>
                <a:gd name="T26" fmla="*/ 926 w 926"/>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6" h="425">
                  <a:moveTo>
                    <a:pt x="0" y="49"/>
                  </a:moveTo>
                  <a:lnTo>
                    <a:pt x="93" y="0"/>
                  </a:lnTo>
                  <a:lnTo>
                    <a:pt x="176" y="132"/>
                  </a:lnTo>
                  <a:lnTo>
                    <a:pt x="259" y="215"/>
                  </a:lnTo>
                  <a:lnTo>
                    <a:pt x="346" y="356"/>
                  </a:lnTo>
                  <a:lnTo>
                    <a:pt x="415" y="410"/>
                  </a:lnTo>
                  <a:lnTo>
                    <a:pt x="507" y="420"/>
                  </a:lnTo>
                  <a:lnTo>
                    <a:pt x="926" y="425"/>
                  </a:lnTo>
                </a:path>
              </a:pathLst>
            </a:custGeom>
            <a:noFill/>
            <a:ln w="38100" cap="rnd">
              <a:solidFill>
                <a:srgbClr val="FFCC00"/>
              </a:solidFill>
              <a:round/>
              <a:headEnd/>
              <a:tailEnd/>
            </a:ln>
          </p:spPr>
          <p:txBody>
            <a:bodyPr/>
            <a:lstStyle/>
            <a:p>
              <a:endParaRPr lang="pl-PL">
                <a:solidFill>
                  <a:prstClr val="white"/>
                </a:solidFill>
                <a:latin typeface="Calibri" pitchFamily="34" charset="0"/>
              </a:endParaRPr>
            </a:p>
          </p:txBody>
        </p:sp>
        <p:sp>
          <p:nvSpPr>
            <p:cNvPr id="43048" name="Freeform 1250"/>
            <p:cNvSpPr>
              <a:spLocks/>
            </p:cNvSpPr>
            <p:nvPr/>
          </p:nvSpPr>
          <p:spPr bwMode="auto">
            <a:xfrm>
              <a:off x="4346" y="693"/>
              <a:ext cx="936" cy="567"/>
            </a:xfrm>
            <a:custGeom>
              <a:avLst/>
              <a:gdLst>
                <a:gd name="T0" fmla="*/ 0 w 192"/>
                <a:gd name="T1" fmla="*/ 0 h 116"/>
                <a:gd name="T2" fmla="*/ 809 w 192"/>
                <a:gd name="T3" fmla="*/ 1623 h 116"/>
                <a:gd name="T4" fmla="*/ 1092 w 192"/>
                <a:gd name="T5" fmla="*/ 2028 h 116"/>
                <a:gd name="T6" fmla="*/ 1594 w 192"/>
                <a:gd name="T7" fmla="*/ 2483 h 116"/>
                <a:gd name="T8" fmla="*/ 2189 w 192"/>
                <a:gd name="T9" fmla="*/ 2723 h 116"/>
                <a:gd name="T10" fmla="*/ 3539 w 192"/>
                <a:gd name="T11" fmla="*/ 2771 h 116"/>
                <a:gd name="T12" fmla="*/ 4563 w 192"/>
                <a:gd name="T13" fmla="*/ 2771 h 116"/>
                <a:gd name="T14" fmla="*/ 0 60000 65536"/>
                <a:gd name="T15" fmla="*/ 0 60000 65536"/>
                <a:gd name="T16" fmla="*/ 0 60000 65536"/>
                <a:gd name="T17" fmla="*/ 0 60000 65536"/>
                <a:gd name="T18" fmla="*/ 0 60000 65536"/>
                <a:gd name="T19" fmla="*/ 0 60000 65536"/>
                <a:gd name="T20" fmla="*/ 0 60000 65536"/>
                <a:gd name="T21" fmla="*/ 0 w 192"/>
                <a:gd name="T22" fmla="*/ 0 h 116"/>
                <a:gd name="T23" fmla="*/ 192 w 192"/>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16">
                  <a:moveTo>
                    <a:pt x="0" y="0"/>
                  </a:moveTo>
                  <a:cubicBezTo>
                    <a:pt x="34" y="68"/>
                    <a:pt x="34" y="68"/>
                    <a:pt x="34" y="68"/>
                  </a:cubicBezTo>
                  <a:cubicBezTo>
                    <a:pt x="34" y="68"/>
                    <a:pt x="45" y="83"/>
                    <a:pt x="46" y="85"/>
                  </a:cubicBezTo>
                  <a:cubicBezTo>
                    <a:pt x="48" y="87"/>
                    <a:pt x="64" y="102"/>
                    <a:pt x="67" y="104"/>
                  </a:cubicBezTo>
                  <a:cubicBezTo>
                    <a:pt x="71" y="107"/>
                    <a:pt x="85" y="112"/>
                    <a:pt x="92" y="114"/>
                  </a:cubicBezTo>
                  <a:cubicBezTo>
                    <a:pt x="99" y="115"/>
                    <a:pt x="149" y="116"/>
                    <a:pt x="149" y="116"/>
                  </a:cubicBezTo>
                  <a:cubicBezTo>
                    <a:pt x="192" y="116"/>
                    <a:pt x="192" y="116"/>
                    <a:pt x="192" y="116"/>
                  </a:cubicBezTo>
                </a:path>
              </a:pathLst>
            </a:custGeom>
            <a:noFill/>
            <a:ln w="38100" cap="rnd">
              <a:solidFill>
                <a:srgbClr val="00FFFF"/>
              </a:solidFill>
              <a:round/>
              <a:headEnd/>
              <a:tailEnd/>
            </a:ln>
          </p:spPr>
          <p:txBody>
            <a:bodyPr/>
            <a:lstStyle/>
            <a:p>
              <a:endParaRPr lang="pl-PL">
                <a:solidFill>
                  <a:prstClr val="white"/>
                </a:solidFill>
                <a:latin typeface="Calibri" pitchFamily="34" charset="0"/>
              </a:endParaRPr>
            </a:p>
          </p:txBody>
        </p:sp>
        <p:sp>
          <p:nvSpPr>
            <p:cNvPr id="43049" name="Freeform 1251"/>
            <p:cNvSpPr>
              <a:spLocks/>
            </p:cNvSpPr>
            <p:nvPr/>
          </p:nvSpPr>
          <p:spPr bwMode="auto">
            <a:xfrm>
              <a:off x="4264" y="434"/>
              <a:ext cx="1023" cy="836"/>
            </a:xfrm>
            <a:custGeom>
              <a:avLst/>
              <a:gdLst>
                <a:gd name="T0" fmla="*/ 1023 w 1023"/>
                <a:gd name="T1" fmla="*/ 836 h 836"/>
                <a:gd name="T2" fmla="*/ 0 w 1023"/>
                <a:gd name="T3" fmla="*/ 836 h 836"/>
                <a:gd name="T4" fmla="*/ 0 w 1023"/>
                <a:gd name="T5" fmla="*/ 0 h 836"/>
                <a:gd name="T6" fmla="*/ 0 60000 65536"/>
                <a:gd name="T7" fmla="*/ 0 60000 65536"/>
                <a:gd name="T8" fmla="*/ 0 60000 65536"/>
                <a:gd name="T9" fmla="*/ 0 w 1023"/>
                <a:gd name="T10" fmla="*/ 0 h 836"/>
                <a:gd name="T11" fmla="*/ 1023 w 1023"/>
                <a:gd name="T12" fmla="*/ 836 h 836"/>
              </a:gdLst>
              <a:ahLst/>
              <a:cxnLst>
                <a:cxn ang="T6">
                  <a:pos x="T0" y="T1"/>
                </a:cxn>
                <a:cxn ang="T7">
                  <a:pos x="T2" y="T3"/>
                </a:cxn>
                <a:cxn ang="T8">
                  <a:pos x="T4" y="T5"/>
                </a:cxn>
              </a:cxnLst>
              <a:rect l="T9" t="T10" r="T11" b="T12"/>
              <a:pathLst>
                <a:path w="1023" h="836">
                  <a:moveTo>
                    <a:pt x="1023" y="836"/>
                  </a:moveTo>
                  <a:lnTo>
                    <a:pt x="0" y="836"/>
                  </a:lnTo>
                  <a:lnTo>
                    <a:pt x="0" y="0"/>
                  </a:lnTo>
                </a:path>
              </a:pathLst>
            </a:custGeom>
            <a:noFill/>
            <a:ln w="14288">
              <a:solidFill>
                <a:schemeClr val="bg1"/>
              </a:solidFill>
              <a:miter lim="800000"/>
              <a:headEnd/>
              <a:tailEnd/>
            </a:ln>
          </p:spPr>
          <p:txBody>
            <a:bodyPr/>
            <a:lstStyle/>
            <a:p>
              <a:endParaRPr lang="pl-PL">
                <a:solidFill>
                  <a:prstClr val="white"/>
                </a:solidFill>
                <a:latin typeface="Calibri" pitchFamily="34" charset="0"/>
              </a:endParaRPr>
            </a:p>
          </p:txBody>
        </p:sp>
        <p:sp>
          <p:nvSpPr>
            <p:cNvPr id="43050" name="Line 1252"/>
            <p:cNvSpPr>
              <a:spLocks noChangeShapeType="1"/>
            </p:cNvSpPr>
            <p:nvPr/>
          </p:nvSpPr>
          <p:spPr bwMode="auto">
            <a:xfrm flipH="1">
              <a:off x="4210" y="1270"/>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1" name="Line 1253"/>
            <p:cNvSpPr>
              <a:spLocks noChangeShapeType="1"/>
            </p:cNvSpPr>
            <p:nvPr/>
          </p:nvSpPr>
          <p:spPr bwMode="auto">
            <a:xfrm flipH="1">
              <a:off x="4210" y="991"/>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2" name="Line 1254"/>
            <p:cNvSpPr>
              <a:spLocks noChangeShapeType="1"/>
            </p:cNvSpPr>
            <p:nvPr/>
          </p:nvSpPr>
          <p:spPr bwMode="auto">
            <a:xfrm flipH="1">
              <a:off x="4210" y="713"/>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3" name="Line 1255"/>
            <p:cNvSpPr>
              <a:spLocks noChangeShapeType="1"/>
            </p:cNvSpPr>
            <p:nvPr/>
          </p:nvSpPr>
          <p:spPr bwMode="auto">
            <a:xfrm flipH="1">
              <a:off x="4210" y="439"/>
              <a:ext cx="54" cy="1"/>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4" name="Line 1256"/>
            <p:cNvSpPr>
              <a:spLocks noChangeShapeType="1"/>
            </p:cNvSpPr>
            <p:nvPr/>
          </p:nvSpPr>
          <p:spPr bwMode="auto">
            <a:xfrm>
              <a:off x="4264"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5" name="Line 1257"/>
            <p:cNvSpPr>
              <a:spLocks noChangeShapeType="1"/>
            </p:cNvSpPr>
            <p:nvPr/>
          </p:nvSpPr>
          <p:spPr bwMode="auto">
            <a:xfrm>
              <a:off x="4434"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6" name="Line 1258"/>
            <p:cNvSpPr>
              <a:spLocks noChangeShapeType="1"/>
            </p:cNvSpPr>
            <p:nvPr/>
          </p:nvSpPr>
          <p:spPr bwMode="auto">
            <a:xfrm>
              <a:off x="4600"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7" name="Line 1259"/>
            <p:cNvSpPr>
              <a:spLocks noChangeShapeType="1"/>
            </p:cNvSpPr>
            <p:nvPr/>
          </p:nvSpPr>
          <p:spPr bwMode="auto">
            <a:xfrm>
              <a:off x="4771"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8" name="Line 1260"/>
            <p:cNvSpPr>
              <a:spLocks noChangeShapeType="1"/>
            </p:cNvSpPr>
            <p:nvPr/>
          </p:nvSpPr>
          <p:spPr bwMode="auto">
            <a:xfrm>
              <a:off x="4941"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59" name="Line 1261"/>
            <p:cNvSpPr>
              <a:spLocks noChangeShapeType="1"/>
            </p:cNvSpPr>
            <p:nvPr/>
          </p:nvSpPr>
          <p:spPr bwMode="auto">
            <a:xfrm>
              <a:off x="5112"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sp>
          <p:nvSpPr>
            <p:cNvPr id="43060" name="Line 1262"/>
            <p:cNvSpPr>
              <a:spLocks noChangeShapeType="1"/>
            </p:cNvSpPr>
            <p:nvPr/>
          </p:nvSpPr>
          <p:spPr bwMode="auto">
            <a:xfrm>
              <a:off x="5282" y="1265"/>
              <a:ext cx="1" cy="54"/>
            </a:xfrm>
            <a:prstGeom prst="line">
              <a:avLst/>
            </a:prstGeom>
            <a:noFill/>
            <a:ln w="14288">
              <a:solidFill>
                <a:schemeClr val="bg1"/>
              </a:solidFill>
              <a:miter lim="800000"/>
              <a:headEnd/>
              <a:tailEnd/>
            </a:ln>
          </p:spPr>
          <p:txBody>
            <a:bodyPr/>
            <a:lstStyle/>
            <a:p>
              <a:endParaRPr lang="pl-PL">
                <a:solidFill>
                  <a:prstClr val="white"/>
                </a:solidFill>
              </a:endParaRPr>
            </a:p>
          </p:txBody>
        </p:sp>
        <p:grpSp>
          <p:nvGrpSpPr>
            <p:cNvPr id="19" name="Group 1458"/>
            <p:cNvGrpSpPr>
              <a:grpSpLocks/>
            </p:cNvGrpSpPr>
            <p:nvPr/>
          </p:nvGrpSpPr>
          <p:grpSpPr bwMode="auto">
            <a:xfrm>
              <a:off x="511" y="370"/>
              <a:ext cx="110" cy="949"/>
              <a:chOff x="511" y="370"/>
              <a:chExt cx="110" cy="949"/>
            </a:xfrm>
          </p:grpSpPr>
          <p:sp>
            <p:nvSpPr>
              <p:cNvPr id="2223516" name="Text Box 1436"/>
              <p:cNvSpPr txBox="1">
                <a:spLocks noChangeArrowheads="1"/>
              </p:cNvSpPr>
              <p:nvPr/>
            </p:nvSpPr>
            <p:spPr bwMode="auto">
              <a:xfrm>
                <a:off x="511" y="370"/>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0.6</a:t>
                </a:r>
              </a:p>
            </p:txBody>
          </p:sp>
          <p:sp>
            <p:nvSpPr>
              <p:cNvPr id="2223517" name="Text Box 1437"/>
              <p:cNvSpPr txBox="1">
                <a:spLocks noChangeArrowheads="1"/>
              </p:cNvSpPr>
              <p:nvPr/>
            </p:nvSpPr>
            <p:spPr bwMode="auto">
              <a:xfrm>
                <a:off x="511" y="652"/>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0.4</a:t>
                </a:r>
              </a:p>
            </p:txBody>
          </p:sp>
          <p:sp>
            <p:nvSpPr>
              <p:cNvPr id="2223518" name="Text Box 1438"/>
              <p:cNvSpPr txBox="1">
                <a:spLocks noChangeArrowheads="1"/>
              </p:cNvSpPr>
              <p:nvPr/>
            </p:nvSpPr>
            <p:spPr bwMode="auto">
              <a:xfrm>
                <a:off x="511" y="927"/>
                <a:ext cx="110"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0.2</a:t>
                </a:r>
              </a:p>
            </p:txBody>
          </p:sp>
          <p:sp>
            <p:nvSpPr>
              <p:cNvPr id="2223519" name="Text Box 1439"/>
              <p:cNvSpPr txBox="1">
                <a:spLocks noChangeArrowheads="1"/>
              </p:cNvSpPr>
              <p:nvPr/>
            </p:nvSpPr>
            <p:spPr bwMode="auto">
              <a:xfrm>
                <a:off x="511" y="1204"/>
                <a:ext cx="44" cy="115"/>
              </a:xfrm>
              <a:prstGeom prst="rect">
                <a:avLst/>
              </a:prstGeom>
              <a:noFill/>
              <a:ln w="9525" algn="ctr">
                <a:noFill/>
                <a:miter lim="800000"/>
                <a:headEnd/>
                <a:tailEnd/>
              </a:ln>
              <a:effectLst/>
            </p:spPr>
            <p:txBody>
              <a:bodyPr wrap="none" lIns="0" tIns="0" rIns="0" bIns="0">
                <a:spAutoFit/>
              </a:bodyPr>
              <a:lstStyle/>
              <a:p>
                <a:pPr>
                  <a:defRPr/>
                </a:pPr>
                <a:r>
                  <a:rPr lang="fr-FR" sz="1200" b="1">
                    <a:solidFill>
                      <a:prstClr val="white"/>
                    </a:solidFill>
                    <a:effectLst>
                      <a:outerShdw blurRad="38100" dist="38100" dir="2700000" algn="tl">
                        <a:srgbClr val="000000"/>
                      </a:outerShdw>
                    </a:effectLst>
                    <a:latin typeface="Arial Narrow" pitchFamily="34" charset="0"/>
                  </a:rPr>
                  <a:t>0</a:t>
                </a:r>
              </a:p>
            </p:txBody>
          </p:sp>
        </p:grpSp>
        <p:sp>
          <p:nvSpPr>
            <p:cNvPr id="2223520" name="Text Box 1440"/>
            <p:cNvSpPr txBox="1">
              <a:spLocks noChangeArrowheads="1"/>
            </p:cNvSpPr>
            <p:nvPr/>
          </p:nvSpPr>
          <p:spPr bwMode="auto">
            <a:xfrm rot="16200000">
              <a:off x="-63" y="772"/>
              <a:ext cx="821"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prawdopodobieństwo</a:t>
              </a:r>
            </a:p>
          </p:txBody>
        </p:sp>
        <p:sp>
          <p:nvSpPr>
            <p:cNvPr id="2223529" name="Text Box 1449"/>
            <p:cNvSpPr txBox="1">
              <a:spLocks noChangeArrowheads="1"/>
            </p:cNvSpPr>
            <p:nvPr/>
          </p:nvSpPr>
          <p:spPr bwMode="auto">
            <a:xfrm>
              <a:off x="805" y="1314"/>
              <a:ext cx="784"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a:t>
              </a:r>
              <a:r>
                <a:rPr lang="pl-PL" sz="1200" b="1" dirty="0" err="1">
                  <a:solidFill>
                    <a:prstClr val="white"/>
                  </a:solidFill>
                  <a:effectLst>
                    <a:outerShdw blurRad="38100" dist="38100" dir="2700000" algn="tl">
                      <a:srgbClr val="000000"/>
                    </a:outerShdw>
                  </a:effectLst>
                  <a:latin typeface="Arial Narrow" pitchFamily="34" charset="0"/>
                </a:rPr>
                <a:t>paroksetyna</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30" name="Text Box 1450"/>
            <p:cNvSpPr txBox="1">
              <a:spLocks noChangeArrowheads="1"/>
            </p:cNvSpPr>
            <p:nvPr/>
          </p:nvSpPr>
          <p:spPr bwMode="auto">
            <a:xfrm>
              <a:off x="3217" y="1314"/>
              <a:ext cx="717"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citalopram</a:t>
              </a:r>
            </a:p>
          </p:txBody>
        </p:sp>
        <p:sp>
          <p:nvSpPr>
            <p:cNvPr id="2223531" name="Text Box 1451"/>
            <p:cNvSpPr txBox="1">
              <a:spLocks noChangeArrowheads="1"/>
            </p:cNvSpPr>
            <p:nvPr/>
          </p:nvSpPr>
          <p:spPr bwMode="auto">
            <a:xfrm>
              <a:off x="2059" y="1314"/>
              <a:ext cx="674"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sertralin</a:t>
              </a:r>
              <a:r>
                <a:rPr lang="pl-PL" sz="1200" b="1" dirty="0">
                  <a:solidFill>
                    <a:prstClr val="white"/>
                  </a:solidFill>
                  <a:effectLst>
                    <a:outerShdw blurRad="38100" dist="38100" dir="2700000" algn="tl">
                      <a:srgbClr val="000000"/>
                    </a:outerShdw>
                  </a:effectLst>
                  <a:latin typeface="Arial Narrow" pitchFamily="34" charset="0"/>
                </a:rPr>
                <a:t>a</a:t>
              </a:r>
              <a:endParaRPr lang="fr-FR" sz="1200" b="1" dirty="0">
                <a:solidFill>
                  <a:prstClr val="white"/>
                </a:solidFill>
                <a:effectLst>
                  <a:outerShdw blurRad="38100" dist="38100" dir="2700000" algn="tl">
                    <a:srgbClr val="000000"/>
                  </a:outerShdw>
                </a:effectLst>
                <a:latin typeface="Arial Narrow" pitchFamily="34" charset="0"/>
              </a:endParaRPr>
            </a:p>
          </p:txBody>
        </p:sp>
        <p:sp>
          <p:nvSpPr>
            <p:cNvPr id="2223532" name="Text Box 1452"/>
            <p:cNvSpPr txBox="1">
              <a:spLocks noChangeArrowheads="1"/>
            </p:cNvSpPr>
            <p:nvPr/>
          </p:nvSpPr>
          <p:spPr bwMode="auto">
            <a:xfrm>
              <a:off x="4371" y="1314"/>
              <a:ext cx="806" cy="116"/>
            </a:xfrm>
            <a:prstGeom prst="rect">
              <a:avLst/>
            </a:prstGeom>
            <a:noFill/>
            <a:ln w="9525" algn="ctr">
              <a:noFill/>
              <a:miter lim="800000"/>
              <a:headEnd/>
              <a:tailEnd/>
            </a:ln>
            <a:effectLst/>
          </p:spPr>
          <p:txBody>
            <a:bodyPr wrap="none" lIns="0" tIns="0" rIns="0" bIns="0">
              <a:spAutoFit/>
            </a:bodyPr>
            <a:lstStyle/>
            <a:p>
              <a:pPr>
                <a:defRPr/>
              </a:pPr>
              <a:r>
                <a:rPr lang="fr-FR" sz="1200" b="1" dirty="0">
                  <a:solidFill>
                    <a:prstClr val="white"/>
                  </a:solidFill>
                  <a:effectLst>
                    <a:outerShdw blurRad="38100" dist="38100" dir="2700000" algn="tl">
                      <a:srgbClr val="000000"/>
                    </a:outerShdw>
                  </a:effectLst>
                  <a:latin typeface="Arial Narrow" pitchFamily="34" charset="0"/>
                </a:rPr>
                <a:t>pozycja escitalopram</a:t>
              </a:r>
            </a:p>
          </p:txBody>
        </p:sp>
        <p:grpSp>
          <p:nvGrpSpPr>
            <p:cNvPr id="20" name="Group 1467"/>
            <p:cNvGrpSpPr>
              <a:grpSpLocks/>
            </p:cNvGrpSpPr>
            <p:nvPr/>
          </p:nvGrpSpPr>
          <p:grpSpPr bwMode="auto">
            <a:xfrm>
              <a:off x="769" y="399"/>
              <a:ext cx="663" cy="116"/>
              <a:chOff x="769" y="399"/>
              <a:chExt cx="663" cy="116"/>
            </a:xfrm>
          </p:grpSpPr>
          <p:sp>
            <p:nvSpPr>
              <p:cNvPr id="43071" name="Line 1361"/>
              <p:cNvSpPr>
                <a:spLocks noChangeShapeType="1"/>
              </p:cNvSpPr>
              <p:nvPr/>
            </p:nvSpPr>
            <p:spPr bwMode="auto">
              <a:xfrm>
                <a:off x="769" y="456"/>
                <a:ext cx="137" cy="1"/>
              </a:xfrm>
              <a:prstGeom prst="line">
                <a:avLst/>
              </a:prstGeom>
              <a:noFill/>
              <a:ln w="38100" cap="rnd">
                <a:solidFill>
                  <a:srgbClr val="FFCC00"/>
                </a:solidFill>
                <a:round/>
                <a:headEnd/>
                <a:tailEnd/>
              </a:ln>
            </p:spPr>
            <p:txBody>
              <a:bodyPr/>
              <a:lstStyle/>
              <a:p>
                <a:endParaRPr lang="pl-PL">
                  <a:solidFill>
                    <a:prstClr val="white"/>
                  </a:solidFill>
                </a:endParaRPr>
              </a:p>
            </p:txBody>
          </p:sp>
          <p:sp>
            <p:nvSpPr>
              <p:cNvPr id="2223533" name="Text Box 1453"/>
              <p:cNvSpPr txBox="1">
                <a:spLocks noChangeArrowheads="1"/>
              </p:cNvSpPr>
              <p:nvPr/>
            </p:nvSpPr>
            <p:spPr bwMode="auto">
              <a:xfrm>
                <a:off x="954" y="399"/>
                <a:ext cx="478" cy="116"/>
              </a:xfrm>
              <a:prstGeom prst="rect">
                <a:avLst/>
              </a:prstGeom>
              <a:noFill/>
              <a:ln w="9525" algn="ctr">
                <a:noFill/>
                <a:miter lim="800000"/>
                <a:headEnd/>
                <a:tailEnd/>
              </a:ln>
              <a:effectLst/>
            </p:spPr>
            <p:txBody>
              <a:bodyPr wrap="none" lIns="0" tIns="0" rIns="0" bIns="0">
                <a:spAutoFit/>
              </a:bodyPr>
              <a:lstStyle/>
              <a:p>
                <a:pPr>
                  <a:defRPr/>
                </a:pPr>
                <a:r>
                  <a:rPr lang="pl-PL" sz="1200" b="1" dirty="0">
                    <a:solidFill>
                      <a:prstClr val="white"/>
                    </a:solidFill>
                    <a:effectLst>
                      <a:outerShdw blurRad="38100" dist="38100" dir="2700000" algn="tl">
                        <a:srgbClr val="000000"/>
                      </a:outerShdw>
                    </a:effectLst>
                    <a:latin typeface="Arial Narrow" pitchFamily="34" charset="0"/>
                  </a:rPr>
                  <a:t>skuteczność</a:t>
                </a:r>
                <a:endParaRPr lang="fr-FR" sz="1200" b="1" dirty="0">
                  <a:solidFill>
                    <a:prstClr val="white"/>
                  </a:solidFill>
                  <a:effectLst>
                    <a:outerShdw blurRad="38100" dist="38100" dir="2700000" algn="tl">
                      <a:srgbClr val="000000"/>
                    </a:outerShdw>
                  </a:effectLst>
                  <a:latin typeface="Arial Narrow" pitchFamily="34" charset="0"/>
                </a:endParaRPr>
              </a:p>
            </p:txBody>
          </p:sp>
        </p:grpSp>
        <p:grpSp>
          <p:nvGrpSpPr>
            <p:cNvPr id="21" name="Group 1468"/>
            <p:cNvGrpSpPr>
              <a:grpSpLocks/>
            </p:cNvGrpSpPr>
            <p:nvPr/>
          </p:nvGrpSpPr>
          <p:grpSpPr bwMode="auto">
            <a:xfrm>
              <a:off x="769" y="518"/>
              <a:ext cx="562" cy="116"/>
              <a:chOff x="769" y="493"/>
              <a:chExt cx="562" cy="116"/>
            </a:xfrm>
          </p:grpSpPr>
          <p:sp>
            <p:nvSpPr>
              <p:cNvPr id="43069" name="Line 1362"/>
              <p:cNvSpPr>
                <a:spLocks noChangeShapeType="1"/>
              </p:cNvSpPr>
              <p:nvPr/>
            </p:nvSpPr>
            <p:spPr bwMode="auto">
              <a:xfrm>
                <a:off x="769" y="550"/>
                <a:ext cx="137" cy="1"/>
              </a:xfrm>
              <a:prstGeom prst="line">
                <a:avLst/>
              </a:prstGeom>
              <a:noFill/>
              <a:ln w="38100" cap="rnd">
                <a:solidFill>
                  <a:srgbClr val="00FFFF"/>
                </a:solidFill>
                <a:round/>
                <a:headEnd/>
                <a:tailEnd/>
              </a:ln>
            </p:spPr>
            <p:txBody>
              <a:bodyPr/>
              <a:lstStyle/>
              <a:p>
                <a:endParaRPr lang="pl-PL">
                  <a:solidFill>
                    <a:prstClr val="white"/>
                  </a:solidFill>
                </a:endParaRPr>
              </a:p>
            </p:txBody>
          </p:sp>
          <p:sp>
            <p:nvSpPr>
              <p:cNvPr id="2223534" name="Text Box 1454"/>
              <p:cNvSpPr txBox="1">
                <a:spLocks noChangeArrowheads="1"/>
              </p:cNvSpPr>
              <p:nvPr/>
            </p:nvSpPr>
            <p:spPr bwMode="auto">
              <a:xfrm>
                <a:off x="954" y="493"/>
                <a:ext cx="377" cy="116"/>
              </a:xfrm>
              <a:prstGeom prst="rect">
                <a:avLst/>
              </a:prstGeom>
              <a:noFill/>
              <a:ln w="9525" algn="ctr">
                <a:noFill/>
                <a:miter lim="800000"/>
                <a:headEnd/>
                <a:tailEnd/>
              </a:ln>
              <a:effectLst/>
            </p:spPr>
            <p:txBody>
              <a:bodyPr wrap="none" lIns="0" tIns="0" rIns="0" bIns="0">
                <a:spAutoFit/>
              </a:bodyPr>
              <a:lstStyle/>
              <a:p>
                <a:pPr>
                  <a:defRPr/>
                </a:pPr>
                <a:r>
                  <a:rPr lang="pl-PL" sz="1200" b="1" dirty="0">
                    <a:solidFill>
                      <a:prstClr val="white"/>
                    </a:solidFill>
                    <a:effectLst>
                      <a:outerShdw blurRad="38100" dist="38100" dir="2700000" algn="tl">
                        <a:srgbClr val="000000"/>
                      </a:outerShdw>
                    </a:effectLst>
                    <a:latin typeface="Arial Narrow" pitchFamily="34" charset="0"/>
                  </a:rPr>
                  <a:t>tolerancja</a:t>
                </a:r>
                <a:endParaRPr lang="fr-FR" sz="1200" b="1" dirty="0">
                  <a:solidFill>
                    <a:prstClr val="white"/>
                  </a:solidFill>
                  <a:effectLst>
                    <a:outerShdw blurRad="38100" dist="38100" dir="2700000" algn="tl">
                      <a:srgbClr val="000000"/>
                    </a:outerShdw>
                  </a:effectLst>
                  <a:latin typeface="Arial Narrow" pitchFamily="34" charset="0"/>
                </a:endParaRPr>
              </a:p>
            </p:txBody>
          </p:sp>
        </p:grpSp>
      </p:grpSp>
      <p:sp>
        <p:nvSpPr>
          <p:cNvPr id="43013" name="Text Box 1455"/>
          <p:cNvSpPr txBox="1">
            <a:spLocks noChangeArrowheads="1"/>
          </p:cNvSpPr>
          <p:nvPr/>
        </p:nvSpPr>
        <p:spPr bwMode="auto">
          <a:xfrm>
            <a:off x="250825" y="6502400"/>
            <a:ext cx="3462338" cy="200025"/>
          </a:xfrm>
          <a:prstGeom prst="rect">
            <a:avLst/>
          </a:prstGeom>
          <a:noFill/>
          <a:ln w="9525" algn="ctr">
            <a:noFill/>
            <a:miter lim="800000"/>
            <a:headEnd/>
            <a:tailEnd/>
          </a:ln>
        </p:spPr>
        <p:txBody>
          <a:bodyPr wrap="none" lIns="0" tIns="0" rIns="0" bIns="0" anchor="b">
            <a:spAutoFit/>
          </a:bodyPr>
          <a:lstStyle/>
          <a:p>
            <a:pPr>
              <a:spcAft>
                <a:spcPct val="15000"/>
              </a:spcAft>
            </a:pPr>
            <a:r>
              <a:rPr lang="pl-PL" sz="1300" b="1">
                <a:solidFill>
                  <a:srgbClr val="FFCC00"/>
                </a:solidFill>
                <a:latin typeface="Calibri" pitchFamily="34" charset="0"/>
              </a:rPr>
              <a:t>Metaanaliza skuteczności i tolerancji 12 LPD</a:t>
            </a:r>
            <a:endParaRPr lang="fr-FR" sz="1300" b="1">
              <a:solidFill>
                <a:prstClr val="white"/>
              </a:solidFill>
              <a:latin typeface="Calibri" pitchFamily="34" charset="0"/>
            </a:endParaRPr>
          </a:p>
        </p:txBody>
      </p:sp>
      <p:sp>
        <p:nvSpPr>
          <p:cNvPr id="252" name="Elipsa 251"/>
          <p:cNvSpPr/>
          <p:nvPr/>
        </p:nvSpPr>
        <p:spPr>
          <a:xfrm>
            <a:off x="3143250" y="1071563"/>
            <a:ext cx="1857375" cy="1643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254" name="Elipsa 253"/>
          <p:cNvSpPr/>
          <p:nvPr/>
        </p:nvSpPr>
        <p:spPr>
          <a:xfrm>
            <a:off x="7000875" y="1428750"/>
            <a:ext cx="1928813" cy="1214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258" name="Elipsa 257"/>
          <p:cNvSpPr/>
          <p:nvPr/>
        </p:nvSpPr>
        <p:spPr>
          <a:xfrm>
            <a:off x="7000875" y="3000375"/>
            <a:ext cx="2143125" cy="1500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261" name="Elipsa 260"/>
          <p:cNvSpPr/>
          <p:nvPr/>
        </p:nvSpPr>
        <p:spPr>
          <a:xfrm>
            <a:off x="5143500" y="4357688"/>
            <a:ext cx="1643063" cy="2000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263" name="Symbol zastępczy stopki 262"/>
          <p:cNvSpPr>
            <a:spLocks noGrp="1"/>
          </p:cNvSpPr>
          <p:nvPr>
            <p:ph type="ftr" sz="quarter" idx="12"/>
          </p:nvPr>
        </p:nvSpPr>
        <p:spPr/>
        <p:txBody>
          <a:bodyPr/>
          <a:lstStyle/>
          <a:p>
            <a:pPr>
              <a:defRPr/>
            </a:pPr>
            <a:r>
              <a:rPr lang="it-IT" smtClean="0">
                <a:solidFill>
                  <a:prstClr val="white">
                    <a:shade val="50000"/>
                  </a:prstClr>
                </a:solidFill>
              </a:rPr>
              <a:t>Cipriani A. i in, Lancet 2009</a:t>
            </a:r>
            <a:endParaRPr lang="pl-PL" smtClean="0">
              <a:solidFill>
                <a:prstClr val="white">
                  <a:shade val="50000"/>
                </a:prstClr>
              </a:solidFill>
            </a:endParaRPr>
          </a:p>
        </p:txBody>
      </p:sp>
    </p:spTree>
    <p:extLst>
      <p:ext uri="{BB962C8B-B14F-4D97-AF65-F5344CB8AC3E}">
        <p14:creationId xmlns:p14="http://schemas.microsoft.com/office/powerpoint/2010/main" val="19434153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500" fill="hold"/>
                                        <p:tgtEl>
                                          <p:spTgt spid="252"/>
                                        </p:tgtEl>
                                        <p:attrNameLst>
                                          <p:attrName>ppt_x</p:attrName>
                                        </p:attrNameLst>
                                      </p:cBhvr>
                                      <p:tavLst>
                                        <p:tav tm="0">
                                          <p:val>
                                            <p:strVal val="#ppt_x"/>
                                          </p:val>
                                        </p:tav>
                                        <p:tav tm="100000">
                                          <p:val>
                                            <p:strVal val="#ppt_x"/>
                                          </p:val>
                                        </p:tav>
                                      </p:tavLst>
                                    </p:anim>
                                    <p:anim calcmode="lin" valueType="num">
                                      <p:cBhvr additive="base">
                                        <p:cTn id="8"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4"/>
                                        </p:tgtEl>
                                        <p:attrNameLst>
                                          <p:attrName>style.visibility</p:attrName>
                                        </p:attrNameLst>
                                      </p:cBhvr>
                                      <p:to>
                                        <p:strVal val="visible"/>
                                      </p:to>
                                    </p:set>
                                    <p:anim calcmode="lin" valueType="num">
                                      <p:cBhvr additive="base">
                                        <p:cTn id="13" dur="500" fill="hold"/>
                                        <p:tgtEl>
                                          <p:spTgt spid="254"/>
                                        </p:tgtEl>
                                        <p:attrNameLst>
                                          <p:attrName>ppt_x</p:attrName>
                                        </p:attrNameLst>
                                      </p:cBhvr>
                                      <p:tavLst>
                                        <p:tav tm="0">
                                          <p:val>
                                            <p:strVal val="#ppt_x"/>
                                          </p:val>
                                        </p:tav>
                                        <p:tav tm="100000">
                                          <p:val>
                                            <p:strVal val="#ppt_x"/>
                                          </p:val>
                                        </p:tav>
                                      </p:tavLst>
                                    </p:anim>
                                    <p:anim calcmode="lin" valueType="num">
                                      <p:cBhvr additive="base">
                                        <p:cTn id="14"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8"/>
                                        </p:tgtEl>
                                        <p:attrNameLst>
                                          <p:attrName>style.visibility</p:attrName>
                                        </p:attrNameLst>
                                      </p:cBhvr>
                                      <p:to>
                                        <p:strVal val="visible"/>
                                      </p:to>
                                    </p:set>
                                    <p:anim calcmode="lin" valueType="num">
                                      <p:cBhvr additive="base">
                                        <p:cTn id="19" dur="500" fill="hold"/>
                                        <p:tgtEl>
                                          <p:spTgt spid="258"/>
                                        </p:tgtEl>
                                        <p:attrNameLst>
                                          <p:attrName>ppt_x</p:attrName>
                                        </p:attrNameLst>
                                      </p:cBhvr>
                                      <p:tavLst>
                                        <p:tav tm="0">
                                          <p:val>
                                            <p:strVal val="#ppt_x"/>
                                          </p:val>
                                        </p:tav>
                                        <p:tav tm="100000">
                                          <p:val>
                                            <p:strVal val="#ppt_x"/>
                                          </p:val>
                                        </p:tav>
                                      </p:tavLst>
                                    </p:anim>
                                    <p:anim calcmode="lin" valueType="num">
                                      <p:cBhvr additive="base">
                                        <p:cTn id="20"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1"/>
                                        </p:tgtEl>
                                        <p:attrNameLst>
                                          <p:attrName>style.visibility</p:attrName>
                                        </p:attrNameLst>
                                      </p:cBhvr>
                                      <p:to>
                                        <p:strVal val="visible"/>
                                      </p:to>
                                    </p:set>
                                    <p:anim calcmode="lin" valueType="num">
                                      <p:cBhvr additive="base">
                                        <p:cTn id="25" dur="500" fill="hold"/>
                                        <p:tgtEl>
                                          <p:spTgt spid="261"/>
                                        </p:tgtEl>
                                        <p:attrNameLst>
                                          <p:attrName>ppt_x</p:attrName>
                                        </p:attrNameLst>
                                      </p:cBhvr>
                                      <p:tavLst>
                                        <p:tav tm="0">
                                          <p:val>
                                            <p:strVal val="#ppt_x"/>
                                          </p:val>
                                        </p:tav>
                                        <p:tav tm="100000">
                                          <p:val>
                                            <p:strVal val="#ppt_x"/>
                                          </p:val>
                                        </p:tav>
                                      </p:tavLst>
                                    </p:anim>
                                    <p:anim calcmode="lin" valueType="num">
                                      <p:cBhvr additive="base">
                                        <p:cTn id="26"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4" grpId="0" animBg="1"/>
      <p:bldP spid="258" grpId="0" animBg="1"/>
      <p:bldP spid="26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normAutofit fontScale="90000"/>
          </a:bodyPr>
          <a:lstStyle/>
          <a:p>
            <a:pPr eaLnBrk="1" hangingPunct="1">
              <a:defRPr/>
            </a:pPr>
            <a:r>
              <a:rPr lang="pl-PL" smtClean="0"/>
              <a:t>OPCJE WYBORU LAD W TERAPII EPIZODU DEPRESJI</a:t>
            </a:r>
          </a:p>
        </p:txBody>
      </p:sp>
      <p:graphicFrame>
        <p:nvGraphicFramePr>
          <p:cNvPr id="22562" name="Group 34"/>
          <p:cNvGraphicFramePr>
            <a:graphicFrameLocks noGrp="1"/>
          </p:cNvGraphicFramePr>
          <p:nvPr>
            <p:ph type="tbl" idx="1"/>
          </p:nvPr>
        </p:nvGraphicFramePr>
        <p:xfrm>
          <a:off x="457200" y="1905000"/>
          <a:ext cx="8229600" cy="3314700"/>
        </p:xfrm>
        <a:graphic>
          <a:graphicData uri="http://schemas.openxmlformats.org/drawingml/2006/table">
            <a:tbl>
              <a:tblPr/>
              <a:tblGrid>
                <a:gridCol w="2743200"/>
                <a:gridCol w="2743200"/>
                <a:gridCol w="2743200"/>
              </a:tblGrid>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TERAPIA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REKOMENDACJE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POZIOM REFERENCYJNY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I-RZUTU</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SSRI (</a:t>
                      </a:r>
                      <a:r>
                        <a:rPr kumimoji="0" lang="pl-PL" sz="2400" b="0" i="0" u="none" strike="noStrike" cap="none" normalizeH="0" baseline="0" dirty="0" err="1" smtClean="0">
                          <a:ln>
                            <a:noFill/>
                          </a:ln>
                          <a:solidFill>
                            <a:srgbClr val="FFC000"/>
                          </a:solidFill>
                          <a:effectLst>
                            <a:outerShdw blurRad="38100" dist="38100" dir="2700000" algn="tl">
                              <a:srgbClr val="000000"/>
                            </a:outerShdw>
                          </a:effectLst>
                          <a:latin typeface="Tahoma" pitchFamily="34" charset="0"/>
                        </a:rPr>
                        <a:t>escytalopram</a:t>
                      </a:r>
                      <a:r>
                        <a:rPr kumimoji="0" lang="pl-PL" sz="24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rPr>
                        <a:t>*</a:t>
                      </a:r>
                      <a:r>
                        <a:rPr kumimoji="0" lang="pl-PL"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SNRI**, </a:t>
                      </a:r>
                      <a:r>
                        <a:rPr kumimoji="0" lang="pl-PL" sz="2400" b="0" i="0" u="none" strike="noStrike" cap="none" normalizeH="0" baseline="0" dirty="0" err="1" smtClean="0">
                          <a:ln>
                            <a:noFill/>
                          </a:ln>
                          <a:solidFill>
                            <a:srgbClr val="FFC000"/>
                          </a:solidFill>
                          <a:effectLst>
                            <a:outerShdw blurRad="38100" dist="38100" dir="2700000" algn="tl">
                              <a:srgbClr val="000000"/>
                            </a:outerShdw>
                          </a:effectLst>
                          <a:latin typeface="Tahoma" pitchFamily="34" charset="0"/>
                        </a:rPr>
                        <a:t>agomelatyna</a:t>
                      </a:r>
                      <a:r>
                        <a:rPr kumimoji="0" lang="pl-PL" sz="24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rPr>
                        <a:t>, </a:t>
                      </a:r>
                      <a:r>
                        <a:rPr kumimoji="0" lang="pl-PL" sz="2400" b="0" i="0" u="none" strike="noStrike" cap="none" normalizeH="0" baseline="0" dirty="0" err="1" smtClean="0">
                          <a:ln>
                            <a:noFill/>
                          </a:ln>
                          <a:solidFill>
                            <a:srgbClr val="FFC000"/>
                          </a:solidFill>
                          <a:effectLst>
                            <a:outerShdw blurRad="38100" dist="38100" dir="2700000" algn="tl">
                              <a:srgbClr val="000000"/>
                            </a:outerShdw>
                          </a:effectLst>
                          <a:latin typeface="Tahoma" pitchFamily="34" charset="0"/>
                        </a:rPr>
                        <a:t>mirtazapina</a:t>
                      </a:r>
                      <a:r>
                        <a:rPr kumimoji="0" lang="pl-PL" sz="24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rPr>
                        <a:t>, </a:t>
                      </a:r>
                      <a:r>
                        <a:rPr kumimoji="0" lang="pl-PL" sz="2400" b="0" i="0" u="none" strike="noStrike" cap="none" normalizeH="0" baseline="0" dirty="0" err="1" smtClean="0">
                          <a:ln>
                            <a:noFill/>
                          </a:ln>
                          <a:solidFill>
                            <a:srgbClr val="FFC000"/>
                          </a:solidFill>
                          <a:effectLst>
                            <a:outerShdw blurRad="38100" dist="38100" dir="2700000" algn="tl">
                              <a:srgbClr val="000000"/>
                            </a:outerShdw>
                          </a:effectLst>
                          <a:latin typeface="Tahoma" pitchFamily="34" charset="0"/>
                        </a:rPr>
                        <a:t>bupropion</a:t>
                      </a:r>
                      <a:endParaRPr kumimoji="0" lang="pl-PL" sz="24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124818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noFill/>
        </p:spPr>
        <p:txBody>
          <a:bodyPr/>
          <a:lstStyle/>
          <a:p>
            <a:r>
              <a:rPr lang="pl-PL" sz="2400"/>
              <a:t>Standardy terapii zaburzenia afektywnego dwubiegunowego</a:t>
            </a:r>
          </a:p>
        </p:txBody>
      </p:sp>
      <p:sp>
        <p:nvSpPr>
          <p:cNvPr id="2051" name="Rectangle 3"/>
          <p:cNvSpPr>
            <a:spLocks noGrp="1" noChangeArrowheads="1"/>
          </p:cNvSpPr>
          <p:nvPr>
            <p:ph type="body" idx="1"/>
          </p:nvPr>
        </p:nvSpPr>
        <p:spPr>
          <a:noFill/>
        </p:spPr>
        <p:txBody>
          <a:bodyPr/>
          <a:lstStyle/>
          <a:p>
            <a:endParaRPr lang="pl-PL" dirty="0"/>
          </a:p>
        </p:txBody>
      </p:sp>
    </p:spTree>
    <p:extLst>
      <p:ext uri="{BB962C8B-B14F-4D97-AF65-F5344CB8AC3E}">
        <p14:creationId xmlns:p14="http://schemas.microsoft.com/office/powerpoint/2010/main" val="3360184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3141C106-641D-4B42-A015-3769A245D160}" type="slidenum">
              <a:rPr lang="pl-PL"/>
              <a:pPr/>
              <a:t>94</a:t>
            </a:fld>
            <a:endParaRPr lang="pl-PL"/>
          </a:p>
        </p:txBody>
      </p:sp>
      <p:sp>
        <p:nvSpPr>
          <p:cNvPr id="68610" name="Rectangle 2"/>
          <p:cNvSpPr>
            <a:spLocks noChangeArrowheads="1"/>
          </p:cNvSpPr>
          <p:nvPr/>
        </p:nvSpPr>
        <p:spPr bwMode="auto">
          <a:xfrm>
            <a:off x="317500" y="600075"/>
            <a:ext cx="8637588" cy="884238"/>
          </a:xfrm>
          <a:prstGeom prst="rect">
            <a:avLst/>
          </a:prstGeom>
          <a:noFill/>
          <a:ln w="9525">
            <a:noFill/>
            <a:miter lim="800000"/>
            <a:headEnd/>
            <a:tailEnd/>
          </a:ln>
          <a:effectLst/>
        </p:spPr>
        <p:txBody>
          <a:bodyPr anchor="b">
            <a:spAutoFit/>
          </a:bodyPr>
          <a:lstStyle/>
          <a:p>
            <a:r>
              <a:rPr lang="pl-PL" sz="3200">
                <a:solidFill>
                  <a:schemeClr val="tx2"/>
                </a:solidFill>
                <a:effectLst>
                  <a:outerShdw blurRad="38100" dist="38100" dir="2700000" algn="tl">
                    <a:srgbClr val="C0C0C0"/>
                  </a:outerShdw>
                </a:effectLst>
                <a:latin typeface="Comic Sans MS" pitchFamily="66" charset="0"/>
              </a:rPr>
              <a:t>Jaki powinien być „lek normotymiczny”?</a:t>
            </a:r>
            <a:br>
              <a:rPr lang="pl-PL" sz="3200">
                <a:solidFill>
                  <a:schemeClr val="tx2"/>
                </a:solidFill>
                <a:effectLst>
                  <a:outerShdw blurRad="38100" dist="38100" dir="2700000" algn="tl">
                    <a:srgbClr val="C0C0C0"/>
                  </a:outerShdw>
                </a:effectLst>
                <a:latin typeface="Comic Sans MS" pitchFamily="66" charset="0"/>
              </a:rPr>
            </a:br>
            <a:r>
              <a:rPr lang="pl-PL" sz="2000">
                <a:solidFill>
                  <a:schemeClr val="tx2"/>
                </a:solidFill>
                <a:effectLst>
                  <a:outerShdw blurRad="38100" dist="38100" dir="2700000" algn="tl">
                    <a:srgbClr val="C0C0C0"/>
                  </a:outerShdw>
                </a:effectLst>
                <a:latin typeface="Comic Sans MS" pitchFamily="66" charset="0"/>
              </a:rPr>
              <a:t>[Schatzberg-2001]</a:t>
            </a:r>
            <a:endParaRPr lang="pl-PL" sz="3200">
              <a:solidFill>
                <a:schemeClr val="tx2"/>
              </a:solidFill>
              <a:effectLst>
                <a:outerShdw blurRad="38100" dist="38100" dir="2700000" algn="tl">
                  <a:srgbClr val="C0C0C0"/>
                </a:outerShdw>
              </a:effectLst>
              <a:latin typeface="Comic Sans MS" pitchFamily="66" charset="0"/>
            </a:endParaRPr>
          </a:p>
        </p:txBody>
      </p:sp>
      <p:sp>
        <p:nvSpPr>
          <p:cNvPr id="68611"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Clr>
                <a:srgbClr val="CCFF33"/>
              </a:buClr>
              <a:buSzPct val="70000"/>
              <a:buFont typeface="Wingdings" pitchFamily="2" charset="2"/>
              <a:buChar char="n"/>
            </a:pPr>
            <a:r>
              <a:rPr lang="pl-PL" sz="2000" b="1">
                <a:effectLst>
                  <a:outerShdw blurRad="38100" dist="38100" dir="2700000" algn="tl">
                    <a:srgbClr val="C0C0C0"/>
                  </a:outerShdw>
                </a:effectLst>
                <a:latin typeface="Comic Sans MS" pitchFamily="66" charset="0"/>
              </a:rPr>
              <a:t>Efekt antymaniakalny</a:t>
            </a:r>
          </a:p>
          <a:p>
            <a:pPr marL="342900" indent="-342900">
              <a:spcBef>
                <a:spcPct val="20000"/>
              </a:spcBef>
              <a:buClr>
                <a:srgbClr val="CCFF33"/>
              </a:buClr>
              <a:buSzPct val="70000"/>
              <a:buFont typeface="Wingdings" pitchFamily="2" charset="2"/>
              <a:buChar char="n"/>
            </a:pPr>
            <a:r>
              <a:rPr lang="pl-PL" sz="2000" b="1">
                <a:effectLst>
                  <a:outerShdw blurRad="38100" dist="38100" dir="2700000" algn="tl">
                    <a:srgbClr val="C0C0C0"/>
                  </a:outerShdw>
                </a:effectLst>
                <a:latin typeface="Comic Sans MS" pitchFamily="66" charset="0"/>
              </a:rPr>
              <a:t>Efekt antydepresyjny</a:t>
            </a:r>
          </a:p>
          <a:p>
            <a:pPr marL="342900" indent="-342900">
              <a:spcBef>
                <a:spcPct val="20000"/>
              </a:spcBef>
              <a:buClr>
                <a:srgbClr val="CCFF33"/>
              </a:buClr>
              <a:buSzPct val="70000"/>
              <a:buFont typeface="Wingdings" pitchFamily="2" charset="2"/>
              <a:buChar char="n"/>
            </a:pPr>
            <a:r>
              <a:rPr lang="pl-PL" sz="2000" b="1">
                <a:effectLst>
                  <a:outerShdw blurRad="38100" dist="38100" dir="2700000" algn="tl">
                    <a:srgbClr val="C0C0C0"/>
                  </a:outerShdw>
                </a:effectLst>
                <a:latin typeface="Comic Sans MS" pitchFamily="66" charset="0"/>
              </a:rPr>
              <a:t>Możliwość zapobiegania epizodom: maniakalnym, depresyjnym</a:t>
            </a:r>
          </a:p>
          <a:p>
            <a:pPr marL="342900" indent="-342900">
              <a:spcBef>
                <a:spcPct val="20000"/>
              </a:spcBef>
              <a:buClr>
                <a:srgbClr val="CCFF33"/>
              </a:buClr>
              <a:buSzPct val="70000"/>
              <a:buFont typeface="Wingdings" pitchFamily="2" charset="2"/>
              <a:buChar char="n"/>
            </a:pPr>
            <a:r>
              <a:rPr lang="pl-PL" sz="2000" b="1">
                <a:effectLst>
                  <a:outerShdw blurRad="38100" dist="38100" dir="2700000" algn="tl">
                    <a:srgbClr val="C0C0C0"/>
                  </a:outerShdw>
                </a:effectLst>
                <a:latin typeface="Comic Sans MS" pitchFamily="66" charset="0"/>
              </a:rPr>
              <a:t>Niewielkie ryzyko „szybkiej zmiany fazy”</a:t>
            </a:r>
          </a:p>
          <a:p>
            <a:pPr marL="342900" indent="-342900">
              <a:spcBef>
                <a:spcPct val="20000"/>
              </a:spcBef>
              <a:buClr>
                <a:srgbClr val="CCFF33"/>
              </a:buClr>
              <a:buSzPct val="70000"/>
              <a:buFont typeface="Wingdings" pitchFamily="2" charset="2"/>
              <a:buChar char="n"/>
            </a:pPr>
            <a:r>
              <a:rPr lang="pl-PL" sz="2000" b="1">
                <a:effectLst>
                  <a:outerShdw blurRad="38100" dist="38100" dir="2700000" algn="tl">
                    <a:srgbClr val="C0C0C0"/>
                  </a:outerShdw>
                </a:effectLst>
                <a:latin typeface="Comic Sans MS" pitchFamily="66" charset="0"/>
              </a:rPr>
              <a:t>Terapia objawów rezydualnych</a:t>
            </a:r>
          </a:p>
          <a:p>
            <a:pPr marL="742950" lvl="1" indent="-285750">
              <a:spcBef>
                <a:spcPct val="20000"/>
              </a:spcBef>
              <a:buClr>
                <a:schemeClr val="accent2"/>
              </a:buClr>
              <a:buSzPct val="65000"/>
              <a:buFont typeface="Wingdings" pitchFamily="2" charset="2"/>
              <a:buChar char="n"/>
            </a:pPr>
            <a:r>
              <a:rPr lang="pl-PL" b="1">
                <a:effectLst>
                  <a:outerShdw blurRad="38100" dist="38100" dir="2700000" algn="tl">
                    <a:srgbClr val="C0C0C0"/>
                  </a:outerShdw>
                </a:effectLst>
                <a:latin typeface="Comic Sans MS" pitchFamily="66" charset="0"/>
              </a:rPr>
              <a:t>Brak ryzyka precypitacji epizodu manii</a:t>
            </a:r>
          </a:p>
          <a:p>
            <a:pPr marL="742950" lvl="1" indent="-285750">
              <a:spcBef>
                <a:spcPct val="20000"/>
              </a:spcBef>
              <a:buClr>
                <a:schemeClr val="accent2"/>
              </a:buClr>
              <a:buSzPct val="65000"/>
              <a:buFont typeface="Wingdings" pitchFamily="2" charset="2"/>
              <a:buChar char="n"/>
            </a:pPr>
            <a:r>
              <a:rPr lang="pl-PL" b="1">
                <a:effectLst>
                  <a:outerShdw blurRad="38100" dist="38100" dir="2700000" algn="tl">
                    <a:srgbClr val="C0C0C0"/>
                  </a:outerShdw>
                </a:effectLst>
                <a:latin typeface="Comic Sans MS" pitchFamily="66" charset="0"/>
              </a:rPr>
              <a:t>Brak ryzyka precypitacji depresji</a:t>
            </a:r>
          </a:p>
          <a:p>
            <a:pPr marL="1143000" lvl="2" indent="-228600">
              <a:spcBef>
                <a:spcPct val="20000"/>
              </a:spcBef>
              <a:buClr>
                <a:srgbClr val="0099CC"/>
              </a:buClr>
              <a:buSzPct val="65000"/>
              <a:buFont typeface="Wingdings" pitchFamily="2" charset="2"/>
              <a:buChar char="n"/>
            </a:pPr>
            <a:r>
              <a:rPr lang="pl-PL" sz="1600" b="1">
                <a:effectLst>
                  <a:outerShdw blurRad="38100" dist="38100" dir="2700000" algn="tl">
                    <a:srgbClr val="C0C0C0"/>
                  </a:outerShdw>
                </a:effectLst>
                <a:latin typeface="Comic Sans MS" pitchFamily="66" charset="0"/>
              </a:rPr>
              <a:t>Łatwość stosowania</a:t>
            </a:r>
          </a:p>
          <a:p>
            <a:pPr marL="1143000" lvl="2" indent="-228600">
              <a:spcBef>
                <a:spcPct val="20000"/>
              </a:spcBef>
              <a:buClr>
                <a:srgbClr val="0099CC"/>
              </a:buClr>
              <a:buSzPct val="65000"/>
              <a:buFont typeface="Wingdings" pitchFamily="2" charset="2"/>
              <a:buChar char="n"/>
            </a:pPr>
            <a:r>
              <a:rPr lang="pl-PL" sz="1600" b="1">
                <a:effectLst>
                  <a:outerShdw blurRad="38100" dist="38100" dir="2700000" algn="tl">
                    <a:srgbClr val="C0C0C0"/>
                  </a:outerShdw>
                </a:effectLst>
                <a:latin typeface="Comic Sans MS" pitchFamily="66" charset="0"/>
              </a:rPr>
              <a:t>„przyjazne” monitorowanie</a:t>
            </a:r>
          </a:p>
          <a:p>
            <a:pPr marL="1143000" lvl="2" indent="-228600">
              <a:spcBef>
                <a:spcPct val="20000"/>
              </a:spcBef>
              <a:buClr>
                <a:srgbClr val="0099CC"/>
              </a:buClr>
              <a:buSzPct val="65000"/>
              <a:buFont typeface="Wingdings" pitchFamily="2" charset="2"/>
              <a:buChar char="n"/>
            </a:pPr>
            <a:r>
              <a:rPr lang="pl-PL" sz="1600" b="1">
                <a:effectLst>
                  <a:outerShdw blurRad="38100" dist="38100" dir="2700000" algn="tl">
                    <a:srgbClr val="C0C0C0"/>
                  </a:outerShdw>
                </a:effectLst>
                <a:latin typeface="Comic Sans MS" pitchFamily="66" charset="0"/>
              </a:rPr>
              <a:t>Niewielkie objawy uboczne</a:t>
            </a:r>
          </a:p>
          <a:p>
            <a:pPr marL="1143000" lvl="2" indent="-228600">
              <a:spcBef>
                <a:spcPct val="20000"/>
              </a:spcBef>
              <a:buClr>
                <a:srgbClr val="0099CC"/>
              </a:buClr>
              <a:buSzPct val="65000"/>
              <a:buFont typeface="Wingdings" pitchFamily="2" charset="2"/>
              <a:buChar char="n"/>
            </a:pPr>
            <a:r>
              <a:rPr lang="pl-PL" sz="1600" b="1">
                <a:effectLst>
                  <a:outerShdw blurRad="38100" dist="38100" dir="2700000" algn="tl">
                    <a:srgbClr val="C0C0C0"/>
                  </a:outerShdw>
                </a:effectLst>
                <a:latin typeface="Comic Sans MS" pitchFamily="66" charset="0"/>
              </a:rPr>
              <a:t>Poprawa współpracy</a:t>
            </a:r>
          </a:p>
          <a:p>
            <a:pPr marL="1143000" lvl="2" indent="-228600">
              <a:spcBef>
                <a:spcPct val="20000"/>
              </a:spcBef>
              <a:buClr>
                <a:srgbClr val="0099CC"/>
              </a:buClr>
              <a:buSzPct val="65000"/>
              <a:buFont typeface="Wingdings" pitchFamily="2" charset="2"/>
              <a:buChar char="n"/>
            </a:pPr>
            <a:r>
              <a:rPr lang="pl-PL" sz="1600" b="1">
                <a:effectLst>
                  <a:outerShdw blurRad="38100" dist="38100" dir="2700000" algn="tl">
                    <a:srgbClr val="C0C0C0"/>
                  </a:outerShdw>
                </a:effectLst>
                <a:latin typeface="Comic Sans MS" pitchFamily="66" charset="0"/>
              </a:rPr>
              <a:t>Zalety farmakoekonomiczne</a:t>
            </a:r>
          </a:p>
        </p:txBody>
      </p:sp>
    </p:spTree>
    <p:extLst>
      <p:ext uri="{BB962C8B-B14F-4D97-AF65-F5344CB8AC3E}">
        <p14:creationId xmlns:p14="http://schemas.microsoft.com/office/powerpoint/2010/main" val="2506925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Tap water: Natural levels of lithium in drinking water help reduce suicides "/>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pic>
        <p:nvPicPr>
          <p:cNvPr id="183298" name="Picture 2" descr="John Frederick Joseph Cade (1912 - 1980), by unknown photographer, c1970, courtesy of Herald &amp; Weekly Times Portrait Collection, State Library of Victoria. H38849/606."/>
          <p:cNvPicPr>
            <a:picLocks noChangeAspect="1" noChangeArrowheads="1"/>
          </p:cNvPicPr>
          <p:nvPr/>
        </p:nvPicPr>
        <p:blipFill>
          <a:blip r:embed="rId3" cstate="print"/>
          <a:srcRect/>
          <a:stretch>
            <a:fillRect/>
          </a:stretch>
        </p:blipFill>
        <p:spPr bwMode="auto">
          <a:xfrm>
            <a:off x="7524522" y="381000"/>
            <a:ext cx="1505330" cy="2009775"/>
          </a:xfrm>
          <a:prstGeom prst="rect">
            <a:avLst/>
          </a:prstGeom>
          <a:noFill/>
        </p:spPr>
      </p:pic>
      <p:sp>
        <p:nvSpPr>
          <p:cNvPr id="5" name="pole tekstowe 4"/>
          <p:cNvSpPr txBox="1"/>
          <p:nvPr/>
        </p:nvSpPr>
        <p:spPr>
          <a:xfrm>
            <a:off x="7391400" y="2514600"/>
            <a:ext cx="1752600" cy="307777"/>
          </a:xfrm>
          <a:prstGeom prst="rect">
            <a:avLst/>
          </a:prstGeom>
          <a:noFill/>
        </p:spPr>
        <p:txBody>
          <a:bodyPr wrap="square" rtlCol="0">
            <a:spAutoFit/>
          </a:bodyPr>
          <a:lstStyle/>
          <a:p>
            <a:pPr algn="ctr"/>
            <a:r>
              <a:rPr lang="pl-PL" sz="1400" dirty="0" smtClean="0"/>
              <a:t>John </a:t>
            </a:r>
            <a:r>
              <a:rPr lang="pl-PL" sz="1400" dirty="0" err="1" smtClean="0"/>
              <a:t>Cade</a:t>
            </a:r>
            <a:r>
              <a:rPr lang="pl-PL" sz="1400" dirty="0" smtClean="0"/>
              <a:t>, 1949</a:t>
            </a:r>
            <a:endParaRPr lang="pl-PL" sz="1400" dirty="0"/>
          </a:p>
        </p:txBody>
      </p:sp>
      <p:sp>
        <p:nvSpPr>
          <p:cNvPr id="6" name="Dowolny kształt 5"/>
          <p:cNvSpPr/>
          <p:nvPr/>
        </p:nvSpPr>
        <p:spPr>
          <a:xfrm>
            <a:off x="823865" y="1249378"/>
            <a:ext cx="4716856" cy="4291343"/>
          </a:xfrm>
          <a:custGeom>
            <a:avLst/>
            <a:gdLst>
              <a:gd name="connsiteX0" fmla="*/ 0 w 4716856"/>
              <a:gd name="connsiteY0" fmla="*/ 0 h 4291343"/>
              <a:gd name="connsiteX1" fmla="*/ 9054 w 4716856"/>
              <a:gd name="connsiteY1" fmla="*/ 4282289 h 4291343"/>
              <a:gd name="connsiteX2" fmla="*/ 4716856 w 4716856"/>
              <a:gd name="connsiteY2" fmla="*/ 4291343 h 4291343"/>
              <a:gd name="connsiteX3" fmla="*/ 4716856 w 4716856"/>
              <a:gd name="connsiteY3" fmla="*/ 4291343 h 4291343"/>
            </a:gdLst>
            <a:ahLst/>
            <a:cxnLst>
              <a:cxn ang="0">
                <a:pos x="connsiteX0" y="connsiteY0"/>
              </a:cxn>
              <a:cxn ang="0">
                <a:pos x="connsiteX1" y="connsiteY1"/>
              </a:cxn>
              <a:cxn ang="0">
                <a:pos x="connsiteX2" y="connsiteY2"/>
              </a:cxn>
              <a:cxn ang="0">
                <a:pos x="connsiteX3" y="connsiteY3"/>
              </a:cxn>
            </a:cxnLst>
            <a:rect l="l" t="t" r="r" b="b"/>
            <a:pathLst>
              <a:path w="4716856" h="4291343">
                <a:moveTo>
                  <a:pt x="0" y="0"/>
                </a:moveTo>
                <a:lnTo>
                  <a:pt x="9054" y="4282289"/>
                </a:lnTo>
                <a:lnTo>
                  <a:pt x="4716856" y="4291343"/>
                </a:lnTo>
                <a:lnTo>
                  <a:pt x="4716856" y="4291343"/>
                </a:lnTo>
              </a:path>
            </a:pathLst>
          </a:custGeom>
          <a:ln w="635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609600" y="5638800"/>
            <a:ext cx="5257800" cy="369332"/>
          </a:xfrm>
          <a:prstGeom prst="rect">
            <a:avLst/>
          </a:prstGeom>
          <a:noFill/>
        </p:spPr>
        <p:txBody>
          <a:bodyPr wrap="square" rtlCol="0">
            <a:spAutoFit/>
          </a:bodyPr>
          <a:lstStyle/>
          <a:p>
            <a:r>
              <a:rPr lang="pl-PL" dirty="0" smtClean="0"/>
              <a:t>-0.5             0              0.5              1               1.5             2</a:t>
            </a:r>
            <a:endParaRPr lang="pl-PL" dirty="0"/>
          </a:p>
        </p:txBody>
      </p:sp>
      <p:sp>
        <p:nvSpPr>
          <p:cNvPr id="8" name="pole tekstowe 7"/>
          <p:cNvSpPr txBox="1"/>
          <p:nvPr/>
        </p:nvSpPr>
        <p:spPr>
          <a:xfrm>
            <a:off x="228600" y="1447800"/>
            <a:ext cx="838200" cy="4308872"/>
          </a:xfrm>
          <a:prstGeom prst="rect">
            <a:avLst/>
          </a:prstGeom>
          <a:noFill/>
        </p:spPr>
        <p:txBody>
          <a:bodyPr wrap="square" rtlCol="0">
            <a:spAutoFit/>
          </a:bodyPr>
          <a:lstStyle/>
          <a:p>
            <a:r>
              <a:rPr lang="pl-PL" dirty="0" smtClean="0"/>
              <a:t>150-</a:t>
            </a:r>
          </a:p>
          <a:p>
            <a:endParaRPr lang="pl-PL" sz="4600" dirty="0" smtClean="0"/>
          </a:p>
          <a:p>
            <a:r>
              <a:rPr lang="pl-PL" dirty="0" smtClean="0"/>
              <a:t>125-</a:t>
            </a:r>
          </a:p>
          <a:p>
            <a:endParaRPr lang="pl-PL" sz="4600" dirty="0" smtClean="0"/>
          </a:p>
          <a:p>
            <a:r>
              <a:rPr lang="pl-PL" dirty="0" smtClean="0"/>
              <a:t>100-</a:t>
            </a:r>
          </a:p>
          <a:p>
            <a:endParaRPr lang="pl-PL" sz="4600" dirty="0" smtClean="0"/>
          </a:p>
          <a:p>
            <a:r>
              <a:rPr lang="pl-PL" dirty="0" smtClean="0"/>
              <a:t>75-</a:t>
            </a:r>
          </a:p>
          <a:p>
            <a:endParaRPr lang="pl-PL" sz="4600" dirty="0" smtClean="0"/>
          </a:p>
          <a:p>
            <a:r>
              <a:rPr lang="pl-PL" dirty="0" smtClean="0"/>
              <a:t>50-</a:t>
            </a:r>
            <a:endParaRPr lang="pl-PL" dirty="0"/>
          </a:p>
        </p:txBody>
      </p:sp>
      <p:cxnSp>
        <p:nvCxnSpPr>
          <p:cNvPr id="10" name="Łącznik prosty 9"/>
          <p:cNvCxnSpPr/>
          <p:nvPr/>
        </p:nvCxnSpPr>
        <p:spPr>
          <a:xfrm>
            <a:off x="1447800" y="2971800"/>
            <a:ext cx="3657600" cy="1447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Elipsa 10"/>
          <p:cNvSpPr/>
          <p:nvPr/>
        </p:nvSpPr>
        <p:spPr>
          <a:xfrm>
            <a:off x="18288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Elipsa 11"/>
          <p:cNvSpPr/>
          <p:nvPr/>
        </p:nvSpPr>
        <p:spPr>
          <a:xfrm>
            <a:off x="16764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Elipsa 12"/>
          <p:cNvSpPr/>
          <p:nvPr/>
        </p:nvSpPr>
        <p:spPr>
          <a:xfrm>
            <a:off x="19050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Elipsa 13"/>
          <p:cNvSpPr/>
          <p:nvPr/>
        </p:nvSpPr>
        <p:spPr>
          <a:xfrm>
            <a:off x="25146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Elipsa 14"/>
          <p:cNvSpPr/>
          <p:nvPr/>
        </p:nvSpPr>
        <p:spPr>
          <a:xfrm>
            <a:off x="1447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Elipsa 15"/>
          <p:cNvSpPr/>
          <p:nvPr/>
        </p:nvSpPr>
        <p:spPr>
          <a:xfrm>
            <a:off x="27432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Elipsa 16"/>
          <p:cNvSpPr/>
          <p:nvPr/>
        </p:nvSpPr>
        <p:spPr>
          <a:xfrm>
            <a:off x="29718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Elipsa 17"/>
          <p:cNvSpPr/>
          <p:nvPr/>
        </p:nvSpPr>
        <p:spPr>
          <a:xfrm>
            <a:off x="30480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Elipsa 18"/>
          <p:cNvSpPr/>
          <p:nvPr/>
        </p:nvSpPr>
        <p:spPr>
          <a:xfrm>
            <a:off x="32004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Elipsa 19"/>
          <p:cNvSpPr/>
          <p:nvPr/>
        </p:nvSpPr>
        <p:spPr>
          <a:xfrm>
            <a:off x="3124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32766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Elipsa 21"/>
          <p:cNvSpPr/>
          <p:nvPr/>
        </p:nvSpPr>
        <p:spPr>
          <a:xfrm>
            <a:off x="34290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Elipsa 22"/>
          <p:cNvSpPr/>
          <p:nvPr/>
        </p:nvSpPr>
        <p:spPr>
          <a:xfrm>
            <a:off x="38100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Elipsa 23"/>
          <p:cNvSpPr/>
          <p:nvPr/>
        </p:nvSpPr>
        <p:spPr>
          <a:xfrm>
            <a:off x="35052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Elipsa 24"/>
          <p:cNvSpPr/>
          <p:nvPr/>
        </p:nvSpPr>
        <p:spPr>
          <a:xfrm>
            <a:off x="34290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Elipsa 25"/>
          <p:cNvSpPr/>
          <p:nvPr/>
        </p:nvSpPr>
        <p:spPr>
          <a:xfrm>
            <a:off x="3810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Elipsa 26"/>
          <p:cNvSpPr/>
          <p:nvPr/>
        </p:nvSpPr>
        <p:spPr>
          <a:xfrm>
            <a:off x="41148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Elipsa 27"/>
          <p:cNvSpPr/>
          <p:nvPr/>
        </p:nvSpPr>
        <p:spPr>
          <a:xfrm>
            <a:off x="5029200" y="3810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p:cNvSpPr txBox="1"/>
          <p:nvPr/>
        </p:nvSpPr>
        <p:spPr>
          <a:xfrm>
            <a:off x="152400" y="762000"/>
            <a:ext cx="1371600" cy="523220"/>
          </a:xfrm>
          <a:prstGeom prst="rect">
            <a:avLst/>
          </a:prstGeom>
          <a:noFill/>
        </p:spPr>
        <p:txBody>
          <a:bodyPr wrap="square" rtlCol="0">
            <a:spAutoFit/>
          </a:bodyPr>
          <a:lstStyle/>
          <a:p>
            <a:pPr algn="ctr"/>
            <a:r>
              <a:rPr lang="pl-PL" sz="1400" dirty="0" smtClean="0"/>
              <a:t>Wskaźnik samobójstw</a:t>
            </a:r>
            <a:endParaRPr lang="pl-PL" sz="1400" dirty="0"/>
          </a:p>
        </p:txBody>
      </p:sp>
      <p:sp>
        <p:nvSpPr>
          <p:cNvPr id="30" name="pole tekstowe 29"/>
          <p:cNvSpPr txBox="1"/>
          <p:nvPr/>
        </p:nvSpPr>
        <p:spPr>
          <a:xfrm>
            <a:off x="2743200" y="228600"/>
            <a:ext cx="2743200" cy="830997"/>
          </a:xfrm>
          <a:prstGeom prst="rect">
            <a:avLst/>
          </a:prstGeom>
          <a:noFill/>
        </p:spPr>
        <p:txBody>
          <a:bodyPr wrap="square" rtlCol="0">
            <a:spAutoFit/>
          </a:bodyPr>
          <a:lstStyle/>
          <a:p>
            <a:r>
              <a:rPr lang="pl-PL" sz="4800" dirty="0" err="1" smtClean="0"/>
              <a:t>Lithium</a:t>
            </a:r>
            <a:endParaRPr lang="pl-PL" dirty="0"/>
          </a:p>
        </p:txBody>
      </p:sp>
      <p:sp>
        <p:nvSpPr>
          <p:cNvPr id="31" name="pole tekstowe 30"/>
          <p:cNvSpPr txBox="1"/>
          <p:nvPr/>
        </p:nvSpPr>
        <p:spPr>
          <a:xfrm>
            <a:off x="2438400" y="6019800"/>
            <a:ext cx="1371600" cy="523220"/>
          </a:xfrm>
          <a:prstGeom prst="rect">
            <a:avLst/>
          </a:prstGeom>
          <a:noFill/>
        </p:spPr>
        <p:txBody>
          <a:bodyPr wrap="square" rtlCol="0">
            <a:spAutoFit/>
          </a:bodyPr>
          <a:lstStyle/>
          <a:p>
            <a:pPr algn="ctr"/>
            <a:r>
              <a:rPr lang="pl-PL" sz="1400" dirty="0" smtClean="0"/>
              <a:t>Poziom litu (logarytm)</a:t>
            </a:r>
            <a:endParaRPr lang="pl-PL" sz="1400" dirty="0"/>
          </a:p>
        </p:txBody>
      </p:sp>
      <p:sp>
        <p:nvSpPr>
          <p:cNvPr id="32" name="pole tekstowe 31"/>
          <p:cNvSpPr txBox="1"/>
          <p:nvPr/>
        </p:nvSpPr>
        <p:spPr>
          <a:xfrm>
            <a:off x="2362200" y="6211669"/>
            <a:ext cx="6781800" cy="646331"/>
          </a:xfrm>
          <a:prstGeom prst="rect">
            <a:avLst/>
          </a:prstGeom>
          <a:noFill/>
        </p:spPr>
        <p:txBody>
          <a:bodyPr wrap="square" rtlCol="0">
            <a:spAutoFit/>
          </a:bodyPr>
          <a:lstStyle/>
          <a:p>
            <a:pPr algn="r"/>
            <a:r>
              <a:rPr lang="pl-PL" sz="1200" dirty="0" smtClean="0">
                <a:latin typeface="Arial" pitchFamily="34" charset="0"/>
                <a:cs typeface="Arial" pitchFamily="34" charset="0"/>
              </a:rPr>
              <a:t>Wskaźnik samobójstw: </a:t>
            </a:r>
          </a:p>
          <a:p>
            <a:pPr algn="r"/>
            <a:r>
              <a:rPr lang="pl-PL" sz="1200" dirty="0" smtClean="0">
                <a:latin typeface="Arial" pitchFamily="34" charset="0"/>
                <a:cs typeface="Arial" pitchFamily="34" charset="0"/>
              </a:rPr>
              <a:t>liczba samobójstw/przewidywana liczba zgonów</a:t>
            </a:r>
          </a:p>
          <a:p>
            <a:pPr algn="r"/>
            <a:r>
              <a:rPr lang="pl-PL" sz="1200" dirty="0" err="1" smtClean="0">
                <a:latin typeface="Arial" pitchFamily="34" charset="0"/>
                <a:cs typeface="Arial" pitchFamily="34" charset="0"/>
              </a:rPr>
              <a:t>Ohgami</a:t>
            </a:r>
            <a:r>
              <a:rPr lang="pl-PL" sz="1200" dirty="0" smtClean="0">
                <a:latin typeface="Arial" pitchFamily="34" charset="0"/>
                <a:cs typeface="Arial" pitchFamily="34" charset="0"/>
              </a:rPr>
              <a:t> i in. </a:t>
            </a:r>
            <a:r>
              <a:rPr lang="pl-PL" sz="1200" dirty="0" err="1" smtClean="0">
                <a:latin typeface="Arial" pitchFamily="34" charset="0"/>
                <a:cs typeface="Arial" pitchFamily="34" charset="0"/>
              </a:rPr>
              <a:t>Br</a:t>
            </a:r>
            <a:r>
              <a:rPr lang="pl-PL" sz="1200" dirty="0" smtClean="0">
                <a:latin typeface="Arial" pitchFamily="34" charset="0"/>
                <a:cs typeface="Arial" pitchFamily="34" charset="0"/>
              </a:rPr>
              <a:t> J Psych 2009; 194: 464-465</a:t>
            </a:r>
            <a:endParaRPr lang="pl-PL" sz="1200" dirty="0">
              <a:latin typeface="Arial" pitchFamily="34" charset="0"/>
              <a:cs typeface="Arial" pitchFamily="34" charset="0"/>
            </a:endParaRPr>
          </a:p>
        </p:txBody>
      </p:sp>
    </p:spTree>
    <p:extLst>
      <p:ext uri="{BB962C8B-B14F-4D97-AF65-F5344CB8AC3E}">
        <p14:creationId xmlns:p14="http://schemas.microsoft.com/office/powerpoint/2010/main" val="1301024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ymbol zastępczy numeru slajdu 3"/>
          <p:cNvSpPr>
            <a:spLocks noGrp="1"/>
          </p:cNvSpPr>
          <p:nvPr>
            <p:ph type="sldNum" sz="quarter" idx="12"/>
          </p:nvPr>
        </p:nvSpPr>
        <p:spPr/>
        <p:txBody>
          <a:bodyPr/>
          <a:lstStyle/>
          <a:p>
            <a:fld id="{A5A134DB-4419-46C5-AEB4-3A64AAE0BD2C}" type="slidenum">
              <a:rPr lang="pl-PL"/>
              <a:pPr/>
              <a:t>96</a:t>
            </a:fld>
            <a:endParaRPr lang="pl-PL"/>
          </a:p>
        </p:txBody>
      </p:sp>
      <p:sp>
        <p:nvSpPr>
          <p:cNvPr id="69634" name="Rectangle 2"/>
          <p:cNvSpPr>
            <a:spLocks noChangeArrowheads="1"/>
          </p:cNvSpPr>
          <p:nvPr/>
        </p:nvSpPr>
        <p:spPr bwMode="auto">
          <a:xfrm>
            <a:off x="317500" y="660400"/>
            <a:ext cx="8637588" cy="823913"/>
          </a:xfrm>
          <a:prstGeom prst="rect">
            <a:avLst/>
          </a:prstGeom>
          <a:noFill/>
          <a:ln w="9525">
            <a:noFill/>
            <a:miter lim="800000"/>
            <a:headEnd/>
            <a:tailEnd/>
          </a:ln>
          <a:effectLst/>
        </p:spPr>
        <p:txBody>
          <a:bodyPr anchor="b">
            <a:spAutoFit/>
          </a:bodyPr>
          <a:lstStyle/>
          <a:p>
            <a:r>
              <a:rPr lang="pl-PL" sz="2800">
                <a:solidFill>
                  <a:schemeClr val="tx2"/>
                </a:solidFill>
                <a:effectLst>
                  <a:outerShdw blurRad="38100" dist="38100" dir="2700000" algn="tl">
                    <a:srgbClr val="C0C0C0"/>
                  </a:outerShdw>
                </a:effectLst>
                <a:latin typeface="Comic Sans MS" pitchFamily="66" charset="0"/>
              </a:rPr>
              <a:t>Ryzyko samobójstwa po przerwaniu kuracji litem</a:t>
            </a:r>
            <a:r>
              <a:rPr lang="pl-PL" sz="4400">
                <a:solidFill>
                  <a:schemeClr val="tx2"/>
                </a:solidFill>
                <a:effectLst>
                  <a:outerShdw blurRad="38100" dist="38100" dir="2700000" algn="tl">
                    <a:srgbClr val="C0C0C0"/>
                  </a:outerShdw>
                </a:effectLst>
                <a:latin typeface="Comic Sans MS" pitchFamily="66" charset="0"/>
              </a:rPr>
              <a:t/>
            </a:r>
            <a:br>
              <a:rPr lang="pl-PL" sz="4400">
                <a:solidFill>
                  <a:schemeClr val="tx2"/>
                </a:solidFill>
                <a:effectLst>
                  <a:outerShdw blurRad="38100" dist="38100" dir="2700000" algn="tl">
                    <a:srgbClr val="C0C0C0"/>
                  </a:outerShdw>
                </a:effectLst>
                <a:latin typeface="Comic Sans MS" pitchFamily="66" charset="0"/>
              </a:rPr>
            </a:br>
            <a:r>
              <a:rPr lang="pl-PL" sz="2000">
                <a:solidFill>
                  <a:schemeClr val="tx2"/>
                </a:solidFill>
                <a:effectLst>
                  <a:outerShdw blurRad="38100" dist="38100" dir="2700000" algn="tl">
                    <a:srgbClr val="C0C0C0"/>
                  </a:outerShdw>
                </a:effectLst>
                <a:latin typeface="Comic Sans MS" pitchFamily="66" charset="0"/>
              </a:rPr>
              <a:t>[Mueller i Oerlinghausen i in.-1992]</a:t>
            </a:r>
            <a:endParaRPr lang="pl-PL" sz="4400">
              <a:solidFill>
                <a:schemeClr val="tx2"/>
              </a:solidFill>
              <a:effectLst>
                <a:outerShdw blurRad="38100" dist="38100" dir="2700000" algn="tl">
                  <a:srgbClr val="C0C0C0"/>
                </a:outerShdw>
              </a:effectLst>
              <a:latin typeface="Comic Sans MS" pitchFamily="66" charset="0"/>
            </a:endParaRPr>
          </a:p>
        </p:txBody>
      </p:sp>
      <p:graphicFrame>
        <p:nvGraphicFramePr>
          <p:cNvPr id="69635" name="Group 3"/>
          <p:cNvGraphicFramePr>
            <a:graphicFrameLocks noGrp="1"/>
          </p:cNvGraphicFramePr>
          <p:nvPr/>
        </p:nvGraphicFramePr>
        <p:xfrm>
          <a:off x="328613" y="1941513"/>
          <a:ext cx="8208962" cy="4114800"/>
        </p:xfrm>
        <a:graphic>
          <a:graphicData uri="http://schemas.openxmlformats.org/drawingml/2006/table">
            <a:tbl>
              <a:tblPr/>
              <a:tblGrid>
                <a:gridCol w="2252662"/>
                <a:gridCol w="1852613"/>
                <a:gridCol w="2051050"/>
                <a:gridCol w="2052637"/>
              </a:tblGrid>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2200" b="1"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Kuracja litem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Przerwanie kuracji litem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1" u="none" strike="noStrike" cap="none" normalizeH="0" baseline="0" smtClean="0">
                          <a:ln>
                            <a:noFill/>
                          </a:ln>
                          <a:solidFill>
                            <a:schemeClr val="tx1"/>
                          </a:solidFill>
                          <a:effectLst/>
                          <a:latin typeface="Comic Sans MS" pitchFamily="66" charset="0"/>
                        </a:rPr>
                        <a:t>risk ratio</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p&lt;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Zachowania suicydialne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9,3</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p&lt;0,01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Samobójstwa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19,3</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smtClean="0">
                          <a:ln>
                            <a:noFill/>
                          </a:ln>
                          <a:solidFill>
                            <a:schemeClr val="tx1"/>
                          </a:solidFill>
                          <a:effectLst/>
                          <a:latin typeface="Comic Sans MS" pitchFamily="66" charset="0"/>
                        </a:rPr>
                        <a:t>p&lt;0,01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34222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8F43338-4500-4266-87C8-DC1B16577813}" type="slidenum">
              <a:rPr lang="pl-PL"/>
              <a:pPr/>
              <a:t>97</a:t>
            </a:fld>
            <a:endParaRPr lang="pl-PL"/>
          </a:p>
        </p:txBody>
      </p:sp>
      <p:sp>
        <p:nvSpPr>
          <p:cNvPr id="70658" name="Rectangle 2"/>
          <p:cNvSpPr>
            <a:spLocks noChangeArrowheads="1"/>
          </p:cNvSpPr>
          <p:nvPr/>
        </p:nvSpPr>
        <p:spPr bwMode="auto">
          <a:xfrm>
            <a:off x="317500" y="0"/>
            <a:ext cx="8637588" cy="1495425"/>
          </a:xfrm>
          <a:prstGeom prst="rect">
            <a:avLst/>
          </a:prstGeom>
          <a:noFill/>
          <a:ln w="9525">
            <a:noFill/>
            <a:miter lim="800000"/>
            <a:headEnd/>
            <a:tailEnd/>
          </a:ln>
          <a:effectLst/>
        </p:spPr>
        <p:txBody>
          <a:bodyPr anchor="b">
            <a:spAutoFit/>
          </a:bodyPr>
          <a:lstStyle/>
          <a:p>
            <a:r>
              <a:rPr lang="pl-PL" sz="3600">
                <a:solidFill>
                  <a:schemeClr val="tx2"/>
                </a:solidFill>
                <a:effectLst>
                  <a:outerShdw blurRad="38100" dist="38100" dir="2700000" algn="tl">
                    <a:srgbClr val="C0C0C0"/>
                  </a:outerShdw>
                </a:effectLst>
                <a:latin typeface="Comic Sans MS" pitchFamily="66" charset="0"/>
              </a:rPr>
              <a:t>Objawy uboczne po lekach o możliwym działaniu normotymicznym </a:t>
            </a:r>
            <a:r>
              <a:rPr lang="pl-PL" sz="2000">
                <a:solidFill>
                  <a:schemeClr val="tx2"/>
                </a:solidFill>
                <a:effectLst>
                  <a:outerShdw blurRad="38100" dist="38100" dir="2700000" algn="tl">
                    <a:srgbClr val="C0C0C0"/>
                  </a:outerShdw>
                </a:effectLst>
                <a:latin typeface="Comic Sans MS" pitchFamily="66" charset="0"/>
              </a:rPr>
              <a:t>[Schatzberg-2001; Taylor i Patton-2002]</a:t>
            </a:r>
          </a:p>
        </p:txBody>
      </p:sp>
      <p:sp>
        <p:nvSpPr>
          <p:cNvPr id="70659" name="Rectangle 3"/>
          <p:cNvSpPr>
            <a:spLocks noChangeArrowheads="1"/>
          </p:cNvSpPr>
          <p:nvPr/>
        </p:nvSpPr>
        <p:spPr bwMode="auto">
          <a:xfrm>
            <a:off x="328613" y="1952625"/>
            <a:ext cx="8208962" cy="4114800"/>
          </a:xfrm>
          <a:prstGeom prst="rect">
            <a:avLst/>
          </a:prstGeom>
          <a:noFill/>
          <a:ln w="9525">
            <a:noFill/>
            <a:miter lim="800000"/>
            <a:headEnd/>
            <a:tailEnd/>
          </a:ln>
          <a:effectLst/>
        </p:spPr>
        <p:txBody>
          <a:bodyPr/>
          <a:lstStyle/>
          <a:p>
            <a:pPr marL="342900" indent="-342900">
              <a:lnSpc>
                <a:spcPct val="90000"/>
              </a:lnSpc>
              <a:spcBef>
                <a:spcPct val="20000"/>
              </a:spcBef>
              <a:buClr>
                <a:srgbClr val="CCFF33"/>
              </a:buClr>
              <a:buSzPct val="70000"/>
              <a:buFont typeface="Wingdings" pitchFamily="2" charset="2"/>
              <a:buChar char="n"/>
            </a:pPr>
            <a:r>
              <a:rPr lang="pl-PL" sz="2800" dirty="0">
                <a:effectLst>
                  <a:outerShdw blurRad="38100" dist="38100" dir="2700000" algn="tl">
                    <a:srgbClr val="C0C0C0"/>
                  </a:outerShdw>
                </a:effectLst>
                <a:latin typeface="Comic Sans MS" pitchFamily="66" charset="0"/>
              </a:rPr>
              <a:t>LIT </a:t>
            </a:r>
            <a:r>
              <a:rPr lang="pl-PL" sz="2000" dirty="0">
                <a:effectLst>
                  <a:outerShdw blurRad="38100" dist="38100" dir="2700000" algn="tl">
                    <a:srgbClr val="C0C0C0"/>
                  </a:outerShdw>
                </a:effectLst>
                <a:latin typeface="Comic Sans MS" pitchFamily="66" charset="0"/>
                <a:sym typeface="Wingdings" pitchFamily="2" charset="2"/>
              </a:rPr>
              <a:t> wagi, drżenia, objawy ze strony układu pokarmowego,  funkcji tarczycy, dysfunkcje poznawcze</a:t>
            </a:r>
            <a:endParaRPr lang="pl-PL" sz="2800" dirty="0">
              <a:effectLst>
                <a:outerShdw blurRad="38100" dist="38100" dir="2700000" algn="tl">
                  <a:srgbClr val="C0C0C0"/>
                </a:outerShdw>
              </a:effectLst>
              <a:latin typeface="Comic Sans MS" pitchFamily="66" charset="0"/>
            </a:endParaRPr>
          </a:p>
          <a:p>
            <a:pPr marL="342900" indent="-342900">
              <a:lnSpc>
                <a:spcPct val="90000"/>
              </a:lnSpc>
              <a:spcBef>
                <a:spcPct val="20000"/>
              </a:spcBef>
              <a:buClr>
                <a:srgbClr val="CCFF33"/>
              </a:buClr>
              <a:buSzPct val="70000"/>
              <a:buFont typeface="Wingdings" pitchFamily="2" charset="2"/>
              <a:buChar char="n"/>
            </a:pPr>
            <a:r>
              <a:rPr lang="pl-PL" sz="2800" dirty="0">
                <a:effectLst>
                  <a:outerShdw blurRad="38100" dist="38100" dir="2700000" algn="tl">
                    <a:srgbClr val="C0C0C0"/>
                  </a:outerShdw>
                </a:effectLst>
                <a:latin typeface="Comic Sans MS" pitchFamily="66" charset="0"/>
              </a:rPr>
              <a:t>WALPROINIANY </a:t>
            </a:r>
            <a:r>
              <a:rPr lang="pl-PL" sz="2000" dirty="0">
                <a:effectLst>
                  <a:outerShdw blurRad="38100" dist="38100" dir="2700000" algn="tl">
                    <a:srgbClr val="C0C0C0"/>
                  </a:outerShdw>
                </a:effectLst>
                <a:latin typeface="Comic Sans MS" pitchFamily="66" charset="0"/>
                <a:sym typeface="Wingdings" pitchFamily="2" charset="2"/>
              </a:rPr>
              <a:t> wagi, zaburzenia wątrobowe</a:t>
            </a:r>
            <a:endParaRPr lang="pl-PL" sz="2800" dirty="0">
              <a:effectLst>
                <a:outerShdw blurRad="38100" dist="38100" dir="2700000" algn="tl">
                  <a:srgbClr val="C0C0C0"/>
                </a:outerShdw>
              </a:effectLst>
              <a:latin typeface="Comic Sans MS" pitchFamily="66" charset="0"/>
            </a:endParaRPr>
          </a:p>
          <a:p>
            <a:pPr marL="342900" indent="-342900">
              <a:lnSpc>
                <a:spcPct val="90000"/>
              </a:lnSpc>
              <a:spcBef>
                <a:spcPct val="20000"/>
              </a:spcBef>
              <a:buClr>
                <a:srgbClr val="CCFF33"/>
              </a:buClr>
              <a:buSzPct val="70000"/>
              <a:buFont typeface="Wingdings" pitchFamily="2" charset="2"/>
              <a:buChar char="n"/>
            </a:pPr>
            <a:r>
              <a:rPr lang="pl-PL" sz="2800" dirty="0">
                <a:effectLst>
                  <a:outerShdw blurRad="38100" dist="38100" dir="2700000" algn="tl">
                    <a:srgbClr val="C0C0C0"/>
                  </a:outerShdw>
                </a:effectLst>
                <a:latin typeface="Comic Sans MS" pitchFamily="66" charset="0"/>
              </a:rPr>
              <a:t>KARBAMAZEPINA </a:t>
            </a:r>
            <a:r>
              <a:rPr lang="pl-PL" sz="2000" dirty="0">
                <a:effectLst>
                  <a:outerShdw blurRad="38100" dist="38100" dir="2700000" algn="tl">
                    <a:srgbClr val="C0C0C0"/>
                  </a:outerShdw>
                </a:effectLst>
                <a:latin typeface="Comic Sans MS" pitchFamily="66" charset="0"/>
                <a:sym typeface="Wingdings" pitchFamily="2" charset="2"/>
              </a:rPr>
              <a:t> WBC, RBC; zmiany skórne, nudności</a:t>
            </a:r>
            <a:endParaRPr lang="pl-PL" sz="2800" dirty="0">
              <a:effectLst>
                <a:outerShdw blurRad="38100" dist="38100" dir="2700000" algn="tl">
                  <a:srgbClr val="C0C0C0"/>
                </a:outerShdw>
              </a:effectLst>
              <a:latin typeface="Comic Sans MS" pitchFamily="66" charset="0"/>
            </a:endParaRPr>
          </a:p>
          <a:p>
            <a:pPr marL="342900" indent="-342900">
              <a:lnSpc>
                <a:spcPct val="90000"/>
              </a:lnSpc>
              <a:spcBef>
                <a:spcPct val="20000"/>
              </a:spcBef>
              <a:buClr>
                <a:srgbClr val="CCFF33"/>
              </a:buClr>
              <a:buSzPct val="70000"/>
              <a:buFont typeface="Wingdings" pitchFamily="2" charset="2"/>
              <a:buChar char="n"/>
            </a:pPr>
            <a:r>
              <a:rPr lang="pl-PL" sz="2800" dirty="0">
                <a:effectLst>
                  <a:outerShdw blurRad="38100" dist="38100" dir="2700000" algn="tl">
                    <a:srgbClr val="C0C0C0"/>
                  </a:outerShdw>
                </a:effectLst>
                <a:latin typeface="Comic Sans MS" pitchFamily="66" charset="0"/>
              </a:rPr>
              <a:t>KLOZAPINA </a:t>
            </a:r>
            <a:r>
              <a:rPr lang="pl-PL" sz="2000" dirty="0">
                <a:effectLst>
                  <a:outerShdw blurRad="38100" dist="38100" dir="2700000" algn="tl">
                    <a:srgbClr val="C0C0C0"/>
                  </a:outerShdw>
                </a:effectLst>
                <a:latin typeface="Comic Sans MS" pitchFamily="66" charset="0"/>
                <a:sym typeface="Wingdings" pitchFamily="2" charset="2"/>
              </a:rPr>
              <a:t> wagi, AIHG, sedacja, agranulocytoza, ślinotok</a:t>
            </a:r>
            <a:endParaRPr lang="pl-PL" sz="2800" dirty="0">
              <a:effectLst>
                <a:outerShdw blurRad="38100" dist="38100" dir="2700000" algn="tl">
                  <a:srgbClr val="C0C0C0"/>
                </a:outerShdw>
              </a:effectLst>
              <a:latin typeface="Comic Sans MS" pitchFamily="66" charset="0"/>
            </a:endParaRPr>
          </a:p>
          <a:p>
            <a:pPr marL="342900" indent="-342900">
              <a:lnSpc>
                <a:spcPct val="90000"/>
              </a:lnSpc>
              <a:spcBef>
                <a:spcPct val="20000"/>
              </a:spcBef>
              <a:buClr>
                <a:srgbClr val="CCFF33"/>
              </a:buClr>
              <a:buSzPct val="70000"/>
              <a:buFont typeface="Wingdings" pitchFamily="2" charset="2"/>
              <a:buChar char="n"/>
            </a:pPr>
            <a:r>
              <a:rPr lang="pl-PL" sz="2800" dirty="0">
                <a:effectLst>
                  <a:outerShdw blurRad="38100" dist="38100" dir="2700000" algn="tl">
                    <a:srgbClr val="C0C0C0"/>
                  </a:outerShdw>
                </a:effectLst>
                <a:latin typeface="Comic Sans MS" pitchFamily="66" charset="0"/>
              </a:rPr>
              <a:t>OLANZAPINA </a:t>
            </a:r>
            <a:r>
              <a:rPr lang="pl-PL" sz="2000" dirty="0">
                <a:effectLst>
                  <a:outerShdw blurRad="38100" dist="38100" dir="2700000" algn="tl">
                    <a:srgbClr val="C0C0C0"/>
                  </a:outerShdw>
                </a:effectLst>
                <a:latin typeface="Comic Sans MS" pitchFamily="66" charset="0"/>
                <a:sym typeface="Wingdings" pitchFamily="2" charset="2"/>
              </a:rPr>
              <a:t> wagi, AIHG, sedacja</a:t>
            </a:r>
          </a:p>
        </p:txBody>
      </p:sp>
    </p:spTree>
    <p:extLst>
      <p:ext uri="{BB962C8B-B14F-4D97-AF65-F5344CB8AC3E}">
        <p14:creationId xmlns:p14="http://schemas.microsoft.com/office/powerpoint/2010/main" val="3546124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pl-PL" sz="3200">
                <a:solidFill>
                  <a:schemeClr val="tx1"/>
                </a:solidFill>
              </a:rPr>
              <a:t>Właściwe dawki i stężenia</a:t>
            </a:r>
          </a:p>
        </p:txBody>
      </p:sp>
      <p:graphicFrame>
        <p:nvGraphicFramePr>
          <p:cNvPr id="45231" name="Group 175"/>
          <p:cNvGraphicFramePr>
            <a:graphicFrameLocks noGrp="1"/>
          </p:cNvGraphicFramePr>
          <p:nvPr>
            <p:ph type="tbl" idx="1"/>
          </p:nvPr>
        </p:nvGraphicFramePr>
        <p:xfrm>
          <a:off x="737735" y="1382486"/>
          <a:ext cx="7772400" cy="4429506"/>
        </p:xfrm>
        <a:graphic>
          <a:graphicData uri="http://schemas.openxmlformats.org/drawingml/2006/table">
            <a:tbl>
              <a:tblPr/>
              <a:tblGrid>
                <a:gridCol w="1295400"/>
                <a:gridCol w="1295400"/>
                <a:gridCol w="1295400"/>
                <a:gridCol w="1295400"/>
                <a:gridCol w="1295400"/>
                <a:gridCol w="1295400"/>
              </a:tblGrid>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1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Terapia manii</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dawki</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100" b="1" i="0" u="none" strike="noStrike" cap="none" normalizeH="0" baseline="0" smtClean="0">
                        <a:ln>
                          <a:noFill/>
                        </a:ln>
                        <a:solidFill>
                          <a:schemeClr val="tx1"/>
                        </a:solidFill>
                        <a:effectLst/>
                        <a:latin typeface="Verdana" pitchFamily="34" charset="0"/>
                      </a:endParaRP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Leczenie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Pod-trzymujące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dawki</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Lek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Początkowa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Niska</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docelowa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Wysoka docelowa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Niska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Wysoka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dirty="0" smtClean="0">
                          <a:ln>
                            <a:noFill/>
                          </a:ln>
                          <a:solidFill>
                            <a:schemeClr val="tx1"/>
                          </a:solidFill>
                          <a:effectLst/>
                          <a:latin typeface="Verdana" pitchFamily="34" charset="0"/>
                        </a:rPr>
                        <a:t>CBZ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400+-100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600+-200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1400+-400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CBZ (g/mL)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6,1+-2,6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dirty="0" smtClean="0">
                          <a:ln>
                            <a:noFill/>
                          </a:ln>
                          <a:solidFill>
                            <a:schemeClr val="tx1"/>
                          </a:solidFill>
                          <a:effectLst/>
                          <a:latin typeface="Verdana" pitchFamily="34" charset="0"/>
                        </a:rPr>
                        <a:t>12,6+-4,2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dirty="0" smtClean="0">
                          <a:ln>
                            <a:noFill/>
                          </a:ln>
                          <a:solidFill>
                            <a:schemeClr val="tx1"/>
                          </a:solidFill>
                          <a:effectLst/>
                          <a:latin typeface="Verdana" pitchFamily="34" charset="0"/>
                        </a:rPr>
                        <a:t>5,7+-1,5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10,8+-2,2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VAL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750+-375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750+-375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2750+-1000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VAL (g/mL)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58,9+-14,9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120+-16,6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56,6+-12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dirty="0" smtClean="0">
                          <a:ln>
                            <a:noFill/>
                          </a:ln>
                          <a:solidFill>
                            <a:schemeClr val="tx1"/>
                          </a:solidFill>
                          <a:effectLst/>
                          <a:latin typeface="Verdana" pitchFamily="34" charset="0"/>
                        </a:rPr>
                        <a:t>109+-17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Lit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900+-300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900+-300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2100+-600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100" b="1" i="0" u="none" strike="noStrike" cap="none" normalizeH="0" baseline="0" smtClean="0">
                          <a:ln>
                            <a:noFill/>
                          </a:ln>
                          <a:solidFill>
                            <a:schemeClr val="tx1"/>
                          </a:solidFill>
                          <a:effectLst/>
                          <a:latin typeface="Verdana" pitchFamily="34" charset="0"/>
                        </a:rPr>
                        <a:t>Lit(mEq/L)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pl-PL"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1,2+-0,1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smtClean="0">
                          <a:ln>
                            <a:noFill/>
                          </a:ln>
                          <a:solidFill>
                            <a:schemeClr val="tx1"/>
                          </a:solidFill>
                          <a:effectLst/>
                          <a:latin typeface="Verdana" pitchFamily="34" charset="0"/>
                        </a:rPr>
                        <a:t>0,6+-0,1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1000" b="1" i="0" u="none" strike="noStrike" cap="none" normalizeH="0" baseline="0" dirty="0" smtClean="0">
                          <a:ln>
                            <a:noFill/>
                          </a:ln>
                          <a:solidFill>
                            <a:schemeClr val="tx1"/>
                          </a:solidFill>
                          <a:effectLst/>
                          <a:latin typeface="Verdana" pitchFamily="34" charset="0"/>
                        </a:rPr>
                        <a:t>1,1+-0,1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 name="Symbol zastępczy numeru slajdu 5"/>
          <p:cNvSpPr>
            <a:spLocks noGrp="1"/>
          </p:cNvSpPr>
          <p:nvPr>
            <p:ph type="sldNum" sz="quarter" idx="12"/>
          </p:nvPr>
        </p:nvSpPr>
        <p:spPr/>
        <p:txBody>
          <a:bodyPr/>
          <a:lstStyle/>
          <a:p>
            <a:fld id="{B11FEDB1-A63A-4789-886A-CB61FA9A33FE}" type="slidenum">
              <a:rPr lang="pl-PL" sz="1400">
                <a:solidFill>
                  <a:schemeClr val="tx1"/>
                </a:solidFill>
              </a:rPr>
              <a:pPr/>
              <a:t>98</a:t>
            </a:fld>
            <a:endParaRPr lang="pl-PL" sz="1400">
              <a:solidFill>
                <a:schemeClr val="tx1"/>
              </a:solidFill>
            </a:endParaRPr>
          </a:p>
        </p:txBody>
      </p:sp>
    </p:spTree>
    <p:extLst>
      <p:ext uri="{BB962C8B-B14F-4D97-AF65-F5344CB8AC3E}">
        <p14:creationId xmlns:p14="http://schemas.microsoft.com/office/powerpoint/2010/main" val="1819727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231"/>
                                        </p:tgtEl>
                                        <p:attrNameLst>
                                          <p:attrName>style.visibility</p:attrName>
                                        </p:attrNameLst>
                                      </p:cBhvr>
                                      <p:to>
                                        <p:strVal val="visible"/>
                                      </p:to>
                                    </p:set>
                                    <p:animEffect transition="in" filter="dissolve">
                                      <p:cBhvr>
                                        <p:cTn id="7" dur="500"/>
                                        <p:tgtEl>
                                          <p:spTgt spid="45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pPr>
              <a:defRPr/>
            </a:pPr>
            <a:fld id="{D86E3830-318B-40CE-8845-8111F055139E}" type="slidenum">
              <a:rPr lang="pl-PL" altLang="en-US">
                <a:latin typeface="Cambria" pitchFamily="18" charset="0"/>
              </a:rPr>
              <a:pPr>
                <a:defRPr/>
              </a:pPr>
              <a:t>99</a:t>
            </a:fld>
            <a:endParaRPr lang="pl-PL" altLang="en-US">
              <a:latin typeface="Cambria" pitchFamily="18" charset="0"/>
            </a:endParaRPr>
          </a:p>
        </p:txBody>
      </p:sp>
      <p:sp>
        <p:nvSpPr>
          <p:cNvPr id="38915" name="Rectangle 4"/>
          <p:cNvSpPr>
            <a:spLocks noChangeArrowheads="1"/>
          </p:cNvSpPr>
          <p:nvPr/>
        </p:nvSpPr>
        <p:spPr bwMode="auto">
          <a:xfrm>
            <a:off x="134938" y="889000"/>
            <a:ext cx="8885237" cy="1155700"/>
          </a:xfrm>
          <a:prstGeom prst="rect">
            <a:avLst/>
          </a:prstGeom>
          <a:noFill/>
          <a:ln w="9525">
            <a:noFill/>
            <a:miter lim="800000"/>
            <a:headEnd/>
            <a:tailEnd/>
          </a:ln>
        </p:spPr>
        <p:txBody>
          <a:bodyPr lIns="92075" tIns="46038" rIns="92075" bIns="46038" anchor="ctr"/>
          <a:lstStyle/>
          <a:p>
            <a:r>
              <a:rPr lang="pl-PL" sz="4200">
                <a:solidFill>
                  <a:schemeClr val="tx2"/>
                </a:solidFill>
                <a:latin typeface="Cambria" pitchFamily="18" charset="0"/>
              </a:rPr>
              <a:t>Dwie klasy normotymików – klasa A</a:t>
            </a:r>
          </a:p>
        </p:txBody>
      </p:sp>
      <p:sp>
        <p:nvSpPr>
          <p:cNvPr id="38916" name="Rectangle 5"/>
          <p:cNvSpPr>
            <a:spLocks noChangeArrowheads="1"/>
          </p:cNvSpPr>
          <p:nvPr/>
        </p:nvSpPr>
        <p:spPr bwMode="auto">
          <a:xfrm>
            <a:off x="134938" y="2116138"/>
            <a:ext cx="8896350" cy="4135437"/>
          </a:xfrm>
          <a:prstGeom prst="rect">
            <a:avLst/>
          </a:prstGeom>
          <a:noFill/>
          <a:ln w="9525">
            <a:noFill/>
            <a:miter lim="800000"/>
            <a:headEnd/>
            <a:tailEnd/>
          </a:ln>
        </p:spPr>
        <p:txBody>
          <a:bodyPr lIns="92075" tIns="46038" rIns="92075" bIns="46038"/>
          <a:lstStyle/>
          <a:p>
            <a:pPr marL="342900" indent="-342900">
              <a:spcBef>
                <a:spcPct val="20000"/>
              </a:spcBef>
              <a:buClr>
                <a:schemeClr val="accent1"/>
              </a:buClr>
              <a:buSzPct val="65000"/>
              <a:buFont typeface="Wingdings" pitchFamily="2" charset="2"/>
              <a:buChar char="n"/>
            </a:pPr>
            <a:r>
              <a:rPr lang="pl-PL" sz="2600" dirty="0">
                <a:latin typeface="Cambria" pitchFamily="18" charset="0"/>
              </a:rPr>
              <a:t>Stabilizują nastrój podwyższony (</a:t>
            </a:r>
            <a:r>
              <a:rPr lang="pl-PL" sz="2600" u="sng" dirty="0">
                <a:latin typeface="Cambria" pitchFamily="18" charset="0"/>
              </a:rPr>
              <a:t>A</a:t>
            </a:r>
            <a:r>
              <a:rPr lang="pl-PL" sz="2600" dirty="0">
                <a:latin typeface="Cambria" pitchFamily="18" charset="0"/>
              </a:rPr>
              <a:t>BOVE)</a:t>
            </a:r>
          </a:p>
          <a:p>
            <a:pPr marL="342900" indent="-342900">
              <a:spcBef>
                <a:spcPct val="20000"/>
              </a:spcBef>
              <a:buClr>
                <a:schemeClr val="accent1"/>
              </a:buClr>
              <a:buSzPct val="65000"/>
              <a:buFont typeface="Wingdings" pitchFamily="2" charset="2"/>
              <a:buChar char="n"/>
            </a:pPr>
            <a:r>
              <a:rPr lang="pl-PL" sz="2600" dirty="0">
                <a:latin typeface="Cambria" pitchFamily="18" charset="0"/>
              </a:rPr>
              <a:t>Redukują manię, zapobiegają manii, nie powodują depresji</a:t>
            </a:r>
          </a:p>
          <a:p>
            <a:pPr marL="742950" lvl="1" indent="-285750">
              <a:spcBef>
                <a:spcPct val="20000"/>
              </a:spcBef>
              <a:buClr>
                <a:schemeClr val="accent2"/>
              </a:buClr>
              <a:buSzPct val="60000"/>
              <a:buFont typeface="Wingdings" pitchFamily="2" charset="2"/>
              <a:buChar char="q"/>
            </a:pPr>
            <a:r>
              <a:rPr lang="pl-PL" sz="2200" dirty="0">
                <a:latin typeface="Cambria" pitchFamily="18" charset="0"/>
              </a:rPr>
              <a:t>Lit</a:t>
            </a:r>
          </a:p>
          <a:p>
            <a:pPr marL="742950" lvl="1" indent="-285750">
              <a:spcBef>
                <a:spcPct val="20000"/>
              </a:spcBef>
              <a:buClr>
                <a:schemeClr val="accent2"/>
              </a:buClr>
              <a:buSzPct val="60000"/>
              <a:buFont typeface="Wingdings" pitchFamily="2" charset="2"/>
              <a:buChar char="q"/>
            </a:pPr>
            <a:r>
              <a:rPr lang="pl-PL" sz="2200" dirty="0" err="1">
                <a:latin typeface="Cambria" pitchFamily="18" charset="0"/>
              </a:rPr>
              <a:t>Walproiniany</a:t>
            </a:r>
            <a:endParaRPr lang="pl-PL" sz="2200" dirty="0">
              <a:latin typeface="Cambria" pitchFamily="18" charset="0"/>
            </a:endParaRPr>
          </a:p>
          <a:p>
            <a:pPr marL="742950" lvl="1" indent="-285750">
              <a:spcBef>
                <a:spcPct val="20000"/>
              </a:spcBef>
              <a:buClr>
                <a:schemeClr val="accent2"/>
              </a:buClr>
              <a:buSzPct val="60000"/>
              <a:buFont typeface="Wingdings" pitchFamily="2" charset="2"/>
              <a:buChar char="q"/>
            </a:pPr>
            <a:r>
              <a:rPr lang="pl-PL" sz="2200" dirty="0">
                <a:latin typeface="Cambria" pitchFamily="18" charset="0"/>
              </a:rPr>
              <a:t>Karbamazepina</a:t>
            </a:r>
          </a:p>
          <a:p>
            <a:pPr marL="742950" lvl="1" indent="-285750">
              <a:spcBef>
                <a:spcPct val="20000"/>
              </a:spcBef>
              <a:buClr>
                <a:schemeClr val="accent2"/>
              </a:buClr>
              <a:buSzPct val="60000"/>
              <a:buFont typeface="Wingdings" pitchFamily="2" charset="2"/>
              <a:buChar char="q"/>
            </a:pPr>
            <a:r>
              <a:rPr lang="pl-PL" sz="2200" dirty="0" err="1">
                <a:latin typeface="Cambria" pitchFamily="18" charset="0"/>
              </a:rPr>
              <a:t>Olanzapina</a:t>
            </a:r>
            <a:endParaRPr lang="pl-PL" sz="2200" dirty="0">
              <a:latin typeface="Cambria" pitchFamily="18" charset="0"/>
            </a:endParaRPr>
          </a:p>
          <a:p>
            <a:pPr marL="742950" lvl="1" indent="-285750">
              <a:spcBef>
                <a:spcPct val="20000"/>
              </a:spcBef>
              <a:buClr>
                <a:schemeClr val="accent2"/>
              </a:buClr>
              <a:buSzPct val="60000"/>
              <a:buFont typeface="Wingdings" pitchFamily="2" charset="2"/>
              <a:buChar char="q"/>
            </a:pPr>
            <a:r>
              <a:rPr lang="pl-PL" sz="2200" dirty="0" err="1">
                <a:latin typeface="Cambria" pitchFamily="18" charset="0"/>
              </a:rPr>
              <a:t>Risperidon</a:t>
            </a:r>
            <a:endParaRPr lang="pl-PL" sz="2200" dirty="0">
              <a:latin typeface="Cambria" pitchFamily="18" charset="0"/>
            </a:endParaRPr>
          </a:p>
          <a:p>
            <a:pPr marL="742950" lvl="1" indent="-285750">
              <a:spcBef>
                <a:spcPct val="20000"/>
              </a:spcBef>
              <a:buClr>
                <a:schemeClr val="accent2"/>
              </a:buClr>
              <a:buSzPct val="60000"/>
              <a:buFont typeface="Wingdings" pitchFamily="2" charset="2"/>
              <a:buChar char="q"/>
            </a:pPr>
            <a:r>
              <a:rPr lang="pl-PL" sz="2200" dirty="0" err="1" smtClean="0">
                <a:latin typeface="Cambria" pitchFamily="18" charset="0"/>
              </a:rPr>
              <a:t>Kwetiapina</a:t>
            </a:r>
            <a:endParaRPr lang="pl-PL" sz="2200" dirty="0" smtClean="0">
              <a:latin typeface="Cambria" pitchFamily="18" charset="0"/>
            </a:endParaRPr>
          </a:p>
          <a:p>
            <a:pPr marL="742950" lvl="1" indent="-285750">
              <a:spcBef>
                <a:spcPct val="20000"/>
              </a:spcBef>
              <a:buClr>
                <a:schemeClr val="accent2"/>
              </a:buClr>
              <a:buSzPct val="60000"/>
              <a:buFont typeface="Wingdings" pitchFamily="2" charset="2"/>
              <a:buChar char="q"/>
            </a:pPr>
            <a:r>
              <a:rPr lang="pl-PL" sz="2200" dirty="0" err="1" smtClean="0">
                <a:latin typeface="Cambria" pitchFamily="18" charset="0"/>
              </a:rPr>
              <a:t>Arypiprazol</a:t>
            </a:r>
            <a:r>
              <a:rPr lang="pl-PL" sz="2200" dirty="0" smtClean="0">
                <a:latin typeface="Cambria" pitchFamily="18" charset="0"/>
              </a:rPr>
              <a:t> </a:t>
            </a:r>
            <a:endParaRPr lang="pl-PL" sz="2200" dirty="0">
              <a:latin typeface="Cambria" pitchFamily="18" charset="0"/>
            </a:endParaRPr>
          </a:p>
          <a:p>
            <a:pPr marL="742950" lvl="1" indent="-285750">
              <a:spcBef>
                <a:spcPct val="20000"/>
              </a:spcBef>
              <a:buClr>
                <a:schemeClr val="accent2"/>
              </a:buClr>
              <a:buSzPct val="60000"/>
              <a:buFont typeface="Wingdings" pitchFamily="2" charset="2"/>
              <a:buNone/>
            </a:pPr>
            <a:endParaRPr lang="pl-PL" sz="2200" dirty="0">
              <a:latin typeface="Cambria" pitchFamily="18" charset="0"/>
            </a:endParaRPr>
          </a:p>
        </p:txBody>
      </p:sp>
      <p:sp>
        <p:nvSpPr>
          <p:cNvPr id="38917" name="Rectangle 6"/>
          <p:cNvSpPr>
            <a:spLocks noChangeArrowheads="1"/>
          </p:cNvSpPr>
          <p:nvPr/>
        </p:nvSpPr>
        <p:spPr bwMode="auto">
          <a:xfrm>
            <a:off x="2428875" y="1819275"/>
            <a:ext cx="9144000" cy="369888"/>
          </a:xfrm>
          <a:prstGeom prst="rect">
            <a:avLst/>
          </a:prstGeom>
          <a:noFill/>
          <a:ln w="9525">
            <a:noFill/>
            <a:miter lim="800000"/>
            <a:headEnd/>
            <a:tailEnd/>
          </a:ln>
        </p:spPr>
        <p:txBody>
          <a:bodyPr>
            <a:spAutoFit/>
          </a:bodyPr>
          <a:lstStyle/>
          <a:p>
            <a:pPr eaLnBrk="0" hangingPunct="0"/>
            <a:endParaRPr lang="pl-PL">
              <a:latin typeface="Cambria" pitchFamily="18" charset="0"/>
            </a:endParaRPr>
          </a:p>
        </p:txBody>
      </p:sp>
    </p:spTree>
    <p:extLst>
      <p:ext uri="{BB962C8B-B14F-4D97-AF65-F5344CB8AC3E}">
        <p14:creationId xmlns:p14="http://schemas.microsoft.com/office/powerpoint/2010/main" val="38091080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Mylar">
  <a:themeElements>
    <a:clrScheme name="Neon">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LuckyTie">
  <a:themeElements>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5413</Words>
  <Application>Microsoft Office PowerPoint</Application>
  <PresentationFormat>Pokaz na ekranie (4:3)</PresentationFormat>
  <Paragraphs>1133</Paragraphs>
  <Slides>116</Slides>
  <Notes>102</Notes>
  <HiddenSlides>0</HiddenSlides>
  <MMClips>0</MMClips>
  <ScaleCrop>false</ScaleCrop>
  <HeadingPairs>
    <vt:vector size="8" baseType="variant">
      <vt:variant>
        <vt:lpstr>Używane czcionki</vt:lpstr>
      </vt:variant>
      <vt:variant>
        <vt:i4>24</vt:i4>
      </vt:variant>
      <vt:variant>
        <vt:lpstr>Motyw</vt:lpstr>
      </vt:variant>
      <vt:variant>
        <vt:i4>3</vt:i4>
      </vt:variant>
      <vt:variant>
        <vt:lpstr>Osadzone serwery OLE</vt:lpstr>
      </vt:variant>
      <vt:variant>
        <vt:i4>3</vt:i4>
      </vt:variant>
      <vt:variant>
        <vt:lpstr>Tytuły slajdów</vt:lpstr>
      </vt:variant>
      <vt:variant>
        <vt:i4>116</vt:i4>
      </vt:variant>
    </vt:vector>
  </HeadingPairs>
  <TitlesOfParts>
    <vt:vector size="146" baseType="lpstr">
      <vt:lpstr>ＭＳ 明朝</vt:lpstr>
      <vt:lpstr>ＭＳ Ｐゴシック</vt:lpstr>
      <vt:lpstr>Arial</vt:lpstr>
      <vt:lpstr>Arial Black</vt:lpstr>
      <vt:lpstr>Arial Narrow</vt:lpstr>
      <vt:lpstr>Book Antiqua</vt:lpstr>
      <vt:lpstr>Calibri</vt:lpstr>
      <vt:lpstr>Calibri Light</vt:lpstr>
      <vt:lpstr>Cambria</vt:lpstr>
      <vt:lpstr>Century Gothic</vt:lpstr>
      <vt:lpstr>Comic Sans MS</vt:lpstr>
      <vt:lpstr>Constantia</vt:lpstr>
      <vt:lpstr>Corbel</vt:lpstr>
      <vt:lpstr>Franklin Gothic Book</vt:lpstr>
      <vt:lpstr>Garamond</vt:lpstr>
      <vt:lpstr>HG明朝E</vt:lpstr>
      <vt:lpstr>Lucida Sans</vt:lpstr>
      <vt:lpstr>Symbol</vt:lpstr>
      <vt:lpstr>Tahoma</vt:lpstr>
      <vt:lpstr>Times New Roman</vt:lpstr>
      <vt:lpstr>Tunga</vt:lpstr>
      <vt:lpstr>Verdana</vt:lpstr>
      <vt:lpstr>Wingdings</vt:lpstr>
      <vt:lpstr>Wingdings 2</vt:lpstr>
      <vt:lpstr>Brooklet</vt:lpstr>
      <vt:lpstr>Mylar</vt:lpstr>
      <vt:lpstr>LuckyTie</vt:lpstr>
      <vt:lpstr>Wykres</vt:lpstr>
      <vt:lpstr>Chart</vt:lpstr>
      <vt:lpstr>Microsoft Excel 97-2003 Worksheet</vt:lpstr>
      <vt:lpstr>LEKI PSYCHOTROPOWE </vt:lpstr>
      <vt:lpstr>Prezentacja programu PowerPoint</vt:lpstr>
      <vt:lpstr>Pierwszy trankwilizator</vt:lpstr>
      <vt:lpstr>Prezentacja programu PowerPoint</vt:lpstr>
      <vt:lpstr>Co to są leki antypsychotyczne?</vt:lpstr>
      <vt:lpstr>Prezentacja programu PowerPoint</vt:lpstr>
      <vt:lpstr>Historia terapii schizofrenii</vt:lpstr>
      <vt:lpstr>Prezentacja programu PowerPoint</vt:lpstr>
      <vt:lpstr>Długoterminowe wyniki leczenia schizofrenii </vt:lpstr>
      <vt:lpstr>Kiedy należy spodziewać się pierwszych efektów działania leków antypsychotycznych? </vt:lpstr>
      <vt:lpstr>Które z leków antypsychotycznych wybiera się do terapii pierwszego epizodu psychozy? </vt:lpstr>
      <vt:lpstr>Jak długo należy przyjmować leki antypsychotyczne?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Jak dzielą się leki antypsychotyczne? </vt:lpstr>
      <vt:lpstr>Prezentacja programu PowerPoint</vt:lpstr>
      <vt:lpstr>Prezentacja programu PowerPoint</vt:lpstr>
      <vt:lpstr>Prezentacja programu PowerPoint</vt:lpstr>
      <vt:lpstr>Prezentacja programu PowerPoint</vt:lpstr>
      <vt:lpstr>Prezentacja programu PowerPoint</vt:lpstr>
      <vt:lpstr>Kiedy stosuje się typowe leki antypsychotyczne? </vt:lpstr>
      <vt:lpstr>Co to są neuroleptyki (leki antypsychotyczne) typu depot (po polsku – o przedłużonym działaniu) ?</vt:lpstr>
      <vt:lpstr>Dostępne w Polsce neuroleptyki depot</vt:lpstr>
      <vt:lpstr>Zasadnicze różnice między LAIA </vt:lpstr>
      <vt:lpstr>Dlaczego depot?</vt:lpstr>
      <vt:lpstr>Prezentacja programu PowerPoint</vt:lpstr>
      <vt:lpstr>Mechanizm receptorowego działania atypowych leków antypsychotycznych</vt:lpstr>
      <vt:lpstr>Atypowe leki przeciwpsychotyczne ( II generacji)</vt:lpstr>
      <vt:lpstr>Co to są atypowe leki antypsychotyczne? </vt:lpstr>
      <vt:lpstr>Prezentacja programu PowerPoint</vt:lpstr>
      <vt:lpstr>Prezentacja programu PowerPoint</vt:lpstr>
      <vt:lpstr>Prezentacja programu PowerPoint</vt:lpstr>
      <vt:lpstr>Jakie inne poza stosowaniem leków formy terapii stosuje się w leczeniu psychoz?</vt:lpstr>
      <vt:lpstr>Co można zaproponować choremu, jeśli nie wymaga hospitalizacji, a jednocześnie wyniki leczenia w domu nie są zadawalające? </vt:lpstr>
      <vt:lpstr>Prezentacja programu PowerPoint</vt:lpstr>
      <vt:lpstr>Częściowa współpraca – brak współpracy (najdłuższe przerwy w leczeniu - dni) a rehospitalizacje</vt:lpstr>
      <vt:lpstr>Zła współpraca a ryzyko próby samobójczej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Bazą leczenia długoterminowego jest interwencja w pierwszym epizodzie psychozy </vt:lpstr>
      <vt:lpstr>Interwencja w pierwszym epizodzie schizofrenii (PE-S)</vt:lpstr>
      <vt:lpstr>Zmiany morfologiczne </vt:lpstr>
      <vt:lpstr>Schizofrenia lekooporna</vt:lpstr>
      <vt:lpstr>Schizofrenia lekooporna czy pseudo-lekooporna?  6 kroków</vt:lpstr>
      <vt:lpstr>Choroby somatyczne u osób chorych na schizofrenię </vt:lpstr>
      <vt:lpstr>Prezentacja programu PowerPoint</vt:lpstr>
      <vt:lpstr>Kryteria ZM (wg IDF)</vt:lpstr>
      <vt:lpstr>Decydujące jest leczenie (KLAP vs. LAPIIG)</vt:lpstr>
      <vt:lpstr>ZALECENIA BADAŃ</vt:lpstr>
      <vt:lpstr>Prezentacja programu PowerPoint</vt:lpstr>
      <vt:lpstr>Monitorowanie stanu somatycznego w schizofrenii (wg MSCMM)</vt:lpstr>
      <vt:lpstr>Zalecenia terapii </vt:lpstr>
      <vt:lpstr>Prezentacja programu PowerPoint</vt:lpstr>
      <vt:lpstr>Prezentacja programu PowerPoint</vt:lpstr>
      <vt:lpstr>Prezentacja programu PowerPoint</vt:lpstr>
      <vt:lpstr>Prezentacja programu PowerPoint</vt:lpstr>
      <vt:lpstr>Zoperacjonalizowane kryteria wyzdrowienia w schizofrenii (1)</vt:lpstr>
      <vt:lpstr>Zoperacjonalizowane kryteria wyzdrowienia w schizofrenii (2)</vt:lpstr>
      <vt:lpstr>Chęć lub nawet pokusa przyjmowania leków to najistotniejsza cecha odróżniająca nas od zwierząt </vt:lpstr>
      <vt:lpstr>Co robić aby uniknąć nawrotu schizofrenii – jak leczyć kompleksowo?</vt:lpstr>
      <vt:lpstr> Co należy wiedzieć o lekach przeciwdepresyjnych?</vt:lpstr>
      <vt:lpstr>Prezentacja programu PowerPoint</vt:lpstr>
      <vt:lpstr>Jaki powinien być lek antydepresyjny</vt:lpstr>
      <vt:lpstr>Prezentacja programu PowerPoint</vt:lpstr>
      <vt:lpstr>Korelacja poprawy po LPD lub placebo a początkowe nasilenie depresji HDRS</vt:lpstr>
      <vt:lpstr>Pięć przykazań promujących przyjmowanie leków antydepresyjnych</vt:lpstr>
      <vt:lpstr>Jak długo leczyć depresję</vt:lpstr>
      <vt:lpstr>Prezentacja programu PowerPoint</vt:lpstr>
      <vt:lpstr>Ewolucja LAD</vt:lpstr>
      <vt:lpstr>TLPD zalety i wady</vt:lpstr>
      <vt:lpstr>Podział leków przeciwdepresyjnych ze względu na przyjęty mechanizm działania  Preskorn-1999</vt:lpstr>
      <vt:lpstr>Prezentacja programu PowerPoint</vt:lpstr>
      <vt:lpstr>Prezentacja programu PowerPoint</vt:lpstr>
      <vt:lpstr>Objawy uboczne po SSRI występujące u &gt;10% leczonych Harvey &amp; Preskorn -1996</vt:lpstr>
      <vt:lpstr>Prezentacja programu PowerPoint</vt:lpstr>
      <vt:lpstr>WENLAFAKSYNA</vt:lpstr>
      <vt:lpstr>Prezentacja programu PowerPoint</vt:lpstr>
      <vt:lpstr>Prezentacja programu PowerPoint</vt:lpstr>
      <vt:lpstr>Prezentacja programu PowerPoint</vt:lpstr>
      <vt:lpstr>OPCJE WYBORU LAD W TERAPII EPIZODU DEPRESJI</vt:lpstr>
      <vt:lpstr>Standardy terapii zaburzenia afektywnego dwubiegunowego</vt:lpstr>
      <vt:lpstr>Prezentacja programu PowerPoint</vt:lpstr>
      <vt:lpstr>Prezentacja programu PowerPoint</vt:lpstr>
      <vt:lpstr>Prezentacja programu PowerPoint</vt:lpstr>
      <vt:lpstr>Prezentacja programu PowerPoint</vt:lpstr>
      <vt:lpstr>Właściwe dawki i stężenia</vt:lpstr>
      <vt:lpstr>Prezentacja programu PowerPoint</vt:lpstr>
      <vt:lpstr> TIMA – algorytm terapii epizodu manii w przebiegu ChAD(etapy 1–2)</vt:lpstr>
      <vt:lpstr>Prezentacja programu PowerPoint</vt:lpstr>
      <vt:lpstr>TIMA – algorytm terapii depresji w przebiegu ChAD(etapy 1–3)</vt:lpstr>
      <vt:lpstr>Prezentacja programu PowerPoint</vt:lpstr>
      <vt:lpstr>Współpraca pacjentów eutymicznych</vt:lpstr>
      <vt:lpstr>IPRST</vt:lpstr>
      <vt:lpstr>FFT </vt:lpstr>
      <vt:lpstr>Prezentacja programu PowerPoint</vt:lpstr>
      <vt:lpstr>Cechy dialogu </vt:lpstr>
      <vt:lpstr>Dialog pozorny </vt:lpstr>
      <vt:lpstr>Dialog jednostronny </vt:lpstr>
      <vt:lpstr>Dialog bez dialogowości – pacjentka z AN</vt:lpstr>
      <vt:lpstr>Trzy typy dialogu</vt:lpstr>
      <vt:lpstr>Pozycja dialogów psychiatra – pacjent w typologii wg Mukarovski’ego </vt:lpstr>
      <vt:lpstr>Pozycja dialogów psychiatra – pacjent w typologii wg Mukarovski’ego </vt:lpstr>
      <vt:lpstr>Pozycja dialogów psychiatra – pacjent w typologii wg Mukarovsky’ego </vt:lpstr>
      <vt:lpstr>pamiętaj</vt:lpstr>
    </vt:vector>
  </TitlesOfParts>
  <Company>Gabinet Lekarski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chloropromazyny do olanzapiny – 55 lat doświadczeń z neuroleptykami </dc:title>
  <dc:creator>Andrzej Czernikiewicz</dc:creator>
  <cp:lastModifiedBy>Andrzej Czernikiewicz</cp:lastModifiedBy>
  <cp:revision>43</cp:revision>
  <dcterms:created xsi:type="dcterms:W3CDTF">2001-10-01T21:15:44Z</dcterms:created>
  <dcterms:modified xsi:type="dcterms:W3CDTF">2015-01-29T20:36:06Z</dcterms:modified>
</cp:coreProperties>
</file>