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4" r:id="rId3"/>
    <p:sldMasterId id="2147483707" r:id="rId4"/>
    <p:sldMasterId id="2147483725" r:id="rId5"/>
    <p:sldMasterId id="2147483743" r:id="rId6"/>
    <p:sldMasterId id="2147483756" r:id="rId7"/>
    <p:sldMasterId id="2147483768" r:id="rId8"/>
    <p:sldMasterId id="2147483782" r:id="rId9"/>
    <p:sldMasterId id="2147483796" r:id="rId10"/>
  </p:sldMasterIdLst>
  <p:notesMasterIdLst>
    <p:notesMasterId r:id="rId148"/>
  </p:notesMasterIdLst>
  <p:sldIdLst>
    <p:sldId id="381" r:id="rId11"/>
    <p:sldId id="257" r:id="rId12"/>
    <p:sldId id="259" r:id="rId13"/>
    <p:sldId id="258" r:id="rId14"/>
    <p:sldId id="262" r:id="rId15"/>
    <p:sldId id="263" r:id="rId16"/>
    <p:sldId id="407" r:id="rId17"/>
    <p:sldId id="537" r:id="rId18"/>
    <p:sldId id="538" r:id="rId19"/>
    <p:sldId id="539" r:id="rId20"/>
    <p:sldId id="540" r:id="rId21"/>
    <p:sldId id="575" r:id="rId22"/>
    <p:sldId id="573" r:id="rId23"/>
    <p:sldId id="574" r:id="rId24"/>
    <p:sldId id="576" r:id="rId25"/>
    <p:sldId id="577" r:id="rId26"/>
    <p:sldId id="578" r:id="rId27"/>
    <p:sldId id="579" r:id="rId28"/>
    <p:sldId id="580" r:id="rId29"/>
    <p:sldId id="581" r:id="rId30"/>
    <p:sldId id="582" r:id="rId31"/>
    <p:sldId id="583" r:id="rId32"/>
    <p:sldId id="584" r:id="rId33"/>
    <p:sldId id="588" r:id="rId34"/>
    <p:sldId id="589" r:id="rId35"/>
    <p:sldId id="264" r:id="rId36"/>
    <p:sldId id="270" r:id="rId37"/>
    <p:sldId id="271" r:id="rId38"/>
    <p:sldId id="272" r:id="rId39"/>
    <p:sldId id="273" r:id="rId40"/>
    <p:sldId id="274" r:id="rId41"/>
    <p:sldId id="275" r:id="rId42"/>
    <p:sldId id="276" r:id="rId43"/>
    <p:sldId id="281" r:id="rId44"/>
    <p:sldId id="282" r:id="rId45"/>
    <p:sldId id="283" r:id="rId46"/>
    <p:sldId id="284"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398" r:id="rId64"/>
    <p:sldId id="399" r:id="rId65"/>
    <p:sldId id="400" r:id="rId66"/>
    <p:sldId id="401" r:id="rId67"/>
    <p:sldId id="402" r:id="rId68"/>
    <p:sldId id="403" r:id="rId69"/>
    <p:sldId id="404" r:id="rId70"/>
    <p:sldId id="405" r:id="rId71"/>
    <p:sldId id="406" r:id="rId72"/>
    <p:sldId id="590" r:id="rId73"/>
    <p:sldId id="591" r:id="rId74"/>
    <p:sldId id="592" r:id="rId75"/>
    <p:sldId id="593" r:id="rId76"/>
    <p:sldId id="594" r:id="rId77"/>
    <p:sldId id="595" r:id="rId78"/>
    <p:sldId id="287" r:id="rId79"/>
    <p:sldId id="288" r:id="rId80"/>
    <p:sldId id="289" r:id="rId81"/>
    <p:sldId id="290" r:id="rId82"/>
    <p:sldId id="291" r:id="rId83"/>
    <p:sldId id="292" r:id="rId84"/>
    <p:sldId id="293" r:id="rId85"/>
    <p:sldId id="294" r:id="rId86"/>
    <p:sldId id="295" r:id="rId87"/>
    <p:sldId id="296" r:id="rId88"/>
    <p:sldId id="297" r:id="rId89"/>
    <p:sldId id="298" r:id="rId90"/>
    <p:sldId id="301" r:id="rId91"/>
    <p:sldId id="302" r:id="rId92"/>
    <p:sldId id="303" r:id="rId93"/>
    <p:sldId id="304" r:id="rId94"/>
    <p:sldId id="305" r:id="rId95"/>
    <p:sldId id="306" r:id="rId96"/>
    <p:sldId id="307" r:id="rId97"/>
    <p:sldId id="308" r:id="rId98"/>
    <p:sldId id="309" r:id="rId99"/>
    <p:sldId id="310" r:id="rId100"/>
    <p:sldId id="311" r:id="rId101"/>
    <p:sldId id="312" r:id="rId102"/>
    <p:sldId id="313" r:id="rId103"/>
    <p:sldId id="314" r:id="rId104"/>
    <p:sldId id="365" r:id="rId105"/>
    <p:sldId id="366" r:id="rId106"/>
    <p:sldId id="367" r:id="rId107"/>
    <p:sldId id="369" r:id="rId108"/>
    <p:sldId id="370" r:id="rId109"/>
    <p:sldId id="371" r:id="rId110"/>
    <p:sldId id="372" r:id="rId111"/>
    <p:sldId id="379" r:id="rId112"/>
    <p:sldId id="380" r:id="rId113"/>
    <p:sldId id="315" r:id="rId114"/>
    <p:sldId id="316" r:id="rId115"/>
    <p:sldId id="317" r:id="rId116"/>
    <p:sldId id="318" r:id="rId117"/>
    <p:sldId id="319" r:id="rId118"/>
    <p:sldId id="320" r:id="rId119"/>
    <p:sldId id="321" r:id="rId120"/>
    <p:sldId id="322" r:id="rId121"/>
    <p:sldId id="323" r:id="rId122"/>
    <p:sldId id="324" r:id="rId123"/>
    <p:sldId id="325" r:id="rId124"/>
    <p:sldId id="326" r:id="rId125"/>
    <p:sldId id="327" r:id="rId126"/>
    <p:sldId id="328" r:id="rId127"/>
    <p:sldId id="329" r:id="rId128"/>
    <p:sldId id="330" r:id="rId129"/>
    <p:sldId id="331" r:id="rId130"/>
    <p:sldId id="332" r:id="rId131"/>
    <p:sldId id="333" r:id="rId132"/>
    <p:sldId id="334" r:id="rId133"/>
    <p:sldId id="336" r:id="rId134"/>
    <p:sldId id="337" r:id="rId135"/>
    <p:sldId id="338" r:id="rId136"/>
    <p:sldId id="339" r:id="rId137"/>
    <p:sldId id="340" r:id="rId138"/>
    <p:sldId id="341" r:id="rId139"/>
    <p:sldId id="353" r:id="rId140"/>
    <p:sldId id="354" r:id="rId141"/>
    <p:sldId id="355" r:id="rId142"/>
    <p:sldId id="356" r:id="rId143"/>
    <p:sldId id="357" r:id="rId144"/>
    <p:sldId id="358" r:id="rId145"/>
    <p:sldId id="359" r:id="rId146"/>
    <p:sldId id="360" r:id="rId14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sorterViewPr>
    <p:cViewPr varScale="1">
      <p:scale>
        <a:sx n="1" d="1"/>
        <a:sy n="1" d="1"/>
      </p:scale>
      <p:origin x="0" y="-209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viewProps" Target="viewProps.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slide" Target="slides/slide106.xml"/><Relationship Id="rId124" Type="http://schemas.openxmlformats.org/officeDocument/2006/relationships/slide" Target="slides/slide114.xml"/><Relationship Id="rId129" Type="http://schemas.openxmlformats.org/officeDocument/2006/relationships/slide" Target="slides/slide119.xml"/><Relationship Id="rId137" Type="http://schemas.openxmlformats.org/officeDocument/2006/relationships/slide" Target="slides/slide12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slide" Target="slides/slide122.xml"/><Relationship Id="rId140" Type="http://schemas.openxmlformats.org/officeDocument/2006/relationships/slide" Target="slides/slide130.xml"/><Relationship Id="rId145" Type="http://schemas.openxmlformats.org/officeDocument/2006/relationships/slide" Target="slides/slide1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slide" Target="slides/slide125.xml"/><Relationship Id="rId143" Type="http://schemas.openxmlformats.org/officeDocument/2006/relationships/slide" Target="slides/slide133.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9282920469364E-2"/>
          <c:y val="7.2972972972972991E-2"/>
          <c:w val="0.92177314211212513"/>
          <c:h val="0.79729729729729748"/>
        </c:manualLayout>
      </c:layout>
      <c:barChart>
        <c:barDir val="col"/>
        <c:grouping val="clustered"/>
        <c:varyColors val="0"/>
        <c:ser>
          <c:idx val="0"/>
          <c:order val="0"/>
          <c:tx>
            <c:strRef>
              <c:f>Sheet1!$A$2</c:f>
              <c:strCache>
                <c:ptCount val="1"/>
              </c:strCache>
            </c:strRef>
          </c:tx>
          <c:spPr>
            <a:solidFill>
              <a:srgbClr val="FF9900"/>
            </a:solidFill>
            <a:ln w="19818">
              <a:noFill/>
            </a:ln>
          </c:spPr>
          <c:invertIfNegative val="0"/>
          <c:dLbls>
            <c:spPr>
              <a:noFill/>
              <a:ln w="19818">
                <a:noFill/>
              </a:ln>
            </c:spPr>
            <c:txPr>
              <a:bodyPr/>
              <a:lstStyle/>
              <a:p>
                <a:pPr>
                  <a:defRPr sz="109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1">
                  <c:v>18-24 lat</c:v>
                </c:pt>
                <c:pt idx="2">
                  <c:v>&gt;65 lat</c:v>
                </c:pt>
                <c:pt idx="3">
                  <c:v>&lt;$20,000</c:v>
                </c:pt>
                <c:pt idx="4">
                  <c:v>&gt;$85,000</c:v>
                </c:pt>
              </c:strCache>
            </c:strRef>
          </c:cat>
          <c:val>
            <c:numRef>
              <c:f>Sheet1!$B$2:$F$2</c:f>
              <c:numCache>
                <c:formatCode>General</c:formatCode>
                <c:ptCount val="5"/>
                <c:pt idx="0">
                  <c:v>3.4</c:v>
                </c:pt>
                <c:pt idx="1">
                  <c:v>9.3000000000000007</c:v>
                </c:pt>
                <c:pt idx="2">
                  <c:v>0.5</c:v>
                </c:pt>
                <c:pt idx="3">
                  <c:v>5.7</c:v>
                </c:pt>
                <c:pt idx="4">
                  <c:v>1.9</c:v>
                </c:pt>
              </c:numCache>
            </c:numRef>
          </c:val>
          <c:extLst>
            <c:ext xmlns:c16="http://schemas.microsoft.com/office/drawing/2014/chart" uri="{C3380CC4-5D6E-409C-BE32-E72D297353CC}">
              <c16:uniqueId val="{00000000-0FC0-4936-B88D-A19A825A0179}"/>
            </c:ext>
          </c:extLst>
        </c:ser>
        <c:dLbls>
          <c:showLegendKey val="0"/>
          <c:showVal val="0"/>
          <c:showCatName val="0"/>
          <c:showSerName val="0"/>
          <c:showPercent val="0"/>
          <c:showBubbleSize val="0"/>
        </c:dLbls>
        <c:gapWidth val="50"/>
        <c:overlap val="50"/>
        <c:axId val="93130752"/>
        <c:axId val="93132288"/>
      </c:barChart>
      <c:catAx>
        <c:axId val="93130752"/>
        <c:scaling>
          <c:orientation val="minMax"/>
        </c:scaling>
        <c:delete val="0"/>
        <c:axPos val="b"/>
        <c:numFmt formatCode="General" sourceLinked="1"/>
        <c:majorTickMark val="none"/>
        <c:minorTickMark val="none"/>
        <c:tickLblPos val="nextTo"/>
        <c:spPr>
          <a:ln w="2477">
            <a:solidFill>
              <a:schemeClr val="tx1"/>
            </a:solidFill>
            <a:prstDash val="solid"/>
          </a:ln>
        </c:spPr>
        <c:txPr>
          <a:bodyPr rot="0" vert="horz"/>
          <a:lstStyle/>
          <a:p>
            <a:pPr>
              <a:defRPr sz="936" b="1" i="0" u="none" strike="noStrike" baseline="0">
                <a:solidFill>
                  <a:schemeClr val="tx1"/>
                </a:solidFill>
                <a:latin typeface="Arial"/>
                <a:ea typeface="Arial"/>
                <a:cs typeface="Arial"/>
              </a:defRPr>
            </a:pPr>
            <a:endParaRPr lang="pl-PL"/>
          </a:p>
        </c:txPr>
        <c:crossAx val="93132288"/>
        <c:crosses val="autoZero"/>
        <c:auto val="1"/>
        <c:lblAlgn val="ctr"/>
        <c:lblOffset val="100"/>
        <c:tickLblSkip val="1"/>
        <c:tickMarkSkip val="1"/>
        <c:noMultiLvlLbl val="0"/>
      </c:catAx>
      <c:valAx>
        <c:axId val="93132288"/>
        <c:scaling>
          <c:orientation val="minMax"/>
          <c:max val="12"/>
        </c:scaling>
        <c:delete val="0"/>
        <c:axPos val="l"/>
        <c:numFmt formatCode="General" sourceLinked="1"/>
        <c:majorTickMark val="out"/>
        <c:minorTickMark val="none"/>
        <c:tickLblPos val="nextTo"/>
        <c:spPr>
          <a:ln w="2477">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93130752"/>
        <c:crosses val="autoZero"/>
        <c:crossBetween val="between"/>
        <c:majorUnit val="2"/>
      </c:valAx>
      <c:spPr>
        <a:noFill/>
        <a:ln w="19818">
          <a:noFill/>
        </a:ln>
      </c:spPr>
    </c:plotArea>
    <c:plotVisOnly val="1"/>
    <c:dispBlanksAs val="gap"/>
    <c:showDLblsOverMax val="0"/>
  </c:chart>
  <c:spPr>
    <a:noFill/>
    <a:ln>
      <a:noFill/>
    </a:ln>
  </c:spPr>
  <c:txPr>
    <a:bodyPr/>
    <a:lstStyle/>
    <a:p>
      <a:pPr>
        <a:defRPr sz="1404" b="1" i="0" u="none" strike="noStrike" baseline="0">
          <a:solidFill>
            <a:schemeClr val="tx1"/>
          </a:solidFill>
          <a:latin typeface="Times New Roman"/>
          <a:ea typeface="Times New Roman"/>
          <a:cs typeface="Times New Roman"/>
        </a:defRPr>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52402745995423E-2"/>
          <c:y val="7.3459715639810422E-2"/>
          <c:w val="0.80549199084668188"/>
          <c:h val="0.63033175355450277"/>
        </c:manualLayout>
      </c:layout>
      <c:barChart>
        <c:barDir val="col"/>
        <c:grouping val="clustered"/>
        <c:varyColors val="0"/>
        <c:ser>
          <c:idx val="0"/>
          <c:order val="0"/>
          <c:tx>
            <c:strRef>
              <c:f>Sheet1!$A$2</c:f>
              <c:strCache>
                <c:ptCount val="1"/>
                <c:pt idx="0">
                  <c:v>MDQ positive</c:v>
                </c:pt>
              </c:strCache>
            </c:strRef>
          </c:tx>
          <c:spPr>
            <a:solidFill>
              <a:srgbClr val="FF9900"/>
            </a:solidFill>
            <a:ln w="24165">
              <a:noFill/>
            </a:ln>
          </c:spPr>
          <c:invertIfNegative val="0"/>
          <c:dLbls>
            <c:dLbl>
              <c:idx val="0"/>
              <c:layout>
                <c:manualLayout>
                  <c:x val="-2.05137777587415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CD-4F94-B6B8-BCB91CBA7EAC}"/>
                </c:ext>
              </c:extLst>
            </c:dLbl>
            <c:spPr>
              <a:noFill/>
              <a:ln w="24165">
                <a:noFill/>
              </a:ln>
            </c:spPr>
            <c:txPr>
              <a:bodyPr/>
              <a:lstStyle/>
              <a:p>
                <a:pPr>
                  <a:defRPr sz="133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wyrzucenie z pracy</c:v>
                </c:pt>
                <c:pt idx="1">
                  <c:v>negatywna ocena przełożonych</c:v>
                </c:pt>
                <c:pt idx="2">
                  <c:v>przestępczość</c:v>
                </c:pt>
              </c:strCache>
            </c:strRef>
          </c:cat>
          <c:val>
            <c:numRef>
              <c:f>Sheet1!$B$2:$D$2</c:f>
              <c:numCache>
                <c:formatCode>General</c:formatCode>
                <c:ptCount val="3"/>
                <c:pt idx="0">
                  <c:v>54</c:v>
                </c:pt>
                <c:pt idx="1">
                  <c:v>48</c:v>
                </c:pt>
                <c:pt idx="2">
                  <c:v>26</c:v>
                </c:pt>
              </c:numCache>
            </c:numRef>
          </c:val>
          <c:extLst>
            <c:ext xmlns:c16="http://schemas.microsoft.com/office/drawing/2014/chart" uri="{C3380CC4-5D6E-409C-BE32-E72D297353CC}">
              <c16:uniqueId val="{00000001-BDCD-4F94-B6B8-BCB91CBA7EAC}"/>
            </c:ext>
          </c:extLst>
        </c:ser>
        <c:ser>
          <c:idx val="1"/>
          <c:order val="1"/>
          <c:tx>
            <c:strRef>
              <c:f>Sheet1!$A$3</c:f>
              <c:strCache>
                <c:ptCount val="1"/>
                <c:pt idx="0">
                  <c:v>MDQ negative</c:v>
                </c:pt>
              </c:strCache>
            </c:strRef>
          </c:tx>
          <c:spPr>
            <a:solidFill>
              <a:srgbClr val="3366FF"/>
            </a:solidFill>
            <a:ln w="24165">
              <a:noFill/>
            </a:ln>
          </c:spPr>
          <c:invertIfNegative val="0"/>
          <c:dLbls>
            <c:spPr>
              <a:noFill/>
              <a:ln w="24165">
                <a:noFill/>
              </a:ln>
            </c:spPr>
            <c:txPr>
              <a:bodyPr/>
              <a:lstStyle/>
              <a:p>
                <a:pPr>
                  <a:defRPr sz="133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wyrzucenie z pracy</c:v>
                </c:pt>
                <c:pt idx="1">
                  <c:v>negatywna ocena przełożonych</c:v>
                </c:pt>
                <c:pt idx="2">
                  <c:v>przestępczość</c:v>
                </c:pt>
              </c:strCache>
            </c:strRef>
          </c:cat>
          <c:val>
            <c:numRef>
              <c:f>Sheet1!$B$3:$D$3</c:f>
              <c:numCache>
                <c:formatCode>General</c:formatCode>
                <c:ptCount val="3"/>
                <c:pt idx="0">
                  <c:v>29</c:v>
                </c:pt>
                <c:pt idx="1">
                  <c:v>23</c:v>
                </c:pt>
                <c:pt idx="2">
                  <c:v>5</c:v>
                </c:pt>
              </c:numCache>
            </c:numRef>
          </c:val>
          <c:extLst>
            <c:ext xmlns:c16="http://schemas.microsoft.com/office/drawing/2014/chart" uri="{C3380CC4-5D6E-409C-BE32-E72D297353CC}">
              <c16:uniqueId val="{00000002-BDCD-4F94-B6B8-BCB91CBA7EAC}"/>
            </c:ext>
          </c:extLst>
        </c:ser>
        <c:dLbls>
          <c:showLegendKey val="0"/>
          <c:showVal val="0"/>
          <c:showCatName val="0"/>
          <c:showSerName val="0"/>
          <c:showPercent val="0"/>
          <c:showBubbleSize val="0"/>
        </c:dLbls>
        <c:gapWidth val="50"/>
        <c:axId val="93635328"/>
        <c:axId val="93636864"/>
      </c:barChart>
      <c:catAx>
        <c:axId val="93635328"/>
        <c:scaling>
          <c:orientation val="minMax"/>
        </c:scaling>
        <c:delete val="0"/>
        <c:axPos val="b"/>
        <c:numFmt formatCode="General" sourceLinked="1"/>
        <c:majorTickMark val="out"/>
        <c:minorTickMark val="none"/>
        <c:tickLblPos val="nextTo"/>
        <c:spPr>
          <a:ln w="3021">
            <a:solidFill>
              <a:schemeClr val="tx1"/>
            </a:solidFill>
            <a:prstDash val="solid"/>
          </a:ln>
        </c:spPr>
        <c:txPr>
          <a:bodyPr rot="0" vert="horz"/>
          <a:lstStyle/>
          <a:p>
            <a:pPr>
              <a:defRPr sz="1332" b="1" i="0" u="none" strike="noStrike" baseline="0">
                <a:solidFill>
                  <a:schemeClr val="tx1"/>
                </a:solidFill>
                <a:latin typeface="Arial"/>
                <a:ea typeface="Arial"/>
                <a:cs typeface="Arial"/>
              </a:defRPr>
            </a:pPr>
            <a:endParaRPr lang="pl-PL"/>
          </a:p>
        </c:txPr>
        <c:crossAx val="93636864"/>
        <c:crosses val="autoZero"/>
        <c:auto val="1"/>
        <c:lblAlgn val="ctr"/>
        <c:lblOffset val="100"/>
        <c:tickLblSkip val="1"/>
        <c:tickMarkSkip val="1"/>
        <c:noMultiLvlLbl val="0"/>
      </c:catAx>
      <c:valAx>
        <c:axId val="93636864"/>
        <c:scaling>
          <c:orientation val="minMax"/>
          <c:max val="50"/>
        </c:scaling>
        <c:delete val="0"/>
        <c:axPos val="l"/>
        <c:numFmt formatCode="General" sourceLinked="1"/>
        <c:majorTickMark val="out"/>
        <c:minorTickMark val="none"/>
        <c:tickLblPos val="nextTo"/>
        <c:spPr>
          <a:ln w="3021">
            <a:solidFill>
              <a:schemeClr val="tx1"/>
            </a:solidFill>
            <a:prstDash val="solid"/>
          </a:ln>
        </c:spPr>
        <c:txPr>
          <a:bodyPr rot="0" vert="horz"/>
          <a:lstStyle/>
          <a:p>
            <a:pPr>
              <a:defRPr sz="1332" b="1" i="0" u="none" strike="noStrike" baseline="0">
                <a:solidFill>
                  <a:schemeClr val="tx1"/>
                </a:solidFill>
                <a:latin typeface="Arial"/>
                <a:ea typeface="Arial"/>
                <a:cs typeface="Arial"/>
              </a:defRPr>
            </a:pPr>
            <a:endParaRPr lang="pl-PL"/>
          </a:p>
        </c:txPr>
        <c:crossAx val="93635328"/>
        <c:crosses val="autoZero"/>
        <c:crossBetween val="between"/>
        <c:majorUnit val="5"/>
      </c:valAx>
      <c:spPr>
        <a:noFill/>
        <a:ln w="24165">
          <a:noFill/>
        </a:ln>
      </c:spPr>
    </c:plotArea>
    <c:legend>
      <c:legendPos val="r"/>
      <c:layout>
        <c:manualLayout>
          <c:xMode val="edge"/>
          <c:yMode val="edge"/>
          <c:x val="0.7791762013729977"/>
          <c:y val="3.5545023696682464E-2"/>
          <c:w val="0.18192219679633881"/>
          <c:h val="0.13033175355450238"/>
        </c:manualLayout>
      </c:layout>
      <c:overlay val="0"/>
      <c:spPr>
        <a:noFill/>
        <a:ln w="3021">
          <a:solidFill>
            <a:schemeClr val="tx1"/>
          </a:solidFill>
          <a:prstDash val="solid"/>
        </a:ln>
      </c:spPr>
      <c:txPr>
        <a:bodyPr/>
        <a:lstStyle/>
        <a:p>
          <a:pPr>
            <a:defRPr sz="1223" b="1" i="0" u="none" strike="noStrike" baseline="0">
              <a:solidFill>
                <a:schemeClr val="tx1"/>
              </a:solidFill>
              <a:latin typeface="Arial"/>
              <a:ea typeface="Arial"/>
              <a:cs typeface="Arial"/>
            </a:defRPr>
          </a:pPr>
          <a:endParaRPr lang="pl-PL"/>
        </a:p>
      </c:txPr>
    </c:legend>
    <c:plotVisOnly val="1"/>
    <c:dispBlanksAs val="gap"/>
    <c:showDLblsOverMax val="0"/>
  </c:chart>
  <c:spPr>
    <a:noFill/>
    <a:ln>
      <a:noFill/>
    </a:ln>
  </c:spPr>
  <c:txPr>
    <a:bodyPr/>
    <a:lstStyle/>
    <a:p>
      <a:pPr>
        <a:defRPr sz="1713" b="1" i="0" u="none" strike="noStrike" baseline="0">
          <a:solidFill>
            <a:schemeClr val="tx1"/>
          </a:solidFill>
          <a:latin typeface="Times New Roman"/>
          <a:ea typeface="Times New Roman"/>
          <a:cs typeface="Times New Roman"/>
        </a:defRPr>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Arkusz1!$B$1</c:f>
              <c:strCache>
                <c:ptCount val="1"/>
                <c:pt idx="0">
                  <c:v>mania</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3"/>
                <c:pt idx="0">
                  <c:v>praca</c:v>
                </c:pt>
                <c:pt idx="1">
                  <c:v>środowisko</c:v>
                </c:pt>
                <c:pt idx="2">
                  <c:v>rodzina</c:v>
                </c:pt>
              </c:strCache>
            </c:strRef>
          </c:cat>
          <c:val>
            <c:numRef>
              <c:f>Arkusz1!$B$2:$B$5</c:f>
              <c:numCache>
                <c:formatCode>#,#00%</c:formatCode>
                <c:ptCount val="4"/>
                <c:pt idx="0">
                  <c:v>0.16500000000000001</c:v>
                </c:pt>
                <c:pt idx="1">
                  <c:v>0.19900000000000001</c:v>
                </c:pt>
                <c:pt idx="2">
                  <c:v>0.224</c:v>
                </c:pt>
              </c:numCache>
            </c:numRef>
          </c:val>
          <c:extLst>
            <c:ext xmlns:c16="http://schemas.microsoft.com/office/drawing/2014/chart" uri="{C3380CC4-5D6E-409C-BE32-E72D297353CC}">
              <c16:uniqueId val="{00000000-407F-4378-9200-FCEFEA57AA9C}"/>
            </c:ext>
          </c:extLst>
        </c:ser>
        <c:ser>
          <c:idx val="1"/>
          <c:order val="1"/>
          <c:tx>
            <c:strRef>
              <c:f>Arkusz1!$C$1</c:f>
              <c:strCache>
                <c:ptCount val="1"/>
                <c:pt idx="0">
                  <c:v>depresja</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3"/>
                <c:pt idx="0">
                  <c:v>praca</c:v>
                </c:pt>
                <c:pt idx="1">
                  <c:v>środowisko</c:v>
                </c:pt>
                <c:pt idx="2">
                  <c:v>rodzina</c:v>
                </c:pt>
              </c:strCache>
            </c:strRef>
          </c:cat>
          <c:val>
            <c:numRef>
              <c:f>Arkusz1!$C$2:$C$5</c:f>
              <c:numCache>
                <c:formatCode>#,#00%</c:formatCode>
                <c:ptCount val="4"/>
                <c:pt idx="0">
                  <c:v>0.23100000000000001</c:v>
                </c:pt>
                <c:pt idx="1">
                  <c:v>0.29600000000000015</c:v>
                </c:pt>
                <c:pt idx="2">
                  <c:v>0.32200000000000012</c:v>
                </c:pt>
              </c:numCache>
            </c:numRef>
          </c:val>
          <c:extLst>
            <c:ext xmlns:c16="http://schemas.microsoft.com/office/drawing/2014/chart" uri="{C3380CC4-5D6E-409C-BE32-E72D297353CC}">
              <c16:uniqueId val="{00000001-407F-4378-9200-FCEFEA57AA9C}"/>
            </c:ext>
          </c:extLst>
        </c:ser>
        <c:ser>
          <c:idx val="2"/>
          <c:order val="2"/>
          <c:tx>
            <c:strRef>
              <c:f>Arkusz1!$D$1</c:f>
              <c:strCache>
                <c:ptCount val="1"/>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3"/>
                <c:pt idx="0">
                  <c:v>praca</c:v>
                </c:pt>
                <c:pt idx="1">
                  <c:v>środowisko</c:v>
                </c:pt>
                <c:pt idx="2">
                  <c:v>rodzina</c:v>
                </c:pt>
              </c:strCache>
            </c:strRef>
          </c:cat>
          <c:val>
            <c:numRef>
              <c:f>Arkusz1!$D$2:$D$5</c:f>
              <c:numCache>
                <c:formatCode>General</c:formatCode>
                <c:ptCount val="4"/>
              </c:numCache>
            </c:numRef>
          </c:val>
          <c:extLst>
            <c:ext xmlns:c16="http://schemas.microsoft.com/office/drawing/2014/chart" uri="{C3380CC4-5D6E-409C-BE32-E72D297353CC}">
              <c16:uniqueId val="{00000002-407F-4378-9200-FCEFEA57AA9C}"/>
            </c:ext>
          </c:extLst>
        </c:ser>
        <c:dLbls>
          <c:showLegendKey val="0"/>
          <c:showVal val="1"/>
          <c:showCatName val="0"/>
          <c:showSerName val="0"/>
          <c:showPercent val="0"/>
          <c:showBubbleSize val="0"/>
        </c:dLbls>
        <c:gapWidth val="150"/>
        <c:axId val="93741824"/>
        <c:axId val="93743360"/>
      </c:barChart>
      <c:catAx>
        <c:axId val="93741824"/>
        <c:scaling>
          <c:orientation val="minMax"/>
        </c:scaling>
        <c:delete val="0"/>
        <c:axPos val="b"/>
        <c:numFmt formatCode="General" sourceLinked="1"/>
        <c:majorTickMark val="out"/>
        <c:minorTickMark val="none"/>
        <c:tickLblPos val="nextTo"/>
        <c:crossAx val="93743360"/>
        <c:crosses val="autoZero"/>
        <c:auto val="1"/>
        <c:lblAlgn val="ctr"/>
        <c:lblOffset val="100"/>
        <c:noMultiLvlLbl val="0"/>
      </c:catAx>
      <c:valAx>
        <c:axId val="93743360"/>
        <c:scaling>
          <c:orientation val="minMax"/>
        </c:scaling>
        <c:delete val="0"/>
        <c:axPos val="l"/>
        <c:majorGridlines/>
        <c:title>
          <c:tx>
            <c:rich>
              <a:bodyPr rot="0" vert="horz"/>
              <a:lstStyle/>
              <a:p>
                <a:pPr>
                  <a:defRPr/>
                </a:pPr>
                <a:r>
                  <a:rPr lang="pl-PL" sz="1400" dirty="0"/>
                  <a:t>% osób ze złym funkcjonowaniem</a:t>
                </a:r>
              </a:p>
              <a:p>
                <a:pPr>
                  <a:defRPr/>
                </a:pPr>
                <a:endParaRPr lang="pl-PL" dirty="0"/>
              </a:p>
            </c:rich>
          </c:tx>
          <c:overlay val="0"/>
        </c:title>
        <c:numFmt formatCode="#,#00%" sourceLinked="1"/>
        <c:majorTickMark val="out"/>
        <c:minorTickMark val="none"/>
        <c:tickLblPos val="nextTo"/>
        <c:crossAx val="93741824"/>
        <c:crosses val="autoZero"/>
        <c:crossBetween val="between"/>
      </c:valAx>
    </c:plotArea>
    <c:legend>
      <c:legendPos val="r"/>
      <c:legendEntry>
        <c:idx val="2"/>
        <c:delete val="1"/>
      </c:legendEntry>
      <c:overlay val="0"/>
    </c:legend>
    <c:plotVisOnly val="1"/>
    <c:dispBlanksAs val="gap"/>
    <c:showDLblsOverMax val="0"/>
  </c:chart>
  <c:txPr>
    <a:bodyPr/>
    <a:lstStyle/>
    <a:p>
      <a:pPr>
        <a:defRPr sz="1800"/>
      </a:pPr>
      <a:endParaRPr lang="pl-PL"/>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4AA71-89AE-411C-88C8-08F394C01507}" type="datetimeFigureOut">
              <a:rPr lang="pl-PL" smtClean="0"/>
              <a:t>07.04.2019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26F55-9DD3-4D91-AF60-8C43B9652BA5}" type="slidenum">
              <a:rPr lang="pl-PL" smtClean="0"/>
              <a:t>‹#›</a:t>
            </a:fld>
            <a:endParaRPr lang="pl-PL"/>
          </a:p>
        </p:txBody>
      </p:sp>
    </p:spTree>
    <p:extLst>
      <p:ext uri="{BB962C8B-B14F-4D97-AF65-F5344CB8AC3E}">
        <p14:creationId xmlns:p14="http://schemas.microsoft.com/office/powerpoint/2010/main" val="215185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solidFill>
                  <a:srgbClr val="000000"/>
                </a:solidFill>
              </a:rPr>
              <a:pPr/>
              <a:t>2</a:t>
            </a:fld>
            <a:endParaRPr lang="pl-PL">
              <a:solidFill>
                <a:srgbClr val="000000"/>
              </a:solidFill>
            </a:endParaRPr>
          </a:p>
        </p:txBody>
      </p:sp>
    </p:spTree>
    <p:extLst>
      <p:ext uri="{BB962C8B-B14F-4D97-AF65-F5344CB8AC3E}">
        <p14:creationId xmlns:p14="http://schemas.microsoft.com/office/powerpoint/2010/main" val="2490983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34DD206-ED7D-41D1-809B-DCB8E0F60A9D}" type="slidenum">
              <a:rPr kumimoji="0" lang="en-US" sz="1200" b="0" i="0" u="none" strike="noStrike" kern="1200" cap="none" spc="0" normalizeH="0" baseline="0" noProof="0">
                <a:ln>
                  <a:noFill/>
                </a:ln>
                <a:solidFill>
                  <a:prstClr val="black"/>
                </a:solidFill>
                <a:effectLst/>
                <a:uLnTx/>
                <a:uFillTx/>
                <a:latin typeface="Arial" charset="0"/>
                <a:ea typeface="ＭＳ Ｐゴシック" pitchFamily="1"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Rot="1" noChangeAspect="1" noChangeArrowheads="1" noTextEdit="1"/>
          </p:cNvSpPr>
          <p:nvPr>
            <p:ph type="sldImg"/>
          </p:nvPr>
        </p:nvSpPr>
        <p:spPr>
          <a:xfrm>
            <a:off x="385763" y="687388"/>
            <a:ext cx="6091237" cy="3427412"/>
          </a:xfrm>
          <a:ln/>
        </p:spPr>
      </p:sp>
      <p:sp>
        <p:nvSpPr>
          <p:cNvPr id="1212419" name="Rectangle 3"/>
          <p:cNvSpPr>
            <a:spLocks noGrp="1" noChangeArrowheads="1"/>
          </p:cNvSpPr>
          <p:nvPr>
            <p:ph type="body" idx="1"/>
          </p:nvPr>
        </p:nvSpPr>
        <p:spPr>
          <a:xfrm>
            <a:off x="928687" y="4354956"/>
            <a:ext cx="5013049" cy="4136348"/>
          </a:xfrm>
          <a:ln w="3175">
            <a:solidFill>
              <a:schemeClr val="tx1"/>
            </a:solidFill>
            <a:miter lim="800000"/>
            <a:headEnd/>
            <a:tailEnd/>
          </a:ln>
        </p:spPr>
        <p:txBody>
          <a:bodyPr lIns="89990" tIns="44995" rIns="89990" bIns="44995"/>
          <a:lstStyle/>
          <a:p>
            <a:r>
              <a:rPr lang="en-US" sz="1000" b="1"/>
              <a:t>Symptoms of Bipolar Disorder</a:t>
            </a:r>
            <a:r>
              <a:rPr lang="en-US" sz="1000" b="1">
                <a:cs typeface="Times New Roman" pitchFamily="18" charset="0"/>
              </a:rPr>
              <a:t>—Heavy Impact on Daily Life</a:t>
            </a:r>
            <a:endParaRPr lang="en-US" sz="1000" b="1"/>
          </a:p>
          <a:p>
            <a:pPr marL="224325" lvl="1" indent="-112163">
              <a:buFontTx/>
              <a:buChar char="•"/>
            </a:pPr>
            <a:r>
              <a:rPr lang="en-US" sz="1000"/>
              <a:t>Recently, 3,059 subjects from a large epidemiologic study of bipolar disorder, matched to scores on the Mood Disorder Questionnaire and US Census data, were surveyed using the Social Adjustment Scale-SR, Sheehan Disability Scale, and the Family History Screen to evaluate the psychological and social impact of bipolar I and II in the general population</a:t>
            </a:r>
          </a:p>
          <a:p>
            <a:pPr marL="224325" lvl="1" indent="-112163">
              <a:buFontTx/>
              <a:buChar char="•"/>
            </a:pPr>
            <a:r>
              <a:rPr lang="en-US" sz="1000"/>
              <a:t>Note that this group is a subset of patients from the 85,358 reported in the prevalence study</a:t>
            </a:r>
          </a:p>
          <a:p>
            <a:pPr marL="224325" lvl="1" indent="-112163">
              <a:buFontTx/>
              <a:buChar char="•"/>
            </a:pPr>
            <a:r>
              <a:rPr lang="en-US" sz="1000"/>
              <a:t>The results from this survey not only provided a clear picture of the personal and societal impact of bipolar disorder, but also confirmed the usefulness of the MDQ</a:t>
            </a:r>
          </a:p>
          <a:p>
            <a:pPr marL="224325" lvl="1" indent="-112163">
              <a:buFontTx/>
              <a:buChar char="•"/>
            </a:pPr>
            <a:r>
              <a:rPr lang="en-US" sz="1000"/>
              <a:t>MDQ-positive subjects reported significantly more difficulty with work (1.96% vs 1.46%), social/leisure interactions (2.4% vs 1.87%), and extended family interactions (2.22% vs 1.66%), and more days of disruptive symptoms (6.41 vs 2.62) than MDQ-negative subjects</a:t>
            </a:r>
          </a:p>
          <a:p>
            <a:pPr marL="224325" lvl="1" indent="-112163">
              <a:buFontTx/>
              <a:buChar char="•"/>
            </a:pPr>
            <a:r>
              <a:rPr lang="en-US" sz="1000"/>
              <a:t>Patients with a positive screen were significantly more likely to be fired or laid off, or be arrested, jailed, or convicted of a crime other than drunk driving</a:t>
            </a:r>
          </a:p>
          <a:p>
            <a:pPr marL="224325" lvl="1" indent="-112163">
              <a:buFontTx/>
              <a:buChar char="•"/>
            </a:pPr>
            <a:r>
              <a:rPr lang="en-US" sz="1000"/>
              <a:t>Symptoms of bipolar disorder can have a devastating impact on patients and their families and places a heavy burden on society</a:t>
            </a:r>
          </a:p>
          <a:p>
            <a:endParaRPr lang="en-US" sz="1000" baseline="30000"/>
          </a:p>
          <a:p>
            <a:pPr algn="just"/>
            <a:endParaRPr lang="fr-FR" sz="1000"/>
          </a:p>
          <a:p>
            <a:pPr algn="just"/>
            <a:endParaRPr lang="en-US" sz="1000"/>
          </a:p>
          <a:p>
            <a:pPr algn="just"/>
            <a:endParaRPr lang="en-US" sz="1000"/>
          </a:p>
          <a:p>
            <a:pPr algn="just"/>
            <a:endParaRPr lang="en-US" sz="1000"/>
          </a:p>
          <a:p>
            <a:pPr algn="just"/>
            <a:r>
              <a:rPr lang="fr-FR" sz="800"/>
              <a:t>Cal</a:t>
            </a:r>
            <a:r>
              <a:rPr lang="en-US" sz="800"/>
              <a:t>a</a:t>
            </a:r>
            <a:r>
              <a:rPr lang="fr-FR" sz="800"/>
              <a:t>brese.</a:t>
            </a:r>
            <a:r>
              <a:rPr lang="en-US" sz="800"/>
              <a:t> </a:t>
            </a:r>
            <a:r>
              <a:rPr lang="en-US" sz="800" i="1"/>
              <a:t>J Clin Psychiatry</a:t>
            </a:r>
            <a:r>
              <a:rPr lang="en-US" sz="800"/>
              <a:t>. </a:t>
            </a:r>
            <a:r>
              <a:rPr lang="fr-FR" sz="800"/>
              <a:t>2003;64:425-432.</a:t>
            </a:r>
            <a:r>
              <a:rPr lang="fr-FR" sz="1000"/>
              <a:t> </a:t>
            </a:r>
            <a:endParaRPr lang="en-US"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solidFill>
                  <a:srgbClr val="000000"/>
                </a:solidFill>
              </a:rPr>
              <a:pPr/>
              <a:t>26</a:t>
            </a:fld>
            <a:endParaRPr lang="pl-PL">
              <a:solidFill>
                <a:srgbClr val="000000"/>
              </a:solidFill>
            </a:endParaRPr>
          </a:p>
        </p:txBody>
      </p:sp>
    </p:spTree>
    <p:extLst>
      <p:ext uri="{BB962C8B-B14F-4D97-AF65-F5344CB8AC3E}">
        <p14:creationId xmlns:p14="http://schemas.microsoft.com/office/powerpoint/2010/main" val="304610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solidFill>
                  <a:srgbClr val="000000"/>
                </a:solidFill>
              </a:rPr>
              <a:pPr/>
              <a:t>27</a:t>
            </a:fld>
            <a:endParaRPr lang="pl-PL">
              <a:solidFill>
                <a:srgbClr val="000000"/>
              </a:solidFill>
            </a:endParaRPr>
          </a:p>
        </p:txBody>
      </p:sp>
    </p:spTree>
    <p:extLst>
      <p:ext uri="{BB962C8B-B14F-4D97-AF65-F5344CB8AC3E}">
        <p14:creationId xmlns:p14="http://schemas.microsoft.com/office/powerpoint/2010/main" val="2334411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616E2-85ED-40E2-9B73-AB1ADC032DDC}" type="slidenum">
              <a:rPr lang="en-GB">
                <a:solidFill>
                  <a:prstClr val="black"/>
                </a:solidFill>
              </a:rPr>
              <a:pPr/>
              <a:t>29</a:t>
            </a:fld>
            <a:endParaRPr lang="en-GB" dirty="0">
              <a:solidFill>
                <a:prstClr val="black"/>
              </a:solidFill>
            </a:endParaRPr>
          </a:p>
        </p:txBody>
      </p:sp>
      <p:sp>
        <p:nvSpPr>
          <p:cNvPr id="144386" name="Rectangle 2"/>
          <p:cNvSpPr>
            <a:spLocks noGrp="1" noRot="1" noChangeAspect="1" noChangeArrowheads="1" noTextEdit="1"/>
          </p:cNvSpPr>
          <p:nvPr>
            <p:ph type="sldImg"/>
          </p:nvPr>
        </p:nvSpPr>
        <p:spPr>
          <a:xfrm>
            <a:off x="242888" y="608013"/>
            <a:ext cx="6372225" cy="3584575"/>
          </a:xfrm>
          <a:ln/>
        </p:spPr>
      </p:sp>
      <p:sp>
        <p:nvSpPr>
          <p:cNvPr id="144387" name="Rectangle 3"/>
          <p:cNvSpPr>
            <a:spLocks noGrp="1" noChangeArrowheads="1"/>
          </p:cNvSpPr>
          <p:nvPr>
            <p:ph type="body" idx="1"/>
          </p:nvPr>
        </p:nvSpPr>
        <p:spPr>
          <a:xfrm>
            <a:off x="809625" y="4343400"/>
            <a:ext cx="5238750" cy="4114800"/>
          </a:xfrm>
        </p:spPr>
        <p:txBody>
          <a:bodyPr/>
          <a:lstStyle/>
          <a:p>
            <a:r>
              <a:rPr lang="en-GB" dirty="0"/>
              <a:t>Lifetime and 12-month prevalence of bipolar disorder I and II was assessed in a US nationally representative face-to-face household survey conducted between February 2001 and April 2003 using the fully structured World Health Organization World Mental Health Survey version of the Composite International Diagnostic Interview. There were 9,282 respondents aged </a:t>
            </a:r>
            <a:br>
              <a:rPr lang="en-GB" dirty="0"/>
            </a:br>
            <a:r>
              <a:rPr lang="en-GB" dirty="0"/>
              <a:t>18 years and older.</a:t>
            </a:r>
          </a:p>
          <a:p>
            <a:r>
              <a:rPr lang="en-GB" dirty="0"/>
              <a:t>Analysis of data from this US survey found that patients with bipolar disorder had the highest </a:t>
            </a:r>
            <a:r>
              <a:rPr lang="en-GB" dirty="0" err="1"/>
              <a:t>comorbidity</a:t>
            </a:r>
            <a:r>
              <a:rPr lang="en-GB"/>
              <a:t> rate among patients with Axis I disorders. </a:t>
            </a:r>
            <a:br>
              <a:rPr lang="en-GB"/>
            </a:br>
            <a:r>
              <a:rPr lang="en-GB"/>
              <a:t>The proportion of bipolar patients classified as severe was higher than </a:t>
            </a:r>
            <a:br>
              <a:rPr lang="en-GB"/>
            </a:br>
            <a:r>
              <a:rPr lang="en-GB"/>
              <a:t>for any other Axis I disorder group.</a:t>
            </a:r>
          </a:p>
          <a:p>
            <a:endParaRPr lang="en-GB"/>
          </a:p>
          <a:p>
            <a:r>
              <a:rPr lang="en-GB" b="1"/>
              <a:t>References</a:t>
            </a:r>
            <a:br>
              <a:rPr lang="en-GB" b="1"/>
            </a:br>
            <a:r>
              <a:rPr lang="en-GB"/>
              <a:t>Kessler R, et al. Arch Gen Psychiatry 2005;62:593-602 and 617-627.</a:t>
            </a:r>
          </a:p>
        </p:txBody>
      </p:sp>
    </p:spTree>
    <p:extLst>
      <p:ext uri="{BB962C8B-B14F-4D97-AF65-F5344CB8AC3E}">
        <p14:creationId xmlns:p14="http://schemas.microsoft.com/office/powerpoint/2010/main" val="2303209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solidFill>
                  <a:srgbClr val="000000"/>
                </a:solidFill>
              </a:rPr>
              <a:pPr>
                <a:defRPr/>
              </a:pPr>
              <a:t>30</a:t>
            </a:fld>
            <a:endParaRPr lang="pl-PL">
              <a:solidFill>
                <a:srgbClr val="000000"/>
              </a:solidFill>
            </a:endParaRPr>
          </a:p>
        </p:txBody>
      </p:sp>
    </p:spTree>
    <p:extLst>
      <p:ext uri="{BB962C8B-B14F-4D97-AF65-F5344CB8AC3E}">
        <p14:creationId xmlns:p14="http://schemas.microsoft.com/office/powerpoint/2010/main" val="3923479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C02FC-D03E-462E-9835-9D24029123E5}" type="slidenum">
              <a:rPr lang="en-GB">
                <a:solidFill>
                  <a:prstClr val="black"/>
                </a:solidFill>
              </a:rPr>
              <a:pPr/>
              <a:t>32</a:t>
            </a:fld>
            <a:endParaRPr lang="en-GB">
              <a:solidFill>
                <a:prstClr val="black"/>
              </a:solidFill>
            </a:endParaRPr>
          </a:p>
        </p:txBody>
      </p:sp>
      <p:sp>
        <p:nvSpPr>
          <p:cNvPr id="166914" name="Rectangle 2"/>
          <p:cNvSpPr>
            <a:spLocks noGrp="1" noRot="1" noChangeAspect="1" noChangeArrowheads="1" noTextEdit="1"/>
          </p:cNvSpPr>
          <p:nvPr>
            <p:ph type="sldImg"/>
          </p:nvPr>
        </p:nvSpPr>
        <p:spPr>
          <a:xfrm>
            <a:off x="242888" y="608013"/>
            <a:ext cx="6372225" cy="3584575"/>
          </a:xfrm>
          <a:ln/>
        </p:spPr>
      </p:sp>
      <p:sp>
        <p:nvSpPr>
          <p:cNvPr id="166915" name="Rectangle 3"/>
          <p:cNvSpPr>
            <a:spLocks noGrp="1" noChangeArrowheads="1"/>
          </p:cNvSpPr>
          <p:nvPr>
            <p:ph type="body" idx="1"/>
          </p:nvPr>
        </p:nvSpPr>
        <p:spPr>
          <a:xfrm>
            <a:off x="809626" y="4343400"/>
            <a:ext cx="5238750" cy="4114800"/>
          </a:xfrm>
        </p:spPr>
        <p:txBody>
          <a:bodyPr/>
          <a:lstStyle/>
          <a:p>
            <a:r>
              <a:rPr lang="en-US" dirty="0"/>
              <a:t>This was a national multisite study (EPIMAN II-Mille) conducted at </a:t>
            </a:r>
            <a:br>
              <a:rPr lang="en-US" dirty="0"/>
            </a:br>
            <a:r>
              <a:rPr lang="en-US" dirty="0"/>
              <a:t>19 medical </a:t>
            </a:r>
            <a:r>
              <a:rPr lang="en-US" dirty="0" err="1"/>
              <a:t>centres</a:t>
            </a:r>
            <a:r>
              <a:rPr lang="en-US" dirty="0"/>
              <a:t> in France between December 2000 and April 2002. </a:t>
            </a:r>
            <a:br>
              <a:rPr lang="en-US" dirty="0"/>
            </a:br>
            <a:r>
              <a:rPr lang="en-US" dirty="0"/>
              <a:t>The primary aim of the study was to further </a:t>
            </a:r>
            <a:r>
              <a:rPr lang="en-US" dirty="0" err="1"/>
              <a:t>characterise</a:t>
            </a:r>
            <a:r>
              <a:rPr lang="en-US" dirty="0"/>
              <a:t> the validity of the different subtypes of mania and estimate their prevalence in this national clinical sample. </a:t>
            </a:r>
          </a:p>
          <a:p>
            <a:r>
              <a:rPr lang="en-US" dirty="0"/>
              <a:t>The study involved patients who were </a:t>
            </a:r>
            <a:r>
              <a:rPr lang="en-US" dirty="0" err="1"/>
              <a:t>hospitalised</a:t>
            </a:r>
            <a:r>
              <a:rPr lang="en-US" dirty="0"/>
              <a:t> for a manic episode of bipolar I disorder between the ages of 18 and 65 years. Diagnoses were established using the Structured Clinical Instrument for DSM-IV (SCID). Patients with any significant medical or neurological illness, or who were pregnant, were excluded from the study. </a:t>
            </a:r>
          </a:p>
          <a:p>
            <a:r>
              <a:rPr lang="en-US" dirty="0"/>
              <a:t>Five hundred and forty-four manic patients (49.9%) exhibited psychotic features; according to DSM-IV criteria, 364 (33.4%) were classified as </a:t>
            </a:r>
            <a:br>
              <a:rPr lang="en-US" dirty="0"/>
            </a:br>
            <a:r>
              <a:rPr lang="en-US" dirty="0"/>
              <a:t>having mood congruent features and 180 (16.5%) as having mood </a:t>
            </a:r>
            <a:br>
              <a:rPr lang="en-US" dirty="0"/>
            </a:br>
            <a:r>
              <a:rPr lang="en-US" dirty="0"/>
              <a:t>non-congruent features.</a:t>
            </a:r>
          </a:p>
          <a:p>
            <a:endParaRPr lang="en-US" dirty="0"/>
          </a:p>
          <a:p>
            <a:r>
              <a:rPr lang="en-GB" b="1" dirty="0"/>
              <a:t>References</a:t>
            </a:r>
          </a:p>
          <a:p>
            <a:pPr>
              <a:spcBef>
                <a:spcPct val="0"/>
              </a:spcBef>
            </a:pPr>
            <a:r>
              <a:rPr lang="en-US" dirty="0" err="1"/>
              <a:t>Azorin</a:t>
            </a:r>
            <a:r>
              <a:rPr lang="en-US" dirty="0"/>
              <a:t> JM, </a:t>
            </a:r>
            <a:r>
              <a:rPr lang="en-US" dirty="0" err="1"/>
              <a:t>i</a:t>
            </a:r>
            <a:r>
              <a:rPr lang="en-US" dirty="0"/>
              <a:t> </a:t>
            </a:r>
            <a:r>
              <a:rPr lang="en-US" dirty="0" err="1"/>
              <a:t>wsp</a:t>
            </a:r>
            <a:r>
              <a:rPr lang="en-US" dirty="0"/>
              <a:t>. J Affect </a:t>
            </a:r>
            <a:r>
              <a:rPr lang="en-US" dirty="0" err="1"/>
              <a:t>Disord</a:t>
            </a:r>
            <a:r>
              <a:rPr lang="en-US" dirty="0"/>
              <a:t> 2006;96:215-223.</a:t>
            </a:r>
          </a:p>
          <a:p>
            <a:endParaRPr lang="en-US" dirty="0"/>
          </a:p>
        </p:txBody>
      </p:sp>
    </p:spTree>
    <p:extLst>
      <p:ext uri="{BB962C8B-B14F-4D97-AF65-F5344CB8AC3E}">
        <p14:creationId xmlns:p14="http://schemas.microsoft.com/office/powerpoint/2010/main" val="447013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solidFill>
                  <a:srgbClr val="000000"/>
                </a:solidFill>
              </a:rPr>
              <a:pPr/>
              <a:t>34</a:t>
            </a:fld>
            <a:endParaRPr lang="pl-PL">
              <a:solidFill>
                <a:srgbClr val="000000"/>
              </a:solidFill>
            </a:endParaRPr>
          </a:p>
        </p:txBody>
      </p:sp>
    </p:spTree>
    <p:extLst>
      <p:ext uri="{BB962C8B-B14F-4D97-AF65-F5344CB8AC3E}">
        <p14:creationId xmlns:p14="http://schemas.microsoft.com/office/powerpoint/2010/main" val="2475068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Grp="1" noChangeArrowheads="1"/>
          </p:cNvSpPr>
          <p:nvPr>
            <p:ph type="body" idx="1"/>
          </p:nvPr>
        </p:nvSpPr>
        <p:spPr>
          <a:xfrm>
            <a:off x="894522" y="4347148"/>
            <a:ext cx="5068957" cy="4122295"/>
          </a:xfrm>
          <a:ln/>
        </p:spPr>
        <p:txBody>
          <a:bodyPr lIns="88052" tIns="44026" rIns="88052" bIns="44026"/>
          <a:lstStyle/>
          <a:p>
            <a:endParaRPr lang="pl-PL"/>
          </a:p>
        </p:txBody>
      </p:sp>
    </p:spTree>
    <p:extLst>
      <p:ext uri="{BB962C8B-B14F-4D97-AF65-F5344CB8AC3E}">
        <p14:creationId xmlns:p14="http://schemas.microsoft.com/office/powerpoint/2010/main" val="115807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10EE1DAA-BE96-4A92-86AB-E578E9E14245}" type="slidenum">
              <a:rPr lang="pl-PL" smtClean="0">
                <a:solidFill>
                  <a:prstClr val="black"/>
                </a:solidFill>
              </a:rPr>
              <a:pPr>
                <a:defRPr/>
              </a:pPr>
              <a:t>36</a:t>
            </a:fld>
            <a:endParaRPr lang="pl-PL">
              <a:solidFill>
                <a:prstClr val="black"/>
              </a:solidFill>
            </a:endParaRPr>
          </a:p>
        </p:txBody>
      </p:sp>
    </p:spTree>
    <p:extLst>
      <p:ext uri="{BB962C8B-B14F-4D97-AF65-F5344CB8AC3E}">
        <p14:creationId xmlns:p14="http://schemas.microsoft.com/office/powerpoint/2010/main" val="319704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solidFill>
                  <a:srgbClr val="000000"/>
                </a:solidFill>
              </a:rPr>
              <a:pPr/>
              <a:t>3</a:t>
            </a:fld>
            <a:endParaRPr lang="pl-PL">
              <a:solidFill>
                <a:srgbClr val="000000"/>
              </a:solidFill>
            </a:endParaRPr>
          </a:p>
        </p:txBody>
      </p:sp>
    </p:spTree>
    <p:extLst>
      <p:ext uri="{BB962C8B-B14F-4D97-AF65-F5344CB8AC3E}">
        <p14:creationId xmlns:p14="http://schemas.microsoft.com/office/powerpoint/2010/main" val="139458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69</a:t>
            </a:fld>
            <a:endParaRPr lang="pl-PL">
              <a:solidFill>
                <a:srgbClr val="000000"/>
              </a:solidFill>
            </a:endParaRPr>
          </a:p>
        </p:txBody>
      </p:sp>
    </p:spTree>
    <p:extLst>
      <p:ext uri="{BB962C8B-B14F-4D97-AF65-F5344CB8AC3E}">
        <p14:creationId xmlns:p14="http://schemas.microsoft.com/office/powerpoint/2010/main" val="3304150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70</a:t>
            </a:fld>
            <a:endParaRPr lang="pl-PL">
              <a:solidFill>
                <a:srgbClr val="000000"/>
              </a:solidFill>
            </a:endParaRPr>
          </a:p>
        </p:txBody>
      </p:sp>
    </p:spTree>
    <p:extLst>
      <p:ext uri="{BB962C8B-B14F-4D97-AF65-F5344CB8AC3E}">
        <p14:creationId xmlns:p14="http://schemas.microsoft.com/office/powerpoint/2010/main" val="2103510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71</a:t>
            </a:fld>
            <a:endParaRPr lang="pl-PL">
              <a:solidFill>
                <a:srgbClr val="000000"/>
              </a:solidFill>
            </a:endParaRPr>
          </a:p>
        </p:txBody>
      </p:sp>
    </p:spTree>
    <p:extLst>
      <p:ext uri="{BB962C8B-B14F-4D97-AF65-F5344CB8AC3E}">
        <p14:creationId xmlns:p14="http://schemas.microsoft.com/office/powerpoint/2010/main" val="3792587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72</a:t>
            </a:fld>
            <a:endParaRPr lang="pl-PL">
              <a:solidFill>
                <a:srgbClr val="000000"/>
              </a:solidFill>
            </a:endParaRPr>
          </a:p>
        </p:txBody>
      </p:sp>
    </p:spTree>
    <p:extLst>
      <p:ext uri="{BB962C8B-B14F-4D97-AF65-F5344CB8AC3E}">
        <p14:creationId xmlns:p14="http://schemas.microsoft.com/office/powerpoint/2010/main" val="1663399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73</a:t>
            </a:fld>
            <a:endParaRPr lang="pl-PL">
              <a:solidFill>
                <a:srgbClr val="000000"/>
              </a:solidFill>
            </a:endParaRPr>
          </a:p>
        </p:txBody>
      </p:sp>
    </p:spTree>
    <p:extLst>
      <p:ext uri="{BB962C8B-B14F-4D97-AF65-F5344CB8AC3E}">
        <p14:creationId xmlns:p14="http://schemas.microsoft.com/office/powerpoint/2010/main" val="1083764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74</a:t>
            </a:fld>
            <a:endParaRPr lang="pl-PL">
              <a:solidFill>
                <a:srgbClr val="000000"/>
              </a:solidFill>
            </a:endParaRPr>
          </a:p>
        </p:txBody>
      </p:sp>
    </p:spTree>
    <p:extLst>
      <p:ext uri="{BB962C8B-B14F-4D97-AF65-F5344CB8AC3E}">
        <p14:creationId xmlns:p14="http://schemas.microsoft.com/office/powerpoint/2010/main" val="1941122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75</a:t>
            </a:fld>
            <a:endParaRPr lang="pl-PL">
              <a:solidFill>
                <a:srgbClr val="000000"/>
              </a:solidFill>
            </a:endParaRPr>
          </a:p>
        </p:txBody>
      </p:sp>
    </p:spTree>
    <p:extLst>
      <p:ext uri="{BB962C8B-B14F-4D97-AF65-F5344CB8AC3E}">
        <p14:creationId xmlns:p14="http://schemas.microsoft.com/office/powerpoint/2010/main" val="213035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76</a:t>
            </a:fld>
            <a:endParaRPr lang="pl-PL">
              <a:solidFill>
                <a:srgbClr val="000000"/>
              </a:solidFill>
            </a:endParaRPr>
          </a:p>
        </p:txBody>
      </p:sp>
    </p:spTree>
    <p:extLst>
      <p:ext uri="{BB962C8B-B14F-4D97-AF65-F5344CB8AC3E}">
        <p14:creationId xmlns:p14="http://schemas.microsoft.com/office/powerpoint/2010/main" val="26126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77</a:t>
            </a:fld>
            <a:endParaRPr lang="pl-PL">
              <a:solidFill>
                <a:srgbClr val="000000"/>
              </a:solidFill>
            </a:endParaRPr>
          </a:p>
        </p:txBody>
      </p:sp>
    </p:spTree>
    <p:extLst>
      <p:ext uri="{BB962C8B-B14F-4D97-AF65-F5344CB8AC3E}">
        <p14:creationId xmlns:p14="http://schemas.microsoft.com/office/powerpoint/2010/main" val="2491039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78</a:t>
            </a:fld>
            <a:endParaRPr lang="pl-PL">
              <a:solidFill>
                <a:srgbClr val="000000"/>
              </a:solidFill>
            </a:endParaRPr>
          </a:p>
        </p:txBody>
      </p:sp>
    </p:spTree>
    <p:extLst>
      <p:ext uri="{BB962C8B-B14F-4D97-AF65-F5344CB8AC3E}">
        <p14:creationId xmlns:p14="http://schemas.microsoft.com/office/powerpoint/2010/main" val="252279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solidFill>
                  <a:srgbClr val="000000"/>
                </a:solidFill>
              </a:rPr>
              <a:pPr/>
              <a:t>4</a:t>
            </a:fld>
            <a:endParaRPr lang="pl-PL">
              <a:solidFill>
                <a:srgbClr val="000000"/>
              </a:solidFill>
            </a:endParaRPr>
          </a:p>
        </p:txBody>
      </p:sp>
    </p:spTree>
    <p:extLst>
      <p:ext uri="{BB962C8B-B14F-4D97-AF65-F5344CB8AC3E}">
        <p14:creationId xmlns:p14="http://schemas.microsoft.com/office/powerpoint/2010/main" val="753062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79</a:t>
            </a:fld>
            <a:endParaRPr lang="pl-PL">
              <a:solidFill>
                <a:srgbClr val="000000"/>
              </a:solidFill>
            </a:endParaRPr>
          </a:p>
        </p:txBody>
      </p:sp>
    </p:spTree>
    <p:extLst>
      <p:ext uri="{BB962C8B-B14F-4D97-AF65-F5344CB8AC3E}">
        <p14:creationId xmlns:p14="http://schemas.microsoft.com/office/powerpoint/2010/main" val="844657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80</a:t>
            </a:fld>
            <a:endParaRPr lang="pl-PL">
              <a:solidFill>
                <a:srgbClr val="000000"/>
              </a:solidFill>
            </a:endParaRPr>
          </a:p>
        </p:txBody>
      </p:sp>
    </p:spTree>
    <p:extLst>
      <p:ext uri="{BB962C8B-B14F-4D97-AF65-F5344CB8AC3E}">
        <p14:creationId xmlns:p14="http://schemas.microsoft.com/office/powerpoint/2010/main" val="101241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4D153-865A-480E-BFD7-7FAF8543EC48}" type="slidenum">
              <a:rPr lang="pl-PL">
                <a:solidFill>
                  <a:srgbClr val="000000"/>
                </a:solidFill>
              </a:rPr>
              <a:pPr/>
              <a:t>81</a:t>
            </a:fld>
            <a:endParaRPr lang="pl-PL">
              <a:solidFill>
                <a:srgbClr val="000000"/>
              </a:solidFill>
            </a:endParaRPr>
          </a:p>
        </p:txBody>
      </p:sp>
      <p:sp>
        <p:nvSpPr>
          <p:cNvPr id="59394" name="Rectangle 2"/>
          <p:cNvSpPr>
            <a:spLocks noGrp="1" noRot="1" noChangeAspect="1" noChangeArrowheads="1"/>
          </p:cNvSpPr>
          <p:nvPr>
            <p:ph type="sldImg"/>
          </p:nvPr>
        </p:nvSpPr>
        <p:spPr bwMode="auto">
          <a:xfrm>
            <a:off x="274638" y="855663"/>
            <a:ext cx="6121400" cy="3443287"/>
          </a:xfrm>
          <a:prstGeom prst="rect">
            <a:avLst/>
          </a:prstGeom>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xfrm>
            <a:off x="890588" y="4667250"/>
            <a:ext cx="4887912" cy="4135438"/>
          </a:xfrm>
          <a:prstGeom prst="rect">
            <a:avLst/>
          </a:prstGeom>
          <a:solidFill>
            <a:srgbClr val="FFFFFF"/>
          </a:solidFill>
          <a:ln>
            <a:solidFill>
              <a:srgbClr val="000000"/>
            </a:solidFill>
            <a:miter lim="800000"/>
            <a:headEnd/>
            <a:tailEnd/>
          </a:ln>
        </p:spPr>
        <p:txBody>
          <a:bodyPr/>
          <a:lstStyle/>
          <a:p>
            <a:endParaRPr lang="pl-PL"/>
          </a:p>
        </p:txBody>
      </p:sp>
    </p:spTree>
    <p:extLst>
      <p:ext uri="{BB962C8B-B14F-4D97-AF65-F5344CB8AC3E}">
        <p14:creationId xmlns:p14="http://schemas.microsoft.com/office/powerpoint/2010/main" val="296316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82</a:t>
            </a:fld>
            <a:endParaRPr lang="pl-PL">
              <a:solidFill>
                <a:srgbClr val="000000"/>
              </a:solidFill>
            </a:endParaRPr>
          </a:p>
        </p:txBody>
      </p:sp>
    </p:spTree>
    <p:extLst>
      <p:ext uri="{BB962C8B-B14F-4D97-AF65-F5344CB8AC3E}">
        <p14:creationId xmlns:p14="http://schemas.microsoft.com/office/powerpoint/2010/main" val="1402746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83</a:t>
            </a:fld>
            <a:endParaRPr lang="pl-PL">
              <a:solidFill>
                <a:srgbClr val="000000"/>
              </a:solidFill>
            </a:endParaRPr>
          </a:p>
        </p:txBody>
      </p:sp>
    </p:spTree>
    <p:extLst>
      <p:ext uri="{BB962C8B-B14F-4D97-AF65-F5344CB8AC3E}">
        <p14:creationId xmlns:p14="http://schemas.microsoft.com/office/powerpoint/2010/main" val="3596277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84</a:t>
            </a:fld>
            <a:endParaRPr lang="pl-PL">
              <a:solidFill>
                <a:srgbClr val="000000"/>
              </a:solidFill>
            </a:endParaRPr>
          </a:p>
        </p:txBody>
      </p:sp>
    </p:spTree>
    <p:extLst>
      <p:ext uri="{BB962C8B-B14F-4D97-AF65-F5344CB8AC3E}">
        <p14:creationId xmlns:p14="http://schemas.microsoft.com/office/powerpoint/2010/main" val="4087865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85</a:t>
            </a:fld>
            <a:endParaRPr lang="pl-PL">
              <a:solidFill>
                <a:srgbClr val="000000"/>
              </a:solidFill>
            </a:endParaRPr>
          </a:p>
        </p:txBody>
      </p:sp>
    </p:spTree>
    <p:extLst>
      <p:ext uri="{BB962C8B-B14F-4D97-AF65-F5344CB8AC3E}">
        <p14:creationId xmlns:p14="http://schemas.microsoft.com/office/powerpoint/2010/main" val="1409160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86</a:t>
            </a:fld>
            <a:endParaRPr lang="pl-PL">
              <a:solidFill>
                <a:srgbClr val="000000"/>
              </a:solidFill>
            </a:endParaRPr>
          </a:p>
        </p:txBody>
      </p:sp>
    </p:spTree>
    <p:extLst>
      <p:ext uri="{BB962C8B-B14F-4D97-AF65-F5344CB8AC3E}">
        <p14:creationId xmlns:p14="http://schemas.microsoft.com/office/powerpoint/2010/main" val="3175117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87</a:t>
            </a:fld>
            <a:endParaRPr lang="pl-PL">
              <a:solidFill>
                <a:srgbClr val="000000"/>
              </a:solidFill>
            </a:endParaRPr>
          </a:p>
        </p:txBody>
      </p:sp>
    </p:spTree>
    <p:extLst>
      <p:ext uri="{BB962C8B-B14F-4D97-AF65-F5344CB8AC3E}">
        <p14:creationId xmlns:p14="http://schemas.microsoft.com/office/powerpoint/2010/main" val="630059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88</a:t>
            </a:fld>
            <a:endParaRPr lang="pl-PL">
              <a:solidFill>
                <a:srgbClr val="000000"/>
              </a:solidFill>
            </a:endParaRPr>
          </a:p>
        </p:txBody>
      </p:sp>
    </p:spTree>
    <p:extLst>
      <p:ext uri="{BB962C8B-B14F-4D97-AF65-F5344CB8AC3E}">
        <p14:creationId xmlns:p14="http://schemas.microsoft.com/office/powerpoint/2010/main" val="202946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solidFill>
                  <a:srgbClr val="000000"/>
                </a:solidFill>
              </a:rPr>
              <a:pPr/>
              <a:t>5</a:t>
            </a:fld>
            <a:endParaRPr lang="pl-PL">
              <a:solidFill>
                <a:srgbClr val="000000"/>
              </a:solidFill>
            </a:endParaRPr>
          </a:p>
        </p:txBody>
      </p:sp>
    </p:spTree>
    <p:extLst>
      <p:ext uri="{BB962C8B-B14F-4D97-AF65-F5344CB8AC3E}">
        <p14:creationId xmlns:p14="http://schemas.microsoft.com/office/powerpoint/2010/main" val="1650048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89</a:t>
            </a:fld>
            <a:endParaRPr lang="pl-PL">
              <a:solidFill>
                <a:srgbClr val="000000"/>
              </a:solidFill>
            </a:endParaRPr>
          </a:p>
        </p:txBody>
      </p:sp>
    </p:spTree>
    <p:extLst>
      <p:ext uri="{BB962C8B-B14F-4D97-AF65-F5344CB8AC3E}">
        <p14:creationId xmlns:p14="http://schemas.microsoft.com/office/powerpoint/2010/main" val="2009528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90</a:t>
            </a:fld>
            <a:endParaRPr lang="pl-PL">
              <a:solidFill>
                <a:srgbClr val="000000"/>
              </a:solidFill>
            </a:endParaRPr>
          </a:p>
        </p:txBody>
      </p:sp>
    </p:spTree>
    <p:extLst>
      <p:ext uri="{BB962C8B-B14F-4D97-AF65-F5344CB8AC3E}">
        <p14:creationId xmlns:p14="http://schemas.microsoft.com/office/powerpoint/2010/main" val="1883867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Tree>
    <p:extLst>
      <p:ext uri="{BB962C8B-B14F-4D97-AF65-F5344CB8AC3E}">
        <p14:creationId xmlns:p14="http://schemas.microsoft.com/office/powerpoint/2010/main" val="2624861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92</a:t>
            </a:fld>
            <a:endParaRPr lang="pl-PL">
              <a:solidFill>
                <a:srgbClr val="000000"/>
              </a:solidFill>
            </a:endParaRPr>
          </a:p>
        </p:txBody>
      </p:sp>
    </p:spTree>
    <p:extLst>
      <p:ext uri="{BB962C8B-B14F-4D97-AF65-F5344CB8AC3E}">
        <p14:creationId xmlns:p14="http://schemas.microsoft.com/office/powerpoint/2010/main" val="2593318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93</a:t>
            </a:fld>
            <a:endParaRPr lang="pl-PL">
              <a:solidFill>
                <a:srgbClr val="000000"/>
              </a:solidFill>
            </a:endParaRPr>
          </a:p>
        </p:txBody>
      </p:sp>
    </p:spTree>
    <p:extLst>
      <p:ext uri="{BB962C8B-B14F-4D97-AF65-F5344CB8AC3E}">
        <p14:creationId xmlns:p14="http://schemas.microsoft.com/office/powerpoint/2010/main" val="3704178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94</a:t>
            </a:fld>
            <a:endParaRPr lang="pl-PL">
              <a:solidFill>
                <a:srgbClr val="000000"/>
              </a:solidFill>
            </a:endParaRPr>
          </a:p>
        </p:txBody>
      </p:sp>
    </p:spTree>
    <p:extLst>
      <p:ext uri="{BB962C8B-B14F-4D97-AF65-F5344CB8AC3E}">
        <p14:creationId xmlns:p14="http://schemas.microsoft.com/office/powerpoint/2010/main" val="2338779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solidFill>
                  <a:prstClr val="black"/>
                </a:solidFill>
              </a:rPr>
              <a:pPr/>
              <a:t>97</a:t>
            </a:fld>
            <a:endParaRPr lang="pl-PL">
              <a:solidFill>
                <a:prstClr val="black"/>
              </a:solidFill>
            </a:endParaRPr>
          </a:p>
        </p:txBody>
      </p:sp>
    </p:spTree>
    <p:extLst>
      <p:ext uri="{BB962C8B-B14F-4D97-AF65-F5344CB8AC3E}">
        <p14:creationId xmlns:p14="http://schemas.microsoft.com/office/powerpoint/2010/main" val="2193891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104</a:t>
            </a:fld>
            <a:endParaRPr lang="pl-PL">
              <a:solidFill>
                <a:srgbClr val="000000"/>
              </a:solidFill>
            </a:endParaRPr>
          </a:p>
        </p:txBody>
      </p:sp>
    </p:spTree>
    <p:extLst>
      <p:ext uri="{BB962C8B-B14F-4D97-AF65-F5344CB8AC3E}">
        <p14:creationId xmlns:p14="http://schemas.microsoft.com/office/powerpoint/2010/main" val="1217342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105</a:t>
            </a:fld>
            <a:endParaRPr lang="pl-PL">
              <a:solidFill>
                <a:srgbClr val="000000"/>
              </a:solidFill>
            </a:endParaRPr>
          </a:p>
        </p:txBody>
      </p:sp>
    </p:spTree>
    <p:extLst>
      <p:ext uri="{BB962C8B-B14F-4D97-AF65-F5344CB8AC3E}">
        <p14:creationId xmlns:p14="http://schemas.microsoft.com/office/powerpoint/2010/main" val="400374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106</a:t>
            </a:fld>
            <a:endParaRPr lang="pl-PL">
              <a:solidFill>
                <a:srgbClr val="000000"/>
              </a:solidFill>
            </a:endParaRPr>
          </a:p>
        </p:txBody>
      </p:sp>
    </p:spTree>
    <p:extLst>
      <p:ext uri="{BB962C8B-B14F-4D97-AF65-F5344CB8AC3E}">
        <p14:creationId xmlns:p14="http://schemas.microsoft.com/office/powerpoint/2010/main" val="224823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solidFill>
                  <a:srgbClr val="000000"/>
                </a:solidFill>
              </a:rPr>
              <a:pPr/>
              <a:t>6</a:t>
            </a:fld>
            <a:endParaRPr lang="pl-PL">
              <a:solidFill>
                <a:srgbClr val="000000"/>
              </a:solidFill>
            </a:endParaRPr>
          </a:p>
        </p:txBody>
      </p:sp>
    </p:spTree>
    <p:extLst>
      <p:ext uri="{BB962C8B-B14F-4D97-AF65-F5344CB8AC3E}">
        <p14:creationId xmlns:p14="http://schemas.microsoft.com/office/powerpoint/2010/main" val="1515255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107</a:t>
            </a:fld>
            <a:endParaRPr lang="pl-PL">
              <a:solidFill>
                <a:srgbClr val="000000"/>
              </a:solidFill>
            </a:endParaRPr>
          </a:p>
        </p:txBody>
      </p:sp>
    </p:spTree>
    <p:extLst>
      <p:ext uri="{BB962C8B-B14F-4D97-AF65-F5344CB8AC3E}">
        <p14:creationId xmlns:p14="http://schemas.microsoft.com/office/powerpoint/2010/main" val="643199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108</a:t>
            </a:fld>
            <a:endParaRPr lang="pl-PL">
              <a:solidFill>
                <a:srgbClr val="000000"/>
              </a:solidFill>
            </a:endParaRPr>
          </a:p>
        </p:txBody>
      </p:sp>
    </p:spTree>
    <p:extLst>
      <p:ext uri="{BB962C8B-B14F-4D97-AF65-F5344CB8AC3E}">
        <p14:creationId xmlns:p14="http://schemas.microsoft.com/office/powerpoint/2010/main" val="3503123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109</a:t>
            </a:fld>
            <a:endParaRPr lang="pl-PL">
              <a:solidFill>
                <a:srgbClr val="000000"/>
              </a:solidFill>
            </a:endParaRPr>
          </a:p>
        </p:txBody>
      </p:sp>
    </p:spTree>
    <p:extLst>
      <p:ext uri="{BB962C8B-B14F-4D97-AF65-F5344CB8AC3E}">
        <p14:creationId xmlns:p14="http://schemas.microsoft.com/office/powerpoint/2010/main" val="38869684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110</a:t>
            </a:fld>
            <a:endParaRPr lang="pl-PL">
              <a:solidFill>
                <a:srgbClr val="000000"/>
              </a:solidFill>
            </a:endParaRPr>
          </a:p>
        </p:txBody>
      </p:sp>
    </p:spTree>
    <p:extLst>
      <p:ext uri="{BB962C8B-B14F-4D97-AF65-F5344CB8AC3E}">
        <p14:creationId xmlns:p14="http://schemas.microsoft.com/office/powerpoint/2010/main" val="19087128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111</a:t>
            </a:fld>
            <a:endParaRPr lang="pl-PL">
              <a:solidFill>
                <a:srgbClr val="000000"/>
              </a:solidFill>
            </a:endParaRPr>
          </a:p>
        </p:txBody>
      </p:sp>
    </p:spTree>
    <p:extLst>
      <p:ext uri="{BB962C8B-B14F-4D97-AF65-F5344CB8AC3E}">
        <p14:creationId xmlns:p14="http://schemas.microsoft.com/office/powerpoint/2010/main" val="44229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112</a:t>
            </a:fld>
            <a:endParaRPr lang="pl-PL">
              <a:solidFill>
                <a:srgbClr val="000000"/>
              </a:solidFill>
            </a:endParaRPr>
          </a:p>
        </p:txBody>
      </p:sp>
    </p:spTree>
    <p:extLst>
      <p:ext uri="{BB962C8B-B14F-4D97-AF65-F5344CB8AC3E}">
        <p14:creationId xmlns:p14="http://schemas.microsoft.com/office/powerpoint/2010/main" val="1034707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113</a:t>
            </a:fld>
            <a:endParaRPr lang="pl-PL">
              <a:solidFill>
                <a:srgbClr val="000000"/>
              </a:solidFill>
            </a:endParaRPr>
          </a:p>
        </p:txBody>
      </p:sp>
    </p:spTree>
    <p:extLst>
      <p:ext uri="{BB962C8B-B14F-4D97-AF65-F5344CB8AC3E}">
        <p14:creationId xmlns:p14="http://schemas.microsoft.com/office/powerpoint/2010/main" val="38189252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114</a:t>
            </a:fld>
            <a:endParaRPr lang="pl-PL">
              <a:solidFill>
                <a:srgbClr val="000000"/>
              </a:solidFill>
            </a:endParaRPr>
          </a:p>
        </p:txBody>
      </p:sp>
    </p:spTree>
    <p:extLst>
      <p:ext uri="{BB962C8B-B14F-4D97-AF65-F5344CB8AC3E}">
        <p14:creationId xmlns:p14="http://schemas.microsoft.com/office/powerpoint/2010/main" val="28755562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115</a:t>
            </a:fld>
            <a:endParaRPr lang="pl-PL">
              <a:solidFill>
                <a:srgbClr val="000000"/>
              </a:solidFill>
            </a:endParaRPr>
          </a:p>
        </p:txBody>
      </p:sp>
    </p:spTree>
    <p:extLst>
      <p:ext uri="{BB962C8B-B14F-4D97-AF65-F5344CB8AC3E}">
        <p14:creationId xmlns:p14="http://schemas.microsoft.com/office/powerpoint/2010/main" val="7608148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116</a:t>
            </a:fld>
            <a:endParaRPr lang="pl-PL">
              <a:solidFill>
                <a:srgbClr val="000000"/>
              </a:solidFill>
            </a:endParaRPr>
          </a:p>
        </p:txBody>
      </p:sp>
    </p:spTree>
    <p:extLst>
      <p:ext uri="{BB962C8B-B14F-4D97-AF65-F5344CB8AC3E}">
        <p14:creationId xmlns:p14="http://schemas.microsoft.com/office/powerpoint/2010/main" val="5487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343B8-328F-4C80-B535-4651BCF8EF93}" type="slidenum">
              <a:rPr kumimoji="0" lang="pl-PL"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117</a:t>
            </a:fld>
            <a:endParaRPr lang="pl-PL">
              <a:solidFill>
                <a:srgbClr val="000000"/>
              </a:solidFill>
            </a:endParaRPr>
          </a:p>
        </p:txBody>
      </p:sp>
    </p:spTree>
    <p:extLst>
      <p:ext uri="{BB962C8B-B14F-4D97-AF65-F5344CB8AC3E}">
        <p14:creationId xmlns:p14="http://schemas.microsoft.com/office/powerpoint/2010/main" val="8710704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118</a:t>
            </a:fld>
            <a:endParaRPr lang="pl-PL">
              <a:solidFill>
                <a:srgbClr val="000000"/>
              </a:solidFill>
            </a:endParaRPr>
          </a:p>
        </p:txBody>
      </p:sp>
    </p:spTree>
    <p:extLst>
      <p:ext uri="{BB962C8B-B14F-4D97-AF65-F5344CB8AC3E}">
        <p14:creationId xmlns:p14="http://schemas.microsoft.com/office/powerpoint/2010/main" val="28525252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119</a:t>
            </a:fld>
            <a:endParaRPr lang="pl-PL">
              <a:solidFill>
                <a:srgbClr val="000000"/>
              </a:solidFill>
            </a:endParaRPr>
          </a:p>
        </p:txBody>
      </p:sp>
    </p:spTree>
    <p:extLst>
      <p:ext uri="{BB962C8B-B14F-4D97-AF65-F5344CB8AC3E}">
        <p14:creationId xmlns:p14="http://schemas.microsoft.com/office/powerpoint/2010/main" val="13657923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120</a:t>
            </a:fld>
            <a:endParaRPr lang="pl-PL">
              <a:solidFill>
                <a:srgbClr val="000000"/>
              </a:solidFill>
            </a:endParaRPr>
          </a:p>
        </p:txBody>
      </p:sp>
    </p:spTree>
    <p:extLst>
      <p:ext uri="{BB962C8B-B14F-4D97-AF65-F5344CB8AC3E}">
        <p14:creationId xmlns:p14="http://schemas.microsoft.com/office/powerpoint/2010/main" val="2336363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3458062-AA24-4CAC-9A70-1725F8D5AEA7}" type="slidenum">
              <a:rPr lang="pl-PL" smtClean="0">
                <a:solidFill>
                  <a:srgbClr val="000000"/>
                </a:solidFill>
              </a:rPr>
              <a:pPr/>
              <a:t>121</a:t>
            </a:fld>
            <a:endParaRPr lang="pl-PL">
              <a:solidFill>
                <a:srgbClr val="000000"/>
              </a:solidFill>
            </a:endParaRPr>
          </a:p>
        </p:txBody>
      </p:sp>
    </p:spTree>
    <p:extLst>
      <p:ext uri="{BB962C8B-B14F-4D97-AF65-F5344CB8AC3E}">
        <p14:creationId xmlns:p14="http://schemas.microsoft.com/office/powerpoint/2010/main" val="41472045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3458062-AA24-4CAC-9A70-1725F8D5AEA7}" type="slidenum">
              <a:rPr lang="pl-PL" smtClean="0">
                <a:solidFill>
                  <a:srgbClr val="000000"/>
                </a:solidFill>
              </a:rPr>
              <a:pPr/>
              <a:t>122</a:t>
            </a:fld>
            <a:endParaRPr lang="pl-PL">
              <a:solidFill>
                <a:srgbClr val="000000"/>
              </a:solidFill>
            </a:endParaRPr>
          </a:p>
        </p:txBody>
      </p:sp>
    </p:spTree>
    <p:extLst>
      <p:ext uri="{BB962C8B-B14F-4D97-AF65-F5344CB8AC3E}">
        <p14:creationId xmlns:p14="http://schemas.microsoft.com/office/powerpoint/2010/main" val="3308551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3458062-AA24-4CAC-9A70-1725F8D5AEA7}" type="slidenum">
              <a:rPr lang="pl-PL" smtClean="0">
                <a:solidFill>
                  <a:srgbClr val="000000"/>
                </a:solidFill>
              </a:rPr>
              <a:pPr/>
              <a:t>123</a:t>
            </a:fld>
            <a:endParaRPr lang="pl-PL">
              <a:solidFill>
                <a:srgbClr val="000000"/>
              </a:solidFill>
            </a:endParaRPr>
          </a:p>
        </p:txBody>
      </p:sp>
    </p:spTree>
    <p:extLst>
      <p:ext uri="{BB962C8B-B14F-4D97-AF65-F5344CB8AC3E}">
        <p14:creationId xmlns:p14="http://schemas.microsoft.com/office/powerpoint/2010/main" val="13158919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3458062-AA24-4CAC-9A70-1725F8D5AEA7}" type="slidenum">
              <a:rPr lang="pl-PL" smtClean="0">
                <a:solidFill>
                  <a:srgbClr val="000000"/>
                </a:solidFill>
              </a:rPr>
              <a:pPr/>
              <a:t>124</a:t>
            </a:fld>
            <a:endParaRPr lang="pl-PL">
              <a:solidFill>
                <a:srgbClr val="000000"/>
              </a:solidFill>
            </a:endParaRPr>
          </a:p>
        </p:txBody>
      </p:sp>
    </p:spTree>
    <p:extLst>
      <p:ext uri="{BB962C8B-B14F-4D97-AF65-F5344CB8AC3E}">
        <p14:creationId xmlns:p14="http://schemas.microsoft.com/office/powerpoint/2010/main" val="35527434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3458062-AA24-4CAC-9A70-1725F8D5AEA7}" type="slidenum">
              <a:rPr lang="pl-PL" smtClean="0">
                <a:solidFill>
                  <a:srgbClr val="000000"/>
                </a:solidFill>
              </a:rPr>
              <a:pPr/>
              <a:t>125</a:t>
            </a:fld>
            <a:endParaRPr lang="pl-PL">
              <a:solidFill>
                <a:srgbClr val="000000"/>
              </a:solidFill>
            </a:endParaRPr>
          </a:p>
        </p:txBody>
      </p:sp>
    </p:spTree>
    <p:extLst>
      <p:ext uri="{BB962C8B-B14F-4D97-AF65-F5344CB8AC3E}">
        <p14:creationId xmlns:p14="http://schemas.microsoft.com/office/powerpoint/2010/main" val="42079523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3458062-AA24-4CAC-9A70-1725F8D5AEA7}" type="slidenum">
              <a:rPr lang="pl-PL" smtClean="0">
                <a:solidFill>
                  <a:srgbClr val="000000"/>
                </a:solidFill>
              </a:rPr>
              <a:pPr/>
              <a:t>126</a:t>
            </a:fld>
            <a:endParaRPr lang="pl-PL">
              <a:solidFill>
                <a:srgbClr val="000000"/>
              </a:solidFill>
            </a:endParaRPr>
          </a:p>
        </p:txBody>
      </p:sp>
    </p:spTree>
    <p:extLst>
      <p:ext uri="{BB962C8B-B14F-4D97-AF65-F5344CB8AC3E}">
        <p14:creationId xmlns:p14="http://schemas.microsoft.com/office/powerpoint/2010/main" val="1251480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Aripiprazole 2007</a:t>
            </a:r>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0AB6F-9D45-4FA3-8D5D-5116210A68B6}"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0347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3458062-AA24-4CAC-9A70-1725F8D5AEA7}" type="slidenum">
              <a:rPr lang="pl-PL" smtClean="0">
                <a:solidFill>
                  <a:srgbClr val="000000"/>
                </a:solidFill>
              </a:rPr>
              <a:pPr/>
              <a:t>127</a:t>
            </a:fld>
            <a:endParaRPr lang="pl-PL">
              <a:solidFill>
                <a:srgbClr val="000000"/>
              </a:solidFill>
            </a:endParaRPr>
          </a:p>
        </p:txBody>
      </p:sp>
    </p:spTree>
    <p:extLst>
      <p:ext uri="{BB962C8B-B14F-4D97-AF65-F5344CB8AC3E}">
        <p14:creationId xmlns:p14="http://schemas.microsoft.com/office/powerpoint/2010/main" val="4031430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E3458062-AA24-4CAC-9A70-1725F8D5AEA7}" type="slidenum">
              <a:rPr lang="pl-PL" smtClean="0">
                <a:solidFill>
                  <a:srgbClr val="000000"/>
                </a:solidFill>
              </a:rPr>
              <a:pPr/>
              <a:t>128</a:t>
            </a:fld>
            <a:endParaRPr lang="pl-PL">
              <a:solidFill>
                <a:srgbClr val="000000"/>
              </a:solidFill>
            </a:endParaRPr>
          </a:p>
        </p:txBody>
      </p:sp>
    </p:spTree>
    <p:extLst>
      <p:ext uri="{BB962C8B-B14F-4D97-AF65-F5344CB8AC3E}">
        <p14:creationId xmlns:p14="http://schemas.microsoft.com/office/powerpoint/2010/main" val="18995845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7078EA-5B66-4B2F-96C4-286BE28FA32D}" type="slidenum">
              <a:rPr lang="pl-PL" smtClean="0">
                <a:solidFill>
                  <a:srgbClr val="000000"/>
                </a:solidFill>
              </a:rPr>
              <a:pPr/>
              <a:t>129</a:t>
            </a:fld>
            <a:endParaRPr lang="pl-PL">
              <a:solidFill>
                <a:srgbClr val="000000"/>
              </a:solidFill>
            </a:endParaRPr>
          </a:p>
        </p:txBody>
      </p:sp>
    </p:spTree>
    <p:extLst>
      <p:ext uri="{BB962C8B-B14F-4D97-AF65-F5344CB8AC3E}">
        <p14:creationId xmlns:p14="http://schemas.microsoft.com/office/powerpoint/2010/main" val="27154273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B721B08-6E8A-4874-8A09-C96358424426}" type="slidenum">
              <a:rPr lang="pl-PL" smtClean="0">
                <a:solidFill>
                  <a:prstClr val="black"/>
                </a:solidFill>
              </a:rPr>
              <a:pPr/>
              <a:t>135</a:t>
            </a:fld>
            <a:endParaRPr lang="pl-PL">
              <a:solidFill>
                <a:prstClr val="black"/>
              </a:solidFill>
            </a:endParaRPr>
          </a:p>
        </p:txBody>
      </p:sp>
    </p:spTree>
    <p:extLst>
      <p:ext uri="{BB962C8B-B14F-4D97-AF65-F5344CB8AC3E}">
        <p14:creationId xmlns:p14="http://schemas.microsoft.com/office/powerpoint/2010/main" val="8434901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9CAFCCB-2136-4BC6-AC3C-43BBE45098A6}" type="slidenum">
              <a:rPr lang="pl-PL" smtClean="0"/>
              <a:pPr/>
              <a:t>136</a:t>
            </a:fld>
            <a:endParaRPr lang="pl-PL"/>
          </a:p>
        </p:txBody>
      </p:sp>
    </p:spTree>
    <p:extLst>
      <p:ext uri="{BB962C8B-B14F-4D97-AF65-F5344CB8AC3E}">
        <p14:creationId xmlns:p14="http://schemas.microsoft.com/office/powerpoint/2010/main" val="38468743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9CAFCCB-2136-4BC6-AC3C-43BBE45098A6}" type="slidenum">
              <a:rPr lang="pl-PL" smtClean="0"/>
              <a:pPr/>
              <a:t>137</a:t>
            </a:fld>
            <a:endParaRPr lang="pl-PL"/>
          </a:p>
        </p:txBody>
      </p:sp>
    </p:spTree>
    <p:extLst>
      <p:ext uri="{BB962C8B-B14F-4D97-AF65-F5344CB8AC3E}">
        <p14:creationId xmlns:p14="http://schemas.microsoft.com/office/powerpoint/2010/main" val="546058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CF15A-96CF-4028-8957-4F86D000EC1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pPr>
              <a:lnSpc>
                <a:spcPct val="90000"/>
              </a:lnSpc>
            </a:pPr>
            <a:r>
              <a:rPr lang="en-US" dirty="0">
                <a:solidFill>
                  <a:srgbClr val="000000"/>
                </a:solidFill>
              </a:rPr>
              <a:t>Despite DSM-IV-TR requiring elevated, expansive or irritable mood symptoms for diagnosis of a bipolar I manic episode, other symptoms reflective of motor or psychic arousal and thinking are both more commonly observed and generally rated as more severe in manic states.  </a:t>
            </a:r>
          </a:p>
          <a:p>
            <a:pPr>
              <a:lnSpc>
                <a:spcPct val="90000"/>
              </a:lnSpc>
            </a:pPr>
            <a:r>
              <a:rPr lang="en-US" dirty="0">
                <a:solidFill>
                  <a:srgbClr val="000000"/>
                </a:solidFill>
              </a:rPr>
              <a:t>This table, with the first data column from the Goodwin and Jamison text published in 1990, and the second column from a recent regulatory trial of </a:t>
            </a:r>
            <a:r>
              <a:rPr lang="en-US" dirty="0" err="1">
                <a:solidFill>
                  <a:srgbClr val="000000"/>
                </a:solidFill>
              </a:rPr>
              <a:t>valproate</a:t>
            </a:r>
            <a:r>
              <a:rPr lang="en-US" dirty="0">
                <a:solidFill>
                  <a:srgbClr val="000000"/>
                </a:solidFill>
              </a:rPr>
              <a:t> in mania, exemplifies the consistent and numerous studies with similar findings – these include studies led by JM </a:t>
            </a:r>
            <a:r>
              <a:rPr lang="en-US" dirty="0" err="1">
                <a:solidFill>
                  <a:srgbClr val="000000"/>
                </a:solidFill>
              </a:rPr>
              <a:t>Azorin</a:t>
            </a:r>
            <a:r>
              <a:rPr lang="en-US" dirty="0">
                <a:solidFill>
                  <a:srgbClr val="000000"/>
                </a:solidFill>
              </a:rPr>
              <a:t>, E </a:t>
            </a:r>
            <a:r>
              <a:rPr lang="en-US" dirty="0" err="1">
                <a:solidFill>
                  <a:srgbClr val="000000"/>
                </a:solidFill>
              </a:rPr>
              <a:t>Hantouche</a:t>
            </a:r>
            <a:r>
              <a:rPr lang="en-US" dirty="0">
                <a:solidFill>
                  <a:srgbClr val="000000"/>
                </a:solidFill>
              </a:rPr>
              <a:t> and </a:t>
            </a:r>
            <a:br>
              <a:rPr lang="en-US" dirty="0">
                <a:solidFill>
                  <a:srgbClr val="000000"/>
                </a:solidFill>
              </a:rPr>
            </a:br>
            <a:r>
              <a:rPr lang="en-US" dirty="0">
                <a:solidFill>
                  <a:srgbClr val="000000"/>
                </a:solidFill>
              </a:rPr>
              <a:t>H </a:t>
            </a:r>
            <a:r>
              <a:rPr lang="en-US" dirty="0" err="1">
                <a:solidFill>
                  <a:srgbClr val="000000"/>
                </a:solidFill>
              </a:rPr>
              <a:t>Akiskal</a:t>
            </a:r>
            <a:r>
              <a:rPr lang="en-US" dirty="0">
                <a:solidFill>
                  <a:srgbClr val="000000"/>
                </a:solidFill>
              </a:rPr>
              <a:t>. </a:t>
            </a:r>
          </a:p>
          <a:p>
            <a:pPr>
              <a:lnSpc>
                <a:spcPct val="90000"/>
              </a:lnSpc>
            </a:pPr>
            <a:r>
              <a:rPr lang="en-US" dirty="0">
                <a:solidFill>
                  <a:srgbClr val="000000"/>
                </a:solidFill>
              </a:rPr>
              <a:t>Similarly, studies of </a:t>
            </a:r>
            <a:r>
              <a:rPr lang="en-US" dirty="0" err="1">
                <a:solidFill>
                  <a:srgbClr val="000000"/>
                </a:solidFill>
              </a:rPr>
              <a:t>valproate</a:t>
            </a:r>
            <a:r>
              <a:rPr lang="en-US" dirty="0">
                <a:solidFill>
                  <a:srgbClr val="000000"/>
                </a:solidFill>
              </a:rPr>
              <a:t> indicate that its principal efficacy in acute mania is in reduction of excess activity, motor hyperactivity, less need for sleep, and elevated mood. For lithium, the major studies indicated significant benefits on excess activity and motor hyperactivity. A similar spectrum of principal symptom reduction has been reported for olanzapine. </a:t>
            </a:r>
          </a:p>
          <a:p>
            <a:pPr>
              <a:lnSpc>
                <a:spcPct val="90000"/>
              </a:lnSpc>
            </a:pPr>
            <a:endParaRPr lang="en-GB" b="1" dirty="0">
              <a:solidFill>
                <a:srgbClr val="000000"/>
              </a:solidFill>
            </a:endParaRPr>
          </a:p>
          <a:p>
            <a:r>
              <a:rPr lang="en-GB" b="1" dirty="0">
                <a:solidFill>
                  <a:srgbClr val="000000"/>
                </a:solidFill>
              </a:rPr>
              <a:t>References</a:t>
            </a:r>
            <a:endParaRPr lang="en-GB" dirty="0">
              <a:solidFill>
                <a:srgbClr val="000000"/>
              </a:solidFill>
            </a:endParaRPr>
          </a:p>
          <a:p>
            <a:r>
              <a:rPr lang="fr-FR" dirty="0">
                <a:solidFill>
                  <a:srgbClr val="000000"/>
                </a:solidFill>
              </a:rPr>
              <a:t>Azorin JM, et al. J Affect </a:t>
            </a:r>
            <a:r>
              <a:rPr lang="fr-FR" dirty="0" err="1">
                <a:solidFill>
                  <a:srgbClr val="000000"/>
                </a:solidFill>
              </a:rPr>
              <a:t>Disord</a:t>
            </a:r>
            <a:r>
              <a:rPr lang="fr-FR" dirty="0">
                <a:solidFill>
                  <a:srgbClr val="000000"/>
                </a:solidFill>
              </a:rPr>
              <a:t> 2006;96:215-223</a:t>
            </a:r>
          </a:p>
          <a:p>
            <a:r>
              <a:rPr lang="en-US" dirty="0">
                <a:solidFill>
                  <a:srgbClr val="000000"/>
                </a:solidFill>
              </a:rPr>
              <a:t>Bowden CL. J </a:t>
            </a:r>
            <a:r>
              <a:rPr lang="en-US" dirty="0" err="1">
                <a:solidFill>
                  <a:srgbClr val="000000"/>
                </a:solidFill>
              </a:rPr>
              <a:t>Clin</a:t>
            </a:r>
            <a:r>
              <a:rPr lang="en-US" dirty="0">
                <a:solidFill>
                  <a:srgbClr val="000000"/>
                </a:solidFill>
              </a:rPr>
              <a:t> Psychiatry 2006;67:1501-1510</a:t>
            </a:r>
          </a:p>
          <a:p>
            <a:r>
              <a:rPr lang="fr-FR" dirty="0" err="1">
                <a:solidFill>
                  <a:srgbClr val="000000"/>
                </a:solidFill>
              </a:rPr>
              <a:t>Bowden</a:t>
            </a:r>
            <a:r>
              <a:rPr lang="fr-FR" dirty="0">
                <a:solidFill>
                  <a:srgbClr val="000000"/>
                </a:solidFill>
              </a:rPr>
              <a:t> CL, et al. JAMA 1994;271:918-924</a:t>
            </a:r>
          </a:p>
          <a:p>
            <a:r>
              <a:rPr lang="fr-FR" dirty="0" err="1">
                <a:solidFill>
                  <a:srgbClr val="000000"/>
                </a:solidFill>
              </a:rPr>
              <a:t>Goodwin</a:t>
            </a:r>
            <a:r>
              <a:rPr lang="fr-FR" dirty="0">
                <a:solidFill>
                  <a:srgbClr val="000000"/>
                </a:solidFill>
              </a:rPr>
              <a:t> FK, </a:t>
            </a:r>
            <a:r>
              <a:rPr lang="fr-FR" dirty="0" err="1">
                <a:solidFill>
                  <a:srgbClr val="000000"/>
                </a:solidFill>
              </a:rPr>
              <a:t>Jamison</a:t>
            </a:r>
            <a:r>
              <a:rPr lang="fr-FR" dirty="0">
                <a:solidFill>
                  <a:srgbClr val="000000"/>
                </a:solidFill>
              </a:rPr>
              <a:t> KR. 1990 </a:t>
            </a:r>
            <a:r>
              <a:rPr lang="fr-FR" i="1" dirty="0" err="1">
                <a:solidFill>
                  <a:srgbClr val="000000"/>
                </a:solidFill>
              </a:rPr>
              <a:t>Manic</a:t>
            </a:r>
            <a:r>
              <a:rPr lang="fr-FR" i="1" dirty="0">
                <a:solidFill>
                  <a:srgbClr val="000000"/>
                </a:solidFill>
              </a:rPr>
              <a:t>-</a:t>
            </a:r>
            <a:r>
              <a:rPr lang="fr-FR" i="1" dirty="0" err="1">
                <a:solidFill>
                  <a:srgbClr val="000000"/>
                </a:solidFill>
              </a:rPr>
              <a:t>Depressive</a:t>
            </a:r>
            <a:r>
              <a:rPr lang="fr-FR" i="1" dirty="0">
                <a:solidFill>
                  <a:srgbClr val="000000"/>
                </a:solidFill>
              </a:rPr>
              <a:t> </a:t>
            </a:r>
            <a:r>
              <a:rPr lang="fr-FR" i="1" dirty="0" err="1">
                <a:solidFill>
                  <a:srgbClr val="000000"/>
                </a:solidFill>
              </a:rPr>
              <a:t>Illness</a:t>
            </a:r>
            <a:r>
              <a:rPr lang="fr-FR" dirty="0">
                <a:solidFill>
                  <a:srgbClr val="000000"/>
                </a:solidFill>
              </a:rPr>
              <a:t> </a:t>
            </a:r>
            <a:br>
              <a:rPr lang="fr-FR" dirty="0">
                <a:solidFill>
                  <a:srgbClr val="000000"/>
                </a:solidFill>
              </a:rPr>
            </a:br>
            <a:r>
              <a:rPr lang="fr-FR" dirty="0">
                <a:solidFill>
                  <a:srgbClr val="000000"/>
                </a:solidFill>
              </a:rPr>
              <a:t>Oxford </a:t>
            </a:r>
            <a:r>
              <a:rPr lang="fr-FR" dirty="0" err="1">
                <a:solidFill>
                  <a:srgbClr val="000000"/>
                </a:solidFill>
              </a:rPr>
              <a:t>University</a:t>
            </a:r>
            <a:r>
              <a:rPr lang="fr-FR" dirty="0">
                <a:solidFill>
                  <a:srgbClr val="000000"/>
                </a:solidFill>
              </a:rPr>
              <a:t> </a:t>
            </a:r>
            <a:r>
              <a:rPr lang="fr-FR" dirty="0" err="1">
                <a:solidFill>
                  <a:srgbClr val="000000"/>
                </a:solidFill>
              </a:rPr>
              <a:t>Press</a:t>
            </a:r>
            <a:r>
              <a:rPr lang="fr-FR" dirty="0">
                <a:solidFill>
                  <a:srgbClr val="000000"/>
                </a:solidFill>
              </a:rPr>
              <a:t> </a:t>
            </a:r>
            <a:r>
              <a:rPr lang="en-US" dirty="0">
                <a:solidFill>
                  <a:srgbClr val="000000"/>
                </a:solidFill>
              </a:rPr>
              <a:t>Inc., New York, NY: </a:t>
            </a:r>
            <a:r>
              <a:rPr lang="fr-FR" dirty="0">
                <a:solidFill>
                  <a:srgbClr val="000000"/>
                </a:solidFill>
              </a:rPr>
              <a:t>227-244</a:t>
            </a:r>
            <a:endParaRPr lang="en-US" dirty="0">
              <a:solidFill>
                <a:srgbClr val="000000"/>
              </a:solidFill>
            </a:endParaRPr>
          </a:p>
          <a:p>
            <a:r>
              <a:rPr lang="en-US" dirty="0" err="1">
                <a:solidFill>
                  <a:srgbClr val="000000"/>
                </a:solidFill>
              </a:rPr>
              <a:t>Tohen</a:t>
            </a:r>
            <a:r>
              <a:rPr lang="en-US" dirty="0">
                <a:solidFill>
                  <a:srgbClr val="000000"/>
                </a:solidFill>
              </a:rPr>
              <a:t> MF, et al. Am J Psychiatry 2002;159:1011-1017</a:t>
            </a:r>
          </a:p>
          <a:p>
            <a:pPr>
              <a:lnSpc>
                <a:spcPct val="90000"/>
              </a:lnSpc>
            </a:pPr>
            <a:endParaRPr lang="en-GB"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Rot="1" noChangeAspect="1" noChangeArrowheads="1" noTextEdit="1"/>
          </p:cNvSpPr>
          <p:nvPr>
            <p:ph type="sldImg"/>
          </p:nvPr>
        </p:nvSpPr>
        <p:spPr>
          <a:ln/>
        </p:spPr>
      </p:sp>
      <p:sp>
        <p:nvSpPr>
          <p:cNvPr id="1234947" name="Rectangle 3"/>
          <p:cNvSpPr>
            <a:spLocks noGrp="1" noChangeArrowheads="1"/>
          </p:cNvSpPr>
          <p:nvPr>
            <p:ph type="body" idx="1"/>
          </p:nvPr>
        </p:nvSpPr>
        <p:spPr>
          <a:xfrm>
            <a:off x="914711" y="4344025"/>
            <a:ext cx="5028579" cy="4112926"/>
          </a:xfrm>
        </p:spPr>
        <p:txBody>
          <a:bodyPr/>
          <a:lstStyle/>
          <a:p>
            <a:r>
              <a:rPr lang="en-US" sz="1000" b="1"/>
              <a:t>Bipolar Disorder—3.4% of the US Population Screened Positive by MDQ</a:t>
            </a:r>
          </a:p>
          <a:p>
            <a:pPr marL="224325" lvl="1" indent="-112163">
              <a:buFontTx/>
              <a:buChar char="•"/>
            </a:pPr>
            <a:r>
              <a:rPr lang="en-US" sz="1000"/>
              <a:t>The Mood Disorder Questionnaire is a screening tool that can be used to identify patients most likely to have bipolar disorder</a:t>
            </a:r>
            <a:r>
              <a:rPr lang="en-US" sz="1000" baseline="30000"/>
              <a:t>1,2</a:t>
            </a:r>
          </a:p>
          <a:p>
            <a:pPr marL="224325" lvl="1" indent="-112163">
              <a:buFontTx/>
              <a:buChar char="•"/>
            </a:pPr>
            <a:r>
              <a:rPr lang="en-US" sz="1000"/>
              <a:t>In 2001, a large-scale epidemiologic survey (n=85,358) was conducted using the MDQ to screen respondents for the presence of symptoms of bipolar disorder (based on DSM-IV criteria)</a:t>
            </a:r>
            <a:r>
              <a:rPr lang="en-US" sz="1000" baseline="30000"/>
              <a:t>3</a:t>
            </a:r>
          </a:p>
          <a:p>
            <a:pPr marL="224325" lvl="1" indent="-112163">
              <a:buFontTx/>
              <a:buChar char="•"/>
            </a:pPr>
            <a:r>
              <a:rPr lang="en-US" sz="1000"/>
              <a:t>The overall prevalence rate (weighted to match US census data) for patients with symptoms of bipolar disorder was estimated to be 3.4%, or about 7 million adults</a:t>
            </a:r>
            <a:r>
              <a:rPr lang="en-US" sz="1000" baseline="30000"/>
              <a:t>3</a:t>
            </a:r>
          </a:p>
          <a:p>
            <a:pPr marL="224325" lvl="1" indent="-112163">
              <a:buFontTx/>
              <a:buChar char="•"/>
            </a:pPr>
            <a:r>
              <a:rPr lang="en-US" sz="1000"/>
              <a:t>When adjusted for response bias, the estimated prevalence rate rises to 3.7%, or 7.6 million adults</a:t>
            </a:r>
            <a:r>
              <a:rPr lang="en-US" sz="1000" baseline="30000"/>
              <a:t>3</a:t>
            </a:r>
          </a:p>
          <a:p>
            <a:pPr marL="224325" lvl="1" indent="-112163">
              <a:buFontTx/>
              <a:buChar char="•"/>
            </a:pPr>
            <a:r>
              <a:rPr lang="en-US" sz="1000"/>
              <a:t>Symptoms were much more common among younger rather than older people (those aged 18 to 24 years vs those over 65), and in households with incomes less than $20,000</a:t>
            </a:r>
            <a:r>
              <a:rPr lang="en-US" sz="1000" baseline="30000"/>
              <a:t>3</a:t>
            </a:r>
          </a:p>
          <a:p>
            <a:pPr>
              <a:buFontTx/>
              <a:buChar char="•"/>
            </a:pPr>
            <a:endParaRPr lang="en-US" sz="1000"/>
          </a:p>
          <a:p>
            <a:endParaRPr lang="en-US" sz="1000"/>
          </a:p>
          <a:p>
            <a:endParaRPr lang="en-US" sz="1000"/>
          </a:p>
          <a:p>
            <a:endParaRPr lang="en-US" sz="1000"/>
          </a:p>
          <a:p>
            <a:endParaRPr lang="en-US" sz="1000"/>
          </a:p>
          <a:p>
            <a:endParaRPr lang="en-US" sz="1000"/>
          </a:p>
          <a:p>
            <a:endParaRPr lang="en-US" sz="1000"/>
          </a:p>
          <a:p>
            <a:r>
              <a:rPr lang="en-US" sz="800"/>
              <a:t>1. Hirschfeld. </a:t>
            </a:r>
            <a:r>
              <a:rPr lang="en-US" sz="800" i="1"/>
              <a:t>Prim Care Companion J Clin Psychiatry. </a:t>
            </a:r>
            <a:r>
              <a:rPr lang="en-US" sz="800"/>
              <a:t>2002;4:9-11.</a:t>
            </a:r>
          </a:p>
          <a:p>
            <a:r>
              <a:rPr lang="en-US" sz="800"/>
              <a:t>2. Hirschfeld et al. </a:t>
            </a:r>
            <a:r>
              <a:rPr lang="en-US" sz="800" i="1"/>
              <a:t>Am J Psychiatry.</a:t>
            </a:r>
            <a:r>
              <a:rPr lang="en-US" sz="800"/>
              <a:t> 2000;157:1873-1875.</a:t>
            </a:r>
          </a:p>
          <a:p>
            <a:r>
              <a:rPr lang="en-US" sz="800"/>
              <a:t>3. Hirschfeld et al. </a:t>
            </a:r>
            <a:r>
              <a:rPr lang="en-US" sz="800" i="1"/>
              <a:t>J Clin Psychiatry.</a:t>
            </a:r>
            <a:r>
              <a:rPr lang="en-US" sz="800"/>
              <a:t> 2003;64:53-59.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1295400"/>
            <a:ext cx="10363200" cy="2305050"/>
          </a:xfrm>
        </p:spPr>
        <p:txBody>
          <a:bodyPr/>
          <a:lstStyle>
            <a:lvl1pPr>
              <a:defRPr sz="7200"/>
            </a:lvl1pPr>
          </a:lstStyle>
          <a:p>
            <a:r>
              <a:rPr lang="pl-PL"/>
              <a:t>Kliknij, aby edytować styl</a:t>
            </a:r>
            <a:endParaRPr lang="en-US"/>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pl-PL"/>
              <a:t>Kliknij, aby edytować styl wzorca podtytułu</a:t>
            </a:r>
            <a:endParaRPr lang="en-US"/>
          </a:p>
        </p:txBody>
      </p:sp>
      <p:sp>
        <p:nvSpPr>
          <p:cNvPr id="3076" name="Rectangle 4"/>
          <p:cNvSpPr>
            <a:spLocks noGrp="1" noChangeArrowheads="1"/>
          </p:cNvSpPr>
          <p:nvPr>
            <p:ph type="dt" sz="half" idx="2"/>
          </p:nvPr>
        </p:nvSpPr>
        <p:spPr/>
        <p:txBody>
          <a:bodyPr/>
          <a:lstStyle>
            <a:lvl1pPr>
              <a:defRPr/>
            </a:lvl1pPr>
          </a:lstStyle>
          <a:p>
            <a:fld id="{5EDD1D80-4EB8-403F-AE56-A846B5A27708}" type="datetime1">
              <a:rPr lang="en-US" smtClean="0">
                <a:solidFill>
                  <a:srgbClr val="FFFFFF"/>
                </a:solidFill>
              </a:rPr>
              <a:pPr/>
              <a:t>4/7/2019</a:t>
            </a:fld>
            <a:endParaRPr lang="en-US">
              <a:solidFill>
                <a:srgbClr val="FFFFFF"/>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78" name="Rectangle 6"/>
          <p:cNvSpPr>
            <a:spLocks noGrp="1" noChangeArrowheads="1"/>
          </p:cNvSpPr>
          <p:nvPr>
            <p:ph type="sldNum" sz="quarter" idx="4"/>
          </p:nvPr>
        </p:nvSpPr>
        <p:spPr/>
        <p:txBody>
          <a:bodyPr/>
          <a:lstStyle>
            <a:lvl1pPr>
              <a:defRPr/>
            </a:lvl1pPr>
          </a:lstStyle>
          <a:p>
            <a:fld id="{094D4785-88F0-4186-B2B7-AB393BBD0C9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13753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solidFill>
                <a:srgbClr val="FFFFFF"/>
              </a:solidFill>
            </a:endParaRPr>
          </a:p>
        </p:txBody>
      </p:sp>
      <p:sp>
        <p:nvSpPr>
          <p:cNvPr id="5" name="Symbol zastępczy stopki 4"/>
          <p:cNvSpPr>
            <a:spLocks noGrp="1"/>
          </p:cNvSpPr>
          <p:nvPr>
            <p:ph type="ftr" sz="quarter" idx="11"/>
          </p:nvPr>
        </p:nvSpPr>
        <p:spPr/>
        <p:txBody>
          <a:bodyPr/>
          <a:lstStyle>
            <a:lvl1pPr>
              <a:defRPr/>
            </a:lvl1pPr>
          </a:lstStyle>
          <a:p>
            <a:r>
              <a:rPr lang="pl-PL">
                <a:solidFill>
                  <a:srgbClr val="FFFFFF"/>
                </a:solidFill>
              </a:rPr>
              <a:t>A. Czernikiewicz  2000</a:t>
            </a:r>
          </a:p>
        </p:txBody>
      </p:sp>
      <p:sp>
        <p:nvSpPr>
          <p:cNvPr id="6" name="Symbol zastępczy numeru slajdu 5"/>
          <p:cNvSpPr>
            <a:spLocks noGrp="1"/>
          </p:cNvSpPr>
          <p:nvPr>
            <p:ph type="sldNum" sz="quarter" idx="12"/>
          </p:nvPr>
        </p:nvSpPr>
        <p:spPr/>
        <p:txBody>
          <a:bodyPr/>
          <a:lstStyle>
            <a:lvl1pPr>
              <a:defRPr/>
            </a:lvl1pPr>
          </a:lstStyle>
          <a:p>
            <a:fld id="{832F0B81-82A6-4B87-A554-E588FE019B78}" type="slidenum">
              <a:rPr lang="pl-PL" smtClean="0">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3439507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pl-PL"/>
              <a:t>Kliknij, aby edytować styl</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FD17FA3B-C404-4317-B0BC-953931111309}" type="datetimeFigureOut">
              <a:rPr lang="pl-PL" smtClean="0"/>
              <a:pPr/>
              <a:t>07.04.2019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6358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07.04.2019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extLst>
      <p:ext uri="{BB962C8B-B14F-4D97-AF65-F5344CB8AC3E}">
        <p14:creationId xmlns:p14="http://schemas.microsoft.com/office/powerpoint/2010/main" val="3859681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pl-PL"/>
              <a:t>Kliknij, aby edytować styl</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D17FA3B-C404-4317-B0BC-953931111309}" type="datetimeFigureOut">
              <a:rPr lang="pl-PL" smtClean="0"/>
              <a:pPr/>
              <a:t>07.04.2019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09074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FD17FA3B-C404-4317-B0BC-953931111309}" type="datetimeFigureOut">
              <a:rPr lang="pl-PL" smtClean="0"/>
              <a:pPr/>
              <a:t>07.04.2019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pPr/>
              <a:t>‹#›</a:t>
            </a:fld>
            <a:endParaRPr lang="pl-PL"/>
          </a:p>
        </p:txBody>
      </p:sp>
    </p:spTree>
    <p:extLst>
      <p:ext uri="{BB962C8B-B14F-4D97-AF65-F5344CB8AC3E}">
        <p14:creationId xmlns:p14="http://schemas.microsoft.com/office/powerpoint/2010/main" val="15067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FD17FA3B-C404-4317-B0BC-953931111309}" type="datetimeFigureOut">
              <a:rPr lang="pl-PL" smtClean="0"/>
              <a:pPr/>
              <a:t>07.04.2019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931897F-8F23-433E-A660-EFF8D3EDA506}" type="slidenum">
              <a:rPr lang="pl-PL" smtClean="0"/>
              <a:pPr/>
              <a:t>‹#›</a:t>
            </a:fld>
            <a:endParaRPr lang="pl-PL"/>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557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FD17FA3B-C404-4317-B0BC-953931111309}" type="datetimeFigureOut">
              <a:rPr lang="pl-PL" smtClean="0"/>
              <a:pPr/>
              <a:t>07.04.2019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931897F-8F23-433E-A660-EFF8D3EDA506}" type="slidenum">
              <a:rPr lang="pl-PL" smtClean="0"/>
              <a:pPr/>
              <a:t>‹#›</a:t>
            </a:fld>
            <a:endParaRPr lang="pl-PL"/>
          </a:p>
        </p:txBody>
      </p:sp>
    </p:spTree>
    <p:extLst>
      <p:ext uri="{BB962C8B-B14F-4D97-AF65-F5344CB8AC3E}">
        <p14:creationId xmlns:p14="http://schemas.microsoft.com/office/powerpoint/2010/main" val="3592367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7FA3B-C404-4317-B0BC-953931111309}" type="datetimeFigureOut">
              <a:rPr lang="pl-PL" smtClean="0"/>
              <a:pPr/>
              <a:t>07.04.2019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931897F-8F23-433E-A660-EFF8D3EDA506}" type="slidenum">
              <a:rPr lang="pl-PL" smtClean="0"/>
              <a:pPr/>
              <a:t>‹#›</a:t>
            </a:fld>
            <a:endParaRPr lang="pl-PL"/>
          </a:p>
        </p:txBody>
      </p:sp>
    </p:spTree>
    <p:extLst>
      <p:ext uri="{BB962C8B-B14F-4D97-AF65-F5344CB8AC3E}">
        <p14:creationId xmlns:p14="http://schemas.microsoft.com/office/powerpoint/2010/main" val="2456061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pl-PL"/>
              <a:t>Kliknij, aby edytować styl</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D17FA3B-C404-4317-B0BC-953931111309}" type="datetimeFigureOut">
              <a:rPr lang="pl-PL" smtClean="0"/>
              <a:pPr/>
              <a:t>07.04.2019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pPr/>
              <a:t>‹#›</a:t>
            </a:fld>
            <a:endParaRPr lang="pl-PL"/>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899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pl-PL"/>
              <a:t>Kliknij, aby edytować styl</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D17FA3B-C404-4317-B0BC-953931111309}" type="datetimeFigureOut">
              <a:rPr lang="pl-PL" smtClean="0"/>
              <a:pPr/>
              <a:t>07.04.2019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pPr/>
              <a:t>‹#›</a:t>
            </a:fld>
            <a:endParaRPr lang="pl-PL"/>
          </a:p>
        </p:txBody>
      </p:sp>
    </p:spTree>
    <p:extLst>
      <p:ext uri="{BB962C8B-B14F-4D97-AF65-F5344CB8AC3E}">
        <p14:creationId xmlns:p14="http://schemas.microsoft.com/office/powerpoint/2010/main" val="183278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07.04.2019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extLst>
      <p:ext uri="{BB962C8B-B14F-4D97-AF65-F5344CB8AC3E}">
        <p14:creationId xmlns:p14="http://schemas.microsoft.com/office/powerpoint/2010/main" val="647110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solidFill>
                <a:srgbClr val="FFFFFF"/>
              </a:solidFill>
            </a:endParaRPr>
          </a:p>
        </p:txBody>
      </p:sp>
      <p:sp>
        <p:nvSpPr>
          <p:cNvPr id="5" name="Symbol zastępczy stopki 4"/>
          <p:cNvSpPr>
            <a:spLocks noGrp="1"/>
          </p:cNvSpPr>
          <p:nvPr>
            <p:ph type="ftr" sz="quarter" idx="11"/>
          </p:nvPr>
        </p:nvSpPr>
        <p:spPr/>
        <p:txBody>
          <a:bodyPr/>
          <a:lstStyle>
            <a:lvl1pPr>
              <a:defRPr/>
            </a:lvl1pPr>
          </a:lstStyle>
          <a:p>
            <a:r>
              <a:rPr lang="pl-PL">
                <a:solidFill>
                  <a:srgbClr val="FFFFFF"/>
                </a:solidFill>
              </a:rPr>
              <a:t>A. Czernikiewicz  2000</a:t>
            </a:r>
          </a:p>
        </p:txBody>
      </p:sp>
      <p:sp>
        <p:nvSpPr>
          <p:cNvPr id="6" name="Symbol zastępczy numeru slajdu 5"/>
          <p:cNvSpPr>
            <a:spLocks noGrp="1"/>
          </p:cNvSpPr>
          <p:nvPr>
            <p:ph type="sldNum" sz="quarter" idx="12"/>
          </p:nvPr>
        </p:nvSpPr>
        <p:spPr/>
        <p:txBody>
          <a:bodyPr/>
          <a:lstStyle>
            <a:lvl1pPr>
              <a:defRPr/>
            </a:lvl1pPr>
          </a:lstStyle>
          <a:p>
            <a:fld id="{50BEB910-C148-4AF6-B461-EDB347FCA48E}" type="slidenum">
              <a:rPr lang="pl-PL" smtClean="0">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1145642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07.04.2019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extLst>
      <p:ext uri="{BB962C8B-B14F-4D97-AF65-F5344CB8AC3E}">
        <p14:creationId xmlns:p14="http://schemas.microsoft.com/office/powerpoint/2010/main" val="1081799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09600" y="0"/>
            <a:ext cx="10972800" cy="1143000"/>
          </a:xfrm>
        </p:spPr>
        <p:txBody>
          <a:bodyPr/>
          <a:lstStyle/>
          <a:p>
            <a:r>
              <a:rPr lang="pl-PL"/>
              <a:t>Kliknij, aby edytować styl</a:t>
            </a:r>
          </a:p>
        </p:txBody>
      </p:sp>
      <p:sp>
        <p:nvSpPr>
          <p:cNvPr id="3" name="Symbol zastępczy tabeli 2"/>
          <p:cNvSpPr>
            <a:spLocks noGrp="1"/>
          </p:cNvSpPr>
          <p:nvPr>
            <p:ph type="tbl" idx="1"/>
          </p:nvPr>
        </p:nvSpPr>
        <p:spPr>
          <a:xfrm>
            <a:off x="609600" y="1066800"/>
            <a:ext cx="10972800" cy="4349750"/>
          </a:xfrm>
        </p:spPr>
        <p:txBody>
          <a:bodyPr/>
          <a:lstStyle/>
          <a:p>
            <a:endParaRPr lang="pl-PL"/>
          </a:p>
        </p:txBody>
      </p:sp>
      <p:sp>
        <p:nvSpPr>
          <p:cNvPr id="4" name="Symbol zastępczy daty 3"/>
          <p:cNvSpPr>
            <a:spLocks noGrp="1"/>
          </p:cNvSpPr>
          <p:nvPr>
            <p:ph type="dt" sz="half" idx="10"/>
          </p:nvPr>
        </p:nvSpPr>
        <p:spPr>
          <a:xfrm>
            <a:off x="609600" y="6245225"/>
            <a:ext cx="2844800" cy="476250"/>
          </a:xfrm>
        </p:spPr>
        <p:txBody>
          <a:bodyPr/>
          <a:lstStyle>
            <a:lvl1pPr>
              <a:defRPr/>
            </a:lvl1pPr>
          </a:lstStyle>
          <a:p>
            <a:endParaRPr lang="en-GB"/>
          </a:p>
        </p:txBody>
      </p:sp>
      <p:sp>
        <p:nvSpPr>
          <p:cNvPr id="5" name="Symbol zastępczy stopki 4"/>
          <p:cNvSpPr>
            <a:spLocks noGrp="1"/>
          </p:cNvSpPr>
          <p:nvPr>
            <p:ph type="ftr" sz="quarter" idx="11"/>
          </p:nvPr>
        </p:nvSpPr>
        <p:spPr>
          <a:xfrm>
            <a:off x="4165600" y="6245225"/>
            <a:ext cx="3860800" cy="476250"/>
          </a:xfrm>
        </p:spPr>
        <p:txBody>
          <a:bodyPr/>
          <a:lstStyle>
            <a:lvl1pPr>
              <a:defRPr/>
            </a:lvl1pPr>
          </a:lstStyle>
          <a:p>
            <a:endParaRPr lang="en-GB"/>
          </a:p>
        </p:txBody>
      </p:sp>
    </p:spTree>
    <p:extLst>
      <p:ext uri="{BB962C8B-B14F-4D97-AF65-F5344CB8AC3E}">
        <p14:creationId xmlns:p14="http://schemas.microsoft.com/office/powerpoint/2010/main" val="757273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chart">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609600" y="0"/>
            <a:ext cx="10972800" cy="1143000"/>
          </a:xfrm>
        </p:spPr>
        <p:txBody>
          <a:bodyPr/>
          <a:lstStyle/>
          <a:p>
            <a:r>
              <a:rPr lang="pl-PL"/>
              <a:t>Kliknij, aby edytować styl</a:t>
            </a:r>
          </a:p>
        </p:txBody>
      </p:sp>
      <p:sp>
        <p:nvSpPr>
          <p:cNvPr id="3" name="Symbol zastępczy wykresu 2"/>
          <p:cNvSpPr>
            <a:spLocks noGrp="1"/>
          </p:cNvSpPr>
          <p:nvPr>
            <p:ph type="chart" idx="1"/>
          </p:nvPr>
        </p:nvSpPr>
        <p:spPr>
          <a:xfrm>
            <a:off x="609600" y="1066800"/>
            <a:ext cx="10972800" cy="4349750"/>
          </a:xfrm>
        </p:spPr>
        <p:txBody>
          <a:bodyPr/>
          <a:lstStyle/>
          <a:p>
            <a:endParaRPr lang="pl-PL"/>
          </a:p>
        </p:txBody>
      </p:sp>
      <p:sp>
        <p:nvSpPr>
          <p:cNvPr id="4" name="Symbol zastępczy daty 3"/>
          <p:cNvSpPr>
            <a:spLocks noGrp="1"/>
          </p:cNvSpPr>
          <p:nvPr>
            <p:ph type="dt" sz="half" idx="10"/>
          </p:nvPr>
        </p:nvSpPr>
        <p:spPr>
          <a:xfrm>
            <a:off x="609600" y="6245225"/>
            <a:ext cx="2844800" cy="476250"/>
          </a:xfrm>
        </p:spPr>
        <p:txBody>
          <a:bodyPr/>
          <a:lstStyle>
            <a:lvl1pPr>
              <a:defRPr/>
            </a:lvl1pPr>
          </a:lstStyle>
          <a:p>
            <a:endParaRPr lang="en-GB"/>
          </a:p>
        </p:txBody>
      </p:sp>
      <p:sp>
        <p:nvSpPr>
          <p:cNvPr id="5" name="Symbol zastępczy stopki 4"/>
          <p:cNvSpPr>
            <a:spLocks noGrp="1"/>
          </p:cNvSpPr>
          <p:nvPr>
            <p:ph type="ftr" sz="quarter" idx="11"/>
          </p:nvPr>
        </p:nvSpPr>
        <p:spPr>
          <a:xfrm>
            <a:off x="4165600" y="6245225"/>
            <a:ext cx="3860800" cy="476250"/>
          </a:xfrm>
        </p:spPr>
        <p:txBody>
          <a:bodyPr/>
          <a:lstStyle>
            <a:lvl1pPr>
              <a:defRPr/>
            </a:lvl1pPr>
          </a:lstStyle>
          <a:p>
            <a:endParaRPr lang="en-GB"/>
          </a:p>
        </p:txBody>
      </p:sp>
    </p:spTree>
    <p:extLst>
      <p:ext uri="{BB962C8B-B14F-4D97-AF65-F5344CB8AC3E}">
        <p14:creationId xmlns:p14="http://schemas.microsoft.com/office/powerpoint/2010/main" val="1016443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grpSp>
        <p:nvGrpSpPr>
          <p:cNvPr id="7" name="Group 14"/>
          <p:cNvGrpSpPr/>
          <p:nvPr/>
        </p:nvGrpSpPr>
        <p:grpSpPr>
          <a:xfrm>
            <a:off x="0" y="2928934"/>
            <a:ext cx="12192000" cy="285752"/>
            <a:chOff x="0" y="2928934"/>
            <a:chExt cx="9144000" cy="285752"/>
          </a:xfrm>
        </p:grpSpPr>
        <p:sp>
          <p:nvSpPr>
            <p:cNvPr id="12"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a:solidFill>
                  <a:prstClr val="white"/>
                </a:solidFill>
              </a:endParaRPr>
            </a:p>
          </p:txBody>
        </p:sp>
        <p:sp>
          <p:nvSpPr>
            <p:cNvPr id="13" name="Rectangle 12"/>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a:solidFill>
                  <a:prstClr val="white"/>
                </a:solidFill>
              </a:endParaRPr>
            </a:p>
          </p:txBody>
        </p:sp>
        <p:sp>
          <p:nvSpPr>
            <p:cNvPr id="14" name="Rectangle 13"/>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dirty="0">
                <a:solidFill>
                  <a:prstClr val="white"/>
                </a:solidFill>
              </a:endParaRPr>
            </a:p>
          </p:txBody>
        </p:sp>
      </p:grpSp>
      <p:sp>
        <p:nvSpPr>
          <p:cNvPr id="2" name="Title 1"/>
          <p:cNvSpPr>
            <a:spLocks noGrp="1"/>
          </p:cNvSpPr>
          <p:nvPr>
            <p:ph type="ctrTitle"/>
          </p:nvPr>
        </p:nvSpPr>
        <p:spPr>
          <a:xfrm>
            <a:off x="914400" y="1454137"/>
            <a:ext cx="103632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pl-PL"/>
              <a:t>Kliknij, aby edytować styl</a:t>
            </a:r>
            <a:endParaRPr kumimoji="0" lang="en-US"/>
          </a:p>
        </p:txBody>
      </p:sp>
      <p:sp>
        <p:nvSpPr>
          <p:cNvPr id="3" name="Subtitle 2"/>
          <p:cNvSpPr>
            <a:spLocks noGrp="1"/>
          </p:cNvSpPr>
          <p:nvPr>
            <p:ph type="subTitle" idx="1"/>
          </p:nvPr>
        </p:nvSpPr>
        <p:spPr>
          <a:xfrm>
            <a:off x="1828800" y="3219007"/>
            <a:ext cx="85344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pl-PL"/>
              <a:t>Kliknij, aby edytować styl wzorca podtytułu</a:t>
            </a:r>
            <a:endParaRPr kumimoji="0" lang="en-US"/>
          </a:p>
        </p:txBody>
      </p:sp>
      <p:sp>
        <p:nvSpPr>
          <p:cNvPr id="4" name="Date Placeholder 3"/>
          <p:cNvSpPr>
            <a:spLocks noGrp="1"/>
          </p:cNvSpPr>
          <p:nvPr>
            <p:ph type="dt" sz="half" idx="10"/>
          </p:nvPr>
        </p:nvSpPr>
        <p:spPr>
          <a:xfrm>
            <a:off x="0" y="6498000"/>
            <a:ext cx="2400000" cy="360000"/>
          </a:xfrm>
        </p:spPr>
        <p:txBody>
          <a:bodyPr vert="horz"/>
          <a:lstStyle>
            <a:lvl1pPr algn="l">
              <a:defRPr/>
            </a:lvl1pPr>
          </a:lstStyle>
          <a:p>
            <a:fld id="{5DC80E09-BBC2-4412-830F-244711E25100}" type="datetimeFigureOut">
              <a:rPr lang="pl-PL" smtClean="0">
                <a:solidFill>
                  <a:prstClr val="white">
                    <a:tint val="75000"/>
                  </a:prstClr>
                </a:solidFill>
              </a:rPr>
              <a:pPr/>
              <a:t>07.04.2019</a:t>
            </a:fld>
            <a:endParaRPr lang="pl-PL">
              <a:solidFill>
                <a:prstClr val="white">
                  <a:tint val="75000"/>
                </a:prstClr>
              </a:solidFill>
            </a:endParaRPr>
          </a:p>
        </p:txBody>
      </p:sp>
      <p:sp>
        <p:nvSpPr>
          <p:cNvPr id="5" name="Footer Placeholder 4"/>
          <p:cNvSpPr>
            <a:spLocks noGrp="1"/>
          </p:cNvSpPr>
          <p:nvPr>
            <p:ph type="ftr" sz="quarter" idx="11"/>
          </p:nvPr>
        </p:nvSpPr>
        <p:spPr>
          <a:xfrm>
            <a:off x="8352000" y="6498000"/>
            <a:ext cx="3840000" cy="360000"/>
          </a:xfrm>
        </p:spPr>
        <p:txBody>
          <a:bodyPr vert="horz"/>
          <a:lstStyle/>
          <a:p>
            <a:endParaRPr lang="pl-PL">
              <a:solidFill>
                <a:prstClr val="white">
                  <a:tint val="75000"/>
                </a:prstClr>
              </a:solidFill>
            </a:endParaRPr>
          </a:p>
        </p:txBody>
      </p:sp>
      <p:sp>
        <p:nvSpPr>
          <p:cNvPr id="6" name="Slide Number Placeholder 5"/>
          <p:cNvSpPr>
            <a:spLocks noGrp="1"/>
          </p:cNvSpPr>
          <p:nvPr>
            <p:ph type="sldNum" sz="quarter" idx="12"/>
          </p:nvPr>
        </p:nvSpPr>
        <p:spPr>
          <a:xfrm>
            <a:off x="11112000" y="2928934"/>
            <a:ext cx="1080000" cy="285752"/>
          </a:xfrm>
        </p:spPr>
        <p:txBody>
          <a:bodyPr/>
          <a:lstStyle/>
          <a:p>
            <a:fld id="{27805696-DEA6-4F92-8264-BBA21E1DBAB7}" type="slidenum">
              <a:rPr lang="pl-PL" smtClean="0">
                <a:solidFill>
                  <a:prstClr val="white">
                    <a:tint val="50000"/>
                  </a:prstClr>
                </a:solidFill>
              </a:rPr>
              <a:pPr/>
              <a:t>‹#›</a:t>
            </a:fld>
            <a:endParaRPr lang="pl-PL">
              <a:solidFill>
                <a:prstClr val="white">
                  <a:tint val="50000"/>
                </a:prstClr>
              </a:solidFill>
            </a:endParaRPr>
          </a:p>
        </p:txBody>
      </p:sp>
    </p:spTree>
    <p:extLst>
      <p:ext uri="{BB962C8B-B14F-4D97-AF65-F5344CB8AC3E}">
        <p14:creationId xmlns:p14="http://schemas.microsoft.com/office/powerpoint/2010/main" val="25589875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a:t>Kliknij, aby edytować styl</a:t>
            </a:r>
            <a:endParaRPr kumimoji="0" lang="en-US"/>
          </a:p>
        </p:txBody>
      </p:sp>
      <p:sp>
        <p:nvSpPr>
          <p:cNvPr id="3" name="Content Placeholder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p:txBody>
          <a:bodyPr/>
          <a:lstStyle/>
          <a:p>
            <a:fld id="{5DC80E09-BBC2-4412-830F-244711E25100}" type="datetimeFigureOut">
              <a:rPr lang="pl-PL" smtClean="0">
                <a:solidFill>
                  <a:prstClr val="black">
                    <a:tint val="75000"/>
                  </a:prstClr>
                </a:solidFill>
              </a:rPr>
              <a:pPr/>
              <a:t>07.04.2019</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56170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grpSp>
        <p:nvGrpSpPr>
          <p:cNvPr id="7" name="Group 10"/>
          <p:cNvGrpSpPr/>
          <p:nvPr/>
        </p:nvGrpSpPr>
        <p:grpSpPr>
          <a:xfrm>
            <a:off x="0" y="2928934"/>
            <a:ext cx="12192000" cy="285752"/>
            <a:chOff x="0" y="2928934"/>
            <a:chExt cx="9144000" cy="285752"/>
          </a:xfrm>
        </p:grpSpPr>
        <p:sp>
          <p:nvSpPr>
            <p:cNvPr id="8"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a:solidFill>
                  <a:prstClr val="white"/>
                </a:solidFill>
              </a:endParaRPr>
            </a:p>
          </p:txBody>
        </p:sp>
        <p:sp>
          <p:nvSpPr>
            <p:cNvPr id="9" name="Rectangle 8"/>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a:solidFill>
                  <a:prstClr val="white"/>
                </a:solidFill>
              </a:endParaRPr>
            </a:p>
          </p:txBody>
        </p:sp>
        <p:sp>
          <p:nvSpPr>
            <p:cNvPr id="10" name="Rectangle 9"/>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dirty="0">
                <a:solidFill>
                  <a:prstClr val="white"/>
                </a:solidFill>
              </a:endParaRPr>
            </a:p>
          </p:txBody>
        </p:sp>
      </p:grpSp>
      <p:sp>
        <p:nvSpPr>
          <p:cNvPr id="2" name="Title 1"/>
          <p:cNvSpPr>
            <a:spLocks noGrp="1"/>
          </p:cNvSpPr>
          <p:nvPr>
            <p:ph type="title"/>
          </p:nvPr>
        </p:nvSpPr>
        <p:spPr>
          <a:xfrm>
            <a:off x="914400" y="3217345"/>
            <a:ext cx="103632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pl-PL"/>
              <a:t>Kliknij, aby edytować styl</a:t>
            </a:r>
            <a:endParaRPr kumimoji="0" lang="en-US"/>
          </a:p>
        </p:txBody>
      </p:sp>
      <p:sp>
        <p:nvSpPr>
          <p:cNvPr id="3" name="Text Placeholder 2"/>
          <p:cNvSpPr>
            <a:spLocks noGrp="1"/>
          </p:cNvSpPr>
          <p:nvPr>
            <p:ph type="body" idx="1"/>
          </p:nvPr>
        </p:nvSpPr>
        <p:spPr>
          <a:xfrm>
            <a:off x="1828800" y="1426090"/>
            <a:ext cx="85344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a:xfrm>
            <a:off x="0" y="6498000"/>
            <a:ext cx="2400000" cy="360000"/>
          </a:xfrm>
        </p:spPr>
        <p:txBody>
          <a:bodyPr vert="horz"/>
          <a:lstStyle/>
          <a:p>
            <a:fld id="{5DC80E09-BBC2-4412-830F-244711E25100}" type="datetimeFigureOut">
              <a:rPr lang="pl-PL" smtClean="0">
                <a:solidFill>
                  <a:prstClr val="white">
                    <a:tint val="75000"/>
                  </a:prstClr>
                </a:solidFill>
              </a:rPr>
              <a:pPr/>
              <a:t>07.04.2019</a:t>
            </a:fld>
            <a:endParaRPr lang="pl-PL">
              <a:solidFill>
                <a:prstClr val="white">
                  <a:tint val="75000"/>
                </a:prstClr>
              </a:solidFill>
            </a:endParaRPr>
          </a:p>
        </p:txBody>
      </p:sp>
      <p:sp>
        <p:nvSpPr>
          <p:cNvPr id="5" name="Footer Placeholder 4"/>
          <p:cNvSpPr>
            <a:spLocks noGrp="1"/>
          </p:cNvSpPr>
          <p:nvPr>
            <p:ph type="ftr" sz="quarter" idx="11"/>
          </p:nvPr>
        </p:nvSpPr>
        <p:spPr>
          <a:xfrm>
            <a:off x="8352000" y="6498000"/>
            <a:ext cx="3840000" cy="360000"/>
          </a:xfrm>
        </p:spPr>
        <p:txBody>
          <a:bodyPr vert="horz"/>
          <a:lstStyle>
            <a:lvl1pPr algn="r">
              <a:defRPr/>
            </a:lvl1pPr>
          </a:lstStyle>
          <a:p>
            <a:endParaRPr lang="pl-PL">
              <a:solidFill>
                <a:prstClr val="white">
                  <a:tint val="75000"/>
                </a:prstClr>
              </a:solidFill>
            </a:endParaRPr>
          </a:p>
        </p:txBody>
      </p:sp>
      <p:sp>
        <p:nvSpPr>
          <p:cNvPr id="6" name="Slide Number Placeholder 5"/>
          <p:cNvSpPr>
            <a:spLocks noGrp="1"/>
          </p:cNvSpPr>
          <p:nvPr>
            <p:ph type="sldNum" sz="quarter" idx="12"/>
          </p:nvPr>
        </p:nvSpPr>
        <p:spPr>
          <a:xfrm>
            <a:off x="11112000" y="2928934"/>
            <a:ext cx="1080000" cy="285752"/>
          </a:xfrm>
        </p:spPr>
        <p:txBody>
          <a:bodyPr/>
          <a:lstStyle/>
          <a:p>
            <a:fld id="{27805696-DEA6-4F92-8264-BBA21E1DBAB7}" type="slidenum">
              <a:rPr lang="pl-PL" smtClean="0">
                <a:solidFill>
                  <a:prstClr val="white">
                    <a:tint val="50000"/>
                  </a:prstClr>
                </a:solidFill>
              </a:rPr>
              <a:pPr/>
              <a:t>‹#›</a:t>
            </a:fld>
            <a:endParaRPr lang="pl-PL">
              <a:solidFill>
                <a:prstClr val="white">
                  <a:tint val="50000"/>
                </a:prstClr>
              </a:solidFill>
            </a:endParaRPr>
          </a:p>
        </p:txBody>
      </p:sp>
    </p:spTree>
    <p:extLst>
      <p:ext uri="{BB962C8B-B14F-4D97-AF65-F5344CB8AC3E}">
        <p14:creationId xmlns:p14="http://schemas.microsoft.com/office/powerpoint/2010/main" val="1129355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a:t>Kliknij, aby edytować styl</a:t>
            </a:r>
            <a:endParaRPr kumimoji="0" lang="en-US"/>
          </a:p>
        </p:txBody>
      </p:sp>
      <p:sp>
        <p:nvSpPr>
          <p:cNvPr id="3" name="Content Placeholder 2"/>
          <p:cNvSpPr>
            <a:spLocks noGrp="1"/>
          </p:cNvSpPr>
          <p:nvPr>
            <p:ph sz="half" idx="1"/>
          </p:nvPr>
        </p:nvSpPr>
        <p:spPr>
          <a:xfrm>
            <a:off x="1123992" y="1717110"/>
            <a:ext cx="53848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Content Placeholder 3"/>
          <p:cNvSpPr>
            <a:spLocks noGrp="1"/>
          </p:cNvSpPr>
          <p:nvPr>
            <p:ph sz="half" idx="2"/>
          </p:nvPr>
        </p:nvSpPr>
        <p:spPr>
          <a:xfrm>
            <a:off x="6711992" y="1717110"/>
            <a:ext cx="53848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Date Placeholder 4"/>
          <p:cNvSpPr>
            <a:spLocks noGrp="1"/>
          </p:cNvSpPr>
          <p:nvPr>
            <p:ph type="dt" sz="half" idx="10"/>
          </p:nvPr>
        </p:nvSpPr>
        <p:spPr/>
        <p:txBody>
          <a:bodyPr/>
          <a:lstStyle/>
          <a:p>
            <a:fld id="{5DC80E09-BBC2-4412-830F-244711E25100}" type="datetimeFigureOut">
              <a:rPr lang="pl-PL" smtClean="0">
                <a:solidFill>
                  <a:prstClr val="black">
                    <a:tint val="75000"/>
                  </a:prstClr>
                </a:solidFill>
              </a:rPr>
              <a:pPr/>
              <a:t>07.04.2019</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3413683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pl-PL"/>
              <a:t>Kliknij, aby edytować styl</a:t>
            </a:r>
            <a:endParaRPr kumimoji="0" lang="en-US"/>
          </a:p>
        </p:txBody>
      </p:sp>
      <p:sp>
        <p:nvSpPr>
          <p:cNvPr id="3" name="Text Placeholder 2"/>
          <p:cNvSpPr>
            <a:spLocks noGrp="1"/>
          </p:cNvSpPr>
          <p:nvPr>
            <p:ph type="body" idx="1"/>
          </p:nvPr>
        </p:nvSpPr>
        <p:spPr>
          <a:xfrm>
            <a:off x="1123992" y="1717668"/>
            <a:ext cx="5386917"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Content Placeholder 3"/>
          <p:cNvSpPr>
            <a:spLocks noGrp="1"/>
          </p:cNvSpPr>
          <p:nvPr>
            <p:ph sz="half" idx="2"/>
          </p:nvPr>
        </p:nvSpPr>
        <p:spPr>
          <a:xfrm>
            <a:off x="1123992" y="2357434"/>
            <a:ext cx="5386917"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Text Placeholder 4"/>
          <p:cNvSpPr>
            <a:spLocks noGrp="1"/>
          </p:cNvSpPr>
          <p:nvPr>
            <p:ph type="body" sz="quarter" idx="3"/>
          </p:nvPr>
        </p:nvSpPr>
        <p:spPr>
          <a:xfrm>
            <a:off x="6707760" y="1717668"/>
            <a:ext cx="5389033"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Content Placeholder 5"/>
          <p:cNvSpPr>
            <a:spLocks noGrp="1"/>
          </p:cNvSpPr>
          <p:nvPr>
            <p:ph sz="quarter" idx="4"/>
          </p:nvPr>
        </p:nvSpPr>
        <p:spPr>
          <a:xfrm>
            <a:off x="6707761" y="2357430"/>
            <a:ext cx="5389033"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Date Placeholder 6"/>
          <p:cNvSpPr>
            <a:spLocks noGrp="1"/>
          </p:cNvSpPr>
          <p:nvPr>
            <p:ph type="dt" sz="half" idx="10"/>
          </p:nvPr>
        </p:nvSpPr>
        <p:spPr/>
        <p:txBody>
          <a:bodyPr/>
          <a:lstStyle/>
          <a:p>
            <a:fld id="{5DC80E09-BBC2-4412-830F-244711E25100}" type="datetimeFigureOut">
              <a:rPr lang="pl-PL" smtClean="0">
                <a:solidFill>
                  <a:prstClr val="black">
                    <a:tint val="75000"/>
                  </a:prstClr>
                </a:solidFill>
              </a:rPr>
              <a:pPr/>
              <a:t>07.04.2019</a:t>
            </a:fld>
            <a:endParaRPr lang="pl-PL">
              <a:solidFill>
                <a:prstClr val="black">
                  <a:tint val="75000"/>
                </a:prstClr>
              </a:solidFill>
            </a:endParaRPr>
          </a:p>
        </p:txBody>
      </p:sp>
      <p:sp>
        <p:nvSpPr>
          <p:cNvPr id="8" name="Footer Placeholder 7"/>
          <p:cNvSpPr>
            <a:spLocks noGrp="1"/>
          </p:cNvSpPr>
          <p:nvPr>
            <p:ph type="ftr" sz="quarter" idx="11"/>
          </p:nvPr>
        </p:nvSpPr>
        <p:spPr/>
        <p:txBody>
          <a:bodyPr/>
          <a:lstStyle/>
          <a:p>
            <a:endParaRPr lang="pl-PL">
              <a:solidFill>
                <a:prstClr val="black">
                  <a:tint val="75000"/>
                </a:prstClr>
              </a:solidFill>
            </a:endParaRPr>
          </a:p>
        </p:txBody>
      </p:sp>
      <p:sp>
        <p:nvSpPr>
          <p:cNvPr id="9" name="Slide Number Placeholder 8"/>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3501277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grpSp>
        <p:nvGrpSpPr>
          <p:cNvPr id="6" name="Group 9"/>
          <p:cNvGrpSpPr/>
          <p:nvPr/>
        </p:nvGrpSpPr>
        <p:grpSpPr>
          <a:xfrm>
            <a:off x="0" y="1428736"/>
            <a:ext cx="12192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a:solidFill>
                  <a:prstClr val="white"/>
                </a:solidFill>
              </a:endParaRPr>
            </a:p>
          </p:txBody>
        </p:sp>
        <p:sp>
          <p:nvSpPr>
            <p:cNvPr id="8" name="Rectangle 7"/>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a:solidFill>
                  <a:prstClr val="white"/>
                </a:solidFill>
              </a:endParaRPr>
            </a:p>
          </p:txBody>
        </p:sp>
        <p:sp>
          <p:nvSpPr>
            <p:cNvPr id="9" name="Rectangle 8"/>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dirty="0">
                <a:solidFill>
                  <a:prstClr val="white"/>
                </a:solidFill>
              </a:endParaRPr>
            </a:p>
          </p:txBody>
        </p:sp>
      </p:grpSp>
      <p:sp>
        <p:nvSpPr>
          <p:cNvPr id="2" name="Title 1"/>
          <p:cNvSpPr>
            <a:spLocks noGrp="1"/>
          </p:cNvSpPr>
          <p:nvPr>
            <p:ph type="title"/>
          </p:nvPr>
        </p:nvSpPr>
        <p:spPr>
          <a:noFill/>
        </p:spPr>
        <p:txBody>
          <a:bodyPr/>
          <a:lstStyle/>
          <a:p>
            <a:r>
              <a:rPr kumimoji="0" lang="pl-PL"/>
              <a:t>Kliknij, aby edytować styl</a:t>
            </a:r>
            <a:endParaRPr kumimoji="0" lang="en-US"/>
          </a:p>
        </p:txBody>
      </p:sp>
      <p:sp>
        <p:nvSpPr>
          <p:cNvPr id="3" name="Date Placeholder 2"/>
          <p:cNvSpPr>
            <a:spLocks noGrp="1"/>
          </p:cNvSpPr>
          <p:nvPr>
            <p:ph type="dt" sz="half" idx="10"/>
          </p:nvPr>
        </p:nvSpPr>
        <p:spPr/>
        <p:txBody>
          <a:bodyPr/>
          <a:lstStyle/>
          <a:p>
            <a:fld id="{5DC80E09-BBC2-4412-830F-244711E25100}" type="datetimeFigureOut">
              <a:rPr lang="pl-PL" smtClean="0">
                <a:solidFill>
                  <a:prstClr val="black">
                    <a:tint val="75000"/>
                  </a:prstClr>
                </a:solidFill>
              </a:rPr>
              <a:pPr/>
              <a:t>07.04.2019</a:t>
            </a:fld>
            <a:endParaRPr lang="pl-PL">
              <a:solidFill>
                <a:prstClr val="black">
                  <a:tint val="75000"/>
                </a:prstClr>
              </a:solidFill>
            </a:endParaRPr>
          </a:p>
        </p:txBody>
      </p:sp>
      <p:sp>
        <p:nvSpPr>
          <p:cNvPr id="4" name="Footer Placeholder 3"/>
          <p:cNvSpPr>
            <a:spLocks noGrp="1"/>
          </p:cNvSpPr>
          <p:nvPr>
            <p:ph type="ftr" sz="quarter" idx="11"/>
          </p:nvPr>
        </p:nvSpPr>
        <p:spPr/>
        <p:txBody>
          <a:bodyPr/>
          <a:lstStyle/>
          <a:p>
            <a:endParaRPr lang="pl-PL">
              <a:solidFill>
                <a:prstClr val="black">
                  <a:tint val="75000"/>
                </a:prstClr>
              </a:solidFill>
            </a:endParaRPr>
          </a:p>
        </p:txBody>
      </p:sp>
      <p:sp>
        <p:nvSpPr>
          <p:cNvPr id="5" name="Slide Number Placeholder 4"/>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3776649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grpSp>
        <p:nvGrpSpPr>
          <p:cNvPr id="5" name="Group 4"/>
          <p:cNvGrpSpPr/>
          <p:nvPr/>
        </p:nvGrpSpPr>
        <p:grpSpPr>
          <a:xfrm>
            <a:off x="0" y="6286520"/>
            <a:ext cx="12192000" cy="285752"/>
            <a:chOff x="0" y="1428736"/>
            <a:chExt cx="9144000" cy="285752"/>
          </a:xfrm>
        </p:grpSpPr>
        <p:sp>
          <p:nvSpPr>
            <p:cNvPr id="6"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a:solidFill>
                  <a:prstClr val="white"/>
                </a:solidFill>
              </a:endParaRPr>
            </a:p>
          </p:txBody>
        </p:sp>
        <p:sp>
          <p:nvSpPr>
            <p:cNvPr id="7" name="Rectangle 6"/>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a:solidFill>
                  <a:prstClr val="white"/>
                </a:solidFill>
              </a:endParaRPr>
            </a:p>
          </p:txBody>
        </p:sp>
        <p:sp>
          <p:nvSpPr>
            <p:cNvPr id="8" name="Rectangle 7"/>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dirty="0">
                <a:solidFill>
                  <a:prstClr val="white"/>
                </a:solidFill>
              </a:endParaRPr>
            </a:p>
          </p:txBody>
        </p:sp>
      </p:grpSp>
      <p:sp>
        <p:nvSpPr>
          <p:cNvPr id="2" name="Date Placeholder 1"/>
          <p:cNvSpPr>
            <a:spLocks noGrp="1"/>
          </p:cNvSpPr>
          <p:nvPr>
            <p:ph type="dt" sz="half" idx="10"/>
          </p:nvPr>
        </p:nvSpPr>
        <p:spPr/>
        <p:txBody>
          <a:bodyPr/>
          <a:lstStyle/>
          <a:p>
            <a:fld id="{5DC80E09-BBC2-4412-830F-244711E25100}" type="datetimeFigureOut">
              <a:rPr lang="pl-PL" smtClean="0">
                <a:solidFill>
                  <a:prstClr val="black">
                    <a:tint val="75000"/>
                  </a:prstClr>
                </a:solidFill>
              </a:rPr>
              <a:pPr/>
              <a:t>07.04.2019</a:t>
            </a:fld>
            <a:endParaRPr lang="pl-PL">
              <a:solidFill>
                <a:prstClr val="black">
                  <a:tint val="75000"/>
                </a:prstClr>
              </a:solidFill>
            </a:endParaRPr>
          </a:p>
        </p:txBody>
      </p:sp>
      <p:sp>
        <p:nvSpPr>
          <p:cNvPr id="3" name="Footer Placeholder 2"/>
          <p:cNvSpPr>
            <a:spLocks noGrp="1"/>
          </p:cNvSpPr>
          <p:nvPr>
            <p:ph type="ftr" sz="quarter" idx="11"/>
          </p:nvPr>
        </p:nvSpPr>
        <p:spPr/>
        <p:txBody>
          <a:bodyPr/>
          <a:lstStyle/>
          <a:p>
            <a:endParaRPr lang="pl-PL">
              <a:solidFill>
                <a:prstClr val="black">
                  <a:tint val="75000"/>
                </a:prstClr>
              </a:solidFill>
            </a:endParaRPr>
          </a:p>
        </p:txBody>
      </p:sp>
      <p:sp>
        <p:nvSpPr>
          <p:cNvPr id="4" name="Slide Number Placeholder 3"/>
          <p:cNvSpPr>
            <a:spLocks noGrp="1"/>
          </p:cNvSpPr>
          <p:nvPr>
            <p:ph type="sldNum" sz="quarter" idx="12"/>
          </p:nvPr>
        </p:nvSpPr>
        <p:spPr>
          <a:xfrm>
            <a:off x="0" y="6286520"/>
            <a:ext cx="1080000" cy="285752"/>
          </a:xfrm>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1630815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ytuł, clipart i tekst">
    <p:spTree>
      <p:nvGrpSpPr>
        <p:cNvPr id="1" name=""/>
        <p:cNvGrpSpPr/>
        <p:nvPr/>
      </p:nvGrpSpPr>
      <p:grpSpPr>
        <a:xfrm>
          <a:off x="0" y="0"/>
          <a:ext cx="0" cy="0"/>
          <a:chOff x="0" y="0"/>
          <a:chExt cx="0" cy="0"/>
        </a:xfrm>
      </p:grpSpPr>
      <p:sp>
        <p:nvSpPr>
          <p:cNvPr id="2" name="Tytuł 1"/>
          <p:cNvSpPr>
            <a:spLocks noGrp="1"/>
          </p:cNvSpPr>
          <p:nvPr>
            <p:ph type="title"/>
          </p:nvPr>
        </p:nvSpPr>
        <p:spPr>
          <a:xfrm>
            <a:off x="914400" y="609600"/>
            <a:ext cx="10363200" cy="1143000"/>
          </a:xfrm>
        </p:spPr>
        <p:txBody>
          <a:bodyPr/>
          <a:lstStyle/>
          <a:p>
            <a:r>
              <a:rPr lang="pl-PL"/>
              <a:t>Kliknij, aby edytować styl</a:t>
            </a:r>
          </a:p>
        </p:txBody>
      </p:sp>
      <p:sp>
        <p:nvSpPr>
          <p:cNvPr id="3" name="Symbol zastępczy obiektu clipart 2"/>
          <p:cNvSpPr>
            <a:spLocks noGrp="1"/>
          </p:cNvSpPr>
          <p:nvPr>
            <p:ph type="clipArt" sz="half" idx="1"/>
          </p:nvPr>
        </p:nvSpPr>
        <p:spPr>
          <a:xfrm>
            <a:off x="914400" y="1981200"/>
            <a:ext cx="5080000" cy="4114800"/>
          </a:xfrm>
        </p:spPr>
        <p:txBody>
          <a:bodyPr/>
          <a:lstStyle/>
          <a:p>
            <a:pPr lvl="0"/>
            <a:endParaRPr lang="pl-PL" noProof="0"/>
          </a:p>
        </p:txBody>
      </p:sp>
      <p:sp>
        <p:nvSpPr>
          <p:cNvPr id="4" name="Symbol zastępczy tekstu 3"/>
          <p:cNvSpPr>
            <a:spLocks noGrp="1"/>
          </p:cNvSpPr>
          <p:nvPr>
            <p:ph type="body" sz="half" idx="2"/>
          </p:nvPr>
        </p:nvSpPr>
        <p:spPr>
          <a:xfrm>
            <a:off x="6197600" y="1981200"/>
            <a:ext cx="508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C1C31-D712-4BF3-8CEE-1B5480BD1844}" type="slidenum">
              <a:rPr lang="pl-PL">
                <a:solidFill>
                  <a:srgbClr val="FFFFFF"/>
                </a:solidFill>
              </a:rPr>
              <a:pPr>
                <a:defRPr/>
              </a:pPr>
              <a:t>‹#›</a:t>
            </a:fld>
            <a:endParaRPr lang="pl-PL">
              <a:solidFill>
                <a:srgbClr val="FFFFFF"/>
              </a:solidFill>
            </a:endParaRPr>
          </a:p>
        </p:txBody>
      </p:sp>
    </p:spTree>
    <p:extLst>
      <p:ext uri="{BB962C8B-B14F-4D97-AF65-F5344CB8AC3E}">
        <p14:creationId xmlns:p14="http://schemas.microsoft.com/office/powerpoint/2010/main" val="3071235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2968" y="285728"/>
            <a:ext cx="4381528" cy="1143008"/>
          </a:xfrm>
        </p:spPr>
        <p:txBody>
          <a:bodyPr anchor="t"/>
          <a:lstStyle>
            <a:lvl1pPr algn="l">
              <a:defRPr sz="2000" b="1">
                <a:effectLst/>
              </a:defRPr>
            </a:lvl1pPr>
          </a:lstStyle>
          <a:p>
            <a:r>
              <a:rPr kumimoji="0" lang="pl-PL"/>
              <a:t>Kliknij, aby edytować styl</a:t>
            </a:r>
            <a:endParaRPr kumimoji="0" lang="en-US"/>
          </a:p>
        </p:txBody>
      </p:sp>
      <p:sp>
        <p:nvSpPr>
          <p:cNvPr id="3" name="Content Placeholder 2"/>
          <p:cNvSpPr>
            <a:spLocks noGrp="1"/>
          </p:cNvSpPr>
          <p:nvPr>
            <p:ph idx="1"/>
          </p:nvPr>
        </p:nvSpPr>
        <p:spPr>
          <a:xfrm>
            <a:off x="1142965" y="1717341"/>
            <a:ext cx="10953784"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Text Placeholder 3"/>
          <p:cNvSpPr>
            <a:spLocks noGrp="1"/>
          </p:cNvSpPr>
          <p:nvPr>
            <p:ph type="body" sz="half" idx="2"/>
          </p:nvPr>
        </p:nvSpPr>
        <p:spPr>
          <a:xfrm>
            <a:off x="5619747" y="285728"/>
            <a:ext cx="6477003"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Date Placeholder 4"/>
          <p:cNvSpPr>
            <a:spLocks noGrp="1"/>
          </p:cNvSpPr>
          <p:nvPr>
            <p:ph type="dt" sz="half" idx="10"/>
          </p:nvPr>
        </p:nvSpPr>
        <p:spPr/>
        <p:txBody>
          <a:bodyPr/>
          <a:lstStyle/>
          <a:p>
            <a:fld id="{5DC80E09-BBC2-4412-830F-244711E25100}" type="datetimeFigureOut">
              <a:rPr lang="pl-PL" smtClean="0">
                <a:solidFill>
                  <a:prstClr val="black">
                    <a:tint val="75000"/>
                  </a:prstClr>
                </a:solidFill>
              </a:rPr>
              <a:pPr/>
              <a:t>07.04.2019</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279789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1604" y="1718046"/>
            <a:ext cx="978952" cy="4834842"/>
          </a:xfrm>
          <a:noFill/>
        </p:spPr>
        <p:txBody>
          <a:bodyPr vert="eaVert" anchor="ctr"/>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kumimoji="0" lang="pl-PL"/>
              <a:t>Kliknij, aby edytować styl</a:t>
            </a:r>
            <a:endParaRPr kumimoji="0" lang="en-US"/>
          </a:p>
        </p:txBody>
      </p:sp>
      <p:sp>
        <p:nvSpPr>
          <p:cNvPr id="3" name="Picture Placeholder 2"/>
          <p:cNvSpPr>
            <a:spLocks noGrp="1"/>
          </p:cNvSpPr>
          <p:nvPr>
            <p:ph type="pic" idx="1"/>
          </p:nvPr>
        </p:nvSpPr>
        <p:spPr>
          <a:xfrm>
            <a:off x="1220496" y="1790269"/>
            <a:ext cx="10788133"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pl-PL"/>
              <a:t>Kliknij ikonę, aby dodać obraz</a:t>
            </a:r>
            <a:endParaRPr kumimoji="0" lang="en-US"/>
          </a:p>
        </p:txBody>
      </p:sp>
      <p:sp>
        <p:nvSpPr>
          <p:cNvPr id="4" name="Text Placeholder 3"/>
          <p:cNvSpPr>
            <a:spLocks noGrp="1"/>
          </p:cNvSpPr>
          <p:nvPr>
            <p:ph type="body" sz="half" idx="2"/>
          </p:nvPr>
        </p:nvSpPr>
        <p:spPr>
          <a:xfrm>
            <a:off x="1123992" y="285728"/>
            <a:ext cx="109728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Date Placeholder 4"/>
          <p:cNvSpPr>
            <a:spLocks noGrp="1"/>
          </p:cNvSpPr>
          <p:nvPr>
            <p:ph type="dt" sz="half" idx="10"/>
          </p:nvPr>
        </p:nvSpPr>
        <p:spPr/>
        <p:txBody>
          <a:bodyPr/>
          <a:lstStyle/>
          <a:p>
            <a:fld id="{5DC80E09-BBC2-4412-830F-244711E25100}" type="datetimeFigureOut">
              <a:rPr lang="pl-PL" smtClean="0">
                <a:solidFill>
                  <a:prstClr val="black">
                    <a:tint val="75000"/>
                  </a:prstClr>
                </a:solidFill>
              </a:rPr>
              <a:pPr/>
              <a:t>07.04.2019</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3186535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a:t>Kliknij, aby edytować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p:txBody>
          <a:bodyPr/>
          <a:lstStyle/>
          <a:p>
            <a:fld id="{5DC80E09-BBC2-4412-830F-244711E25100}" type="datetimeFigureOut">
              <a:rPr lang="pl-PL" smtClean="0">
                <a:solidFill>
                  <a:prstClr val="black">
                    <a:tint val="75000"/>
                  </a:prstClr>
                </a:solidFill>
              </a:rPr>
              <a:pPr/>
              <a:t>07.04.2019</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2832023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7" name="Group 6"/>
          <p:cNvGrpSpPr/>
          <p:nvPr/>
        </p:nvGrpSpPr>
        <p:grpSpPr>
          <a:xfrm>
            <a:off x="0" y="6286520"/>
            <a:ext cx="12192000" cy="285752"/>
            <a:chOff x="0" y="1428736"/>
            <a:chExt cx="9144000" cy="285752"/>
          </a:xfrm>
        </p:grpSpPr>
        <p:sp>
          <p:nvSpPr>
            <p:cNvPr id="8"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a:solidFill>
                  <a:prstClr val="white"/>
                </a:solidFill>
              </a:endParaRPr>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a:solidFill>
                  <a:prstClr val="white"/>
                </a:solidFill>
              </a:endParaRPr>
            </a:p>
          </p:txBody>
        </p:sp>
        <p:sp>
          <p:nvSpPr>
            <p:cNvPr id="10" name="Rectangle 9"/>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dirty="0">
                <a:solidFill>
                  <a:prstClr val="white"/>
                </a:solidFill>
              </a:endParaRPr>
            </a:p>
          </p:txBody>
        </p:sp>
      </p:grpSp>
      <p:sp>
        <p:nvSpPr>
          <p:cNvPr id="2" name="Vertical Title 1"/>
          <p:cNvSpPr>
            <a:spLocks noGrp="1"/>
          </p:cNvSpPr>
          <p:nvPr>
            <p:ph type="title" orient="vert"/>
          </p:nvPr>
        </p:nvSpPr>
        <p:spPr>
          <a:xfrm>
            <a:off x="10191736" y="285729"/>
            <a:ext cx="2000264"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kumimoji="0" lang="pl-PL"/>
              <a:t>Kliknij, aby edytować styl</a:t>
            </a:r>
            <a:endParaRPr kumimoji="0" lang="en-US"/>
          </a:p>
        </p:txBody>
      </p:sp>
      <p:sp>
        <p:nvSpPr>
          <p:cNvPr id="3" name="Vertical Text Placeholder 2"/>
          <p:cNvSpPr>
            <a:spLocks noGrp="1"/>
          </p:cNvSpPr>
          <p:nvPr>
            <p:ph type="body" orient="vert" idx="1"/>
          </p:nvPr>
        </p:nvSpPr>
        <p:spPr>
          <a:xfrm>
            <a:off x="1123992" y="285731"/>
            <a:ext cx="8877285" cy="6000791"/>
          </a:xfrm>
          <a:noFill/>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p:txBody>
          <a:bodyPr/>
          <a:lstStyle/>
          <a:p>
            <a:fld id="{5DC80E09-BBC2-4412-830F-244711E25100}" type="datetimeFigureOut">
              <a:rPr lang="pl-PL" smtClean="0">
                <a:solidFill>
                  <a:prstClr val="black">
                    <a:tint val="75000"/>
                  </a:prstClr>
                </a:solidFill>
              </a:rPr>
              <a:pPr/>
              <a:t>07.04.2019</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a:xfrm>
            <a:off x="0" y="6286520"/>
            <a:ext cx="1080000" cy="285752"/>
          </a:xfrm>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983152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chart">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179918" y="889000"/>
            <a:ext cx="11846983" cy="1155700"/>
          </a:xfrm>
        </p:spPr>
        <p:txBody>
          <a:bodyPr/>
          <a:lstStyle/>
          <a:p>
            <a:r>
              <a:rPr lang="pl-PL"/>
              <a:t>Kliknij, aby edytować styl</a:t>
            </a:r>
          </a:p>
        </p:txBody>
      </p:sp>
      <p:sp>
        <p:nvSpPr>
          <p:cNvPr id="3" name="Symbol zastępczy wykresu 2"/>
          <p:cNvSpPr>
            <a:spLocks noGrp="1"/>
          </p:cNvSpPr>
          <p:nvPr>
            <p:ph type="chart" idx="1"/>
          </p:nvPr>
        </p:nvSpPr>
        <p:spPr>
          <a:xfrm>
            <a:off x="179917" y="2116139"/>
            <a:ext cx="11861800" cy="4135437"/>
          </a:xfrm>
        </p:spPr>
        <p:txBody>
          <a:bodyPr/>
          <a:lstStyle/>
          <a:p>
            <a:endParaRPr lang="pl-PL"/>
          </a:p>
        </p:txBody>
      </p:sp>
      <p:sp>
        <p:nvSpPr>
          <p:cNvPr id="4" name="Symbol zastępczy daty 3"/>
          <p:cNvSpPr>
            <a:spLocks noGrp="1"/>
          </p:cNvSpPr>
          <p:nvPr>
            <p:ph type="dt" sz="half" idx="10"/>
          </p:nvPr>
        </p:nvSpPr>
        <p:spPr>
          <a:xfrm>
            <a:off x="914400" y="6248400"/>
            <a:ext cx="2540000" cy="457200"/>
          </a:xfrm>
        </p:spPr>
        <p:txBody>
          <a:bodyPr/>
          <a:lstStyle>
            <a:lvl1pPr>
              <a:defRPr/>
            </a:lvl1pPr>
          </a:lstStyle>
          <a:p>
            <a:endParaRPr lang="pl-PL">
              <a:solidFill>
                <a:prstClr val="black">
                  <a:tint val="75000"/>
                </a:prstClr>
              </a:solidFill>
            </a:endParaRPr>
          </a:p>
        </p:txBody>
      </p:sp>
      <p:sp>
        <p:nvSpPr>
          <p:cNvPr id="5" name="Symbol zastępczy stopki 4"/>
          <p:cNvSpPr>
            <a:spLocks noGrp="1"/>
          </p:cNvSpPr>
          <p:nvPr>
            <p:ph type="ftr" sz="quarter" idx="11"/>
          </p:nvPr>
        </p:nvSpPr>
        <p:spPr>
          <a:xfrm>
            <a:off x="4165600" y="6248400"/>
            <a:ext cx="3860800" cy="457200"/>
          </a:xfrm>
        </p:spPr>
        <p:txBody>
          <a:bodyPr/>
          <a:lstStyle>
            <a:lvl1pPr>
              <a:defRPr/>
            </a:lvl1p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a:xfrm>
            <a:off x="8737600" y="6248400"/>
            <a:ext cx="2540000" cy="457200"/>
          </a:xfrm>
        </p:spPr>
        <p:txBody>
          <a:bodyPr/>
          <a:lstStyle>
            <a:lvl1pPr>
              <a:defRPr/>
            </a:lvl1pPr>
          </a:lstStyle>
          <a:p>
            <a:fld id="{693D43D9-88F0-4D9A-B4B4-7299DDE1F320}" type="slidenum">
              <a:rPr lang="pl-PL">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208775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79918" y="889000"/>
            <a:ext cx="11846983" cy="1155700"/>
          </a:xfrm>
        </p:spPr>
        <p:txBody>
          <a:bodyPr/>
          <a:lstStyle/>
          <a:p>
            <a:r>
              <a:rPr lang="pl-PL"/>
              <a:t>Kliknij, aby edytować styl</a:t>
            </a:r>
          </a:p>
        </p:txBody>
      </p:sp>
      <p:sp>
        <p:nvSpPr>
          <p:cNvPr id="3" name="Symbol zastępczy tabeli 2"/>
          <p:cNvSpPr>
            <a:spLocks noGrp="1"/>
          </p:cNvSpPr>
          <p:nvPr>
            <p:ph type="tbl" idx="1"/>
          </p:nvPr>
        </p:nvSpPr>
        <p:spPr>
          <a:xfrm>
            <a:off x="179917" y="2116139"/>
            <a:ext cx="11861800" cy="4135437"/>
          </a:xfrm>
        </p:spPr>
        <p:txBody>
          <a:bodyPr/>
          <a:lstStyle/>
          <a:p>
            <a:endParaRPr lang="pl-PL"/>
          </a:p>
        </p:txBody>
      </p:sp>
      <p:sp>
        <p:nvSpPr>
          <p:cNvPr id="4" name="Symbol zastępczy daty 3"/>
          <p:cNvSpPr>
            <a:spLocks noGrp="1"/>
          </p:cNvSpPr>
          <p:nvPr>
            <p:ph type="dt" sz="half" idx="10"/>
          </p:nvPr>
        </p:nvSpPr>
        <p:spPr>
          <a:xfrm>
            <a:off x="914400" y="6248400"/>
            <a:ext cx="2540000" cy="457200"/>
          </a:xfrm>
        </p:spPr>
        <p:txBody>
          <a:bodyPr/>
          <a:lstStyle>
            <a:lvl1pPr>
              <a:defRPr/>
            </a:lvl1pPr>
          </a:lstStyle>
          <a:p>
            <a:endParaRPr lang="pl-PL">
              <a:solidFill>
                <a:prstClr val="black">
                  <a:tint val="75000"/>
                </a:prstClr>
              </a:solidFill>
            </a:endParaRPr>
          </a:p>
        </p:txBody>
      </p:sp>
      <p:sp>
        <p:nvSpPr>
          <p:cNvPr id="5" name="Symbol zastępczy stopki 4"/>
          <p:cNvSpPr>
            <a:spLocks noGrp="1"/>
          </p:cNvSpPr>
          <p:nvPr>
            <p:ph type="ftr" sz="quarter" idx="11"/>
          </p:nvPr>
        </p:nvSpPr>
        <p:spPr>
          <a:xfrm>
            <a:off x="4165600" y="6248400"/>
            <a:ext cx="3860800" cy="457200"/>
          </a:xfrm>
        </p:spPr>
        <p:txBody>
          <a:bodyPr/>
          <a:lstStyle>
            <a:lvl1pPr>
              <a:defRPr/>
            </a:lvl1p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a:xfrm>
            <a:off x="8737600" y="6248400"/>
            <a:ext cx="2540000" cy="457200"/>
          </a:xfrm>
        </p:spPr>
        <p:txBody>
          <a:bodyPr/>
          <a:lstStyle>
            <a:lvl1pPr>
              <a:defRPr/>
            </a:lvl1pPr>
          </a:lstStyle>
          <a:p>
            <a:fld id="{B81CC489-E41A-44AF-BD4C-32930E4C20F6}" type="slidenum">
              <a:rPr lang="pl-PL">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2308315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371600"/>
          </a:xfrm>
          <a:noFill/>
          <a:ln>
            <a:noFill/>
          </a:ln>
        </p:spPr>
        <p:txBody>
          <a:bodyPr lIns="182880" tIns="182880" rIns="182880" bIns="182880" anchor="b" anchorCtr="0"/>
          <a:lstStyle>
            <a:lvl1pPr algn="l">
              <a:defRPr/>
            </a:lvl1pPr>
          </a:lstStyle>
          <a:p>
            <a:r>
              <a:rPr lang="pl-PL"/>
              <a:t>Kliknij, aby edytować styl</a:t>
            </a:r>
            <a:endParaRPr/>
          </a:p>
        </p:txBody>
      </p:sp>
      <p:sp>
        <p:nvSpPr>
          <p:cNvPr id="3" name="Subtitle 2"/>
          <p:cNvSpPr>
            <a:spLocks noGrp="1"/>
          </p:cNvSpPr>
          <p:nvPr>
            <p:ph type="subTitle" idx="1"/>
          </p:nvPr>
        </p:nvSpPr>
        <p:spPr>
          <a:xfrm>
            <a:off x="914400" y="3657600"/>
            <a:ext cx="10363200" cy="1371600"/>
          </a:xfrm>
          <a:noFill/>
          <a:ln>
            <a:noFill/>
          </a:ln>
          <a:effectLst>
            <a:innerShdw blurRad="114300">
              <a:schemeClr val="tx1"/>
            </a:innerShdw>
          </a:effectLst>
          <a:scene3d>
            <a:camera prst="orthographicFront"/>
            <a:lightRig rig="threePt" dir="t"/>
          </a:scene3d>
          <a:sp3d>
            <a:bevelT w="12700" h="50800" prst="softRound"/>
          </a:sp3d>
        </p:spPr>
        <p:txBody>
          <a:bodyPr lIns="182880" tIns="182880" rIns="182880" bIns="18288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a:p>
        </p:txBody>
      </p:sp>
      <p:sp>
        <p:nvSpPr>
          <p:cNvPr id="4" name="Date Placeholder 3"/>
          <p:cNvSpPr>
            <a:spLocks noGrp="1"/>
          </p:cNvSpPr>
          <p:nvPr>
            <p:ph type="dt" sz="half" idx="10"/>
          </p:nvPr>
        </p:nvSpPr>
        <p:spPr>
          <a:xfrm>
            <a:off x="914400" y="6508750"/>
            <a:ext cx="2844800" cy="273050"/>
          </a:xfrm>
        </p:spPr>
        <p:txBody>
          <a:bodyPr/>
          <a:lstStyle/>
          <a:p>
            <a:fld id="{5DC80E09-BBC2-4412-830F-244711E25100}" type="datetimeFigureOut">
              <a:rPr lang="pl-PL" smtClean="0">
                <a:solidFill>
                  <a:srgbClr val="E0EDF8"/>
                </a:solidFill>
              </a:rPr>
              <a:pPr/>
              <a:t>07.04.2019</a:t>
            </a:fld>
            <a:endParaRPr lang="pl-PL">
              <a:solidFill>
                <a:srgbClr val="E0EDF8"/>
              </a:solidFill>
            </a:endParaRPr>
          </a:p>
        </p:txBody>
      </p:sp>
      <p:sp>
        <p:nvSpPr>
          <p:cNvPr id="5" name="Footer Placeholder 4"/>
          <p:cNvSpPr>
            <a:spLocks noGrp="1"/>
          </p:cNvSpPr>
          <p:nvPr>
            <p:ph type="ftr" sz="quarter" idx="11"/>
          </p:nvPr>
        </p:nvSpPr>
        <p:spPr>
          <a:xfrm>
            <a:off x="4167632" y="6508750"/>
            <a:ext cx="3860800" cy="273050"/>
          </a:xfrm>
        </p:spPr>
        <p:txBody>
          <a:bodyPr/>
          <a:lstStyle/>
          <a:p>
            <a:endParaRPr lang="pl-PL">
              <a:solidFill>
                <a:srgbClr val="E0EDF8"/>
              </a:solidFill>
            </a:endParaRPr>
          </a:p>
        </p:txBody>
      </p:sp>
      <p:sp>
        <p:nvSpPr>
          <p:cNvPr id="6" name="Slide Number Placeholder 5"/>
          <p:cNvSpPr>
            <a:spLocks noGrp="1"/>
          </p:cNvSpPr>
          <p:nvPr>
            <p:ph type="sldNum" sz="quarter" idx="12"/>
          </p:nvPr>
        </p:nvSpPr>
        <p:spPr>
          <a:xfrm>
            <a:off x="8436864" y="6508750"/>
            <a:ext cx="2840736" cy="273050"/>
          </a:xfrm>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32" name="Straight Connector 31"/>
          <p:cNvCxnSpPr/>
          <p:nvPr/>
        </p:nvCxnSpPr>
        <p:spPr>
          <a:xfrm>
            <a:off x="0" y="3579019"/>
            <a:ext cx="12192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22"/>
          <p:cNvGrpSpPr/>
          <p:nvPr/>
        </p:nvGrpSpPr>
        <p:grpSpPr>
          <a:xfrm rot="5400000">
            <a:off x="6062472" y="728471"/>
            <a:ext cx="91440" cy="12167616"/>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Tree>
    <p:extLst>
      <p:ext uri="{BB962C8B-B14F-4D97-AF65-F5344CB8AC3E}">
        <p14:creationId xmlns:p14="http://schemas.microsoft.com/office/powerpoint/2010/main" val="20359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E0EDF8"/>
                </a:solidFill>
              </a:rPr>
              <a:pPr/>
              <a:t>07.04.2019</a:t>
            </a:fld>
            <a:endParaRPr lang="pl-PL">
              <a:solidFill>
                <a:srgbClr val="E0EDF8"/>
              </a:solidFill>
            </a:endParaRPr>
          </a:p>
        </p:txBody>
      </p:sp>
      <p:sp>
        <p:nvSpPr>
          <p:cNvPr id="5" name="Footer Placeholder 4"/>
          <p:cNvSpPr>
            <a:spLocks noGrp="1"/>
          </p:cNvSpPr>
          <p:nvPr>
            <p:ph type="ftr" sz="quarter" idx="11"/>
          </p:nvPr>
        </p:nvSpPr>
        <p:spPr/>
        <p:txBody>
          <a:bodyPr/>
          <a:lstStyle/>
          <a:p>
            <a:endParaRPr lang="pl-PL">
              <a:solidFill>
                <a:srgbClr val="E0EDF8"/>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2005204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516829" y="2981324"/>
            <a:ext cx="9557572" cy="1371600"/>
          </a:xfrm>
        </p:spPr>
        <p:txBody>
          <a:bodyPr lIns="182880" rIns="182880" anchor="b" anchorCtr="0"/>
          <a:lstStyle>
            <a:lvl1pPr marL="0" indent="0" algn="l">
              <a:defRPr sz="4000" b="0" cap="none" baseline="0"/>
            </a:lvl1pPr>
          </a:lstStyle>
          <a:p>
            <a:r>
              <a:rPr lang="pl-PL"/>
              <a:t>Kliknij, aby edytować styl</a:t>
            </a:r>
            <a:endParaRPr/>
          </a:p>
        </p:txBody>
      </p:sp>
      <p:sp>
        <p:nvSpPr>
          <p:cNvPr id="3" name="Text Placeholder 2"/>
          <p:cNvSpPr>
            <a:spLocks noGrp="1"/>
          </p:cNvSpPr>
          <p:nvPr>
            <p:ph type="body" idx="1"/>
          </p:nvPr>
        </p:nvSpPr>
        <p:spPr>
          <a:xfrm>
            <a:off x="1516827" y="4519613"/>
            <a:ext cx="9557572" cy="1371600"/>
          </a:xfrm>
          <a:noFill/>
          <a:ln>
            <a:noFill/>
          </a:ln>
          <a:effectLst>
            <a:innerShdw blurRad="114300">
              <a:schemeClr val="tx1"/>
            </a:innerShdw>
          </a:effectLst>
          <a:scene3d>
            <a:camera prst="orthographicFront"/>
            <a:lightRig rig="threePt" dir="t"/>
          </a:scene3d>
          <a:sp3d>
            <a:bevelT w="12700" h="50800" prst="softRound"/>
          </a:sp3d>
        </p:spPr>
        <p:txBody>
          <a:bodyPr lIns="182880" rIns="182880" anchor="t" anchorCtr="0"/>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E0EDF8"/>
                </a:solidFill>
              </a:rPr>
              <a:pPr/>
              <a:t>07.04.2019</a:t>
            </a:fld>
            <a:endParaRPr lang="pl-PL">
              <a:solidFill>
                <a:srgbClr val="E0EDF8"/>
              </a:solidFill>
            </a:endParaRPr>
          </a:p>
        </p:txBody>
      </p:sp>
      <p:sp>
        <p:nvSpPr>
          <p:cNvPr id="5" name="Footer Placeholder 4"/>
          <p:cNvSpPr>
            <a:spLocks noGrp="1"/>
          </p:cNvSpPr>
          <p:nvPr>
            <p:ph type="ftr" sz="quarter" idx="11"/>
          </p:nvPr>
        </p:nvSpPr>
        <p:spPr/>
        <p:txBody>
          <a:bodyPr/>
          <a:lstStyle/>
          <a:p>
            <a:endParaRPr lang="pl-PL">
              <a:solidFill>
                <a:srgbClr val="E0EDF8"/>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7" name="Straight Connector 6"/>
          <p:cNvCxnSpPr/>
          <p:nvPr/>
        </p:nvCxnSpPr>
        <p:spPr>
          <a:xfrm>
            <a:off x="1763059" y="4419600"/>
            <a:ext cx="97536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745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a:p>
        </p:txBody>
      </p:sp>
      <p:sp>
        <p:nvSpPr>
          <p:cNvPr id="3" name="Content Placeholder 2"/>
          <p:cNvSpPr>
            <a:spLocks noGrp="1"/>
          </p:cNvSpPr>
          <p:nvPr>
            <p:ph sz="half" idx="1"/>
          </p:nvPr>
        </p:nvSpPr>
        <p:spPr>
          <a:xfrm>
            <a:off x="1869440" y="1828800"/>
            <a:ext cx="432816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Content Placeholder 3"/>
          <p:cNvSpPr>
            <a:spLocks noGrp="1"/>
          </p:cNvSpPr>
          <p:nvPr>
            <p:ph sz="half" idx="2"/>
          </p:nvPr>
        </p:nvSpPr>
        <p:spPr>
          <a:xfrm>
            <a:off x="6967369" y="1828800"/>
            <a:ext cx="432816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5" name="Date Placeholder 4"/>
          <p:cNvSpPr>
            <a:spLocks noGrp="1"/>
          </p:cNvSpPr>
          <p:nvPr>
            <p:ph type="dt" sz="half" idx="10"/>
          </p:nvPr>
        </p:nvSpPr>
        <p:spPr/>
        <p:txBody>
          <a:bodyPr/>
          <a:lstStyle/>
          <a:p>
            <a:fld id="{5DC80E09-BBC2-4412-830F-244711E25100}" type="datetimeFigureOut">
              <a:rPr lang="pl-PL" smtClean="0">
                <a:solidFill>
                  <a:srgbClr val="E0EDF8"/>
                </a:solidFill>
              </a:rPr>
              <a:pPr/>
              <a:t>07.04.2019</a:t>
            </a:fld>
            <a:endParaRPr lang="pl-PL">
              <a:solidFill>
                <a:srgbClr val="E0EDF8"/>
              </a:solidFill>
            </a:endParaRPr>
          </a:p>
        </p:txBody>
      </p:sp>
      <p:sp>
        <p:nvSpPr>
          <p:cNvPr id="6" name="Footer Placeholder 5"/>
          <p:cNvSpPr>
            <a:spLocks noGrp="1"/>
          </p:cNvSpPr>
          <p:nvPr>
            <p:ph type="ftr" sz="quarter" idx="11"/>
          </p:nvPr>
        </p:nvSpPr>
        <p:spPr/>
        <p:txBody>
          <a:bodyPr/>
          <a:lstStyle/>
          <a:p>
            <a:endParaRPr lang="pl-PL">
              <a:solidFill>
                <a:srgbClr val="E0EDF8"/>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676216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ytuł, tekst i clipart">
    <p:spTree>
      <p:nvGrpSpPr>
        <p:cNvPr id="1" name=""/>
        <p:cNvGrpSpPr/>
        <p:nvPr/>
      </p:nvGrpSpPr>
      <p:grpSpPr>
        <a:xfrm>
          <a:off x="0" y="0"/>
          <a:ext cx="0" cy="0"/>
          <a:chOff x="0" y="0"/>
          <a:chExt cx="0" cy="0"/>
        </a:xfrm>
      </p:grpSpPr>
      <p:sp>
        <p:nvSpPr>
          <p:cNvPr id="2" name="Tytuł 1"/>
          <p:cNvSpPr>
            <a:spLocks noGrp="1"/>
          </p:cNvSpPr>
          <p:nvPr>
            <p:ph type="title"/>
          </p:nvPr>
        </p:nvSpPr>
        <p:spPr>
          <a:xfrm>
            <a:off x="766233" y="304801"/>
            <a:ext cx="10668000" cy="1216025"/>
          </a:xfrm>
        </p:spPr>
        <p:txBody>
          <a:bodyPr/>
          <a:lstStyle/>
          <a:p>
            <a:r>
              <a:rPr lang="pl-PL"/>
              <a:t>Kliknij, aby edytować styl</a:t>
            </a:r>
          </a:p>
        </p:txBody>
      </p:sp>
      <p:sp>
        <p:nvSpPr>
          <p:cNvPr id="3" name="Symbol zastępczy tekstu 2"/>
          <p:cNvSpPr>
            <a:spLocks noGrp="1"/>
          </p:cNvSpPr>
          <p:nvPr>
            <p:ph type="body" sz="half" idx="1"/>
          </p:nvPr>
        </p:nvSpPr>
        <p:spPr>
          <a:xfrm>
            <a:off x="755651" y="1752600"/>
            <a:ext cx="5232400" cy="4267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obiektu clipart 3"/>
          <p:cNvSpPr>
            <a:spLocks noGrp="1"/>
          </p:cNvSpPr>
          <p:nvPr>
            <p:ph type="clipArt" sz="half" idx="2"/>
          </p:nvPr>
        </p:nvSpPr>
        <p:spPr>
          <a:xfrm>
            <a:off x="6191251" y="1752600"/>
            <a:ext cx="5232400" cy="4267200"/>
          </a:xfrm>
        </p:spPr>
        <p:txBody>
          <a:bodyPr/>
          <a:lstStyle/>
          <a:p>
            <a:endParaRPr lang="pl-PL"/>
          </a:p>
        </p:txBody>
      </p:sp>
      <p:sp>
        <p:nvSpPr>
          <p:cNvPr id="5" name="Symbol zastępczy daty 4"/>
          <p:cNvSpPr>
            <a:spLocks noGrp="1"/>
          </p:cNvSpPr>
          <p:nvPr>
            <p:ph type="dt" sz="half" idx="10"/>
          </p:nvPr>
        </p:nvSpPr>
        <p:spPr>
          <a:xfrm>
            <a:off x="812800" y="6245225"/>
            <a:ext cx="2641600" cy="476250"/>
          </a:xfrm>
        </p:spPr>
        <p:txBody>
          <a:bodyPr/>
          <a:lstStyle>
            <a:lvl1pPr>
              <a:defRPr/>
            </a:lvl1pPr>
          </a:lstStyle>
          <a:p>
            <a:endParaRPr lang="pl-PL">
              <a:solidFill>
                <a:srgbClr val="FFFFFF"/>
              </a:solidFill>
            </a:endParaRPr>
          </a:p>
        </p:txBody>
      </p:sp>
      <p:sp>
        <p:nvSpPr>
          <p:cNvPr id="6" name="Symbol zastępczy stopki 5"/>
          <p:cNvSpPr>
            <a:spLocks noGrp="1"/>
          </p:cNvSpPr>
          <p:nvPr>
            <p:ph type="ftr" sz="quarter" idx="11"/>
          </p:nvPr>
        </p:nvSpPr>
        <p:spPr>
          <a:xfrm>
            <a:off x="4165600" y="6245225"/>
            <a:ext cx="3860800" cy="476250"/>
          </a:xfrm>
        </p:spPr>
        <p:txBody>
          <a:bodyPr/>
          <a:lstStyle>
            <a:lvl1pPr>
              <a:defRPr/>
            </a:lvl1pPr>
          </a:lstStyle>
          <a:p>
            <a:r>
              <a:rPr lang="pl-PL">
                <a:solidFill>
                  <a:srgbClr val="FFFFFF"/>
                </a:solidFill>
              </a:rPr>
              <a:t>TMAP</a:t>
            </a:r>
          </a:p>
        </p:txBody>
      </p:sp>
      <p:sp>
        <p:nvSpPr>
          <p:cNvPr id="7" name="Symbol zastępczy numeru slajdu 6"/>
          <p:cNvSpPr>
            <a:spLocks noGrp="1"/>
          </p:cNvSpPr>
          <p:nvPr>
            <p:ph type="sldNum" sz="quarter" idx="12"/>
          </p:nvPr>
        </p:nvSpPr>
        <p:spPr>
          <a:xfrm>
            <a:off x="8737600" y="6245225"/>
            <a:ext cx="2641600" cy="476250"/>
          </a:xfrm>
        </p:spPr>
        <p:txBody>
          <a:bodyPr/>
          <a:lstStyle>
            <a:lvl1pPr>
              <a:defRPr/>
            </a:lvl1pPr>
          </a:lstStyle>
          <a:p>
            <a:fld id="{14255B41-DB76-44C7-8665-98E66533A065}" type="slidenum">
              <a:rPr lang="pl-PL">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1327598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a:p>
        </p:txBody>
      </p:sp>
      <p:sp>
        <p:nvSpPr>
          <p:cNvPr id="3" name="Text Placeholder 2"/>
          <p:cNvSpPr>
            <a:spLocks noGrp="1"/>
          </p:cNvSpPr>
          <p:nvPr>
            <p:ph type="body" idx="1"/>
          </p:nvPr>
        </p:nvSpPr>
        <p:spPr>
          <a:xfrm>
            <a:off x="1727200" y="1659685"/>
            <a:ext cx="4572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849120" y="2438400"/>
            <a:ext cx="432816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5" name="Text Placeholder 4"/>
          <p:cNvSpPr>
            <a:spLocks noGrp="1"/>
          </p:cNvSpPr>
          <p:nvPr>
            <p:ph type="body" sz="quarter" idx="3"/>
          </p:nvPr>
        </p:nvSpPr>
        <p:spPr>
          <a:xfrm>
            <a:off x="6843059" y="1659685"/>
            <a:ext cx="4572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964979" y="2438400"/>
            <a:ext cx="432816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7" name="Date Placeholder 6"/>
          <p:cNvSpPr>
            <a:spLocks noGrp="1"/>
          </p:cNvSpPr>
          <p:nvPr>
            <p:ph type="dt" sz="half" idx="10"/>
          </p:nvPr>
        </p:nvSpPr>
        <p:spPr/>
        <p:txBody>
          <a:bodyPr/>
          <a:lstStyle/>
          <a:p>
            <a:fld id="{5DC80E09-BBC2-4412-830F-244711E25100}" type="datetimeFigureOut">
              <a:rPr lang="pl-PL" smtClean="0">
                <a:solidFill>
                  <a:srgbClr val="E0EDF8"/>
                </a:solidFill>
              </a:rPr>
              <a:pPr/>
              <a:t>07.04.2019</a:t>
            </a:fld>
            <a:endParaRPr lang="pl-PL">
              <a:solidFill>
                <a:srgbClr val="E0EDF8"/>
              </a:solidFill>
            </a:endParaRPr>
          </a:p>
        </p:txBody>
      </p:sp>
      <p:sp>
        <p:nvSpPr>
          <p:cNvPr id="8" name="Footer Placeholder 7"/>
          <p:cNvSpPr>
            <a:spLocks noGrp="1"/>
          </p:cNvSpPr>
          <p:nvPr>
            <p:ph type="ftr" sz="quarter" idx="11"/>
          </p:nvPr>
        </p:nvSpPr>
        <p:spPr/>
        <p:txBody>
          <a:bodyPr/>
          <a:lstStyle/>
          <a:p>
            <a:endParaRPr lang="pl-PL">
              <a:solidFill>
                <a:srgbClr val="E0EDF8"/>
              </a:solidFill>
            </a:endParaRPr>
          </a:p>
        </p:txBody>
      </p:sp>
      <p:sp>
        <p:nvSpPr>
          <p:cNvPr id="9" name="Slide Number Placeholder 8"/>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10" name="Straight Connector 9"/>
          <p:cNvCxnSpPr/>
          <p:nvPr/>
        </p:nvCxnSpPr>
        <p:spPr>
          <a:xfrm>
            <a:off x="1727200" y="2299447"/>
            <a:ext cx="9652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000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a:p>
        </p:txBody>
      </p:sp>
      <p:sp>
        <p:nvSpPr>
          <p:cNvPr id="3" name="Date Placeholder 2"/>
          <p:cNvSpPr>
            <a:spLocks noGrp="1"/>
          </p:cNvSpPr>
          <p:nvPr>
            <p:ph type="dt" sz="half" idx="10"/>
          </p:nvPr>
        </p:nvSpPr>
        <p:spPr/>
        <p:txBody>
          <a:bodyPr/>
          <a:lstStyle/>
          <a:p>
            <a:fld id="{5DC80E09-BBC2-4412-830F-244711E25100}" type="datetimeFigureOut">
              <a:rPr lang="pl-PL" smtClean="0">
                <a:solidFill>
                  <a:srgbClr val="E0EDF8"/>
                </a:solidFill>
              </a:rPr>
              <a:pPr/>
              <a:t>07.04.2019</a:t>
            </a:fld>
            <a:endParaRPr lang="pl-PL">
              <a:solidFill>
                <a:srgbClr val="E0EDF8"/>
              </a:solidFill>
            </a:endParaRPr>
          </a:p>
        </p:txBody>
      </p:sp>
      <p:sp>
        <p:nvSpPr>
          <p:cNvPr id="4" name="Footer Placeholder 3"/>
          <p:cNvSpPr>
            <a:spLocks noGrp="1"/>
          </p:cNvSpPr>
          <p:nvPr>
            <p:ph type="ftr" sz="quarter" idx="11"/>
          </p:nvPr>
        </p:nvSpPr>
        <p:spPr/>
        <p:txBody>
          <a:bodyPr/>
          <a:lstStyle/>
          <a:p>
            <a:endParaRPr lang="pl-PL">
              <a:solidFill>
                <a:srgbClr val="E0EDF8"/>
              </a:solidFill>
            </a:endParaRPr>
          </a:p>
        </p:txBody>
      </p:sp>
      <p:sp>
        <p:nvSpPr>
          <p:cNvPr id="5" name="Slide Number Placeholder 4"/>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grpSp>
        <p:nvGrpSpPr>
          <p:cNvPr id="6" name="Group 22"/>
          <p:cNvGrpSpPr/>
          <p:nvPr/>
        </p:nvGrpSpPr>
        <p:grpSpPr>
          <a:xfrm>
            <a:off x="0" y="0"/>
            <a:ext cx="243840" cy="6858000"/>
            <a:chOff x="0" y="0"/>
            <a:chExt cx="274320" cy="6858000"/>
          </a:xfrm>
        </p:grpSpPr>
        <p:sp>
          <p:nvSpPr>
            <p:cNvPr id="7" name="Rectangle 6"/>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8" name="Rectangle 7"/>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9" name="Rectangle 8"/>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0" name="Rectangle 9"/>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1" name="Rectangle 10"/>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2" name="Rectangle 11"/>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3" name="Rectangle 12"/>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4" name="Rectangle 13"/>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Tree>
    <p:extLst>
      <p:ext uri="{BB962C8B-B14F-4D97-AF65-F5344CB8AC3E}">
        <p14:creationId xmlns:p14="http://schemas.microsoft.com/office/powerpoint/2010/main" val="2243624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80E09-BBC2-4412-830F-244711E25100}" type="datetimeFigureOut">
              <a:rPr lang="pl-PL" smtClean="0">
                <a:solidFill>
                  <a:srgbClr val="E0EDF8"/>
                </a:solidFill>
              </a:rPr>
              <a:pPr/>
              <a:t>07.04.2019</a:t>
            </a:fld>
            <a:endParaRPr lang="pl-PL">
              <a:solidFill>
                <a:srgbClr val="E0EDF8"/>
              </a:solidFill>
            </a:endParaRPr>
          </a:p>
        </p:txBody>
      </p:sp>
      <p:sp>
        <p:nvSpPr>
          <p:cNvPr id="3" name="Footer Placeholder 2"/>
          <p:cNvSpPr>
            <a:spLocks noGrp="1"/>
          </p:cNvSpPr>
          <p:nvPr>
            <p:ph type="ftr" sz="quarter" idx="11"/>
          </p:nvPr>
        </p:nvSpPr>
        <p:spPr/>
        <p:txBody>
          <a:bodyPr/>
          <a:lstStyle/>
          <a:p>
            <a:endParaRPr lang="pl-PL">
              <a:solidFill>
                <a:srgbClr val="E0EDF8"/>
              </a:solidFill>
            </a:endParaRPr>
          </a:p>
        </p:txBody>
      </p:sp>
      <p:sp>
        <p:nvSpPr>
          <p:cNvPr id="4" name="Slide Number Placeholder 3"/>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grpSp>
        <p:nvGrpSpPr>
          <p:cNvPr id="5" name="Group 22"/>
          <p:cNvGrpSpPr/>
          <p:nvPr/>
        </p:nvGrpSpPr>
        <p:grpSpPr>
          <a:xfrm>
            <a:off x="0" y="0"/>
            <a:ext cx="243840" cy="6858000"/>
            <a:chOff x="0" y="0"/>
            <a:chExt cx="274320" cy="6858000"/>
          </a:xfrm>
        </p:grpSpPr>
        <p:sp>
          <p:nvSpPr>
            <p:cNvPr id="6" name="Rectangle 5"/>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7" name="Rectangle 6"/>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8" name="Rectangle 7"/>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9" name="Rectangle 8"/>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0" name="Rectangle 9"/>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1" name="Rectangle 10"/>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2" name="Rectangle 11"/>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3" name="Rectangle 12"/>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Tree>
    <p:extLst>
      <p:ext uri="{BB962C8B-B14F-4D97-AF65-F5344CB8AC3E}">
        <p14:creationId xmlns:p14="http://schemas.microsoft.com/office/powerpoint/2010/main" val="329238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6917" y="188260"/>
            <a:ext cx="4011084" cy="1246841"/>
          </a:xfrm>
        </p:spPr>
        <p:txBody>
          <a:bodyPr anchor="ctr" anchorCtr="0"/>
          <a:lstStyle>
            <a:lvl1pPr algn="l">
              <a:defRPr sz="2600" b="0"/>
            </a:lvl1pPr>
          </a:lstStyle>
          <a:p>
            <a:r>
              <a:rPr lang="pl-PL"/>
              <a:t>Kliknij, aby edytować styl</a:t>
            </a:r>
            <a:endParaRPr/>
          </a:p>
        </p:txBody>
      </p:sp>
      <p:sp>
        <p:nvSpPr>
          <p:cNvPr id="3" name="Content Placeholder 2"/>
          <p:cNvSpPr>
            <a:spLocks noGrp="1"/>
          </p:cNvSpPr>
          <p:nvPr>
            <p:ph idx="1"/>
          </p:nvPr>
        </p:nvSpPr>
        <p:spPr>
          <a:xfrm>
            <a:off x="5181600" y="1905000"/>
            <a:ext cx="6096000" cy="422116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Text Placeholder 3"/>
          <p:cNvSpPr>
            <a:spLocks noGrp="1"/>
          </p:cNvSpPr>
          <p:nvPr>
            <p:ph type="body" sz="half" idx="2"/>
          </p:nvPr>
        </p:nvSpPr>
        <p:spPr>
          <a:xfrm>
            <a:off x="1576917" y="1676400"/>
            <a:ext cx="2995084"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DC80E09-BBC2-4412-830F-244711E25100}" type="datetimeFigureOut">
              <a:rPr lang="pl-PL" smtClean="0">
                <a:solidFill>
                  <a:srgbClr val="E0EDF8"/>
                </a:solidFill>
              </a:rPr>
              <a:pPr/>
              <a:t>07.04.2019</a:t>
            </a:fld>
            <a:endParaRPr lang="pl-PL">
              <a:solidFill>
                <a:srgbClr val="E0EDF8"/>
              </a:solidFill>
            </a:endParaRPr>
          </a:p>
        </p:txBody>
      </p:sp>
      <p:sp>
        <p:nvSpPr>
          <p:cNvPr id="6" name="Footer Placeholder 5"/>
          <p:cNvSpPr>
            <a:spLocks noGrp="1"/>
          </p:cNvSpPr>
          <p:nvPr>
            <p:ph type="ftr" sz="quarter" idx="11"/>
          </p:nvPr>
        </p:nvSpPr>
        <p:spPr/>
        <p:txBody>
          <a:bodyPr/>
          <a:lstStyle/>
          <a:p>
            <a:endParaRPr lang="pl-PL">
              <a:solidFill>
                <a:srgbClr val="E0EDF8"/>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8" name="Straight Connector 7"/>
          <p:cNvCxnSpPr/>
          <p:nvPr/>
        </p:nvCxnSpPr>
        <p:spPr>
          <a:xfrm rot="16200000">
            <a:off x="2651295" y="3901906"/>
            <a:ext cx="4453128" cy="2117"/>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487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6916" y="192024"/>
            <a:ext cx="4011168" cy="1243584"/>
          </a:xfr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chorCtr="0">
            <a:noAutofit/>
          </a:bodyPr>
          <a:lstStyle>
            <a:lvl1pPr algn="l" defTabSz="914400" rtl="0" eaLnBrk="1" latinLnBrk="0" hangingPunct="1">
              <a:spcBef>
                <a:spcPct val="0"/>
              </a:spcBef>
              <a:buNone/>
              <a:defRPr sz="2600" b="0" kern="1200">
                <a:solidFill>
                  <a:schemeClr val="tx1"/>
                </a:solidFill>
                <a:latin typeface="+mj-lt"/>
                <a:ea typeface="+mj-ea"/>
                <a:cs typeface="+mj-cs"/>
              </a:defRPr>
            </a:lvl1pPr>
          </a:lstStyle>
          <a:p>
            <a:r>
              <a:rPr lang="pl-PL"/>
              <a:t>Kliknij, aby edytować styl</a:t>
            </a:r>
            <a:endParaRPr/>
          </a:p>
        </p:txBody>
      </p:sp>
      <p:sp>
        <p:nvSpPr>
          <p:cNvPr id="3" name="Picture Placeholder 2"/>
          <p:cNvSpPr>
            <a:spLocks noGrp="1"/>
          </p:cNvSpPr>
          <p:nvPr>
            <p:ph type="pic" idx="1"/>
          </p:nvPr>
        </p:nvSpPr>
        <p:spPr>
          <a:xfrm>
            <a:off x="5181600" y="1905000"/>
            <a:ext cx="6096000" cy="4224528"/>
          </a:xfrm>
          <a:noFill/>
          <a:ln>
            <a:prstDash val="solid"/>
          </a:ln>
        </p:spPr>
        <p:style>
          <a:lnRef idx="3">
            <a:schemeClr val="lt1"/>
          </a:lnRef>
          <a:fillRef idx="1">
            <a:schemeClr val="accent1"/>
          </a:fillRef>
          <a:effectRef idx="1">
            <a:schemeClr val="accent1"/>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a:p>
        </p:txBody>
      </p:sp>
      <p:sp>
        <p:nvSpPr>
          <p:cNvPr id="4" name="Text Placeholder 3"/>
          <p:cNvSpPr>
            <a:spLocks noGrp="1"/>
          </p:cNvSpPr>
          <p:nvPr>
            <p:ph type="body" sz="half" idx="2"/>
          </p:nvPr>
        </p:nvSpPr>
        <p:spPr>
          <a:xfrm>
            <a:off x="1576916" y="1676400"/>
            <a:ext cx="2999232" cy="3273552"/>
          </a:xfrm>
          <a:noFill/>
          <a:ln>
            <a:noFill/>
          </a:ln>
        </p:spPr>
        <p:txBody>
          <a:bodyPr vert="horz" lIns="182880" tIns="182880" rIns="182880" bIns="182880" rtlCol="0">
            <a:normAutofit/>
          </a:bodyPr>
          <a:lstStyle>
            <a:lvl1pPr marL="0" indent="0">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 typeface="Arial" pitchFamily="34" charset="0"/>
              <a:buNone/>
            </a:pPr>
            <a:r>
              <a:rPr lang="pl-PL"/>
              <a:t>Kliknij, aby edytować style wzorca tekstu</a:t>
            </a:r>
          </a:p>
        </p:txBody>
      </p:sp>
      <p:sp>
        <p:nvSpPr>
          <p:cNvPr id="5" name="Date Placeholder 4"/>
          <p:cNvSpPr>
            <a:spLocks noGrp="1"/>
          </p:cNvSpPr>
          <p:nvPr>
            <p:ph type="dt" sz="half" idx="10"/>
          </p:nvPr>
        </p:nvSpPr>
        <p:spPr/>
        <p:txBody>
          <a:bodyPr/>
          <a:lstStyle/>
          <a:p>
            <a:fld id="{5DC80E09-BBC2-4412-830F-244711E25100}" type="datetimeFigureOut">
              <a:rPr lang="pl-PL" smtClean="0">
                <a:solidFill>
                  <a:srgbClr val="E0EDF8"/>
                </a:solidFill>
              </a:rPr>
              <a:pPr/>
              <a:t>07.04.2019</a:t>
            </a:fld>
            <a:endParaRPr lang="pl-PL">
              <a:solidFill>
                <a:srgbClr val="E0EDF8"/>
              </a:solidFill>
            </a:endParaRPr>
          </a:p>
        </p:txBody>
      </p:sp>
      <p:sp>
        <p:nvSpPr>
          <p:cNvPr id="6" name="Footer Placeholder 5"/>
          <p:cNvSpPr>
            <a:spLocks noGrp="1"/>
          </p:cNvSpPr>
          <p:nvPr>
            <p:ph type="ftr" sz="quarter" idx="11"/>
          </p:nvPr>
        </p:nvSpPr>
        <p:spPr/>
        <p:txBody>
          <a:bodyPr/>
          <a:lstStyle/>
          <a:p>
            <a:endParaRPr lang="pl-PL">
              <a:solidFill>
                <a:srgbClr val="E0EDF8"/>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8" name="Straight Connector 7"/>
          <p:cNvCxnSpPr/>
          <p:nvPr/>
        </p:nvCxnSpPr>
        <p:spPr>
          <a:xfrm rot="16200000">
            <a:off x="2651295" y="3901906"/>
            <a:ext cx="4453128" cy="2117"/>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888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E0EDF8"/>
                </a:solidFill>
              </a:rPr>
              <a:pPr/>
              <a:t>07.04.2019</a:t>
            </a:fld>
            <a:endParaRPr lang="pl-PL">
              <a:solidFill>
                <a:srgbClr val="E0EDF8"/>
              </a:solidFill>
            </a:endParaRPr>
          </a:p>
        </p:txBody>
      </p:sp>
      <p:sp>
        <p:nvSpPr>
          <p:cNvPr id="5" name="Footer Placeholder 4"/>
          <p:cNvSpPr>
            <a:spLocks noGrp="1"/>
          </p:cNvSpPr>
          <p:nvPr>
            <p:ph type="ftr" sz="quarter" idx="11"/>
          </p:nvPr>
        </p:nvSpPr>
        <p:spPr/>
        <p:txBody>
          <a:bodyPr/>
          <a:lstStyle/>
          <a:p>
            <a:endParaRPr lang="pl-PL">
              <a:solidFill>
                <a:srgbClr val="E0EDF8"/>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4214115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133600" cy="5851525"/>
          </a:xfrm>
        </p:spPr>
        <p:txBody>
          <a:bodyPr vert="eaVert"/>
          <a:lstStyle/>
          <a:p>
            <a:r>
              <a:rPr lang="pl-PL"/>
              <a:t>Kliknij, aby edytować styl</a:t>
            </a:r>
            <a:endParaRPr/>
          </a:p>
        </p:txBody>
      </p:sp>
      <p:sp>
        <p:nvSpPr>
          <p:cNvPr id="3" name="Vertical Text Placeholder 2"/>
          <p:cNvSpPr>
            <a:spLocks noGrp="1"/>
          </p:cNvSpPr>
          <p:nvPr>
            <p:ph type="body" orient="vert" idx="1"/>
          </p:nvPr>
        </p:nvSpPr>
        <p:spPr>
          <a:xfrm>
            <a:off x="1864784" y="1752601"/>
            <a:ext cx="6771216" cy="437356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E0EDF8"/>
                </a:solidFill>
              </a:rPr>
              <a:pPr/>
              <a:t>07.04.2019</a:t>
            </a:fld>
            <a:endParaRPr lang="pl-PL">
              <a:solidFill>
                <a:srgbClr val="E0EDF8"/>
              </a:solidFill>
            </a:endParaRPr>
          </a:p>
        </p:txBody>
      </p:sp>
      <p:sp>
        <p:nvSpPr>
          <p:cNvPr id="5" name="Footer Placeholder 4"/>
          <p:cNvSpPr>
            <a:spLocks noGrp="1"/>
          </p:cNvSpPr>
          <p:nvPr>
            <p:ph type="ftr" sz="quarter" idx="11"/>
          </p:nvPr>
        </p:nvSpPr>
        <p:spPr/>
        <p:txBody>
          <a:bodyPr/>
          <a:lstStyle/>
          <a:p>
            <a:endParaRPr lang="pl-PL">
              <a:solidFill>
                <a:srgbClr val="E0EDF8"/>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799163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chart">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179918" y="889000"/>
            <a:ext cx="11846983" cy="1155700"/>
          </a:xfrm>
        </p:spPr>
        <p:txBody>
          <a:bodyPr/>
          <a:lstStyle/>
          <a:p>
            <a:r>
              <a:rPr lang="pl-PL"/>
              <a:t>Kliknij, aby edytować styl</a:t>
            </a:r>
          </a:p>
        </p:txBody>
      </p:sp>
      <p:sp>
        <p:nvSpPr>
          <p:cNvPr id="3" name="Symbol zastępczy wykresu 2"/>
          <p:cNvSpPr>
            <a:spLocks noGrp="1"/>
          </p:cNvSpPr>
          <p:nvPr>
            <p:ph type="chart" idx="1"/>
          </p:nvPr>
        </p:nvSpPr>
        <p:spPr>
          <a:xfrm>
            <a:off x="179917" y="2116139"/>
            <a:ext cx="11861800" cy="4135437"/>
          </a:xfrm>
        </p:spPr>
        <p:txBody>
          <a:bodyPr/>
          <a:lstStyle/>
          <a:p>
            <a:endParaRPr lang="pl-PL"/>
          </a:p>
        </p:txBody>
      </p:sp>
      <p:sp>
        <p:nvSpPr>
          <p:cNvPr id="4" name="Symbol zastępczy daty 3"/>
          <p:cNvSpPr>
            <a:spLocks noGrp="1"/>
          </p:cNvSpPr>
          <p:nvPr>
            <p:ph type="dt" sz="half" idx="10"/>
          </p:nvPr>
        </p:nvSpPr>
        <p:spPr>
          <a:xfrm>
            <a:off x="914400" y="6248400"/>
            <a:ext cx="2540000" cy="457200"/>
          </a:xfrm>
        </p:spPr>
        <p:txBody>
          <a:bodyPr/>
          <a:lstStyle>
            <a:lvl1pPr>
              <a:defRPr/>
            </a:lvl1pPr>
          </a:lstStyle>
          <a:p>
            <a:endParaRPr lang="pl-PL">
              <a:solidFill>
                <a:srgbClr val="E0EDF8"/>
              </a:solidFill>
            </a:endParaRPr>
          </a:p>
        </p:txBody>
      </p:sp>
      <p:sp>
        <p:nvSpPr>
          <p:cNvPr id="5" name="Symbol zastępczy stopki 4"/>
          <p:cNvSpPr>
            <a:spLocks noGrp="1"/>
          </p:cNvSpPr>
          <p:nvPr>
            <p:ph type="ftr" sz="quarter" idx="11"/>
          </p:nvPr>
        </p:nvSpPr>
        <p:spPr>
          <a:xfrm>
            <a:off x="4165600" y="6248400"/>
            <a:ext cx="3860800" cy="457200"/>
          </a:xfrm>
        </p:spPr>
        <p:txBody>
          <a:bodyPr/>
          <a:lstStyle>
            <a:lvl1pPr>
              <a:defRPr/>
            </a:lvl1pPr>
          </a:lstStyle>
          <a:p>
            <a:endParaRPr lang="pl-PL">
              <a:solidFill>
                <a:srgbClr val="E0EDF8"/>
              </a:solidFill>
            </a:endParaRPr>
          </a:p>
        </p:txBody>
      </p:sp>
      <p:sp>
        <p:nvSpPr>
          <p:cNvPr id="6" name="Symbol zastępczy numeru slajdu 5"/>
          <p:cNvSpPr>
            <a:spLocks noGrp="1"/>
          </p:cNvSpPr>
          <p:nvPr>
            <p:ph type="sldNum" sz="quarter" idx="12"/>
          </p:nvPr>
        </p:nvSpPr>
        <p:spPr>
          <a:xfrm>
            <a:off x="8737600" y="6248400"/>
            <a:ext cx="2540000" cy="457200"/>
          </a:xfrm>
        </p:spPr>
        <p:txBody>
          <a:bodyPr/>
          <a:lstStyle>
            <a:lvl1pPr>
              <a:defRPr/>
            </a:lvl1pPr>
          </a:lstStyle>
          <a:p>
            <a:fld id="{693D43D9-88F0-4D9A-B4B4-7299DDE1F320}" type="slidenum">
              <a:rPr lang="pl-PL">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770310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812800" y="238125"/>
            <a:ext cx="10566400" cy="914400"/>
          </a:xfrm>
        </p:spPr>
        <p:txBody>
          <a:bodyPr/>
          <a:lstStyle/>
          <a:p>
            <a:r>
              <a:rPr lang="pl-PL"/>
              <a:t>Kliknij, aby edytować styl</a:t>
            </a:r>
          </a:p>
        </p:txBody>
      </p:sp>
      <p:sp>
        <p:nvSpPr>
          <p:cNvPr id="3" name="Symbol zastępczy tabeli 2"/>
          <p:cNvSpPr>
            <a:spLocks noGrp="1"/>
          </p:cNvSpPr>
          <p:nvPr>
            <p:ph type="tbl" idx="1"/>
          </p:nvPr>
        </p:nvSpPr>
        <p:spPr>
          <a:xfrm>
            <a:off x="527051" y="1860551"/>
            <a:ext cx="11135783" cy="3287713"/>
          </a:xfrm>
        </p:spPr>
        <p:txBody>
          <a:bodyPr/>
          <a:lstStyle/>
          <a:p>
            <a:endParaRPr lang="pl-PL"/>
          </a:p>
        </p:txBody>
      </p:sp>
    </p:spTree>
    <p:extLst>
      <p:ext uri="{BB962C8B-B14F-4D97-AF65-F5344CB8AC3E}">
        <p14:creationId xmlns:p14="http://schemas.microsoft.com/office/powerpoint/2010/main" val="2203666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2692399" y="1871133"/>
            <a:ext cx="6815669" cy="1515533"/>
          </a:xfrm>
        </p:spPr>
        <p:txBody>
          <a:bodyPr anchor="b">
            <a:noAutofit/>
          </a:bodyPr>
          <a:lstStyle>
            <a:lvl1pPr algn="ctr">
              <a:defRPr sz="4050">
                <a:effectLst/>
              </a:defRPr>
            </a:lvl1pPr>
          </a:lstStyle>
          <a:p>
            <a:r>
              <a:rPr lang="pl-PL"/>
              <a:t>Kliknij, aby edytować styl</a:t>
            </a:r>
            <a:endParaRPr lang="en-US" dirty="0"/>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2"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7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73676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33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3"/>
            <a:ext cx="8158691"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181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4/7/2019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01559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Content Placeholder 3"/>
          <p:cNvSpPr>
            <a:spLocks noGrp="1"/>
          </p:cNvSpPr>
          <p:nvPr>
            <p:ph sz="half" idx="2"/>
          </p:nvPr>
        </p:nvSpPr>
        <p:spPr>
          <a:xfrm>
            <a:off x="1295400" y="3243264"/>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3107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517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solidFill>
                <a:srgbClr val="FFFFFF"/>
              </a:solidFill>
            </a:endParaRPr>
          </a:p>
        </p:txBody>
      </p:sp>
      <p:sp>
        <p:nvSpPr>
          <p:cNvPr id="5" name="Symbol zastępczy stopki 4"/>
          <p:cNvSpPr>
            <a:spLocks noGrp="1"/>
          </p:cNvSpPr>
          <p:nvPr>
            <p:ph type="ftr" sz="quarter" idx="11"/>
          </p:nvPr>
        </p:nvSpPr>
        <p:spPr/>
        <p:txBody>
          <a:bodyPr/>
          <a:lstStyle>
            <a:lvl1pPr>
              <a:defRPr/>
            </a:lvl1pPr>
          </a:lstStyle>
          <a:p>
            <a:r>
              <a:rPr lang="pl-PL">
                <a:solidFill>
                  <a:srgbClr val="FFFFFF"/>
                </a:solidFill>
              </a:rPr>
              <a:t>A. Czernikiewicz  2000</a:t>
            </a:r>
          </a:p>
        </p:txBody>
      </p:sp>
      <p:sp>
        <p:nvSpPr>
          <p:cNvPr id="6" name="Symbol zastępczy numeru slajdu 5"/>
          <p:cNvSpPr>
            <a:spLocks noGrp="1"/>
          </p:cNvSpPr>
          <p:nvPr>
            <p:ph type="sldNum" sz="quarter" idx="12"/>
          </p:nvPr>
        </p:nvSpPr>
        <p:spPr/>
        <p:txBody>
          <a:bodyPr/>
          <a:lstStyle>
            <a:lvl1pPr>
              <a:defRPr/>
            </a:lvl1pPr>
          </a:lstStyle>
          <a:p>
            <a:fld id="{9C70B396-E028-4456-883E-C8560C76031E}" type="slidenum">
              <a:rPr lang="pl-PL" smtClean="0">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942400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1840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1800" b="0"/>
            </a:lvl1pPr>
          </a:lstStyle>
          <a:p>
            <a:r>
              <a:rPr lang="pl-PL"/>
              <a:t>Kliknij, aby edytować styl</a:t>
            </a:r>
            <a:endParaRPr lang="en-US" dirty="0"/>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446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1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5178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18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7638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2400" b="0" cap="none"/>
            </a:lvl1pPr>
          </a:lstStyle>
          <a:p>
            <a:r>
              <a:rPr lang="pl-PL"/>
              <a:t>Kliknij, aby edytować styl</a:t>
            </a:r>
            <a:endParaRPr lang="en-US" dirty="0"/>
          </a:p>
        </p:txBody>
      </p:sp>
      <p:sp>
        <p:nvSpPr>
          <p:cNvPr id="3" name="Text Placeholder 2"/>
          <p:cNvSpPr>
            <a:spLocks noGrp="1"/>
          </p:cNvSpPr>
          <p:nvPr>
            <p:ph type="body" idx="1"/>
          </p:nvPr>
        </p:nvSpPr>
        <p:spPr>
          <a:xfrm>
            <a:off x="1303869" y="4343401"/>
            <a:ext cx="9592732"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399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370668"/>
          </a:xfrm>
        </p:spPr>
        <p:txBody>
          <a:bodyPr anchor="ctr">
            <a:normAutofit/>
          </a:bodyPr>
          <a:lstStyle>
            <a:lvl1pPr algn="ctr">
              <a:defRPr sz="24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68580" tIns="34290" rIns="68580" bIns="34290" rtlCol="0" anchor="ctr">
            <a:noAutofit/>
          </a:bodyPr>
          <a:lstStyle/>
          <a:p>
            <a:pPr defTabSz="342900"/>
            <a:r>
              <a:rPr lang="en-US" sz="6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68580" tIns="34290" rIns="68580" bIns="34290" rtlCol="0" anchor="ctr">
            <a:noAutofit/>
          </a:bodyPr>
          <a:lstStyle/>
          <a:p>
            <a:pPr algn="r" defTabSz="342900"/>
            <a:r>
              <a:rPr lang="en-US" sz="6000" dirty="0">
                <a:solidFill>
                  <a:prstClr val="black"/>
                </a:solidFill>
              </a:rPr>
              <a:t>”</a:t>
            </a:r>
          </a:p>
        </p:txBody>
      </p:sp>
      <p:cxnSp>
        <p:nvCxnSpPr>
          <p:cNvPr id="19" name="Straight Connector 18"/>
          <p:cNvCxnSpPr/>
          <p:nvPr/>
        </p:nvCxnSpPr>
        <p:spPr>
          <a:xfrm>
            <a:off x="1396169" y="4140199"/>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219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2400" b="0" cap="none"/>
            </a:lvl1pPr>
          </a:lstStyle>
          <a:p>
            <a:r>
              <a:rPr lang="pl-PL"/>
              <a:t>Kliknij, aby edytować styl</a:t>
            </a:r>
            <a:endParaRPr lang="en-US" dirty="0"/>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5917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243668"/>
          </a:xfrm>
        </p:spPr>
        <p:txBody>
          <a:bodyPr anchor="ctr">
            <a:normAutofit/>
          </a:bodyPr>
          <a:lstStyle>
            <a:lvl1pPr algn="ctr">
              <a:defRPr sz="2400" b="0" cap="none">
                <a:solidFill>
                  <a:schemeClr val="tx1"/>
                </a:solidFill>
              </a:defRPr>
            </a:lvl1pPr>
          </a:lstStyle>
          <a:p>
            <a:r>
              <a:rPr lang="pl-PL"/>
              <a:t>Kliknij, aby edytować styl</a:t>
            </a:r>
            <a:endParaRPr lang="en-US" dirty="0"/>
          </a:p>
        </p:txBody>
      </p:sp>
      <p:sp>
        <p:nvSpPr>
          <p:cNvPr id="14"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68580" tIns="34290" rIns="68580" bIns="34290" rtlCol="0" anchor="ctr">
            <a:noAutofit/>
          </a:bodyPr>
          <a:lstStyle/>
          <a:p>
            <a:pPr defTabSz="342900"/>
            <a:r>
              <a:rPr lang="en-US" sz="6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68580" tIns="34290" rIns="68580" bIns="34290" rtlCol="0" anchor="ctr">
            <a:noAutofit/>
          </a:bodyPr>
          <a:lstStyle/>
          <a:p>
            <a:pPr algn="r" defTabSz="342900"/>
            <a:r>
              <a:rPr lang="en-US" sz="6000" dirty="0">
                <a:solidFill>
                  <a:prstClr val="black"/>
                </a:solidFill>
              </a:rPr>
              <a:t>”</a:t>
            </a:r>
          </a:p>
        </p:txBody>
      </p:sp>
      <p:cxnSp>
        <p:nvCxnSpPr>
          <p:cNvPr id="26" name="Straight Connector 25"/>
          <p:cNvCxnSpPr/>
          <p:nvPr/>
        </p:nvCxnSpPr>
        <p:spPr>
          <a:xfrm>
            <a:off x="1396169" y="3429000"/>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953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1"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470401"/>
            <a:ext cx="9609671"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497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539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solidFill>
                <a:srgbClr val="FFFFFF"/>
              </a:solidFill>
            </a:endParaRPr>
          </a:p>
        </p:txBody>
      </p:sp>
      <p:sp>
        <p:nvSpPr>
          <p:cNvPr id="5" name="Symbol zastępczy stopki 4"/>
          <p:cNvSpPr>
            <a:spLocks noGrp="1"/>
          </p:cNvSpPr>
          <p:nvPr>
            <p:ph type="ftr" sz="quarter" idx="11"/>
          </p:nvPr>
        </p:nvSpPr>
        <p:spPr/>
        <p:txBody>
          <a:bodyPr/>
          <a:lstStyle>
            <a:lvl1pPr>
              <a:defRPr/>
            </a:lvl1pPr>
          </a:lstStyle>
          <a:p>
            <a:r>
              <a:rPr lang="pl-PL">
                <a:solidFill>
                  <a:srgbClr val="FFFFFF"/>
                </a:solidFill>
              </a:rPr>
              <a:t>A. Czernikiewicz  2000</a:t>
            </a:r>
          </a:p>
        </p:txBody>
      </p:sp>
      <p:sp>
        <p:nvSpPr>
          <p:cNvPr id="6" name="Symbol zastępczy numeru slajdu 5"/>
          <p:cNvSpPr>
            <a:spLocks noGrp="1"/>
          </p:cNvSpPr>
          <p:nvPr>
            <p:ph type="sldNum" sz="quarter" idx="12"/>
          </p:nvPr>
        </p:nvSpPr>
        <p:spPr/>
        <p:txBody>
          <a:bodyPr/>
          <a:lstStyle>
            <a:lvl1pPr>
              <a:defRPr/>
            </a:lvl1pPr>
          </a:lstStyle>
          <a:p>
            <a:fld id="{B425800B-4B2C-4AD8-8C7C-A0FDC4291E87}" type="slidenum">
              <a:rPr lang="pl-PL" smtClean="0">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2424795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1"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014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fontAlgn="base">
              <a:spcBef>
                <a:spcPts val="400"/>
              </a:spcBef>
              <a:spcAft>
                <a:spcPct val="0"/>
              </a:spcAft>
            </a:pPr>
            <a:endParaRPr lang="en-US" sz="1800" b="1" cap="all">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pl-PL"/>
              <a:t>Kliknij, aby edytować styl</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solidFill>
                  <a:srgbClr val="FFFFFF"/>
                </a:solidFill>
              </a:rPr>
              <a:pPr/>
              <a:t>April 7, 2019</a:t>
            </a:fld>
            <a:endParaRPr lang="en-US" dirty="0">
              <a:solidFill>
                <a:srgbClr val="FFFFFF"/>
              </a:solidFill>
            </a:endParaRPr>
          </a:p>
        </p:txBody>
      </p:sp>
      <p:sp>
        <p:nvSpPr>
          <p:cNvPr id="17" name="Slide Number Placeholder 16"/>
          <p:cNvSpPr>
            <a:spLocks noGrp="1"/>
          </p:cNvSpPr>
          <p:nvPr>
            <p:ph type="sldNum" sz="quarter" idx="11"/>
          </p:nvPr>
        </p:nvSpPr>
        <p:spPr/>
        <p:txBody>
          <a:bodyPr/>
          <a:lstStyle/>
          <a:p>
            <a:fld id="{5744759D-0EFF-4FB2-9CCE-04E00944F0FE}" type="slidenum">
              <a:rPr lang="en-US" smtClean="0">
                <a:solidFill>
                  <a:srgbClr val="FFFFFF"/>
                </a:solidFill>
              </a:rPr>
              <a:pPr/>
              <a:t>‹#›</a:t>
            </a:fld>
            <a:endParaRPr lang="en-US" dirty="0">
              <a:solidFill>
                <a:srgbClr val="FFFFFF"/>
              </a:solidFill>
            </a:endParaRPr>
          </a:p>
        </p:txBody>
      </p:sp>
      <p:sp>
        <p:nvSpPr>
          <p:cNvPr id="19" name="Footer Placeholder 18"/>
          <p:cNvSpPr>
            <a:spLocks noGrp="1"/>
          </p:cNvSpPr>
          <p:nvPr>
            <p:ph type="ftr"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254925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9" name="Title 8"/>
          <p:cNvSpPr>
            <a:spLocks noGrp="1"/>
          </p:cNvSpPr>
          <p:nvPr>
            <p:ph type="title"/>
          </p:nvPr>
        </p:nvSpPr>
        <p:spPr/>
        <p:txBody>
          <a:bodyPr/>
          <a:lstStyle/>
          <a:p>
            <a:r>
              <a:rPr lang="pl-PL"/>
              <a:t>Kliknij, aby edytować styl</a:t>
            </a:r>
            <a:endParaRPr lang="en-US"/>
          </a:p>
        </p:txBody>
      </p:sp>
      <p:sp>
        <p:nvSpPr>
          <p:cNvPr id="11" name="Date Placeholder 10"/>
          <p:cNvSpPr>
            <a:spLocks noGrp="1"/>
          </p:cNvSpPr>
          <p:nvPr>
            <p:ph type="dt" sz="half" idx="14"/>
          </p:nvPr>
        </p:nvSpPr>
        <p:spPr/>
        <p:txBody>
          <a:bodyPr/>
          <a:lstStyle/>
          <a:p>
            <a:endParaRPr lang="pl-PL">
              <a:solidFill>
                <a:srgbClr val="FFFFFF"/>
              </a:solidFill>
            </a:endParaRPr>
          </a:p>
        </p:txBody>
      </p:sp>
      <p:sp>
        <p:nvSpPr>
          <p:cNvPr id="12" name="Slide Number Placeholder 11"/>
          <p:cNvSpPr>
            <a:spLocks noGrp="1"/>
          </p:cNvSpPr>
          <p:nvPr>
            <p:ph type="sldNum" sz="quarter" idx="15"/>
          </p:nvPr>
        </p:nvSpPr>
        <p:spPr/>
        <p:txBody>
          <a:bodyPr/>
          <a:lstStyle/>
          <a:p>
            <a:fld id="{CC243B88-C253-43CA-883F-CA925F1C133A}" type="slidenum">
              <a:rPr lang="pl-PL" smtClean="0">
                <a:solidFill>
                  <a:srgbClr val="FFFFFF"/>
                </a:solidFill>
              </a:rPr>
              <a:pPr/>
              <a:t>‹#›</a:t>
            </a:fld>
            <a:endParaRPr lang="pl-PL">
              <a:solidFill>
                <a:srgbClr val="FFFFFF"/>
              </a:solidFill>
            </a:endParaRPr>
          </a:p>
        </p:txBody>
      </p:sp>
      <p:sp>
        <p:nvSpPr>
          <p:cNvPr id="13" name="Footer Placeholder 12"/>
          <p:cNvSpPr>
            <a:spLocks noGrp="1"/>
          </p:cNvSpPr>
          <p:nvPr>
            <p:ph type="ftr" sz="quarter" idx="16"/>
          </p:nvPr>
        </p:nvSpPr>
        <p:spPr/>
        <p:txBody>
          <a:bodyPr/>
          <a:lstStyle/>
          <a:p>
            <a:endParaRPr lang="pl-PL">
              <a:solidFill>
                <a:srgbClr val="FFFFFF"/>
              </a:solidFill>
            </a:endParaRPr>
          </a:p>
        </p:txBody>
      </p:sp>
    </p:spTree>
    <p:extLst>
      <p:ext uri="{BB962C8B-B14F-4D97-AF65-F5344CB8AC3E}">
        <p14:creationId xmlns:p14="http://schemas.microsoft.com/office/powerpoint/2010/main" val="4031106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fontAlgn="base">
              <a:spcBef>
                <a:spcPts val="400"/>
              </a:spcBef>
              <a:spcAft>
                <a:spcPct val="0"/>
              </a:spcAft>
            </a:pPr>
            <a:endParaRPr lang="en-US" sz="1800" b="1" cap="all">
              <a:solidFill>
                <a:srgbClr val="FFFFFF"/>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pl-PL"/>
              <a:t>Kliknij, aby edytować styl</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13" name="Date Placeholder 12"/>
          <p:cNvSpPr>
            <a:spLocks noGrp="1"/>
          </p:cNvSpPr>
          <p:nvPr>
            <p:ph type="dt" sz="half" idx="10"/>
          </p:nvPr>
        </p:nvSpPr>
        <p:spPr/>
        <p:txBody>
          <a:bodyPr/>
          <a:lstStyle/>
          <a:p>
            <a:endParaRPr lang="pl-PL">
              <a:solidFill>
                <a:srgbClr val="000000"/>
              </a:solidFill>
            </a:endParaRPr>
          </a:p>
        </p:txBody>
      </p:sp>
      <p:sp>
        <p:nvSpPr>
          <p:cNvPr id="14" name="Slide Number Placeholder 13"/>
          <p:cNvSpPr>
            <a:spLocks noGrp="1"/>
          </p:cNvSpPr>
          <p:nvPr>
            <p:ph type="sldNum" sz="quarter" idx="11"/>
          </p:nvPr>
        </p:nvSpPr>
        <p:spPr/>
        <p:txBody>
          <a:bodyPr/>
          <a:lstStyle/>
          <a:p>
            <a:fld id="{D9BC1EEE-C7BD-4B74-8A16-146A469EDC35}" type="slidenum">
              <a:rPr lang="pl-PL" smtClean="0">
                <a:solidFill>
                  <a:srgbClr val="000000"/>
                </a:solidFill>
              </a:rPr>
              <a:pPr/>
              <a:t>‹#›</a:t>
            </a:fld>
            <a:endParaRPr lang="pl-PL">
              <a:solidFill>
                <a:srgbClr val="000000"/>
              </a:solidFill>
            </a:endParaRPr>
          </a:p>
        </p:txBody>
      </p:sp>
      <p:sp>
        <p:nvSpPr>
          <p:cNvPr id="15" name="Footer Placeholder 14"/>
          <p:cNvSpPr>
            <a:spLocks noGrp="1"/>
          </p:cNvSpPr>
          <p:nvPr>
            <p:ph type="ftr" sz="quarter" idx="12"/>
          </p:nvPr>
        </p:nvSpPr>
        <p:spPr/>
        <p:txBody>
          <a:bodyPr/>
          <a:lstStyle/>
          <a:p>
            <a:endParaRPr lang="pl-PL">
              <a:solidFill>
                <a:srgbClr val="000000"/>
              </a:solidFill>
            </a:endParaRPr>
          </a:p>
        </p:txBody>
      </p:sp>
    </p:spTree>
    <p:extLst>
      <p:ext uri="{BB962C8B-B14F-4D97-AF65-F5344CB8AC3E}">
        <p14:creationId xmlns:p14="http://schemas.microsoft.com/office/powerpoint/2010/main" val="3380214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9" name="Date Placeholder 8"/>
          <p:cNvSpPr>
            <a:spLocks noGrp="1"/>
          </p:cNvSpPr>
          <p:nvPr>
            <p:ph type="dt" sz="half" idx="15"/>
          </p:nvPr>
        </p:nvSpPr>
        <p:spPr/>
        <p:txBody>
          <a:bodyPr/>
          <a:lstStyle/>
          <a:p>
            <a:endParaRPr lang="pl-PL">
              <a:solidFill>
                <a:srgbClr val="FFFFFF"/>
              </a:solidFill>
            </a:endParaRPr>
          </a:p>
        </p:txBody>
      </p:sp>
      <p:sp>
        <p:nvSpPr>
          <p:cNvPr id="12" name="Slide Number Placeholder 11"/>
          <p:cNvSpPr>
            <a:spLocks noGrp="1"/>
          </p:cNvSpPr>
          <p:nvPr>
            <p:ph type="sldNum" sz="quarter" idx="16"/>
          </p:nvPr>
        </p:nvSpPr>
        <p:spPr/>
        <p:txBody>
          <a:bodyPr/>
          <a:lstStyle/>
          <a:p>
            <a:fld id="{3DDCA22B-E9FF-469C-BD4A-307D81BEAF31}" type="slidenum">
              <a:rPr lang="pl-PL" smtClean="0">
                <a:solidFill>
                  <a:srgbClr val="FFFFFF"/>
                </a:solidFill>
              </a:rPr>
              <a:pPr/>
              <a:t>‹#›</a:t>
            </a:fld>
            <a:endParaRPr lang="pl-PL">
              <a:solidFill>
                <a:srgbClr val="FFFFFF"/>
              </a:solidFill>
            </a:endParaRPr>
          </a:p>
        </p:txBody>
      </p:sp>
      <p:sp>
        <p:nvSpPr>
          <p:cNvPr id="13" name="Footer Placeholder 12"/>
          <p:cNvSpPr>
            <a:spLocks noGrp="1"/>
          </p:cNvSpPr>
          <p:nvPr>
            <p:ph type="ftr" sz="quarter" idx="17"/>
          </p:nvPr>
        </p:nvSpPr>
        <p:spPr/>
        <p:txBody>
          <a:bodyPr/>
          <a:lstStyle/>
          <a:p>
            <a:endParaRPr lang="pl-PL">
              <a:solidFill>
                <a:srgbClr val="FFFFFF"/>
              </a:solidFill>
            </a:endParaRPr>
          </a:p>
        </p:txBody>
      </p:sp>
      <p:sp>
        <p:nvSpPr>
          <p:cNvPr id="16" name="Title 15"/>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938668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pl-PL"/>
              <a:t>Kliknij, aby edytować style wzorca tekstu</a:t>
            </a:r>
          </a:p>
        </p:txBody>
      </p:sp>
      <p:sp>
        <p:nvSpPr>
          <p:cNvPr id="11" name="Date Placeholder 10"/>
          <p:cNvSpPr>
            <a:spLocks noGrp="1"/>
          </p:cNvSpPr>
          <p:nvPr>
            <p:ph type="dt" sz="half" idx="16"/>
          </p:nvPr>
        </p:nvSpPr>
        <p:spPr/>
        <p:txBody>
          <a:bodyPr/>
          <a:lstStyle/>
          <a:p>
            <a:endParaRPr lang="pl-PL">
              <a:solidFill>
                <a:srgbClr val="FFFFFF"/>
              </a:solidFill>
            </a:endParaRPr>
          </a:p>
        </p:txBody>
      </p:sp>
      <p:sp>
        <p:nvSpPr>
          <p:cNvPr id="12" name="Slide Number Placeholder 11"/>
          <p:cNvSpPr>
            <a:spLocks noGrp="1"/>
          </p:cNvSpPr>
          <p:nvPr>
            <p:ph type="sldNum" sz="quarter" idx="17"/>
          </p:nvPr>
        </p:nvSpPr>
        <p:spPr/>
        <p:txBody>
          <a:bodyPr/>
          <a:lstStyle/>
          <a:p>
            <a:fld id="{B9CD8DDB-0BFB-4143-85F0-D29AFF5BA72E}" type="slidenum">
              <a:rPr lang="pl-PL" smtClean="0">
                <a:solidFill>
                  <a:srgbClr val="FFFFFF"/>
                </a:solidFill>
              </a:rPr>
              <a:pPr/>
              <a:t>‹#›</a:t>
            </a:fld>
            <a:endParaRPr lang="pl-PL">
              <a:solidFill>
                <a:srgbClr val="FFFFFF"/>
              </a:solidFill>
            </a:endParaRPr>
          </a:p>
        </p:txBody>
      </p:sp>
      <p:sp>
        <p:nvSpPr>
          <p:cNvPr id="13" name="Footer Placeholder 12"/>
          <p:cNvSpPr>
            <a:spLocks noGrp="1"/>
          </p:cNvSpPr>
          <p:nvPr>
            <p:ph type="ftr" sz="quarter" idx="18"/>
          </p:nvPr>
        </p:nvSpPr>
        <p:spPr/>
        <p:txBody>
          <a:bodyPr/>
          <a:lstStyle/>
          <a:p>
            <a:endParaRPr lang="pl-PL">
              <a:solidFill>
                <a:srgbClr val="FFFFFF"/>
              </a:solidFill>
            </a:endParaRPr>
          </a:p>
        </p:txBody>
      </p:sp>
      <p:sp>
        <p:nvSpPr>
          <p:cNvPr id="18" name="Title 17"/>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1015198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pl-PL"/>
              <a:t>Kliknij, aby edytować styl</a:t>
            </a:r>
            <a:endParaRPr lang="en-US"/>
          </a:p>
        </p:txBody>
      </p:sp>
      <p:sp>
        <p:nvSpPr>
          <p:cNvPr id="15" name="Date Placeholder 14"/>
          <p:cNvSpPr>
            <a:spLocks noGrp="1"/>
          </p:cNvSpPr>
          <p:nvPr>
            <p:ph type="dt" sz="half" idx="10"/>
          </p:nvPr>
        </p:nvSpPr>
        <p:spPr/>
        <p:txBody>
          <a:bodyPr/>
          <a:lstStyle/>
          <a:p>
            <a:endParaRPr lang="pl-PL">
              <a:solidFill>
                <a:srgbClr val="FFFFFF"/>
              </a:solidFill>
            </a:endParaRPr>
          </a:p>
        </p:txBody>
      </p:sp>
      <p:sp>
        <p:nvSpPr>
          <p:cNvPr id="16" name="Slide Number Placeholder 15"/>
          <p:cNvSpPr>
            <a:spLocks noGrp="1"/>
          </p:cNvSpPr>
          <p:nvPr>
            <p:ph type="sldNum" sz="quarter" idx="11"/>
          </p:nvPr>
        </p:nvSpPr>
        <p:spPr/>
        <p:txBody>
          <a:bodyPr/>
          <a:lstStyle/>
          <a:p>
            <a:fld id="{3DAB040B-6334-4DC6-A850-7382F32D6797}" type="slidenum">
              <a:rPr lang="pl-PL" smtClean="0">
                <a:solidFill>
                  <a:srgbClr val="FFFFFF"/>
                </a:solidFill>
              </a:rPr>
              <a:pPr/>
              <a:t>‹#›</a:t>
            </a:fld>
            <a:endParaRPr lang="pl-PL">
              <a:solidFill>
                <a:srgbClr val="FFFFFF"/>
              </a:solidFill>
            </a:endParaRPr>
          </a:p>
        </p:txBody>
      </p:sp>
      <p:sp>
        <p:nvSpPr>
          <p:cNvPr id="17" name="Footer Placeholder 16"/>
          <p:cNvSpPr>
            <a:spLocks noGrp="1"/>
          </p:cNvSpPr>
          <p:nvPr>
            <p:ph type="ftr" sz="quarter" idx="12"/>
          </p:nvPr>
        </p:nvSpPr>
        <p:spPr/>
        <p:txBody>
          <a:bodyPr/>
          <a:lstStyle/>
          <a:p>
            <a:endParaRPr lang="pl-PL">
              <a:solidFill>
                <a:srgbClr val="FFFFFF"/>
              </a:solidFill>
            </a:endParaRPr>
          </a:p>
        </p:txBody>
      </p:sp>
    </p:spTree>
    <p:extLst>
      <p:ext uri="{BB962C8B-B14F-4D97-AF65-F5344CB8AC3E}">
        <p14:creationId xmlns:p14="http://schemas.microsoft.com/office/powerpoint/2010/main" val="1030087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pl-PL">
              <a:solidFill>
                <a:srgbClr val="FFFFFF"/>
              </a:solidFill>
            </a:endParaRPr>
          </a:p>
        </p:txBody>
      </p:sp>
      <p:sp>
        <p:nvSpPr>
          <p:cNvPr id="8" name="Slide Number Placeholder 7"/>
          <p:cNvSpPr>
            <a:spLocks noGrp="1"/>
          </p:cNvSpPr>
          <p:nvPr>
            <p:ph type="sldNum" sz="quarter" idx="11"/>
          </p:nvPr>
        </p:nvSpPr>
        <p:spPr/>
        <p:txBody>
          <a:bodyPr/>
          <a:lstStyle/>
          <a:p>
            <a:fld id="{C3CDC5C4-12C0-4FA6-91A9-63CACC89DFF4}" type="slidenum">
              <a:rPr lang="pl-PL" smtClean="0">
                <a:solidFill>
                  <a:srgbClr val="FFFFFF"/>
                </a:solidFill>
              </a:rPr>
              <a:pPr/>
              <a:t>‹#›</a:t>
            </a:fld>
            <a:endParaRPr lang="pl-PL">
              <a:solidFill>
                <a:srgbClr val="FFFFFF"/>
              </a:solidFill>
            </a:endParaRPr>
          </a:p>
        </p:txBody>
      </p:sp>
      <p:sp>
        <p:nvSpPr>
          <p:cNvPr id="9" name="Footer Placeholder 8"/>
          <p:cNvSpPr>
            <a:spLocks noGrp="1"/>
          </p:cNvSpPr>
          <p:nvPr>
            <p:ph type="ftr" sz="quarter" idx="12"/>
          </p:nvPr>
        </p:nvSpPr>
        <p:spPr/>
        <p:txBody>
          <a:bodyPr/>
          <a:lstStyle/>
          <a:p>
            <a:endParaRPr lang="pl-PL">
              <a:solidFill>
                <a:srgbClr val="FFFFFF"/>
              </a:solidFill>
            </a:endParaRPr>
          </a:p>
        </p:txBody>
      </p:sp>
    </p:spTree>
    <p:extLst>
      <p:ext uri="{BB962C8B-B14F-4D97-AF65-F5344CB8AC3E}">
        <p14:creationId xmlns:p14="http://schemas.microsoft.com/office/powerpoint/2010/main" val="40122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3" name="Title 12"/>
          <p:cNvSpPr>
            <a:spLocks noGrp="1"/>
          </p:cNvSpPr>
          <p:nvPr>
            <p:ph type="title"/>
          </p:nvPr>
        </p:nvSpPr>
        <p:spPr/>
        <p:txBody>
          <a:bodyPr/>
          <a:lstStyle/>
          <a:p>
            <a:r>
              <a:rPr lang="pl-PL"/>
              <a:t>Kliknij, aby edytować styl</a:t>
            </a:r>
            <a:endParaRPr lang="en-US"/>
          </a:p>
        </p:txBody>
      </p:sp>
      <p:sp>
        <p:nvSpPr>
          <p:cNvPr id="16" name="Date Placeholder 15"/>
          <p:cNvSpPr>
            <a:spLocks noGrp="1"/>
          </p:cNvSpPr>
          <p:nvPr>
            <p:ph type="dt" sz="half" idx="15"/>
          </p:nvPr>
        </p:nvSpPr>
        <p:spPr/>
        <p:txBody>
          <a:bodyPr/>
          <a:lstStyle/>
          <a:p>
            <a:endParaRPr lang="pl-PL">
              <a:solidFill>
                <a:srgbClr val="FFFFFF"/>
              </a:solidFill>
            </a:endParaRPr>
          </a:p>
        </p:txBody>
      </p:sp>
      <p:sp>
        <p:nvSpPr>
          <p:cNvPr id="19" name="Slide Number Placeholder 18"/>
          <p:cNvSpPr>
            <a:spLocks noGrp="1"/>
          </p:cNvSpPr>
          <p:nvPr>
            <p:ph type="sldNum" sz="quarter" idx="16"/>
          </p:nvPr>
        </p:nvSpPr>
        <p:spPr/>
        <p:txBody>
          <a:bodyPr/>
          <a:lstStyle/>
          <a:p>
            <a:fld id="{8A42EB00-96FE-450F-9F9A-7C3653EFFA1D}" type="slidenum">
              <a:rPr lang="pl-PL" smtClean="0">
                <a:solidFill>
                  <a:srgbClr val="FFFFFF"/>
                </a:solidFill>
              </a:rPr>
              <a:pPr/>
              <a:t>‹#›</a:t>
            </a:fld>
            <a:endParaRPr lang="pl-PL">
              <a:solidFill>
                <a:srgbClr val="FFFFFF"/>
              </a:solidFill>
            </a:endParaRPr>
          </a:p>
        </p:txBody>
      </p:sp>
      <p:sp>
        <p:nvSpPr>
          <p:cNvPr id="23" name="Footer Placeholder 22"/>
          <p:cNvSpPr>
            <a:spLocks noGrp="1"/>
          </p:cNvSpPr>
          <p:nvPr>
            <p:ph type="ftr" sz="quarter" idx="17"/>
          </p:nvPr>
        </p:nvSpPr>
        <p:spPr/>
        <p:txBody>
          <a:bodyPr/>
          <a:lstStyle/>
          <a:p>
            <a:endParaRPr lang="pl-PL">
              <a:solidFill>
                <a:srgbClr val="FFFFFF"/>
              </a:solidFill>
            </a:endParaRPr>
          </a:p>
        </p:txBody>
      </p:sp>
    </p:spTree>
    <p:extLst>
      <p:ext uri="{BB962C8B-B14F-4D97-AF65-F5344CB8AC3E}">
        <p14:creationId xmlns:p14="http://schemas.microsoft.com/office/powerpoint/2010/main" val="1177540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pl-PL"/>
              <a:t>Kliknij, aby edytować style wzorca tekstu</a:t>
            </a:r>
          </a:p>
        </p:txBody>
      </p:sp>
      <p:sp>
        <p:nvSpPr>
          <p:cNvPr id="12" name="Title 11"/>
          <p:cNvSpPr>
            <a:spLocks noGrp="1"/>
          </p:cNvSpPr>
          <p:nvPr>
            <p:ph type="title"/>
          </p:nvPr>
        </p:nvSpPr>
        <p:spPr>
          <a:xfrm>
            <a:off x="3352800" y="975360"/>
            <a:ext cx="5486400" cy="701040"/>
          </a:xfrm>
        </p:spPr>
        <p:txBody>
          <a:bodyPr/>
          <a:lstStyle/>
          <a:p>
            <a:r>
              <a:rPr lang="pl-PL"/>
              <a:t>Kliknij, aby edytować styl</a:t>
            </a:r>
            <a:endParaRPr lang="en-US"/>
          </a:p>
        </p:txBody>
      </p:sp>
      <p:sp>
        <p:nvSpPr>
          <p:cNvPr id="13" name="Date Placeholder 12"/>
          <p:cNvSpPr>
            <a:spLocks noGrp="1"/>
          </p:cNvSpPr>
          <p:nvPr>
            <p:ph type="dt" sz="half" idx="14"/>
          </p:nvPr>
        </p:nvSpPr>
        <p:spPr>
          <a:xfrm>
            <a:off x="3975100" y="273180"/>
            <a:ext cx="4241800" cy="292100"/>
          </a:xfrm>
        </p:spPr>
        <p:txBody>
          <a:bodyPr/>
          <a:lstStyle/>
          <a:p>
            <a:endParaRPr lang="pl-PL">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1194BDF7-68C8-4B87-88CD-904E4B59E412}" type="slidenum">
              <a:rPr lang="pl-PL" smtClean="0">
                <a:solidFill>
                  <a:srgbClr val="FFFFFF"/>
                </a:solidFill>
              </a:rPr>
              <a:pPr/>
              <a:t>‹#›</a:t>
            </a:fld>
            <a:endParaRPr lang="pl-PL">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pl-PL">
              <a:solidFill>
                <a:srgbClr val="FFFFFF"/>
              </a:solidFill>
            </a:endParaRPr>
          </a:p>
        </p:txBody>
      </p:sp>
    </p:spTree>
    <p:extLst>
      <p:ext uri="{BB962C8B-B14F-4D97-AF65-F5344CB8AC3E}">
        <p14:creationId xmlns:p14="http://schemas.microsoft.com/office/powerpoint/2010/main" val="3319264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solidFill>
                <a:srgbClr val="FFFFFF"/>
              </a:solidFill>
            </a:endParaRPr>
          </a:p>
        </p:txBody>
      </p:sp>
      <p:sp>
        <p:nvSpPr>
          <p:cNvPr id="6" name="Symbol zastępczy stopki 5"/>
          <p:cNvSpPr>
            <a:spLocks noGrp="1"/>
          </p:cNvSpPr>
          <p:nvPr>
            <p:ph type="ftr" sz="quarter" idx="11"/>
          </p:nvPr>
        </p:nvSpPr>
        <p:spPr/>
        <p:txBody>
          <a:bodyPr/>
          <a:lstStyle>
            <a:lvl1pPr>
              <a:defRPr/>
            </a:lvl1pPr>
          </a:lstStyle>
          <a:p>
            <a:r>
              <a:rPr lang="pl-PL">
                <a:solidFill>
                  <a:srgbClr val="FFFFFF"/>
                </a:solidFill>
              </a:rPr>
              <a:t>A. Czernikiewicz  2000</a:t>
            </a:r>
          </a:p>
        </p:txBody>
      </p:sp>
      <p:sp>
        <p:nvSpPr>
          <p:cNvPr id="7" name="Symbol zastępczy numeru slajdu 6"/>
          <p:cNvSpPr>
            <a:spLocks noGrp="1"/>
          </p:cNvSpPr>
          <p:nvPr>
            <p:ph type="sldNum" sz="quarter" idx="12"/>
          </p:nvPr>
        </p:nvSpPr>
        <p:spPr/>
        <p:txBody>
          <a:bodyPr/>
          <a:lstStyle>
            <a:lvl1pPr>
              <a:defRPr/>
            </a:lvl1pPr>
          </a:lstStyle>
          <a:p>
            <a:fld id="{7B8CDAD6-337E-4732-8F85-9631FDF750A8}" type="slidenum">
              <a:rPr lang="pl-PL" smtClean="0">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1478744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endParaRPr lang="pl-PL">
              <a:solidFill>
                <a:srgbClr val="FFFFFF"/>
              </a:solidFill>
            </a:endParaRPr>
          </a:p>
        </p:txBody>
      </p:sp>
      <p:sp>
        <p:nvSpPr>
          <p:cNvPr id="5" name="Footer Placeholder 4"/>
          <p:cNvSpPr>
            <a:spLocks noGrp="1"/>
          </p:cNvSpPr>
          <p:nvPr>
            <p:ph type="ftr" sz="quarter" idx="11"/>
          </p:nvPr>
        </p:nvSpPr>
        <p:spPr/>
        <p:txBody>
          <a:bodyPr/>
          <a:lstStyle/>
          <a:p>
            <a:endParaRPr lang="pl-PL">
              <a:solidFill>
                <a:srgbClr val="FFFFFF"/>
              </a:solidFill>
            </a:endParaRPr>
          </a:p>
        </p:txBody>
      </p:sp>
      <p:sp>
        <p:nvSpPr>
          <p:cNvPr id="6" name="Slide Number Placeholder 5"/>
          <p:cNvSpPr>
            <a:spLocks noGrp="1"/>
          </p:cNvSpPr>
          <p:nvPr>
            <p:ph type="sldNum" sz="quarter" idx="12"/>
          </p:nvPr>
        </p:nvSpPr>
        <p:spPr/>
        <p:txBody>
          <a:bodyPr/>
          <a:lstStyle/>
          <a:p>
            <a:fld id="{4A7BE94C-C80F-4769-8591-5F5781CC5033}" type="slidenum">
              <a:rPr lang="pl-PL" smtClean="0">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1732947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endParaRPr lang="pl-PL">
              <a:solidFill>
                <a:srgbClr val="FFFFFF"/>
              </a:solidFill>
            </a:endParaRPr>
          </a:p>
        </p:txBody>
      </p:sp>
      <p:sp>
        <p:nvSpPr>
          <p:cNvPr id="5" name="Footer Placeholder 4"/>
          <p:cNvSpPr>
            <a:spLocks noGrp="1"/>
          </p:cNvSpPr>
          <p:nvPr>
            <p:ph type="ftr" sz="quarter" idx="11"/>
          </p:nvPr>
        </p:nvSpPr>
        <p:spPr/>
        <p:txBody>
          <a:bodyPr/>
          <a:lstStyle/>
          <a:p>
            <a:endParaRPr lang="pl-PL">
              <a:solidFill>
                <a:srgbClr val="FFFFFF"/>
              </a:solidFill>
            </a:endParaRPr>
          </a:p>
        </p:txBody>
      </p:sp>
      <p:sp>
        <p:nvSpPr>
          <p:cNvPr id="6" name="Slide Number Placeholder 5"/>
          <p:cNvSpPr>
            <a:spLocks noGrp="1"/>
          </p:cNvSpPr>
          <p:nvPr>
            <p:ph type="sldNum" sz="quarter" idx="12"/>
          </p:nvPr>
        </p:nvSpPr>
        <p:spPr/>
        <p:txBody>
          <a:bodyPr/>
          <a:lstStyle/>
          <a:p>
            <a:fld id="{0A1CC887-EEC3-4BA1-8F3F-DF57152C8E72}" type="slidenum">
              <a:rPr lang="pl-PL" smtClean="0">
                <a:solidFill>
                  <a:srgbClr val="FFFFFF"/>
                </a:solidFill>
              </a:rPr>
              <a:pPr/>
              <a:t>‹#›</a:t>
            </a:fld>
            <a:endParaRPr lang="pl-PL">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pl-PL"/>
              <a:t>Kliknij, aby edytować styl</a:t>
            </a:r>
            <a:endParaRPr lang="en-US"/>
          </a:p>
        </p:txBody>
      </p:sp>
    </p:spTree>
    <p:extLst>
      <p:ext uri="{BB962C8B-B14F-4D97-AF65-F5344CB8AC3E}">
        <p14:creationId xmlns:p14="http://schemas.microsoft.com/office/powerpoint/2010/main" val="1317526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607485" y="273050"/>
            <a:ext cx="10968567" cy="1143000"/>
          </a:xfrm>
        </p:spPr>
        <p:txBody>
          <a:bodyPr/>
          <a:lstStyle/>
          <a:p>
            <a:r>
              <a:rPr lang="pl-PL"/>
              <a:t>Kliknij, aby edytować styl</a:t>
            </a:r>
          </a:p>
        </p:txBody>
      </p:sp>
      <p:sp>
        <p:nvSpPr>
          <p:cNvPr id="3" name="Symbol zastępczy wykresu 2"/>
          <p:cNvSpPr>
            <a:spLocks noGrp="1"/>
          </p:cNvSpPr>
          <p:nvPr>
            <p:ph type="chart" idx="1"/>
          </p:nvPr>
        </p:nvSpPr>
        <p:spPr>
          <a:xfrm>
            <a:off x="607485" y="1598613"/>
            <a:ext cx="10968567" cy="4497387"/>
          </a:xfrm>
        </p:spPr>
        <p:txBody>
          <a:bodyPr/>
          <a:lstStyle/>
          <a:p>
            <a:endParaRPr lang="pl-PL"/>
          </a:p>
        </p:txBody>
      </p:sp>
      <p:sp>
        <p:nvSpPr>
          <p:cNvPr id="4" name="Symbol zastępczy daty 3"/>
          <p:cNvSpPr>
            <a:spLocks noGrp="1"/>
          </p:cNvSpPr>
          <p:nvPr>
            <p:ph type="dt" sz="half" idx="10"/>
          </p:nvPr>
        </p:nvSpPr>
        <p:spPr>
          <a:xfrm>
            <a:off x="607485" y="6242051"/>
            <a:ext cx="2840567" cy="474663"/>
          </a:xfrm>
        </p:spPr>
        <p:txBody>
          <a:bodyPr/>
          <a:lstStyle>
            <a:lvl1pPr>
              <a:defRPr/>
            </a:lvl1pPr>
          </a:lstStyle>
          <a:p>
            <a:endParaRPr lang="pl-PL">
              <a:solidFill>
                <a:srgbClr val="FFFFFF"/>
              </a:solidFill>
            </a:endParaRPr>
          </a:p>
        </p:txBody>
      </p:sp>
      <p:sp>
        <p:nvSpPr>
          <p:cNvPr id="5" name="Symbol zastępczy stopki 4"/>
          <p:cNvSpPr>
            <a:spLocks noGrp="1"/>
          </p:cNvSpPr>
          <p:nvPr>
            <p:ph type="ftr" sz="quarter" idx="11"/>
          </p:nvPr>
        </p:nvSpPr>
        <p:spPr>
          <a:xfrm>
            <a:off x="4165600" y="6242051"/>
            <a:ext cx="3860800" cy="474663"/>
          </a:xfrm>
        </p:spPr>
        <p:txBody>
          <a:bodyPr/>
          <a:lstStyle>
            <a:lvl1pPr>
              <a:defRPr/>
            </a:lvl1pPr>
          </a:lstStyle>
          <a:p>
            <a:endParaRPr lang="pl-PL">
              <a:solidFill>
                <a:srgbClr val="FFFFFF"/>
              </a:solidFill>
            </a:endParaRPr>
          </a:p>
        </p:txBody>
      </p:sp>
      <p:sp>
        <p:nvSpPr>
          <p:cNvPr id="6" name="Symbol zastępczy numeru slajdu 5"/>
          <p:cNvSpPr>
            <a:spLocks noGrp="1"/>
          </p:cNvSpPr>
          <p:nvPr>
            <p:ph type="sldNum" sz="quarter" idx="12"/>
          </p:nvPr>
        </p:nvSpPr>
        <p:spPr>
          <a:xfrm>
            <a:off x="8737601" y="6242051"/>
            <a:ext cx="2840567" cy="474663"/>
          </a:xfrm>
        </p:spPr>
        <p:txBody>
          <a:bodyPr/>
          <a:lstStyle>
            <a:lvl1pPr>
              <a:defRPr/>
            </a:lvl1pPr>
          </a:lstStyle>
          <a:p>
            <a:fld id="{E399CF4F-C293-46E1-BE41-2FF152C993BD}" type="slidenum">
              <a:rPr lang="pl-PL">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331957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2692399" y="1871133"/>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2"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03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9702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3"/>
            <a:ext cx="8158691"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98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4/7/2019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4238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4"/>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210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23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124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solidFill>
                <a:srgbClr val="FFFFFF"/>
              </a:solidFill>
            </a:endParaRPr>
          </a:p>
        </p:txBody>
      </p:sp>
      <p:sp>
        <p:nvSpPr>
          <p:cNvPr id="8" name="Symbol zastępczy stopki 7"/>
          <p:cNvSpPr>
            <a:spLocks noGrp="1"/>
          </p:cNvSpPr>
          <p:nvPr>
            <p:ph type="ftr" sz="quarter" idx="11"/>
          </p:nvPr>
        </p:nvSpPr>
        <p:spPr/>
        <p:txBody>
          <a:bodyPr/>
          <a:lstStyle>
            <a:lvl1pPr>
              <a:defRPr/>
            </a:lvl1pPr>
          </a:lstStyle>
          <a:p>
            <a:r>
              <a:rPr lang="pl-PL">
                <a:solidFill>
                  <a:srgbClr val="FFFFFF"/>
                </a:solidFill>
              </a:rPr>
              <a:t>A. Czernikiewicz  2000</a:t>
            </a:r>
          </a:p>
        </p:txBody>
      </p:sp>
      <p:sp>
        <p:nvSpPr>
          <p:cNvPr id="9" name="Symbol zastępczy numeru slajdu 8"/>
          <p:cNvSpPr>
            <a:spLocks noGrp="1"/>
          </p:cNvSpPr>
          <p:nvPr>
            <p:ph type="sldNum" sz="quarter" idx="12"/>
          </p:nvPr>
        </p:nvSpPr>
        <p:spPr/>
        <p:txBody>
          <a:bodyPr/>
          <a:lstStyle>
            <a:lvl1pPr>
              <a:defRPr/>
            </a:lvl1pPr>
          </a:lstStyle>
          <a:p>
            <a:fld id="{2C74C526-B042-440E-A33C-CA660D9FD6E8}" type="slidenum">
              <a:rPr lang="pl-PL" smtClean="0">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2954205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994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06770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94396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9" y="4343401"/>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50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9"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72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11138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9"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4"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62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1"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470401"/>
            <a:ext cx="9609671"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088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9866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4/7/2019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1"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216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solidFill>
                <a:srgbClr val="FFFFFF"/>
              </a:solidFill>
            </a:endParaRPr>
          </a:p>
        </p:txBody>
      </p:sp>
      <p:sp>
        <p:nvSpPr>
          <p:cNvPr id="4" name="Symbol zastępczy stopki 3"/>
          <p:cNvSpPr>
            <a:spLocks noGrp="1"/>
          </p:cNvSpPr>
          <p:nvPr>
            <p:ph type="ftr" sz="quarter" idx="11"/>
          </p:nvPr>
        </p:nvSpPr>
        <p:spPr/>
        <p:txBody>
          <a:bodyPr/>
          <a:lstStyle>
            <a:lvl1pPr>
              <a:defRPr/>
            </a:lvl1pPr>
          </a:lstStyle>
          <a:p>
            <a:r>
              <a:rPr lang="pl-PL">
                <a:solidFill>
                  <a:srgbClr val="FFFFFF"/>
                </a:solidFill>
              </a:rPr>
              <a:t>A. Czernikiewicz  2000</a:t>
            </a:r>
          </a:p>
        </p:txBody>
      </p:sp>
      <p:sp>
        <p:nvSpPr>
          <p:cNvPr id="5" name="Symbol zastępczy numeru slajdu 4"/>
          <p:cNvSpPr>
            <a:spLocks noGrp="1"/>
          </p:cNvSpPr>
          <p:nvPr>
            <p:ph type="sldNum" sz="quarter" idx="12"/>
          </p:nvPr>
        </p:nvSpPr>
        <p:spPr/>
        <p:txBody>
          <a:bodyPr/>
          <a:lstStyle>
            <a:lvl1pPr>
              <a:defRPr/>
            </a:lvl1pPr>
          </a:lstStyle>
          <a:p>
            <a:fld id="{583F51AD-D858-4437-8744-B4C3931A6470}" type="slidenum">
              <a:rPr lang="pl-PL" smtClean="0">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2696520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pl-PL">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26251647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5" name="Footer Placeholder 4"/>
          <p:cNvSpPr>
            <a:spLocks noGrp="1"/>
          </p:cNvSpPr>
          <p:nvPr>
            <p:ph type="ftr" sz="quarter" idx="11"/>
          </p:nvPr>
        </p:nvSpPr>
        <p:spPr/>
        <p:txBody>
          <a:bodyPr/>
          <a:lstStyle/>
          <a:p>
            <a:endParaRPr lang="pl-PL">
              <a:solidFill>
                <a:prstClr val="white"/>
              </a:solidFill>
            </a:endParaRPr>
          </a:p>
        </p:txBody>
      </p:sp>
      <p:sp>
        <p:nvSpPr>
          <p:cNvPr id="6" name="Slide Number Placeholder 5"/>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1285538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pl-PL"/>
              <a:t>Kliknij, aby edytować styl</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5" name="Footer Placeholder 4"/>
          <p:cNvSpPr>
            <a:spLocks noGrp="1"/>
          </p:cNvSpPr>
          <p:nvPr>
            <p:ph type="ftr" sz="quarter" idx="11"/>
          </p:nvPr>
        </p:nvSpPr>
        <p:spPr/>
        <p:txBody>
          <a:bodyPr/>
          <a:lstStyle/>
          <a:p>
            <a:endParaRPr lang="pl-PL">
              <a:solidFill>
                <a:prstClr val="white"/>
              </a:solidFill>
            </a:endParaRPr>
          </a:p>
        </p:txBody>
      </p:sp>
      <p:sp>
        <p:nvSpPr>
          <p:cNvPr id="6" name="Slide Number Placeholder 5"/>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1099991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6" name="Footer Placeholder 5"/>
          <p:cNvSpPr>
            <a:spLocks noGrp="1"/>
          </p:cNvSpPr>
          <p:nvPr>
            <p:ph type="ftr" sz="quarter" idx="11"/>
          </p:nvPr>
        </p:nvSpPr>
        <p:spPr/>
        <p:txBody>
          <a:bodyPr/>
          <a:lstStyle/>
          <a:p>
            <a:endParaRPr lang="pl-PL">
              <a:solidFill>
                <a:prstClr val="white"/>
              </a:solidFill>
            </a:endParaRPr>
          </a:p>
        </p:txBody>
      </p:sp>
      <p:sp>
        <p:nvSpPr>
          <p:cNvPr id="7" name="Slide Number Placeholder 6"/>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2138033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8" name="Footer Placeholder 7"/>
          <p:cNvSpPr>
            <a:spLocks noGrp="1"/>
          </p:cNvSpPr>
          <p:nvPr>
            <p:ph type="ftr" sz="quarter" idx="11"/>
          </p:nvPr>
        </p:nvSpPr>
        <p:spPr/>
        <p:txBody>
          <a:bodyPr/>
          <a:lstStyle/>
          <a:p>
            <a:endParaRPr lang="pl-PL">
              <a:solidFill>
                <a:prstClr val="white"/>
              </a:solidFill>
            </a:endParaRPr>
          </a:p>
        </p:txBody>
      </p:sp>
      <p:sp>
        <p:nvSpPr>
          <p:cNvPr id="9" name="Slide Number Placeholder 8"/>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3037376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4" name="Footer Placeholder 3"/>
          <p:cNvSpPr>
            <a:spLocks noGrp="1"/>
          </p:cNvSpPr>
          <p:nvPr>
            <p:ph type="ftr" sz="quarter" idx="11"/>
          </p:nvPr>
        </p:nvSpPr>
        <p:spPr/>
        <p:txBody>
          <a:bodyPr/>
          <a:lstStyle/>
          <a:p>
            <a:endParaRPr lang="pl-PL">
              <a:solidFill>
                <a:prstClr val="white"/>
              </a:solidFill>
            </a:endParaRPr>
          </a:p>
        </p:txBody>
      </p:sp>
      <p:sp>
        <p:nvSpPr>
          <p:cNvPr id="5" name="Slide Number Placeholder 4"/>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1692547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3" name="Footer Placeholder 2"/>
          <p:cNvSpPr>
            <a:spLocks noGrp="1"/>
          </p:cNvSpPr>
          <p:nvPr>
            <p:ph type="ftr" sz="quarter" idx="11"/>
          </p:nvPr>
        </p:nvSpPr>
        <p:spPr/>
        <p:txBody>
          <a:bodyPr/>
          <a:lstStyle/>
          <a:p>
            <a:endParaRPr lang="pl-PL">
              <a:solidFill>
                <a:prstClr val="white"/>
              </a:solidFill>
            </a:endParaRPr>
          </a:p>
        </p:txBody>
      </p:sp>
      <p:sp>
        <p:nvSpPr>
          <p:cNvPr id="4" name="Slide Number Placeholder 3"/>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216747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6" name="Footer Placeholder 5"/>
          <p:cNvSpPr>
            <a:spLocks noGrp="1"/>
          </p:cNvSpPr>
          <p:nvPr>
            <p:ph type="ftr" sz="quarter" idx="11"/>
          </p:nvPr>
        </p:nvSpPr>
        <p:spPr/>
        <p:txBody>
          <a:bodyPr/>
          <a:lstStyle/>
          <a:p>
            <a:endParaRPr lang="pl-PL">
              <a:solidFill>
                <a:prstClr val="white"/>
              </a:solidFill>
            </a:endParaRPr>
          </a:p>
        </p:txBody>
      </p:sp>
      <p:sp>
        <p:nvSpPr>
          <p:cNvPr id="7" name="Slide Number Placeholder 6"/>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3306237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6" name="Footer Placeholder 5"/>
          <p:cNvSpPr>
            <a:spLocks noGrp="1"/>
          </p:cNvSpPr>
          <p:nvPr>
            <p:ph type="ftr" sz="quarter" idx="11"/>
          </p:nvPr>
        </p:nvSpPr>
        <p:spPr/>
        <p:txBody>
          <a:bodyPr/>
          <a:lstStyle/>
          <a:p>
            <a:endParaRPr lang="pl-PL">
              <a:solidFill>
                <a:prstClr val="white"/>
              </a:solidFill>
            </a:endParaRPr>
          </a:p>
        </p:txBody>
      </p:sp>
      <p:sp>
        <p:nvSpPr>
          <p:cNvPr id="7" name="Slide Number Placeholder 6"/>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1659827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6" name="Footer Placeholder 5"/>
          <p:cNvSpPr>
            <a:spLocks noGrp="1"/>
          </p:cNvSpPr>
          <p:nvPr>
            <p:ph type="ftr" sz="quarter" idx="11"/>
          </p:nvPr>
        </p:nvSpPr>
        <p:spPr/>
        <p:txBody>
          <a:bodyPr/>
          <a:lstStyle/>
          <a:p>
            <a:endParaRPr lang="pl-PL">
              <a:solidFill>
                <a:prstClr val="white"/>
              </a:solidFill>
            </a:endParaRPr>
          </a:p>
        </p:txBody>
      </p:sp>
      <p:sp>
        <p:nvSpPr>
          <p:cNvPr id="7" name="Slide Number Placeholder 6"/>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3099089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solidFill>
                <a:srgbClr val="FFFFFF"/>
              </a:solidFill>
            </a:endParaRPr>
          </a:p>
        </p:txBody>
      </p:sp>
      <p:sp>
        <p:nvSpPr>
          <p:cNvPr id="3" name="Symbol zastępczy stopki 2"/>
          <p:cNvSpPr>
            <a:spLocks noGrp="1"/>
          </p:cNvSpPr>
          <p:nvPr>
            <p:ph type="ftr" sz="quarter" idx="11"/>
          </p:nvPr>
        </p:nvSpPr>
        <p:spPr/>
        <p:txBody>
          <a:bodyPr/>
          <a:lstStyle>
            <a:lvl1pPr>
              <a:defRPr/>
            </a:lvl1pPr>
          </a:lstStyle>
          <a:p>
            <a:r>
              <a:rPr lang="pl-PL">
                <a:solidFill>
                  <a:srgbClr val="FFFFFF"/>
                </a:solidFill>
              </a:rPr>
              <a:t>A. Czernikiewicz  2000</a:t>
            </a:r>
          </a:p>
        </p:txBody>
      </p:sp>
      <p:sp>
        <p:nvSpPr>
          <p:cNvPr id="4" name="Symbol zastępczy numeru slajdu 3"/>
          <p:cNvSpPr>
            <a:spLocks noGrp="1"/>
          </p:cNvSpPr>
          <p:nvPr>
            <p:ph type="sldNum" sz="quarter" idx="12"/>
          </p:nvPr>
        </p:nvSpPr>
        <p:spPr/>
        <p:txBody>
          <a:bodyPr/>
          <a:lstStyle>
            <a:lvl1pPr>
              <a:defRPr/>
            </a:lvl1pPr>
          </a:lstStyle>
          <a:p>
            <a:fld id="{35CB5218-A46B-456A-890C-A1E8A271E2A9}" type="slidenum">
              <a:rPr lang="pl-PL" smtClean="0">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292825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5" name="Footer Placeholder 4"/>
          <p:cNvSpPr>
            <a:spLocks noGrp="1"/>
          </p:cNvSpPr>
          <p:nvPr>
            <p:ph type="ftr" sz="quarter" idx="11"/>
          </p:nvPr>
        </p:nvSpPr>
        <p:spPr/>
        <p:txBody>
          <a:bodyPr/>
          <a:lstStyle/>
          <a:p>
            <a:endParaRPr lang="pl-PL">
              <a:solidFill>
                <a:prstClr val="white"/>
              </a:solidFill>
            </a:endParaRPr>
          </a:p>
        </p:txBody>
      </p:sp>
      <p:sp>
        <p:nvSpPr>
          <p:cNvPr id="6" name="Slide Number Placeholder 5"/>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2160202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5" name="Footer Placeholder 4"/>
          <p:cNvSpPr>
            <a:spLocks noGrp="1"/>
          </p:cNvSpPr>
          <p:nvPr>
            <p:ph type="ftr" sz="quarter" idx="11"/>
          </p:nvPr>
        </p:nvSpPr>
        <p:spPr/>
        <p:txBody>
          <a:bodyPr/>
          <a:lstStyle/>
          <a:p>
            <a:endParaRPr lang="pl-PL">
              <a:solidFill>
                <a:prstClr val="white"/>
              </a:solidFill>
            </a:endParaRPr>
          </a:p>
        </p:txBody>
      </p:sp>
      <p:sp>
        <p:nvSpPr>
          <p:cNvPr id="6" name="Slide Number Placeholder 5"/>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4150831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5" name="Footer Placeholder 4"/>
          <p:cNvSpPr>
            <a:spLocks noGrp="1"/>
          </p:cNvSpPr>
          <p:nvPr>
            <p:ph type="ftr" sz="quarter" idx="11"/>
          </p:nvPr>
        </p:nvSpPr>
        <p:spPr/>
        <p:txBody>
          <a:bodyPr/>
          <a:lstStyle/>
          <a:p>
            <a:endParaRPr lang="pl-PL">
              <a:solidFill>
                <a:prstClr val="white"/>
              </a:solidFill>
            </a:endParaRPr>
          </a:p>
        </p:txBody>
      </p:sp>
      <p:sp>
        <p:nvSpPr>
          <p:cNvPr id="6" name="Slide Number Placeholder 5"/>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1261355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5" name="Footer Placeholder 4"/>
          <p:cNvSpPr>
            <a:spLocks noGrp="1"/>
          </p:cNvSpPr>
          <p:nvPr>
            <p:ph type="ftr" sz="quarter" idx="11"/>
          </p:nvPr>
        </p:nvSpPr>
        <p:spPr/>
        <p:txBody>
          <a:bodyPr/>
          <a:lstStyle/>
          <a:p>
            <a:endParaRPr lang="pl-PL">
              <a:solidFill>
                <a:prstClr val="white"/>
              </a:solidFill>
            </a:endParaRPr>
          </a:p>
        </p:txBody>
      </p:sp>
      <p:sp>
        <p:nvSpPr>
          <p:cNvPr id="6" name="Slide Number Placeholder 5"/>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250462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5" name="Footer Placeholder 4"/>
          <p:cNvSpPr>
            <a:spLocks noGrp="1"/>
          </p:cNvSpPr>
          <p:nvPr>
            <p:ph type="ftr" sz="quarter" idx="11"/>
          </p:nvPr>
        </p:nvSpPr>
        <p:spPr/>
        <p:txBody>
          <a:bodyPr/>
          <a:lstStyle/>
          <a:p>
            <a:endParaRPr lang="pl-PL">
              <a:solidFill>
                <a:prstClr val="white"/>
              </a:solidFill>
            </a:endParaRPr>
          </a:p>
        </p:txBody>
      </p:sp>
      <p:sp>
        <p:nvSpPr>
          <p:cNvPr id="6" name="Slide Number Placeholder 5"/>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326381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5" name="Footer Placeholder 4"/>
          <p:cNvSpPr>
            <a:spLocks noGrp="1"/>
          </p:cNvSpPr>
          <p:nvPr>
            <p:ph type="ftr" sz="quarter" idx="11"/>
          </p:nvPr>
        </p:nvSpPr>
        <p:spPr/>
        <p:txBody>
          <a:bodyPr/>
          <a:lstStyle/>
          <a:p>
            <a:endParaRPr lang="pl-PL">
              <a:solidFill>
                <a:prstClr val="white"/>
              </a:solidFill>
            </a:endParaRPr>
          </a:p>
        </p:txBody>
      </p:sp>
      <p:sp>
        <p:nvSpPr>
          <p:cNvPr id="6" name="Slide Number Placeholder 5"/>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1646452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9E16E00-D4E0-43BB-B5DC-E5301725FC96}" type="datetimeFigureOut">
              <a:rPr lang="pl-PL" smtClean="0">
                <a:solidFill>
                  <a:prstClr val="white"/>
                </a:solidFill>
              </a:rPr>
              <a:pPr/>
              <a:t>07.04.2019</a:t>
            </a:fld>
            <a:endParaRPr lang="pl-PL">
              <a:solidFill>
                <a:prstClr val="white"/>
              </a:solidFill>
            </a:endParaRPr>
          </a:p>
        </p:txBody>
      </p:sp>
      <p:sp>
        <p:nvSpPr>
          <p:cNvPr id="5" name="Footer Placeholder 4"/>
          <p:cNvSpPr>
            <a:spLocks noGrp="1"/>
          </p:cNvSpPr>
          <p:nvPr>
            <p:ph type="ftr" sz="quarter" idx="11"/>
          </p:nvPr>
        </p:nvSpPr>
        <p:spPr/>
        <p:txBody>
          <a:bodyPr/>
          <a:lstStyle/>
          <a:p>
            <a:endParaRPr lang="pl-PL">
              <a:solidFill>
                <a:prstClr val="white"/>
              </a:solidFill>
            </a:endParaRPr>
          </a:p>
        </p:txBody>
      </p:sp>
      <p:sp>
        <p:nvSpPr>
          <p:cNvPr id="6" name="Slide Number Placeholder 5"/>
          <p:cNvSpPr>
            <a:spLocks noGrp="1"/>
          </p:cNvSpPr>
          <p:nvPr>
            <p:ph type="sldNum" sz="quarter" idx="12"/>
          </p:nvPr>
        </p:nvSpPr>
        <p:spPr/>
        <p:txBody>
          <a:body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165866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a:t>Kliknij, aby edytować styl</a:t>
            </a:r>
            <a:endParaRPr kumimoji="0" lang="en-US"/>
          </a:p>
        </p:txBody>
      </p:sp>
      <p:sp>
        <p:nvSpPr>
          <p:cNvPr id="28" name="Symbol zastępczy daty 27"/>
          <p:cNvSpPr>
            <a:spLocks noGrp="1"/>
          </p:cNvSpPr>
          <p:nvPr>
            <p:ph type="dt" sz="half" idx="10"/>
          </p:nvPr>
        </p:nvSpPr>
        <p:spPr/>
        <p:txBody>
          <a:bodyPr/>
          <a:lstStyle/>
          <a:p>
            <a:pPr>
              <a:defRPr/>
            </a:pPr>
            <a:fld id="{04CFEC68-F075-42AA-91B5-80383534D0FE}" type="datetime1">
              <a:rPr lang="en-US" smtClean="0"/>
              <a:pPr>
                <a:defRPr/>
              </a:pPr>
              <a:t>4/7/2019</a:t>
            </a:fld>
            <a:endParaRPr lang="en-US"/>
          </a:p>
        </p:txBody>
      </p:sp>
      <p:sp>
        <p:nvSpPr>
          <p:cNvPr id="17" name="Symbol zastępczy stopki 16"/>
          <p:cNvSpPr>
            <a:spLocks noGrp="1"/>
          </p:cNvSpPr>
          <p:nvPr>
            <p:ph type="ftr" sz="quarter" idx="11"/>
          </p:nvPr>
        </p:nvSpPr>
        <p:spPr/>
        <p:txBody>
          <a:bodyPr/>
          <a:lstStyle/>
          <a:p>
            <a:pPr>
              <a:defRPr/>
            </a:pPr>
            <a:r>
              <a:rPr lang="en-US"/>
              <a:t>template from www.brainybetty.com copyright 2006</a:t>
            </a:r>
          </a:p>
        </p:txBody>
      </p:sp>
      <p:sp>
        <p:nvSpPr>
          <p:cNvPr id="29" name="Symbol zastępczy numeru slajdu 28"/>
          <p:cNvSpPr>
            <a:spLocks noGrp="1"/>
          </p:cNvSpPr>
          <p:nvPr>
            <p:ph type="sldNum" sz="quarter" idx="12"/>
          </p:nvPr>
        </p:nvSpPr>
        <p:spPr/>
        <p:txBody>
          <a:bodyPr/>
          <a:lstStyle/>
          <a:p>
            <a:pPr>
              <a:defRPr/>
            </a:pPr>
            <a:fld id="{C09B7162-09F3-4ED5-B5C7-764363D8C9E6}" type="slidenum">
              <a:rPr lang="en-US" smtClean="0"/>
              <a:pPr>
                <a:defRPr/>
              </a:pPr>
              <a:t>‹#›</a:t>
            </a:fld>
            <a:endParaRPr lang="en-US"/>
          </a:p>
        </p:txBody>
      </p:sp>
      <p:sp>
        <p:nvSpPr>
          <p:cNvPr id="9" name="Podtytuł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Tree>
    <p:extLst>
      <p:ext uri="{BB962C8B-B14F-4D97-AF65-F5344CB8AC3E}">
        <p14:creationId xmlns:p14="http://schemas.microsoft.com/office/powerpoint/2010/main" val="776348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pPr>
              <a:defRPr/>
            </a:pPr>
            <a:fld id="{7A6DEFAC-21E0-4FA9-BB5D-C0979860F943}" type="datetime1">
              <a:rPr lang="en-US" smtClean="0"/>
              <a:pPr>
                <a:defRPr/>
              </a:pPr>
              <a:t>4/7/2019</a:t>
            </a:fld>
            <a:endParaRPr lang="en-US"/>
          </a:p>
        </p:txBody>
      </p:sp>
      <p:sp>
        <p:nvSpPr>
          <p:cNvPr id="5" name="Symbol zastępczy stopki 4"/>
          <p:cNvSpPr>
            <a:spLocks noGrp="1"/>
          </p:cNvSpPr>
          <p:nvPr>
            <p:ph type="ftr" sz="quarter" idx="11"/>
          </p:nvPr>
        </p:nvSpPr>
        <p:spPr/>
        <p:txBody>
          <a:bodyPr/>
          <a:lstStyle/>
          <a:p>
            <a:pPr>
              <a:defRPr/>
            </a:pPr>
            <a:r>
              <a:rPr lang="en-US"/>
              <a:t>Free Template from www.brainybetty.com</a:t>
            </a:r>
          </a:p>
        </p:txBody>
      </p:sp>
      <p:sp>
        <p:nvSpPr>
          <p:cNvPr id="6" name="Symbol zastępczy numeru slajdu 5"/>
          <p:cNvSpPr>
            <a:spLocks noGrp="1"/>
          </p:cNvSpPr>
          <p:nvPr>
            <p:ph type="sldNum" sz="quarter" idx="12"/>
          </p:nvPr>
        </p:nvSpPr>
        <p:spPr/>
        <p:txBody>
          <a:bodyPr/>
          <a:lstStyle/>
          <a:p>
            <a:pPr>
              <a:defRPr/>
            </a:pPr>
            <a:fld id="{CE213CD4-7FC3-49FB-B1E2-258C63DE1259}" type="slidenum">
              <a:rPr lang="en-US" smtClean="0"/>
              <a:pPr>
                <a:defRPr/>
              </a:pPr>
              <a:t>‹#›</a:t>
            </a:fld>
            <a:endParaRPr lang="en-US"/>
          </a:p>
        </p:txBody>
      </p:sp>
    </p:spTree>
    <p:extLst>
      <p:ext uri="{BB962C8B-B14F-4D97-AF65-F5344CB8AC3E}">
        <p14:creationId xmlns:p14="http://schemas.microsoft.com/office/powerpoint/2010/main" val="910282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pPr>
              <a:defRPr/>
            </a:pPr>
            <a:fld id="{80A4CE08-8C05-49DC-BCDA-494C8B2BF38E}" type="datetime1">
              <a:rPr lang="en-US" smtClean="0"/>
              <a:pPr>
                <a:defRPr/>
              </a:pPr>
              <a:t>4/7/2019</a:t>
            </a:fld>
            <a:endParaRPr lang="en-US"/>
          </a:p>
        </p:txBody>
      </p:sp>
      <p:sp>
        <p:nvSpPr>
          <p:cNvPr id="5" name="Symbol zastępczy stopki 4"/>
          <p:cNvSpPr>
            <a:spLocks noGrp="1"/>
          </p:cNvSpPr>
          <p:nvPr>
            <p:ph type="ftr" sz="quarter" idx="11"/>
          </p:nvPr>
        </p:nvSpPr>
        <p:spPr/>
        <p:txBody>
          <a:bodyPr/>
          <a:lstStyle/>
          <a:p>
            <a:pPr>
              <a:defRPr/>
            </a:pPr>
            <a:r>
              <a:rPr lang="en-US"/>
              <a:t>Free Template from www.brainybetty.com</a:t>
            </a:r>
          </a:p>
        </p:txBody>
      </p:sp>
      <p:sp>
        <p:nvSpPr>
          <p:cNvPr id="6" name="Symbol zastępczy numeru slajdu 5"/>
          <p:cNvSpPr>
            <a:spLocks noGrp="1"/>
          </p:cNvSpPr>
          <p:nvPr>
            <p:ph type="sldNum" sz="quarter" idx="12"/>
          </p:nvPr>
        </p:nvSpPr>
        <p:spPr>
          <a:xfrm>
            <a:off x="10566400" y="6416676"/>
            <a:ext cx="1016000" cy="365125"/>
          </a:xfrm>
        </p:spPr>
        <p:txBody>
          <a:bodyPr/>
          <a:lstStyle/>
          <a:p>
            <a:pPr>
              <a:defRPr/>
            </a:pPr>
            <a:fld id="{C614E925-F207-45EB-9C48-EDD5A6CEA6BC}" type="slidenum">
              <a:rPr lang="en-US" smtClean="0"/>
              <a:pPr>
                <a:defRPr/>
              </a:pPr>
              <a:t>‹#›</a:t>
            </a:fld>
            <a:endParaRPr lang="en-US"/>
          </a:p>
        </p:txBody>
      </p:sp>
    </p:spTree>
    <p:extLst>
      <p:ext uri="{BB962C8B-B14F-4D97-AF65-F5344CB8AC3E}">
        <p14:creationId xmlns:p14="http://schemas.microsoft.com/office/powerpoint/2010/main" val="358847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solidFill>
                <a:srgbClr val="FFFFFF"/>
              </a:solidFill>
            </a:endParaRPr>
          </a:p>
        </p:txBody>
      </p:sp>
      <p:sp>
        <p:nvSpPr>
          <p:cNvPr id="6" name="Symbol zastępczy stopki 5"/>
          <p:cNvSpPr>
            <a:spLocks noGrp="1"/>
          </p:cNvSpPr>
          <p:nvPr>
            <p:ph type="ftr" sz="quarter" idx="11"/>
          </p:nvPr>
        </p:nvSpPr>
        <p:spPr/>
        <p:txBody>
          <a:bodyPr/>
          <a:lstStyle>
            <a:lvl1pPr>
              <a:defRPr/>
            </a:lvl1pPr>
          </a:lstStyle>
          <a:p>
            <a:r>
              <a:rPr lang="pl-PL">
                <a:solidFill>
                  <a:srgbClr val="FFFFFF"/>
                </a:solidFill>
              </a:rPr>
              <a:t>A. Czernikiewicz  2000</a:t>
            </a:r>
          </a:p>
        </p:txBody>
      </p:sp>
      <p:sp>
        <p:nvSpPr>
          <p:cNvPr id="7" name="Symbol zastępczy numeru slajdu 6"/>
          <p:cNvSpPr>
            <a:spLocks noGrp="1"/>
          </p:cNvSpPr>
          <p:nvPr>
            <p:ph type="sldNum" sz="quarter" idx="12"/>
          </p:nvPr>
        </p:nvSpPr>
        <p:spPr/>
        <p:txBody>
          <a:bodyPr/>
          <a:lstStyle>
            <a:lvl1pPr>
              <a:defRPr/>
            </a:lvl1pPr>
          </a:lstStyle>
          <a:p>
            <a:fld id="{0A4DFBE0-9770-4E22-AEA1-93290BF2110D}" type="slidenum">
              <a:rPr lang="pl-PL" smtClean="0">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178600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pPr>
              <a:defRPr/>
            </a:pPr>
            <a:fld id="{5B149C3A-34A2-4634-A445-99D0AAD5B31F}" type="datetime1">
              <a:rPr lang="en-US" smtClean="0"/>
              <a:pPr>
                <a:defRPr/>
              </a:pPr>
              <a:t>4/7/2019</a:t>
            </a:fld>
            <a:endParaRPr lang="en-US"/>
          </a:p>
        </p:txBody>
      </p:sp>
      <p:sp>
        <p:nvSpPr>
          <p:cNvPr id="6" name="Symbol zastępczy stopki 5"/>
          <p:cNvSpPr>
            <a:spLocks noGrp="1"/>
          </p:cNvSpPr>
          <p:nvPr>
            <p:ph type="ftr" sz="quarter" idx="11"/>
          </p:nvPr>
        </p:nvSpPr>
        <p:spPr/>
        <p:txBody>
          <a:bodyPr/>
          <a:lstStyle/>
          <a:p>
            <a:pPr>
              <a:defRPr/>
            </a:pPr>
            <a:r>
              <a:rPr lang="en-US"/>
              <a:t>Free Template from www.brainybetty.com</a:t>
            </a:r>
          </a:p>
        </p:txBody>
      </p:sp>
      <p:sp>
        <p:nvSpPr>
          <p:cNvPr id="7" name="Symbol zastępczy numeru slajdu 6"/>
          <p:cNvSpPr>
            <a:spLocks noGrp="1"/>
          </p:cNvSpPr>
          <p:nvPr>
            <p:ph type="sldNum" sz="quarter" idx="12"/>
          </p:nvPr>
        </p:nvSpPr>
        <p:spPr/>
        <p:txBody>
          <a:bodyPr/>
          <a:lstStyle/>
          <a:p>
            <a:pPr>
              <a:defRPr/>
            </a:pPr>
            <a:fld id="{45E0CB81-5647-4C6A-9F53-B5F695ADBCF1}" type="slidenum">
              <a:rPr lang="en-US" smtClean="0"/>
              <a:pPr>
                <a:defRPr/>
              </a:pPr>
              <a:t>‹#›</a:t>
            </a:fld>
            <a:endParaRPr lang="en-US"/>
          </a:p>
        </p:txBody>
      </p:sp>
    </p:spTree>
    <p:extLst>
      <p:ext uri="{BB962C8B-B14F-4D97-AF65-F5344CB8AC3E}">
        <p14:creationId xmlns:p14="http://schemas.microsoft.com/office/powerpoint/2010/main" val="4026020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10972800" cy="1143000"/>
          </a:xfrm>
        </p:spPr>
        <p:txBody>
          <a:bodyPr anchor="ctr"/>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pPr>
              <a:defRPr/>
            </a:pPr>
            <a:fld id="{7B389239-DE11-4622-B10E-3D3D3B5379DB}" type="datetime1">
              <a:rPr lang="en-US" smtClean="0"/>
              <a:pPr>
                <a:defRPr/>
              </a:pPr>
              <a:t>4/7/2019</a:t>
            </a:fld>
            <a:endParaRPr lang="en-US"/>
          </a:p>
        </p:txBody>
      </p:sp>
      <p:sp>
        <p:nvSpPr>
          <p:cNvPr id="8" name="Symbol zastępczy stopki 7"/>
          <p:cNvSpPr>
            <a:spLocks noGrp="1"/>
          </p:cNvSpPr>
          <p:nvPr>
            <p:ph type="ftr" sz="quarter" idx="11"/>
          </p:nvPr>
        </p:nvSpPr>
        <p:spPr/>
        <p:txBody>
          <a:bodyPr/>
          <a:lstStyle/>
          <a:p>
            <a:pPr>
              <a:defRPr/>
            </a:pPr>
            <a:r>
              <a:rPr lang="en-US"/>
              <a:t>Free Template from www.brainybetty.com</a:t>
            </a:r>
          </a:p>
        </p:txBody>
      </p:sp>
      <p:sp>
        <p:nvSpPr>
          <p:cNvPr id="9" name="Symbol zastępczy numeru slajdu 8"/>
          <p:cNvSpPr>
            <a:spLocks noGrp="1"/>
          </p:cNvSpPr>
          <p:nvPr>
            <p:ph type="sldNum" sz="quarter" idx="12"/>
          </p:nvPr>
        </p:nvSpPr>
        <p:spPr/>
        <p:txBody>
          <a:bodyPr/>
          <a:lstStyle/>
          <a:p>
            <a:pPr>
              <a:defRPr/>
            </a:pPr>
            <a:fld id="{C74F0B7A-F04E-4709-A67F-E11E2FA4C064}" type="slidenum">
              <a:rPr lang="en-US" smtClean="0"/>
              <a:pPr>
                <a:defRPr/>
              </a:pPr>
              <a:t>‹#›</a:t>
            </a:fld>
            <a:endParaRPr lang="en-US"/>
          </a:p>
        </p:txBody>
      </p:sp>
    </p:spTree>
    <p:extLst>
      <p:ext uri="{BB962C8B-B14F-4D97-AF65-F5344CB8AC3E}">
        <p14:creationId xmlns:p14="http://schemas.microsoft.com/office/powerpoint/2010/main" val="1682934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pPr>
              <a:defRPr/>
            </a:pPr>
            <a:fld id="{2284ADD7-9D9C-443B-81EF-E2DBDA957AEE}" type="datetime1">
              <a:rPr lang="en-US" smtClean="0"/>
              <a:pPr>
                <a:defRPr/>
              </a:pPr>
              <a:t>4/7/2019</a:t>
            </a:fld>
            <a:endParaRPr lang="en-US"/>
          </a:p>
        </p:txBody>
      </p:sp>
      <p:sp>
        <p:nvSpPr>
          <p:cNvPr id="4" name="Symbol zastępczy stopki 3"/>
          <p:cNvSpPr>
            <a:spLocks noGrp="1"/>
          </p:cNvSpPr>
          <p:nvPr>
            <p:ph type="ftr" sz="quarter" idx="11"/>
          </p:nvPr>
        </p:nvSpPr>
        <p:spPr/>
        <p:txBody>
          <a:bodyPr/>
          <a:lstStyle/>
          <a:p>
            <a:pPr>
              <a:defRPr/>
            </a:pPr>
            <a:r>
              <a:rPr lang="en-US"/>
              <a:t>Free Template from www.brainybetty.com</a:t>
            </a:r>
          </a:p>
        </p:txBody>
      </p:sp>
      <p:sp>
        <p:nvSpPr>
          <p:cNvPr id="5" name="Symbol zastępczy numeru slajdu 4"/>
          <p:cNvSpPr>
            <a:spLocks noGrp="1"/>
          </p:cNvSpPr>
          <p:nvPr>
            <p:ph type="sldNum" sz="quarter" idx="12"/>
          </p:nvPr>
        </p:nvSpPr>
        <p:spPr/>
        <p:txBody>
          <a:bodyPr/>
          <a:lstStyle/>
          <a:p>
            <a:pPr>
              <a:defRPr/>
            </a:pPr>
            <a:fld id="{4E8AD03C-8DA6-42C3-8503-E6999275A399}" type="slidenum">
              <a:rPr lang="en-US" smtClean="0"/>
              <a:pPr>
                <a:defRPr/>
              </a:pPr>
              <a:t>‹#›</a:t>
            </a:fld>
            <a:endParaRPr lang="en-US"/>
          </a:p>
        </p:txBody>
      </p:sp>
    </p:spTree>
    <p:extLst>
      <p:ext uri="{BB962C8B-B14F-4D97-AF65-F5344CB8AC3E}">
        <p14:creationId xmlns:p14="http://schemas.microsoft.com/office/powerpoint/2010/main" val="312940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a:defRPr/>
            </a:pPr>
            <a:fld id="{336ED8AD-5697-48F5-9E44-0E7585547CF0}" type="datetime1">
              <a:rPr lang="en-US" smtClean="0"/>
              <a:pPr>
                <a:defRPr/>
              </a:pPr>
              <a:t>4/7/2019</a:t>
            </a:fld>
            <a:endParaRPr lang="en-US"/>
          </a:p>
        </p:txBody>
      </p:sp>
      <p:sp>
        <p:nvSpPr>
          <p:cNvPr id="3" name="Symbol zastępczy stopki 2"/>
          <p:cNvSpPr>
            <a:spLocks noGrp="1"/>
          </p:cNvSpPr>
          <p:nvPr>
            <p:ph type="ftr" sz="quarter" idx="11"/>
          </p:nvPr>
        </p:nvSpPr>
        <p:spPr/>
        <p:txBody>
          <a:bodyPr/>
          <a:lstStyle/>
          <a:p>
            <a:pPr>
              <a:defRPr/>
            </a:pPr>
            <a:r>
              <a:rPr lang="en-US"/>
              <a:t>Free Template from www.brainybetty.com</a:t>
            </a:r>
          </a:p>
        </p:txBody>
      </p:sp>
      <p:sp>
        <p:nvSpPr>
          <p:cNvPr id="4" name="Symbol zastępczy numeru slajdu 3"/>
          <p:cNvSpPr>
            <a:spLocks noGrp="1"/>
          </p:cNvSpPr>
          <p:nvPr>
            <p:ph type="sldNum" sz="quarter" idx="12"/>
          </p:nvPr>
        </p:nvSpPr>
        <p:spPr/>
        <p:txBody>
          <a:bodyPr/>
          <a:lstStyle/>
          <a:p>
            <a:pPr>
              <a:defRPr/>
            </a:pPr>
            <a:fld id="{DF0C8B77-7BBF-4327-BA7B-01F702D309CA}" type="slidenum">
              <a:rPr lang="en-US" smtClean="0"/>
              <a:pPr>
                <a:defRPr/>
              </a:pPr>
              <a:t>‹#›</a:t>
            </a:fld>
            <a:endParaRPr lang="en-US"/>
          </a:p>
        </p:txBody>
      </p:sp>
    </p:spTree>
    <p:extLst>
      <p:ext uri="{BB962C8B-B14F-4D97-AF65-F5344CB8AC3E}">
        <p14:creationId xmlns:p14="http://schemas.microsoft.com/office/powerpoint/2010/main" val="76310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pPr>
              <a:defRPr/>
            </a:pPr>
            <a:fld id="{2F7C13C0-8C1C-4C91-AC8A-48795F2BB76B}" type="datetime1">
              <a:rPr lang="en-US" smtClean="0"/>
              <a:pPr>
                <a:defRPr/>
              </a:pPr>
              <a:t>4/7/2019</a:t>
            </a:fld>
            <a:endParaRPr lang="en-US"/>
          </a:p>
        </p:txBody>
      </p:sp>
      <p:sp>
        <p:nvSpPr>
          <p:cNvPr id="6" name="Symbol zastępczy stopki 5"/>
          <p:cNvSpPr>
            <a:spLocks noGrp="1"/>
          </p:cNvSpPr>
          <p:nvPr>
            <p:ph type="ftr" sz="quarter" idx="11"/>
          </p:nvPr>
        </p:nvSpPr>
        <p:spPr/>
        <p:txBody>
          <a:bodyPr/>
          <a:lstStyle/>
          <a:p>
            <a:pPr>
              <a:defRPr/>
            </a:pPr>
            <a:r>
              <a:rPr lang="en-US"/>
              <a:t>Free Template from www.brainybetty.com</a:t>
            </a:r>
          </a:p>
        </p:txBody>
      </p:sp>
      <p:sp>
        <p:nvSpPr>
          <p:cNvPr id="7" name="Symbol zastępczy numeru slajdu 6"/>
          <p:cNvSpPr>
            <a:spLocks noGrp="1"/>
          </p:cNvSpPr>
          <p:nvPr>
            <p:ph type="sldNum" sz="quarter" idx="12"/>
          </p:nvPr>
        </p:nvSpPr>
        <p:spPr/>
        <p:txBody>
          <a:bodyPr/>
          <a:lstStyle/>
          <a:p>
            <a:pPr>
              <a:defRPr/>
            </a:pPr>
            <a:fld id="{F3A65AAA-5A24-4E83-A042-0313E35AE153}" type="slidenum">
              <a:rPr lang="en-US" smtClean="0"/>
              <a:pPr>
                <a:defRPr/>
              </a:pPr>
              <a:t>‹#›</a:t>
            </a:fld>
            <a:endParaRPr lang="en-US"/>
          </a:p>
        </p:txBody>
      </p:sp>
    </p:spTree>
    <p:extLst>
      <p:ext uri="{BB962C8B-B14F-4D97-AF65-F5344CB8AC3E}">
        <p14:creationId xmlns:p14="http://schemas.microsoft.com/office/powerpoint/2010/main" val="1060278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pl-PL"/>
              <a:t>Kliknij, aby edytować styl</a:t>
            </a:r>
            <a:endParaRPr kumimoji="0" lang="en-US"/>
          </a:p>
        </p:txBody>
      </p:sp>
      <p:sp>
        <p:nvSpPr>
          <p:cNvPr id="3" name="Symbol zastępczy obrazu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pl-PL">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pPr>
              <a:defRPr/>
            </a:pPr>
            <a:fld id="{8DB2F8D4-018E-4550-BC10-F0E3FE890C28}" type="datetime1">
              <a:rPr lang="en-US" smtClean="0"/>
              <a:pPr>
                <a:defRPr/>
              </a:pPr>
              <a:t>4/7/2019</a:t>
            </a:fld>
            <a:endParaRPr lang="en-US"/>
          </a:p>
        </p:txBody>
      </p:sp>
      <p:sp>
        <p:nvSpPr>
          <p:cNvPr id="6" name="Symbol zastępczy stopki 5"/>
          <p:cNvSpPr>
            <a:spLocks noGrp="1"/>
          </p:cNvSpPr>
          <p:nvPr>
            <p:ph type="ftr" sz="quarter" idx="11"/>
          </p:nvPr>
        </p:nvSpPr>
        <p:spPr/>
        <p:txBody>
          <a:bodyPr/>
          <a:lstStyle/>
          <a:p>
            <a:pPr>
              <a:defRPr/>
            </a:pPr>
            <a:r>
              <a:rPr lang="en-US"/>
              <a:t>Free Template from www.brainybetty.com</a:t>
            </a:r>
          </a:p>
        </p:txBody>
      </p:sp>
      <p:sp>
        <p:nvSpPr>
          <p:cNvPr id="7" name="Symbol zastępczy numeru slajdu 6"/>
          <p:cNvSpPr>
            <a:spLocks noGrp="1"/>
          </p:cNvSpPr>
          <p:nvPr>
            <p:ph type="sldNum" sz="quarter" idx="12"/>
          </p:nvPr>
        </p:nvSpPr>
        <p:spPr/>
        <p:txBody>
          <a:bodyPr/>
          <a:lstStyle/>
          <a:p>
            <a:pPr>
              <a:defRPr/>
            </a:pPr>
            <a:fld id="{052EDC9A-3FAD-430A-BBF1-4E8579051F64}" type="slidenum">
              <a:rPr lang="en-US" smtClean="0"/>
              <a:pPr>
                <a:defRPr/>
              </a:pPr>
              <a:t>‹#›</a:t>
            </a:fld>
            <a:endParaRPr lang="en-US"/>
          </a:p>
        </p:txBody>
      </p:sp>
    </p:spTree>
    <p:extLst>
      <p:ext uri="{BB962C8B-B14F-4D97-AF65-F5344CB8AC3E}">
        <p14:creationId xmlns:p14="http://schemas.microsoft.com/office/powerpoint/2010/main" val="671444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pPr>
              <a:defRPr/>
            </a:pPr>
            <a:fld id="{6DFBCE65-C121-4EC3-B196-C3E1CB1A5750}" type="datetime1">
              <a:rPr lang="en-US" smtClean="0"/>
              <a:pPr>
                <a:defRPr/>
              </a:pPr>
              <a:t>4/7/2019</a:t>
            </a:fld>
            <a:endParaRPr lang="en-US"/>
          </a:p>
        </p:txBody>
      </p:sp>
      <p:sp>
        <p:nvSpPr>
          <p:cNvPr id="5" name="Symbol zastępczy stopki 4"/>
          <p:cNvSpPr>
            <a:spLocks noGrp="1"/>
          </p:cNvSpPr>
          <p:nvPr>
            <p:ph type="ftr" sz="quarter" idx="11"/>
          </p:nvPr>
        </p:nvSpPr>
        <p:spPr/>
        <p:txBody>
          <a:bodyPr/>
          <a:lstStyle/>
          <a:p>
            <a:pPr>
              <a:defRPr/>
            </a:pPr>
            <a:r>
              <a:rPr lang="en-US"/>
              <a:t>Free Template from www.brainybetty.com</a:t>
            </a:r>
          </a:p>
        </p:txBody>
      </p:sp>
      <p:sp>
        <p:nvSpPr>
          <p:cNvPr id="6" name="Symbol zastępczy numeru slajdu 5"/>
          <p:cNvSpPr>
            <a:spLocks noGrp="1"/>
          </p:cNvSpPr>
          <p:nvPr>
            <p:ph type="sldNum" sz="quarter" idx="12"/>
          </p:nvPr>
        </p:nvSpPr>
        <p:spPr/>
        <p:txBody>
          <a:bodyPr/>
          <a:lstStyle/>
          <a:p>
            <a:pPr>
              <a:defRPr/>
            </a:pPr>
            <a:fld id="{E21F381B-E431-4245-85C5-AB05D65A21B4}" type="slidenum">
              <a:rPr lang="en-US" smtClean="0"/>
              <a:pPr>
                <a:defRPr/>
              </a:pPr>
              <a:t>‹#›</a:t>
            </a:fld>
            <a:endParaRPr lang="en-US"/>
          </a:p>
        </p:txBody>
      </p:sp>
    </p:spTree>
    <p:extLst>
      <p:ext uri="{BB962C8B-B14F-4D97-AF65-F5344CB8AC3E}">
        <p14:creationId xmlns:p14="http://schemas.microsoft.com/office/powerpoint/2010/main" val="1324576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pPr>
              <a:defRPr/>
            </a:pPr>
            <a:fld id="{807695A8-3BFD-45FA-95C7-D92D7DC6073B}" type="datetime1">
              <a:rPr lang="en-US" smtClean="0"/>
              <a:pPr>
                <a:defRPr/>
              </a:pPr>
              <a:t>4/7/2019</a:t>
            </a:fld>
            <a:endParaRPr lang="en-US"/>
          </a:p>
        </p:txBody>
      </p:sp>
      <p:sp>
        <p:nvSpPr>
          <p:cNvPr id="5" name="Symbol zastępczy stopki 4"/>
          <p:cNvSpPr>
            <a:spLocks noGrp="1"/>
          </p:cNvSpPr>
          <p:nvPr>
            <p:ph type="ftr" sz="quarter" idx="11"/>
          </p:nvPr>
        </p:nvSpPr>
        <p:spPr/>
        <p:txBody>
          <a:bodyPr/>
          <a:lstStyle/>
          <a:p>
            <a:pPr>
              <a:defRPr/>
            </a:pPr>
            <a:r>
              <a:rPr lang="en-US"/>
              <a:t>Free Template from www.brainybetty.com</a:t>
            </a:r>
          </a:p>
        </p:txBody>
      </p:sp>
      <p:sp>
        <p:nvSpPr>
          <p:cNvPr id="6" name="Symbol zastępczy numeru slajdu 5"/>
          <p:cNvSpPr>
            <a:spLocks noGrp="1"/>
          </p:cNvSpPr>
          <p:nvPr>
            <p:ph type="sldNum" sz="quarter" idx="12"/>
          </p:nvPr>
        </p:nvSpPr>
        <p:spPr/>
        <p:txBody>
          <a:bodyPr/>
          <a:lstStyle/>
          <a:p>
            <a:pPr>
              <a:defRPr/>
            </a:pPr>
            <a:fld id="{EEEF8AD6-11DA-45A5-85D5-FF7D92DC4A4E}" type="slidenum">
              <a:rPr lang="en-US" smtClean="0"/>
              <a:pPr>
                <a:defRPr/>
              </a:pPr>
              <a:t>‹#›</a:t>
            </a:fld>
            <a:endParaRPr lang="en-US"/>
          </a:p>
        </p:txBody>
      </p:sp>
    </p:spTree>
    <p:extLst>
      <p:ext uri="{BB962C8B-B14F-4D97-AF65-F5344CB8AC3E}">
        <p14:creationId xmlns:p14="http://schemas.microsoft.com/office/powerpoint/2010/main" val="860110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lipArt">
  <p:cSld name="Tytuł, tekst i clipart">
    <p:spTree>
      <p:nvGrpSpPr>
        <p:cNvPr id="1" name=""/>
        <p:cNvGrpSpPr/>
        <p:nvPr/>
      </p:nvGrpSpPr>
      <p:grpSpPr>
        <a:xfrm>
          <a:off x="0" y="0"/>
          <a:ext cx="0" cy="0"/>
          <a:chOff x="0" y="0"/>
          <a:chExt cx="0" cy="0"/>
        </a:xfrm>
      </p:grpSpPr>
      <p:sp>
        <p:nvSpPr>
          <p:cNvPr id="2" name="Tytuł 1"/>
          <p:cNvSpPr>
            <a:spLocks noGrp="1"/>
          </p:cNvSpPr>
          <p:nvPr>
            <p:ph type="title"/>
          </p:nvPr>
        </p:nvSpPr>
        <p:spPr>
          <a:xfrm>
            <a:off x="914400" y="609600"/>
            <a:ext cx="10363200" cy="1143000"/>
          </a:xfrm>
        </p:spPr>
        <p:txBody>
          <a:bodyPr/>
          <a:lstStyle/>
          <a:p>
            <a:r>
              <a:rPr lang="pl-PL"/>
              <a:t>Kliknij, aby edytować styl</a:t>
            </a:r>
          </a:p>
        </p:txBody>
      </p:sp>
      <p:sp>
        <p:nvSpPr>
          <p:cNvPr id="3" name="Symbol zastępczy tekstu 2"/>
          <p:cNvSpPr>
            <a:spLocks noGrp="1"/>
          </p:cNvSpPr>
          <p:nvPr>
            <p:ph type="body" sz="half" idx="1"/>
          </p:nvPr>
        </p:nvSpPr>
        <p:spPr>
          <a:xfrm>
            <a:off x="914400" y="1981200"/>
            <a:ext cx="508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obiektu clipart 3"/>
          <p:cNvSpPr>
            <a:spLocks noGrp="1"/>
          </p:cNvSpPr>
          <p:nvPr>
            <p:ph type="clipArt" sz="half" idx="2"/>
          </p:nvPr>
        </p:nvSpPr>
        <p:spPr>
          <a:xfrm>
            <a:off x="6197600" y="1981200"/>
            <a:ext cx="5080000" cy="4114800"/>
          </a:xfrm>
        </p:spPr>
        <p:txBody>
          <a:bodyPr/>
          <a:lstStyle/>
          <a:p>
            <a:pPr lvl="0"/>
            <a:r>
              <a:rPr lang="pl-PL" noProof="0"/>
              <a:t>Kliknij ikonę, aby dodać obiekt clipart</a:t>
            </a:r>
          </a:p>
        </p:txBody>
      </p:sp>
      <p:sp>
        <p:nvSpPr>
          <p:cNvPr id="5" name="Symbol zastępczy daty 4"/>
          <p:cNvSpPr>
            <a:spLocks noGrp="1"/>
          </p:cNvSpPr>
          <p:nvPr>
            <p:ph type="dt" sz="half" idx="10"/>
          </p:nvPr>
        </p:nvSpPr>
        <p:spPr/>
        <p:txBody>
          <a:bodyPr/>
          <a:lstStyle>
            <a:lvl1pPr>
              <a:defRPr/>
            </a:lvl1pPr>
          </a:lstStyle>
          <a:p>
            <a:pPr>
              <a:defRPr/>
            </a:pPr>
            <a:endParaRPr lang="pl-PL"/>
          </a:p>
        </p:txBody>
      </p:sp>
      <p:sp>
        <p:nvSpPr>
          <p:cNvPr id="6" name="Symbol zastępczy stopki 5"/>
          <p:cNvSpPr>
            <a:spLocks noGrp="1"/>
          </p:cNvSpPr>
          <p:nvPr>
            <p:ph type="ftr" sz="quarter" idx="11"/>
          </p:nvPr>
        </p:nvSpPr>
        <p:spPr/>
        <p:txBody>
          <a:bodyPr/>
          <a:lstStyle>
            <a:lvl1pPr>
              <a:defRPr/>
            </a:lvl1pPr>
          </a:lstStyle>
          <a:p>
            <a:pPr>
              <a:defRPr/>
            </a:pPr>
            <a:endParaRPr lang="pl-PL"/>
          </a:p>
        </p:txBody>
      </p:sp>
      <p:sp>
        <p:nvSpPr>
          <p:cNvPr id="7" name="Symbol zastępczy numeru slajdu 6"/>
          <p:cNvSpPr>
            <a:spLocks noGrp="1"/>
          </p:cNvSpPr>
          <p:nvPr>
            <p:ph type="sldNum" sz="quarter" idx="12"/>
          </p:nvPr>
        </p:nvSpPr>
        <p:spPr/>
        <p:txBody>
          <a:bodyPr/>
          <a:lstStyle>
            <a:lvl1pPr>
              <a:defRPr smtClean="0"/>
            </a:lvl1pPr>
          </a:lstStyle>
          <a:p>
            <a:pPr>
              <a:defRPr/>
            </a:pPr>
            <a:fld id="{A83EF32A-DBB8-4000-899B-37135198C928}" type="slidenum">
              <a:rPr lang="pl-PL"/>
              <a:pPr>
                <a:defRPr/>
              </a:pPr>
              <a:t>‹#›</a:t>
            </a:fld>
            <a:endParaRPr lang="pl-PL"/>
          </a:p>
        </p:txBody>
      </p:sp>
    </p:spTree>
    <p:extLst>
      <p:ext uri="{BB962C8B-B14F-4D97-AF65-F5344CB8AC3E}">
        <p14:creationId xmlns:p14="http://schemas.microsoft.com/office/powerpoint/2010/main" val="3048306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AA2DE9F-06EE-471F-A4A9-BA7DC130BF2D}" type="datetimeFigureOut">
              <a:rPr lang="pl-PL" smtClean="0">
                <a:solidFill>
                  <a:srgbClr val="DFE6D0"/>
                </a:solidFill>
              </a:rPr>
              <a:pPr/>
              <a:t>07.04.2019</a:t>
            </a:fld>
            <a:endParaRPr lang="pl-PL">
              <a:solidFill>
                <a:srgbClr val="DFE6D0"/>
              </a:solidFill>
            </a:endParaRPr>
          </a:p>
        </p:txBody>
      </p:sp>
      <p:sp>
        <p:nvSpPr>
          <p:cNvPr id="5" name="Footer Placeholder 4"/>
          <p:cNvSpPr>
            <a:spLocks noGrp="1"/>
          </p:cNvSpPr>
          <p:nvPr>
            <p:ph type="ftr" sz="quarter" idx="11"/>
          </p:nvPr>
        </p:nvSpPr>
        <p:spPr/>
        <p:txBody>
          <a:bodyPr/>
          <a:lstStyle/>
          <a:p>
            <a:endParaRPr lang="pl-PL">
              <a:solidFill>
                <a:srgbClr val="DFE6D0"/>
              </a:solidFill>
            </a:endParaRPr>
          </a:p>
        </p:txBody>
      </p:sp>
      <p:sp>
        <p:nvSpPr>
          <p:cNvPr id="6" name="Slide Number Placeholder 5"/>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pl-PL"/>
              <a:t>Kliknij, aby edytować styl</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Tree>
    <p:extLst>
      <p:ext uri="{BB962C8B-B14F-4D97-AF65-F5344CB8AC3E}">
        <p14:creationId xmlns:p14="http://schemas.microsoft.com/office/powerpoint/2010/main" val="1199528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solidFill>
                <a:srgbClr val="FFFFFF"/>
              </a:solidFill>
            </a:endParaRPr>
          </a:p>
        </p:txBody>
      </p:sp>
      <p:sp>
        <p:nvSpPr>
          <p:cNvPr id="6" name="Symbol zastępczy stopki 5"/>
          <p:cNvSpPr>
            <a:spLocks noGrp="1"/>
          </p:cNvSpPr>
          <p:nvPr>
            <p:ph type="ftr" sz="quarter" idx="11"/>
          </p:nvPr>
        </p:nvSpPr>
        <p:spPr/>
        <p:txBody>
          <a:bodyPr/>
          <a:lstStyle>
            <a:lvl1pPr>
              <a:defRPr/>
            </a:lvl1pPr>
          </a:lstStyle>
          <a:p>
            <a:r>
              <a:rPr lang="pl-PL">
                <a:solidFill>
                  <a:srgbClr val="FFFFFF"/>
                </a:solidFill>
              </a:rPr>
              <a:t>A. Czernikiewicz  2000</a:t>
            </a:r>
          </a:p>
        </p:txBody>
      </p:sp>
      <p:sp>
        <p:nvSpPr>
          <p:cNvPr id="7" name="Symbol zastępczy numeru slajdu 6"/>
          <p:cNvSpPr>
            <a:spLocks noGrp="1"/>
          </p:cNvSpPr>
          <p:nvPr>
            <p:ph type="sldNum" sz="quarter" idx="12"/>
          </p:nvPr>
        </p:nvSpPr>
        <p:spPr/>
        <p:txBody>
          <a:bodyPr/>
          <a:lstStyle>
            <a:lvl1pPr>
              <a:defRPr/>
            </a:lvl1pPr>
          </a:lstStyle>
          <a:p>
            <a:fld id="{9F19977B-A95F-437C-94D3-88A03EDF1D4A}" type="slidenum">
              <a:rPr lang="pl-PL" smtClean="0">
                <a:solidFill>
                  <a:srgbClr val="FFFFFF"/>
                </a:solidFill>
              </a:rPr>
              <a:pPr/>
              <a:t>‹#›</a:t>
            </a:fld>
            <a:endParaRPr lang="pl-PL">
              <a:solidFill>
                <a:srgbClr val="FFFFFF"/>
              </a:solidFill>
            </a:endParaRPr>
          </a:p>
        </p:txBody>
      </p:sp>
    </p:spTree>
    <p:extLst>
      <p:ext uri="{BB962C8B-B14F-4D97-AF65-F5344CB8AC3E}">
        <p14:creationId xmlns:p14="http://schemas.microsoft.com/office/powerpoint/2010/main" val="209468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AA2DE9F-06EE-471F-A4A9-BA7DC130BF2D}" type="datetimeFigureOut">
              <a:rPr lang="pl-PL" smtClean="0">
                <a:solidFill>
                  <a:srgbClr val="DFE6D0"/>
                </a:solidFill>
              </a:rPr>
              <a:pPr/>
              <a:t>07.04.2019</a:t>
            </a:fld>
            <a:endParaRPr lang="pl-PL">
              <a:solidFill>
                <a:srgbClr val="DFE6D0"/>
              </a:solidFill>
            </a:endParaRPr>
          </a:p>
        </p:txBody>
      </p:sp>
      <p:sp>
        <p:nvSpPr>
          <p:cNvPr id="5" name="Footer Placeholder 4"/>
          <p:cNvSpPr>
            <a:spLocks noGrp="1"/>
          </p:cNvSpPr>
          <p:nvPr>
            <p:ph type="ftr" sz="quarter" idx="11"/>
          </p:nvPr>
        </p:nvSpPr>
        <p:spPr/>
        <p:txBody>
          <a:bodyPr/>
          <a:lstStyle/>
          <a:p>
            <a:endParaRPr lang="pl-PL">
              <a:solidFill>
                <a:srgbClr val="DFE6D0"/>
              </a:solidFill>
            </a:endParaRPr>
          </a:p>
        </p:txBody>
      </p:sp>
      <p:sp>
        <p:nvSpPr>
          <p:cNvPr id="6" name="Slide Number Placeholder 5"/>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4229407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95" name="Title 94"/>
          <p:cNvSpPr>
            <a:spLocks noGrp="1"/>
          </p:cNvSpPr>
          <p:nvPr>
            <p:ph type="title"/>
          </p:nvPr>
        </p:nvSpPr>
        <p:spPr>
          <a:xfrm>
            <a:off x="609600" y="4463568"/>
            <a:ext cx="11074400" cy="1143000"/>
          </a:xfrm>
        </p:spPr>
        <p:txBody>
          <a:bodyPr/>
          <a:lstStyle/>
          <a:p>
            <a:r>
              <a:rPr lang="pl-PL"/>
              <a:t>Kliknij, aby edytować styl</a:t>
            </a:r>
            <a:endParaRPr lang="en-US"/>
          </a:p>
        </p:txBody>
      </p:sp>
      <p:sp>
        <p:nvSpPr>
          <p:cNvPr id="2" name="Date Placeholder 1"/>
          <p:cNvSpPr>
            <a:spLocks noGrp="1"/>
          </p:cNvSpPr>
          <p:nvPr>
            <p:ph type="dt" sz="half" idx="10"/>
          </p:nvPr>
        </p:nvSpPr>
        <p:spPr/>
        <p:txBody>
          <a:bodyPr/>
          <a:lstStyle/>
          <a:p>
            <a:fld id="{1AA2DE9F-06EE-471F-A4A9-BA7DC130BF2D}" type="datetimeFigureOut">
              <a:rPr lang="pl-PL" smtClean="0">
                <a:solidFill>
                  <a:srgbClr val="1D3641"/>
                </a:solidFill>
              </a:rPr>
              <a:pPr/>
              <a:t>07.04.2019</a:t>
            </a:fld>
            <a:endParaRPr lang="pl-PL">
              <a:solidFill>
                <a:srgbClr val="1D3641"/>
              </a:solidFill>
            </a:endParaRPr>
          </a:p>
        </p:txBody>
      </p:sp>
      <p:sp>
        <p:nvSpPr>
          <p:cNvPr id="91" name="Footer Placeholder 90"/>
          <p:cNvSpPr>
            <a:spLocks noGrp="1"/>
          </p:cNvSpPr>
          <p:nvPr>
            <p:ph type="ftr" sz="quarter" idx="11"/>
          </p:nvPr>
        </p:nvSpPr>
        <p:spPr/>
        <p:txBody>
          <a:bodyPr/>
          <a:lstStyle/>
          <a:p>
            <a:endParaRPr lang="pl-PL">
              <a:solidFill>
                <a:srgbClr val="1D3641"/>
              </a:solidFill>
            </a:endParaRPr>
          </a:p>
        </p:txBody>
      </p:sp>
      <p:sp>
        <p:nvSpPr>
          <p:cNvPr id="92" name="Slide Number Placeholder 91"/>
          <p:cNvSpPr>
            <a:spLocks noGrp="1"/>
          </p:cNvSpPr>
          <p:nvPr>
            <p:ph type="sldNum" sz="quarter" idx="12"/>
          </p:nvPr>
        </p:nvSpPr>
        <p:spPr/>
        <p:txBody>
          <a:bodyPr/>
          <a:lstStyle/>
          <a:p>
            <a:fld id="{BBB1BEDB-A975-4B69-ACE3-F998DE11A279}" type="slidenum">
              <a:rPr lang="pl-PL" smtClean="0">
                <a:solidFill>
                  <a:srgbClr val="1D3641"/>
                </a:solidFill>
              </a:rPr>
              <a:pPr/>
              <a:t>‹#›</a:t>
            </a:fld>
            <a:endParaRPr lang="pl-PL">
              <a:solidFill>
                <a:srgbClr val="1D3641"/>
              </a:solidFill>
            </a:endParaRPr>
          </a:p>
        </p:txBody>
      </p:sp>
    </p:spTree>
    <p:extLst>
      <p:ext uri="{BB962C8B-B14F-4D97-AF65-F5344CB8AC3E}">
        <p14:creationId xmlns:p14="http://schemas.microsoft.com/office/powerpoint/2010/main" val="52711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1AA2DE9F-06EE-471F-A4A9-BA7DC130BF2D}" type="datetimeFigureOut">
              <a:rPr lang="pl-PL" smtClean="0">
                <a:solidFill>
                  <a:srgbClr val="DFE6D0"/>
                </a:solidFill>
              </a:rPr>
              <a:pPr/>
              <a:t>07.04.2019</a:t>
            </a:fld>
            <a:endParaRPr lang="pl-PL">
              <a:solidFill>
                <a:srgbClr val="DFE6D0"/>
              </a:solidFill>
            </a:endParaRPr>
          </a:p>
        </p:txBody>
      </p:sp>
      <p:sp>
        <p:nvSpPr>
          <p:cNvPr id="6" name="Footer Placeholder 5"/>
          <p:cNvSpPr>
            <a:spLocks noGrp="1"/>
          </p:cNvSpPr>
          <p:nvPr>
            <p:ph type="ftr" sz="quarter" idx="11"/>
          </p:nvPr>
        </p:nvSpPr>
        <p:spPr/>
        <p:txBody>
          <a:bodyPr/>
          <a:lstStyle/>
          <a:p>
            <a:endParaRPr lang="pl-PL">
              <a:solidFill>
                <a:srgbClr val="DFE6D0"/>
              </a:solidFill>
            </a:endParaRPr>
          </a:p>
        </p:txBody>
      </p:sp>
      <p:sp>
        <p:nvSpPr>
          <p:cNvPr id="7" name="Slide Number Placeholder 6"/>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346335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1AA2DE9F-06EE-471F-A4A9-BA7DC130BF2D}" type="datetimeFigureOut">
              <a:rPr lang="pl-PL" smtClean="0">
                <a:solidFill>
                  <a:srgbClr val="DFE6D0"/>
                </a:solidFill>
              </a:rPr>
              <a:pPr/>
              <a:t>07.04.2019</a:t>
            </a:fld>
            <a:endParaRPr lang="pl-PL">
              <a:solidFill>
                <a:srgbClr val="DFE6D0"/>
              </a:solidFill>
            </a:endParaRPr>
          </a:p>
        </p:txBody>
      </p:sp>
      <p:sp>
        <p:nvSpPr>
          <p:cNvPr id="8" name="Footer Placeholder 7"/>
          <p:cNvSpPr>
            <a:spLocks noGrp="1"/>
          </p:cNvSpPr>
          <p:nvPr>
            <p:ph type="ftr" sz="quarter" idx="11"/>
          </p:nvPr>
        </p:nvSpPr>
        <p:spPr/>
        <p:txBody>
          <a:bodyPr/>
          <a:lstStyle/>
          <a:p>
            <a:endParaRPr lang="pl-PL">
              <a:solidFill>
                <a:srgbClr val="DFE6D0"/>
              </a:solidFill>
            </a:endParaRPr>
          </a:p>
        </p:txBody>
      </p:sp>
      <p:sp>
        <p:nvSpPr>
          <p:cNvPr id="9" name="Slide Number Placeholder 8"/>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3888805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1AA2DE9F-06EE-471F-A4A9-BA7DC130BF2D}" type="datetimeFigureOut">
              <a:rPr lang="pl-PL" smtClean="0">
                <a:solidFill>
                  <a:srgbClr val="DFE6D0"/>
                </a:solidFill>
              </a:rPr>
              <a:pPr/>
              <a:t>07.04.2019</a:t>
            </a:fld>
            <a:endParaRPr lang="pl-PL">
              <a:solidFill>
                <a:srgbClr val="DFE6D0"/>
              </a:solidFill>
            </a:endParaRPr>
          </a:p>
        </p:txBody>
      </p:sp>
      <p:sp>
        <p:nvSpPr>
          <p:cNvPr id="4" name="Footer Placeholder 3"/>
          <p:cNvSpPr>
            <a:spLocks noGrp="1"/>
          </p:cNvSpPr>
          <p:nvPr>
            <p:ph type="ftr" sz="quarter" idx="11"/>
          </p:nvPr>
        </p:nvSpPr>
        <p:spPr/>
        <p:txBody>
          <a:bodyPr/>
          <a:lstStyle/>
          <a:p>
            <a:endParaRPr lang="pl-PL">
              <a:solidFill>
                <a:srgbClr val="DFE6D0"/>
              </a:solidFill>
            </a:endParaRPr>
          </a:p>
        </p:txBody>
      </p:sp>
      <p:sp>
        <p:nvSpPr>
          <p:cNvPr id="5" name="Slide Number Placeholder 4"/>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3077974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2DE9F-06EE-471F-A4A9-BA7DC130BF2D}" type="datetimeFigureOut">
              <a:rPr lang="pl-PL" smtClean="0">
                <a:solidFill>
                  <a:srgbClr val="DFE6D0"/>
                </a:solidFill>
              </a:rPr>
              <a:pPr/>
              <a:t>07.04.2019</a:t>
            </a:fld>
            <a:endParaRPr lang="pl-PL">
              <a:solidFill>
                <a:srgbClr val="DFE6D0"/>
              </a:solidFill>
            </a:endParaRPr>
          </a:p>
        </p:txBody>
      </p:sp>
      <p:sp>
        <p:nvSpPr>
          <p:cNvPr id="3" name="Footer Placeholder 2"/>
          <p:cNvSpPr>
            <a:spLocks noGrp="1"/>
          </p:cNvSpPr>
          <p:nvPr>
            <p:ph type="ftr" sz="quarter" idx="11"/>
          </p:nvPr>
        </p:nvSpPr>
        <p:spPr/>
        <p:txBody>
          <a:bodyPr/>
          <a:lstStyle/>
          <a:p>
            <a:endParaRPr lang="pl-PL">
              <a:solidFill>
                <a:srgbClr val="DFE6D0"/>
              </a:solidFill>
            </a:endParaRPr>
          </a:p>
        </p:txBody>
      </p:sp>
      <p:sp>
        <p:nvSpPr>
          <p:cNvPr id="4" name="Slide Number Placeholder 3"/>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457321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AA2DE9F-06EE-471F-A4A9-BA7DC130BF2D}" type="datetimeFigureOut">
              <a:rPr lang="pl-PL" smtClean="0">
                <a:solidFill>
                  <a:srgbClr val="DFE6D0"/>
                </a:solidFill>
              </a:rPr>
              <a:pPr/>
              <a:t>07.04.2019</a:t>
            </a:fld>
            <a:endParaRPr lang="pl-PL">
              <a:solidFill>
                <a:srgbClr val="DFE6D0"/>
              </a:solidFill>
            </a:endParaRPr>
          </a:p>
        </p:txBody>
      </p:sp>
      <p:sp>
        <p:nvSpPr>
          <p:cNvPr id="6" name="Footer Placeholder 5"/>
          <p:cNvSpPr>
            <a:spLocks noGrp="1"/>
          </p:cNvSpPr>
          <p:nvPr>
            <p:ph type="ftr" sz="quarter" idx="11"/>
          </p:nvPr>
        </p:nvSpPr>
        <p:spPr/>
        <p:txBody>
          <a:bodyPr/>
          <a:lstStyle/>
          <a:p>
            <a:endParaRPr lang="pl-PL">
              <a:solidFill>
                <a:srgbClr val="DFE6D0"/>
              </a:solidFill>
            </a:endParaRPr>
          </a:p>
        </p:txBody>
      </p:sp>
      <p:sp>
        <p:nvSpPr>
          <p:cNvPr id="7" name="Slide Number Placeholder 6"/>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pl-PL"/>
              <a:t>Kliknij, aby edytować styl</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2106068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5" name="Date Placeholder 4"/>
          <p:cNvSpPr>
            <a:spLocks noGrp="1"/>
          </p:cNvSpPr>
          <p:nvPr>
            <p:ph type="dt" sz="half" idx="10"/>
          </p:nvPr>
        </p:nvSpPr>
        <p:spPr/>
        <p:txBody>
          <a:bodyPr/>
          <a:lstStyle/>
          <a:p>
            <a:fld id="{1AA2DE9F-06EE-471F-A4A9-BA7DC130BF2D}" type="datetimeFigureOut">
              <a:rPr lang="pl-PL" smtClean="0">
                <a:solidFill>
                  <a:srgbClr val="DFE6D0"/>
                </a:solidFill>
              </a:rPr>
              <a:pPr/>
              <a:t>07.04.2019</a:t>
            </a:fld>
            <a:endParaRPr lang="pl-PL">
              <a:solidFill>
                <a:srgbClr val="DFE6D0"/>
              </a:solidFill>
            </a:endParaRPr>
          </a:p>
        </p:txBody>
      </p:sp>
      <p:sp>
        <p:nvSpPr>
          <p:cNvPr id="6" name="Footer Placeholder 5"/>
          <p:cNvSpPr>
            <a:spLocks noGrp="1"/>
          </p:cNvSpPr>
          <p:nvPr>
            <p:ph type="ftr" sz="quarter" idx="11"/>
          </p:nvPr>
        </p:nvSpPr>
        <p:spPr/>
        <p:txBody>
          <a:bodyPr/>
          <a:lstStyle/>
          <a:p>
            <a:endParaRPr lang="pl-PL">
              <a:solidFill>
                <a:srgbClr val="DFE6D0"/>
              </a:solidFill>
            </a:endParaRPr>
          </a:p>
        </p:txBody>
      </p:sp>
      <p:sp>
        <p:nvSpPr>
          <p:cNvPr id="7" name="Slide Number Placeholder 6"/>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pl-PL"/>
              <a:t>Kliknij, aby edytować styl</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2439704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AA2DE9F-06EE-471F-A4A9-BA7DC130BF2D}" type="datetimeFigureOut">
              <a:rPr lang="pl-PL" smtClean="0">
                <a:solidFill>
                  <a:srgbClr val="DFE6D0"/>
                </a:solidFill>
              </a:rPr>
              <a:pPr/>
              <a:t>07.04.2019</a:t>
            </a:fld>
            <a:endParaRPr lang="pl-PL">
              <a:solidFill>
                <a:srgbClr val="DFE6D0"/>
              </a:solidFill>
            </a:endParaRPr>
          </a:p>
        </p:txBody>
      </p:sp>
      <p:sp>
        <p:nvSpPr>
          <p:cNvPr id="5" name="Footer Placeholder 4"/>
          <p:cNvSpPr>
            <a:spLocks noGrp="1"/>
          </p:cNvSpPr>
          <p:nvPr>
            <p:ph type="ftr" sz="quarter" idx="11"/>
          </p:nvPr>
        </p:nvSpPr>
        <p:spPr/>
        <p:txBody>
          <a:bodyPr/>
          <a:lstStyle/>
          <a:p>
            <a:endParaRPr lang="pl-PL">
              <a:solidFill>
                <a:srgbClr val="DFE6D0"/>
              </a:solidFill>
            </a:endParaRPr>
          </a:p>
        </p:txBody>
      </p:sp>
      <p:sp>
        <p:nvSpPr>
          <p:cNvPr id="6" name="Slide Number Placeholder 5"/>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3464473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AA2DE9F-06EE-471F-A4A9-BA7DC130BF2D}" type="datetimeFigureOut">
              <a:rPr lang="pl-PL" smtClean="0">
                <a:solidFill>
                  <a:srgbClr val="DFE6D0"/>
                </a:solidFill>
              </a:rPr>
              <a:pPr/>
              <a:t>07.04.2019</a:t>
            </a:fld>
            <a:endParaRPr lang="pl-PL">
              <a:solidFill>
                <a:srgbClr val="DFE6D0"/>
              </a:solidFill>
            </a:endParaRPr>
          </a:p>
        </p:txBody>
      </p:sp>
      <p:sp>
        <p:nvSpPr>
          <p:cNvPr id="5" name="Footer Placeholder 4"/>
          <p:cNvSpPr>
            <a:spLocks noGrp="1"/>
          </p:cNvSpPr>
          <p:nvPr>
            <p:ph type="ftr" sz="quarter" idx="11"/>
          </p:nvPr>
        </p:nvSpPr>
        <p:spPr/>
        <p:txBody>
          <a:bodyPr/>
          <a:lstStyle/>
          <a:p>
            <a:endParaRPr lang="pl-PL">
              <a:solidFill>
                <a:srgbClr val="DFE6D0"/>
              </a:solidFill>
            </a:endParaRPr>
          </a:p>
        </p:txBody>
      </p:sp>
      <p:sp>
        <p:nvSpPr>
          <p:cNvPr id="6" name="Slide Number Placeholder 5"/>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264222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4.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7.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a:t>
            </a:r>
            <a:endParaRPr 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fontAlgn="base">
              <a:spcBef>
                <a:spcPct val="0"/>
              </a:spcBef>
              <a:spcAft>
                <a:spcPct val="0"/>
              </a:spcAft>
            </a:pPr>
            <a:endParaRPr lang="pl-PL">
              <a:solidFill>
                <a:srgbClr val="FFFFFF"/>
              </a:solidFill>
              <a:latin typeface="Garamond" pitchFamily="18"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fontAlgn="base">
              <a:spcBef>
                <a:spcPct val="0"/>
              </a:spcBef>
              <a:spcAft>
                <a:spcPct val="0"/>
              </a:spcAft>
            </a:pPr>
            <a:r>
              <a:rPr lang="pl-PL">
                <a:solidFill>
                  <a:srgbClr val="FFFFFF"/>
                </a:solidFill>
                <a:latin typeface="Garamond" pitchFamily="18" charset="0"/>
              </a:rPr>
              <a:t>A. Czernikiewicz  2000</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E4116958-0169-49D8-A434-A343F9B57E1E}" type="slidenum">
              <a:rPr lang="pl-PL" smtClean="0">
                <a:solidFill>
                  <a:srgbClr val="FFFFFF"/>
                </a:solidFill>
                <a:latin typeface="Garamond" pitchFamily="18" charset="0"/>
              </a:rPr>
              <a:pPr fontAlgn="base">
                <a:spcBef>
                  <a:spcPct val="0"/>
                </a:spcBef>
                <a:spcAft>
                  <a:spcPct val="0"/>
                </a:spcAft>
              </a:pPr>
              <a:t>‹#›</a:t>
            </a:fld>
            <a:endParaRPr lang="pl-PL">
              <a:solidFill>
                <a:srgbClr val="FFFFFF"/>
              </a:solidFill>
              <a:latin typeface="Garamond" pitchFamily="18" charset="0"/>
            </a:endParaRPr>
          </a:p>
        </p:txBody>
      </p:sp>
    </p:spTree>
    <p:extLst>
      <p:ext uri="{BB962C8B-B14F-4D97-AF65-F5344CB8AC3E}">
        <p14:creationId xmlns:p14="http://schemas.microsoft.com/office/powerpoint/2010/main" val="2706719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4800" y="274638"/>
            <a:ext cx="9997440" cy="11430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Autofit/>
          </a:bodyPr>
          <a:lstStyle/>
          <a:p>
            <a:r>
              <a:rPr lang="pl-PL"/>
              <a:t>Kliknij, aby edytować styl</a:t>
            </a:r>
            <a:endParaRPr/>
          </a:p>
        </p:txBody>
      </p:sp>
      <p:sp>
        <p:nvSpPr>
          <p:cNvPr id="3" name="Text Placeholder 2"/>
          <p:cNvSpPr>
            <a:spLocks noGrp="1"/>
          </p:cNvSpPr>
          <p:nvPr>
            <p:ph type="body" idx="1"/>
          </p:nvPr>
        </p:nvSpPr>
        <p:spPr>
          <a:xfrm>
            <a:off x="1757680" y="1734672"/>
            <a:ext cx="9631680" cy="4235823"/>
          </a:xfrm>
          <a:prstGeom prst="rect">
            <a:avLst/>
          </a:prstGeom>
          <a:noFill/>
          <a:ln>
            <a:noFill/>
          </a:ln>
        </p:spPr>
        <p:txBody>
          <a:bodyPr vert="horz" lIns="182880" tIns="182880" rIns="182880" bIns="18288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Date Placeholder 3"/>
          <p:cNvSpPr>
            <a:spLocks noGrp="1"/>
          </p:cNvSpPr>
          <p:nvPr>
            <p:ph type="dt" sz="half" idx="2"/>
          </p:nvPr>
        </p:nvSpPr>
        <p:spPr>
          <a:xfrm>
            <a:off x="1643529" y="6508750"/>
            <a:ext cx="2844800" cy="273050"/>
          </a:xfrm>
          <a:prstGeom prst="rect">
            <a:avLst/>
          </a:prstGeom>
        </p:spPr>
        <p:txBody>
          <a:bodyPr vert="horz" lIns="91440" tIns="45720" rIns="91440" bIns="45720" rtlCol="0" anchor="ctr"/>
          <a:lstStyle>
            <a:lvl1pPr algn="l">
              <a:defRPr sz="900" b="1">
                <a:solidFill>
                  <a:schemeClr val="tx2"/>
                </a:solidFill>
              </a:defRPr>
            </a:lvl1pPr>
          </a:lstStyle>
          <a:p>
            <a:fld id="{5DC80E09-BBC2-4412-830F-244711E25100}" type="datetimeFigureOut">
              <a:rPr lang="pl-PL" smtClean="0">
                <a:solidFill>
                  <a:srgbClr val="E0EDF8"/>
                </a:solidFill>
              </a:rPr>
              <a:pPr/>
              <a:t>07.04.2019</a:t>
            </a:fld>
            <a:endParaRPr lang="pl-PL">
              <a:solidFill>
                <a:srgbClr val="E0EDF8"/>
              </a:solidFill>
            </a:endParaRPr>
          </a:p>
        </p:txBody>
      </p:sp>
      <p:sp>
        <p:nvSpPr>
          <p:cNvPr id="5" name="Footer Placeholder 4"/>
          <p:cNvSpPr>
            <a:spLocks noGrp="1"/>
          </p:cNvSpPr>
          <p:nvPr>
            <p:ph type="ftr" sz="quarter" idx="3"/>
          </p:nvPr>
        </p:nvSpPr>
        <p:spPr>
          <a:xfrm>
            <a:off x="7620000" y="6508750"/>
            <a:ext cx="3860800" cy="273050"/>
          </a:xfrm>
          <a:prstGeom prst="rect">
            <a:avLst/>
          </a:prstGeom>
        </p:spPr>
        <p:txBody>
          <a:bodyPr vert="horz" lIns="91440" tIns="45720" rIns="91440" bIns="45720" rtlCol="0" anchor="ctr"/>
          <a:lstStyle>
            <a:lvl1pPr algn="r">
              <a:defRPr sz="900" b="1">
                <a:solidFill>
                  <a:schemeClr val="tx2"/>
                </a:solidFill>
              </a:defRPr>
            </a:lvl1pPr>
          </a:lstStyle>
          <a:p>
            <a:endParaRPr lang="pl-PL">
              <a:solidFill>
                <a:srgbClr val="E0EDF8"/>
              </a:solidFill>
            </a:endParaRPr>
          </a:p>
        </p:txBody>
      </p:sp>
      <p:sp>
        <p:nvSpPr>
          <p:cNvPr id="6" name="Slide Number Placeholder 5"/>
          <p:cNvSpPr>
            <a:spLocks noGrp="1"/>
          </p:cNvSpPr>
          <p:nvPr>
            <p:ph type="sldNum" sz="quarter" idx="4"/>
          </p:nvPr>
        </p:nvSpPr>
        <p:spPr>
          <a:xfrm>
            <a:off x="11564471" y="6508750"/>
            <a:ext cx="609600" cy="273050"/>
          </a:xfrm>
          <a:prstGeom prst="rect">
            <a:avLst/>
          </a:prstGeom>
        </p:spPr>
        <p:txBody>
          <a:bodyPr vert="horz" lIns="91440" tIns="45720" rIns="91440" bIns="45720" rtlCol="0" anchor="ctr"/>
          <a:lstStyle>
            <a:lvl1pPr algn="r">
              <a:defRPr sz="900" b="1">
                <a:solidFill>
                  <a:schemeClr val="tx2"/>
                </a:solidFill>
              </a:defRPr>
            </a:lvl1pPr>
          </a:lstStyle>
          <a:p>
            <a:fld id="{27805696-DEA6-4F92-8264-BBA21E1DBAB7}" type="slidenum">
              <a:rPr lang="pl-PL" smtClean="0">
                <a:solidFill>
                  <a:srgbClr val="E0EDF8"/>
                </a:solidFill>
              </a:rPr>
              <a:pPr/>
              <a:t>‹#›</a:t>
            </a:fld>
            <a:endParaRPr lang="pl-PL">
              <a:solidFill>
                <a:srgbClr val="E0EDF8"/>
              </a:solidFill>
            </a:endParaRPr>
          </a:p>
        </p:txBody>
      </p:sp>
      <p:grpSp>
        <p:nvGrpSpPr>
          <p:cNvPr id="7" name="Group 22"/>
          <p:cNvGrpSpPr/>
          <p:nvPr/>
        </p:nvGrpSpPr>
        <p:grpSpPr>
          <a:xfrm>
            <a:off x="0" y="0"/>
            <a:ext cx="243840" cy="6858000"/>
            <a:chOff x="0" y="0"/>
            <a:chExt cx="274320" cy="6858000"/>
          </a:xfrm>
        </p:grpSpPr>
        <p:sp>
          <p:nvSpPr>
            <p:cNvPr id="21" name="Rectangle 20"/>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4" name="Rectangle 13"/>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6" name="Rectangle 15"/>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7" name="Rectangle 16"/>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8" name="Rectangle 17"/>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9" name="Rectangle 18"/>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20" name="Rectangle 19"/>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22" name="Rectangle 21"/>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Tree>
    <p:extLst>
      <p:ext uri="{BB962C8B-B14F-4D97-AF65-F5344CB8AC3E}">
        <p14:creationId xmlns:p14="http://schemas.microsoft.com/office/powerpoint/2010/main" val="705871567"/>
      </p:ext>
    </p:extLst>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255588" indent="-2286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484632" indent="-228600"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7132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941832" indent="-228600"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1704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black"/>
                </a:solidFill>
              </a:rPr>
              <a:pPr defTabSz="342900"/>
              <a:t>4/7/2019</a:t>
            </a:fld>
            <a:endParaRPr lang="en-US" dirty="0">
              <a:solidFill>
                <a:prstClr val="black"/>
              </a:solidFill>
            </a:endParaRP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black"/>
              </a:solidFill>
            </a:endParaRPr>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40221957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fontAlgn="base">
              <a:spcBef>
                <a:spcPct val="0"/>
              </a:spcBef>
              <a:spcAft>
                <a:spcPct val="0"/>
              </a:spcAft>
            </a:pPr>
            <a:endParaRPr lang="pl-PL">
              <a:solidFill>
                <a:srgbClr val="FFFFFF"/>
              </a:solidFill>
              <a:latin typeface="Arial" charset="0"/>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fontAlgn="base">
              <a:spcBef>
                <a:spcPct val="0"/>
              </a:spcBef>
              <a:spcAft>
                <a:spcPct val="0"/>
              </a:spcAft>
            </a:pPr>
            <a:endParaRPr lang="pl-PL">
              <a:solidFill>
                <a:srgbClr val="FFFFFF"/>
              </a:solidFill>
              <a:latin typeface="Arial" charset="0"/>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fontAlgn="base">
              <a:spcBef>
                <a:spcPct val="0"/>
              </a:spcBef>
              <a:spcAft>
                <a:spcPct val="0"/>
              </a:spcAft>
            </a:pPr>
            <a:fld id="{D35BBB06-C6B9-4DC0-AC51-0AF458E7B36C}" type="slidenum">
              <a:rPr lang="pl-PL" smtClean="0">
                <a:solidFill>
                  <a:srgbClr val="FFFFFF"/>
                </a:solidFill>
                <a:latin typeface="Arial" charset="0"/>
              </a:rPr>
              <a:pPr fontAlgn="base">
                <a:spcBef>
                  <a:spcPct val="0"/>
                </a:spcBef>
                <a:spcAft>
                  <a:spcPct val="0"/>
                </a:spcAft>
              </a:pPr>
              <a:t>‹#›</a:t>
            </a:fld>
            <a:endParaRPr lang="pl-PL">
              <a:solidFill>
                <a:srgbClr val="FFFFFF"/>
              </a:solidFill>
              <a:latin typeface="Arial" charset="0"/>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pl-PL"/>
              <a:t>Kliknij, aby edytować styl</a:t>
            </a:r>
            <a:endParaRPr lang="en-US" dirty="0"/>
          </a:p>
        </p:txBody>
      </p:sp>
    </p:spTree>
    <p:extLst>
      <p:ext uri="{BB962C8B-B14F-4D97-AF65-F5344CB8AC3E}">
        <p14:creationId xmlns:p14="http://schemas.microsoft.com/office/powerpoint/2010/main" val="1309019078"/>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Placeholder 1"/>
          <p:cNvSpPr>
            <a:spLocks noGrp="1"/>
          </p:cNvSpPr>
          <p:nvPr>
            <p:ph type="title"/>
          </p:nvPr>
        </p:nvSpPr>
        <p:spPr>
          <a:xfrm>
            <a:off x="1295403" y="982133"/>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4/7/2019</a:t>
            </a:fld>
            <a:endParaRPr lang="en-US" dirty="0">
              <a:solidFill>
                <a:prstClr val="black"/>
              </a:solidFill>
            </a:endParaRP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05729089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E16E00-D4E0-43BB-B5DC-E5301725FC96}" type="datetimeFigureOut">
              <a:rPr lang="pl-PL" smtClean="0">
                <a:solidFill>
                  <a:prstClr val="white"/>
                </a:solidFill>
              </a:rPr>
              <a:pPr/>
              <a:t>07.04.2019</a:t>
            </a:fld>
            <a:endParaRPr lang="pl-PL">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46D52C-709C-4F77-9A95-FF1AD2FD82CB}" type="slidenum">
              <a:rPr lang="pl-PL" smtClean="0">
                <a:solidFill>
                  <a:prstClr val="white"/>
                </a:solidFill>
              </a:rPr>
              <a:pPr/>
              <a:t>‹#›</a:t>
            </a:fld>
            <a:endParaRPr lang="pl-PL">
              <a:solidFill>
                <a:prstClr val="white"/>
              </a:solidFill>
            </a:endParaRPr>
          </a:p>
        </p:txBody>
      </p:sp>
    </p:spTree>
    <p:extLst>
      <p:ext uri="{BB962C8B-B14F-4D97-AF65-F5344CB8AC3E}">
        <p14:creationId xmlns:p14="http://schemas.microsoft.com/office/powerpoint/2010/main" val="4249086912"/>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a:t>Kliknij, aby edytować styl</a:t>
            </a:r>
            <a:endParaRPr kumimoji="0" lang="en-US"/>
          </a:p>
        </p:txBody>
      </p:sp>
      <p:sp>
        <p:nvSpPr>
          <p:cNvPr id="13" name="Symbol zastępczy tekstu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4" name="Symbol zastępczy daty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0012273C-C7C9-4FE9-9621-118DC5196264}" type="datetime1">
              <a:rPr lang="en-US" smtClean="0"/>
              <a:pPr>
                <a:defRPr/>
              </a:pPr>
              <a:t>4/7/2019</a:t>
            </a:fld>
            <a:endParaRPr lang="en-US"/>
          </a:p>
        </p:txBody>
      </p:sp>
      <p:sp>
        <p:nvSpPr>
          <p:cNvPr id="3" name="Symbol zastępczy stopki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Free Template from www.brainybetty.com</a:t>
            </a:r>
          </a:p>
        </p:txBody>
      </p:sp>
      <p:sp>
        <p:nvSpPr>
          <p:cNvPr id="23" name="Symbol zastępczy numeru slajdu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A4DD9A38-13C3-4F3A-9155-1AA039B4AD1D}" type="slidenum">
              <a:rPr lang="en-US" smtClean="0"/>
              <a:pPr>
                <a:defRPr/>
              </a:pPr>
              <a:t>‹#›</a:t>
            </a:fld>
            <a:endParaRPr lang="en-US"/>
          </a:p>
        </p:txBody>
      </p:sp>
    </p:spTree>
    <p:extLst>
      <p:ext uri="{BB962C8B-B14F-4D97-AF65-F5344CB8AC3E}">
        <p14:creationId xmlns:p14="http://schemas.microsoft.com/office/powerpoint/2010/main" val="230940273"/>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fld id="{1AA2DE9F-06EE-471F-A4A9-BA7DC130BF2D}" type="datetimeFigureOut">
              <a:rPr lang="pl-PL" smtClean="0">
                <a:solidFill>
                  <a:srgbClr val="DFE6D0"/>
                </a:solidFill>
              </a:rPr>
              <a:pPr/>
              <a:t>07.04.2019</a:t>
            </a:fld>
            <a:endParaRPr lang="pl-PL">
              <a:solidFill>
                <a:srgbClr val="DFE6D0"/>
              </a:solidFill>
            </a:endParaRPr>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endParaRPr lang="pl-PL">
              <a:solidFill>
                <a:srgbClr val="DFE6D0"/>
              </a:solidFill>
            </a:endParaRPr>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193724090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pl-PL"/>
              <a:t>Kliknij, aby edytować styl</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D17FA3B-C404-4317-B0BC-953931111309}" type="datetimeFigureOut">
              <a:rPr lang="pl-PL" smtClean="0"/>
              <a:pPr/>
              <a:t>07.04.2019</a:t>
            </a:fld>
            <a:endParaRPr lang="pl-PL"/>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pl-PL"/>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931897F-8F23-433E-A660-EFF8D3EDA506}" type="slidenum">
              <a:rPr lang="pl-PL" smtClean="0"/>
              <a:pPr/>
              <a:t>‹#›</a:t>
            </a:fld>
            <a:endParaRPr lang="pl-PL"/>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453631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 name="Group 12"/>
          <p:cNvGrpSpPr/>
          <p:nvPr/>
        </p:nvGrpSpPr>
        <p:grpSpPr>
          <a:xfrm>
            <a:off x="0" y="1428736"/>
            <a:ext cx="12192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a:solidFill>
                  <a:prstClr val="white"/>
                </a:solidFill>
              </a:endParaRPr>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a:solidFill>
                  <a:prstClr val="white"/>
                </a:solidFill>
              </a:endParaRPr>
            </a:p>
          </p:txBody>
        </p:sp>
        <p:sp>
          <p:nvSpPr>
            <p:cNvPr id="8" name="Rectangle 7"/>
            <p:cNvSpPr/>
            <p:nvPr userDrawn="1"/>
          </p:nvSpPr>
          <p:spPr>
            <a:xfrm>
              <a:off x="857224" y="1466444"/>
              <a:ext cx="8286776" cy="214314"/>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sz="1800" dirty="0">
                <a:solidFill>
                  <a:prstClr val="white"/>
                </a:solidFill>
              </a:endParaRPr>
            </a:p>
          </p:txBody>
        </p:sp>
      </p:grpSp>
      <p:sp>
        <p:nvSpPr>
          <p:cNvPr id="3" name="Text Placeholder 2"/>
          <p:cNvSpPr>
            <a:spLocks noGrp="1"/>
          </p:cNvSpPr>
          <p:nvPr>
            <p:ph type="body" idx="1"/>
          </p:nvPr>
        </p:nvSpPr>
        <p:spPr>
          <a:xfrm>
            <a:off x="1123992" y="1716712"/>
            <a:ext cx="10972800" cy="4838735"/>
          </a:xfrm>
          <a:prstGeom prst="rect">
            <a:avLst/>
          </a:prstGeom>
          <a:noFill/>
        </p:spPr>
        <p:txBody>
          <a:bodyPr vert="horz" rtlCol="0">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4" name="Date Placeholder 3"/>
          <p:cNvSpPr>
            <a:spLocks noGrp="1"/>
          </p:cNvSpPr>
          <p:nvPr>
            <p:ph type="dt" sz="half" idx="2"/>
          </p:nvPr>
        </p:nvSpPr>
        <p:spPr>
          <a:xfrm>
            <a:off x="0" y="6572272"/>
            <a:ext cx="2400000" cy="285728"/>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DC80E09-BBC2-4412-830F-244711E25100}" type="datetimeFigureOut">
              <a:rPr lang="pl-PL" smtClean="0">
                <a:solidFill>
                  <a:prstClr val="black">
                    <a:tint val="75000"/>
                  </a:prstClr>
                </a:solidFill>
              </a:rPr>
              <a:pPr/>
              <a:t>07.04.2019</a:t>
            </a:fld>
            <a:endParaRPr lang="pl-PL">
              <a:solidFill>
                <a:prstClr val="black">
                  <a:tint val="75000"/>
                </a:prstClr>
              </a:solidFill>
            </a:endParaRPr>
          </a:p>
        </p:txBody>
      </p:sp>
      <p:sp>
        <p:nvSpPr>
          <p:cNvPr id="5" name="Footer Placeholder 4"/>
          <p:cNvSpPr>
            <a:spLocks noGrp="1"/>
          </p:cNvSpPr>
          <p:nvPr>
            <p:ph type="ftr" sz="quarter" idx="3"/>
          </p:nvPr>
        </p:nvSpPr>
        <p:spPr>
          <a:xfrm>
            <a:off x="8352000" y="6572272"/>
            <a:ext cx="3840000" cy="285728"/>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pl-PL">
              <a:solidFill>
                <a:prstClr val="black">
                  <a:tint val="75000"/>
                </a:prstClr>
              </a:solidFill>
            </a:endParaRPr>
          </a:p>
        </p:txBody>
      </p:sp>
      <p:sp>
        <p:nvSpPr>
          <p:cNvPr id="6" name="Slide Number Placeholder 5"/>
          <p:cNvSpPr>
            <a:spLocks noGrp="1"/>
          </p:cNvSpPr>
          <p:nvPr>
            <p:ph type="sldNum" sz="quarter" idx="4"/>
          </p:nvPr>
        </p:nvSpPr>
        <p:spPr>
          <a:xfrm>
            <a:off x="0" y="1428736"/>
            <a:ext cx="1080000" cy="285752"/>
          </a:xfrm>
          <a:prstGeom prst="rect">
            <a:avLst/>
          </a:prstGeom>
        </p:spPr>
        <p:txBody>
          <a:bodyPr vert="horz" rtlCol="0" anchor="ctr"/>
          <a:lstStyle>
            <a:lvl1pPr algn="ctr" eaLnBrk="1" latinLnBrk="0" hangingPunct="1">
              <a:defRPr kumimoji="0" sz="1200">
                <a:solidFill>
                  <a:schemeClr val="tx1">
                    <a:tint val="50000"/>
                  </a:schemeClr>
                </a:solidFill>
              </a:defRPr>
            </a:lvl1p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
        <p:nvSpPr>
          <p:cNvPr id="2" name="Title Placeholder 1"/>
          <p:cNvSpPr>
            <a:spLocks noGrp="1"/>
          </p:cNvSpPr>
          <p:nvPr>
            <p:ph type="title"/>
          </p:nvPr>
        </p:nvSpPr>
        <p:spPr>
          <a:xfrm>
            <a:off x="1123992" y="283053"/>
            <a:ext cx="10972800" cy="1143000"/>
          </a:xfrm>
          <a:prstGeom prst="rect">
            <a:avLst/>
          </a:prstGeom>
          <a:noFill/>
        </p:spPr>
        <p:txBody>
          <a:bodyPr vert="horz" rtlCol="0" anchor="ctr">
            <a:normAutofit/>
          </a:bodyPr>
          <a:lstStyle/>
          <a:p>
            <a:r>
              <a:rPr kumimoji="0" lang="pl-PL"/>
              <a:t>Kliknij, aby edytować styl</a:t>
            </a:r>
            <a:endParaRPr kumimoji="0" lang="en-US"/>
          </a:p>
        </p:txBody>
      </p:sp>
    </p:spTree>
    <p:extLst>
      <p:ext uri="{BB962C8B-B14F-4D97-AF65-F5344CB8AC3E}">
        <p14:creationId xmlns:p14="http://schemas.microsoft.com/office/powerpoint/2010/main" val="265774791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rtl="0" eaLnBrk="1" latinLnBrk="0" hangingPunct="1">
        <a:spcBef>
          <a:spcPct val="0"/>
        </a:spcBef>
        <a:buNone/>
        <a:defRPr kumimoji="0"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3" pitchFamily="18" charset="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3" pitchFamily="18" charset="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a:buChar char="Ø"/>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3" pitchFamily="18" charset="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7.xml"/><Relationship Id="rId1" Type="http://schemas.openxmlformats.org/officeDocument/2006/relationships/vmlDrawing" Target="../drawings/vmlDrawing7.vml"/><Relationship Id="rId5" Type="http://schemas.openxmlformats.org/officeDocument/2006/relationships/image" Target="../media/image36.emf"/><Relationship Id="rId4" Type="http://schemas.openxmlformats.org/officeDocument/2006/relationships/oleObject" Target="../embeddings/oleObject7.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4.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2.xml"/><Relationship Id="rId1" Type="http://schemas.openxmlformats.org/officeDocument/2006/relationships/vmlDrawing" Target="../drawings/vmlDrawing8.vml"/><Relationship Id="rId5" Type="http://schemas.openxmlformats.org/officeDocument/2006/relationships/image" Target="../media/image37.emf"/><Relationship Id="rId4" Type="http://schemas.openxmlformats.org/officeDocument/2006/relationships/oleObject" Target="../embeddings/oleObject8.bin"/></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4.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4.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2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80.xml"/></Relationships>
</file>

<file path=ppt/slides/_rels/slide5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7.xml"/></Relationships>
</file>

<file path=ppt/slides/_rels/slide5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8.xml"/></Relationships>
</file>

<file path=ppt/slides/_rels/slide5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83.xml"/></Relationships>
</file>

<file path=ppt/slides/_rels/slide5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8.xml"/></Relationships>
</file>

<file path=ppt/slides/_rels/slide5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8.xml"/></Relationships>
</file>

<file path=ppt/slides/_rels/slide5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8.xml"/></Relationships>
</file>

<file path=ppt/slides/_rels/slide6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8.xml"/></Relationships>
</file>

<file path=ppt/slides/_rels/slide6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19.xml"/></Relationships>
</file>

<file path=ppt/slides/_rels/slide6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19.xml"/></Relationships>
</file>

<file path=ppt/slides/_rels/slide6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19.xml"/></Relationships>
</file>

<file path=ppt/slides/_rels/slide6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19.xml"/></Relationships>
</file>

<file path=ppt/slides/_rels/slide6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19.xml"/></Relationships>
</file>

<file path=ppt/slides/_rels/slide6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E._Kraepelin.jpg" TargetMode="External"/><Relationship Id="rId1" Type="http://schemas.openxmlformats.org/officeDocument/2006/relationships/slideLayout" Target="../slideLayouts/slideLayout95.xml"/><Relationship Id="rId4" Type="http://schemas.openxmlformats.org/officeDocument/2006/relationships/image" Target="../media/image20.jpeg"/></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7.xml"/><Relationship Id="rId1" Type="http://schemas.openxmlformats.org/officeDocument/2006/relationships/vmlDrawing" Target="../drawings/vmlDrawing6.vml"/><Relationship Id="rId5" Type="http://schemas.openxmlformats.org/officeDocument/2006/relationships/image" Target="../media/image35.emf"/><Relationship Id="rId4" Type="http://schemas.openxmlformats.org/officeDocument/2006/relationships/oleObject" Target="../embeddings/oleObject6.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1.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ctrTitle"/>
          </p:nvPr>
        </p:nvSpPr>
        <p:spPr/>
        <p:txBody>
          <a:bodyPr/>
          <a:lstStyle/>
          <a:p>
            <a:r>
              <a:rPr lang="pl-PL" sz="5400" dirty="0"/>
              <a:t>Zaburzenia nastroju – </a:t>
            </a:r>
            <a:r>
              <a:rPr lang="pl-PL" sz="5400" dirty="0" err="1"/>
              <a:t>cz.II</a:t>
            </a:r>
            <a:r>
              <a:rPr lang="pl-PL" sz="5400" dirty="0"/>
              <a:t> </a:t>
            </a:r>
            <a:r>
              <a:rPr lang="pl-PL" sz="5400" dirty="0" err="1"/>
              <a:t>ChAD</a:t>
            </a:r>
            <a:br>
              <a:rPr lang="pl-PL" sz="5400"/>
            </a:br>
            <a:endParaRPr lang="pl-PL" sz="5400" dirty="0"/>
          </a:p>
        </p:txBody>
      </p:sp>
      <p:sp>
        <p:nvSpPr>
          <p:cNvPr id="7" name="Podtytuł 6"/>
          <p:cNvSpPr>
            <a:spLocks noGrp="1"/>
          </p:cNvSpPr>
          <p:nvPr>
            <p:ph type="subTitle" idx="1"/>
          </p:nvPr>
        </p:nvSpPr>
        <p:spPr/>
        <p:txBody>
          <a:bodyPr/>
          <a:lstStyle/>
          <a:p>
            <a:r>
              <a:rPr lang="pl-PL" dirty="0"/>
              <a:t>Andrzej Czernikiewicz</a:t>
            </a:r>
          </a:p>
        </p:txBody>
      </p:sp>
      <p:sp>
        <p:nvSpPr>
          <p:cNvPr id="3" name="Symbol zastępczy numeru slajdu 2"/>
          <p:cNvSpPr>
            <a:spLocks noGrp="1"/>
          </p:cNvSpPr>
          <p:nvPr>
            <p:ph type="sldNum" sz="quarter" idx="4"/>
          </p:nvPr>
        </p:nvSpPr>
        <p:spPr/>
        <p:txBody>
          <a:bodyPr/>
          <a:lstStyle/>
          <a:p>
            <a:fld id="{583F51AD-D858-4437-8744-B4C3931A6470}" type="slidenum">
              <a:rPr lang="pl-PL" smtClean="0">
                <a:solidFill>
                  <a:srgbClr val="FFFFFF"/>
                </a:solidFill>
              </a:rPr>
              <a:pPr/>
              <a:t>1</a:t>
            </a:fld>
            <a:endParaRPr lang="pl-PL">
              <a:solidFill>
                <a:srgbClr val="FFFFFF"/>
              </a:solidFill>
            </a:endParaRPr>
          </a:p>
        </p:txBody>
      </p:sp>
    </p:spTree>
    <p:extLst>
      <p:ext uri="{BB962C8B-B14F-4D97-AF65-F5344CB8AC3E}">
        <p14:creationId xmlns:p14="http://schemas.microsoft.com/office/powerpoint/2010/main" val="1442741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pole tekstowe 54"/>
          <p:cNvSpPr txBox="1"/>
          <p:nvPr/>
        </p:nvSpPr>
        <p:spPr>
          <a:xfrm>
            <a:off x="5231904" y="2420888"/>
            <a:ext cx="1580522" cy="1815882"/>
          </a:xfrm>
          <a:prstGeom prst="rect">
            <a:avLst/>
          </a:prstGeom>
          <a:noFill/>
          <a:ln w="63500">
            <a:noFill/>
          </a:ln>
        </p:spPr>
        <p:txBody>
          <a:bodyPr wrap="square" rtlCol="0">
            <a:spAutoFit/>
          </a:bodyPr>
          <a:lstStyle/>
          <a:p>
            <a:pPr algn="ctr"/>
            <a:r>
              <a:rPr lang="pl-PL" sz="2000" dirty="0">
                <a:solidFill>
                  <a:prstClr val="black"/>
                </a:solidFill>
                <a:latin typeface="Arial Narrow" pitchFamily="34" charset="0"/>
              </a:rPr>
              <a:t>Mania</a:t>
            </a:r>
          </a:p>
          <a:p>
            <a:pPr algn="ctr"/>
            <a:endParaRPr lang="pl-PL" sz="20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p:txBody>
      </p:sp>
      <p:sp>
        <p:nvSpPr>
          <p:cNvPr id="3" name="pole tekstowe 2"/>
          <p:cNvSpPr txBox="1"/>
          <p:nvPr/>
        </p:nvSpPr>
        <p:spPr>
          <a:xfrm>
            <a:off x="1524000" y="895946"/>
            <a:ext cx="9144000" cy="400110"/>
          </a:xfrm>
          <a:prstGeom prst="rect">
            <a:avLst/>
          </a:prstGeom>
          <a:gradFill>
            <a:gsLst>
              <a:gs pos="10000">
                <a:srgbClr val="00CCCC">
                  <a:alpha val="20000"/>
                </a:srgbClr>
              </a:gs>
              <a:gs pos="50000">
                <a:srgbClr val="00B0F0"/>
              </a:gs>
              <a:gs pos="90000">
                <a:srgbClr val="00B0F0">
                  <a:alpha val="20000"/>
                </a:srgbClr>
              </a:gs>
            </a:gsLst>
            <a:lin ang="5400000" scaled="0"/>
          </a:gradFill>
        </p:spPr>
        <p:txBody>
          <a:bodyPr wrap="square" rtlCol="0">
            <a:spAutoFit/>
          </a:bodyPr>
          <a:lstStyle/>
          <a:p>
            <a:pPr algn="ctr"/>
            <a:endParaRPr lang="pl-PL" sz="2000" i="1" dirty="0">
              <a:solidFill>
                <a:srgbClr val="000000"/>
              </a:solidFill>
              <a:latin typeface="Times New Roman" pitchFamily="18" charset="0"/>
              <a:cs typeface="Times New Roman" pitchFamily="18" charset="0"/>
            </a:endParaRPr>
          </a:p>
        </p:txBody>
      </p:sp>
      <p:cxnSp>
        <p:nvCxnSpPr>
          <p:cNvPr id="5" name="Łącznik prostoliniowy 4"/>
          <p:cNvCxnSpPr/>
          <p:nvPr/>
        </p:nvCxnSpPr>
        <p:spPr>
          <a:xfrm>
            <a:off x="1487488" y="3617894"/>
            <a:ext cx="918051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Prostokąt 16"/>
          <p:cNvSpPr/>
          <p:nvPr/>
        </p:nvSpPr>
        <p:spPr>
          <a:xfrm>
            <a:off x="1781250" y="-27384"/>
            <a:ext cx="862954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a:rPr>
              <a:t>Zaburzenia mieszane</a:t>
            </a:r>
          </a:p>
        </p:txBody>
      </p:sp>
      <p:sp>
        <p:nvSpPr>
          <p:cNvPr id="11" name="Łuk 10"/>
          <p:cNvSpPr/>
          <p:nvPr/>
        </p:nvSpPr>
        <p:spPr>
          <a:xfrm rot="16200000">
            <a:off x="2608358" y="2822978"/>
            <a:ext cx="3248794" cy="1580520"/>
          </a:xfrm>
          <a:prstGeom prst="arc">
            <a:avLst>
              <a:gd name="adj1" fmla="val 16200000"/>
              <a:gd name="adj2" fmla="val 5463315"/>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solidFill>
                <a:prstClr val="black"/>
              </a:solidFill>
              <a:latin typeface="Times New Roman"/>
            </a:endParaRPr>
          </a:p>
        </p:txBody>
      </p:sp>
      <p:sp>
        <p:nvSpPr>
          <p:cNvPr id="21" name="Łuk 20"/>
          <p:cNvSpPr/>
          <p:nvPr/>
        </p:nvSpPr>
        <p:spPr>
          <a:xfrm rot="16200000">
            <a:off x="3422965" y="2822978"/>
            <a:ext cx="1598001" cy="1580520"/>
          </a:xfrm>
          <a:prstGeom prst="arc">
            <a:avLst>
              <a:gd name="adj1" fmla="val 16200000"/>
              <a:gd name="adj2" fmla="val 5463315"/>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solidFill>
                <a:prstClr val="black"/>
              </a:solidFill>
              <a:latin typeface="Times New Roman"/>
            </a:endParaRPr>
          </a:p>
        </p:txBody>
      </p:sp>
      <p:sp>
        <p:nvSpPr>
          <p:cNvPr id="23" name="Łuk 22"/>
          <p:cNvSpPr/>
          <p:nvPr/>
        </p:nvSpPr>
        <p:spPr>
          <a:xfrm rot="5400000">
            <a:off x="2873673" y="2842039"/>
            <a:ext cx="2710854" cy="1580520"/>
          </a:xfrm>
          <a:prstGeom prst="arc">
            <a:avLst>
              <a:gd name="adj1" fmla="val 16200000"/>
              <a:gd name="adj2" fmla="val 546331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solidFill>
                <a:prstClr val="black"/>
              </a:solidFill>
              <a:latin typeface="Times New Roman"/>
            </a:endParaRPr>
          </a:p>
        </p:txBody>
      </p:sp>
      <p:sp>
        <p:nvSpPr>
          <p:cNvPr id="12" name="pole tekstowe 11"/>
          <p:cNvSpPr txBox="1"/>
          <p:nvPr/>
        </p:nvSpPr>
        <p:spPr>
          <a:xfrm>
            <a:off x="3442494" y="5416286"/>
            <a:ext cx="1569731" cy="1200329"/>
          </a:xfrm>
          <a:prstGeom prst="rect">
            <a:avLst/>
          </a:prstGeom>
          <a:noFill/>
          <a:ln w="6350">
            <a:solidFill>
              <a:schemeClr val="tx1"/>
            </a:solidFill>
          </a:ln>
        </p:spPr>
        <p:txBody>
          <a:bodyPr wrap="square" rtlCol="0">
            <a:spAutoFit/>
          </a:bodyPr>
          <a:lstStyle/>
          <a:p>
            <a:pPr algn="ctr"/>
            <a:r>
              <a:rPr lang="pl-PL" dirty="0">
                <a:solidFill>
                  <a:prstClr val="black"/>
                </a:solidFill>
                <a:latin typeface="Times New Roman"/>
              </a:rPr>
              <a:t>Epizod mieszany</a:t>
            </a:r>
          </a:p>
          <a:p>
            <a:pPr algn="ctr"/>
            <a:r>
              <a:rPr lang="pl-PL" dirty="0">
                <a:solidFill>
                  <a:prstClr val="black"/>
                </a:solidFill>
                <a:latin typeface="Times New Roman"/>
              </a:rPr>
              <a:t>ICD-10</a:t>
            </a:r>
          </a:p>
          <a:p>
            <a:pPr algn="ctr"/>
            <a:r>
              <a:rPr lang="pl-PL" dirty="0">
                <a:solidFill>
                  <a:prstClr val="black"/>
                </a:solidFill>
                <a:latin typeface="Times New Roman"/>
              </a:rPr>
              <a:t>(2 tyg.)</a:t>
            </a:r>
          </a:p>
        </p:txBody>
      </p:sp>
      <p:sp>
        <p:nvSpPr>
          <p:cNvPr id="34" name="pole tekstowe 33"/>
          <p:cNvSpPr txBox="1"/>
          <p:nvPr/>
        </p:nvSpPr>
        <p:spPr>
          <a:xfrm>
            <a:off x="6960097" y="5416286"/>
            <a:ext cx="1735327" cy="1200329"/>
          </a:xfrm>
          <a:prstGeom prst="rect">
            <a:avLst/>
          </a:prstGeom>
          <a:noFill/>
          <a:ln w="6350">
            <a:solidFill>
              <a:schemeClr val="tx1"/>
            </a:solidFill>
          </a:ln>
        </p:spPr>
        <p:txBody>
          <a:bodyPr wrap="square" rtlCol="0">
            <a:spAutoFit/>
          </a:bodyPr>
          <a:lstStyle/>
          <a:p>
            <a:pPr algn="ctr"/>
            <a:r>
              <a:rPr lang="pl-PL" dirty="0">
                <a:solidFill>
                  <a:prstClr val="black"/>
                </a:solidFill>
                <a:latin typeface="Times New Roman"/>
              </a:rPr>
              <a:t>Depresja mieszana</a:t>
            </a:r>
          </a:p>
          <a:p>
            <a:pPr algn="ctr"/>
            <a:r>
              <a:rPr lang="pl-PL" dirty="0">
                <a:solidFill>
                  <a:prstClr val="black"/>
                </a:solidFill>
                <a:latin typeface="Times New Roman"/>
              </a:rPr>
              <a:t>(</a:t>
            </a:r>
            <a:r>
              <a:rPr lang="pl-PL" dirty="0" err="1">
                <a:solidFill>
                  <a:prstClr val="black"/>
                </a:solidFill>
                <a:latin typeface="Times New Roman"/>
              </a:rPr>
              <a:t>Benazzi</a:t>
            </a:r>
            <a:r>
              <a:rPr lang="pl-PL" dirty="0">
                <a:solidFill>
                  <a:prstClr val="black"/>
                </a:solidFill>
                <a:latin typeface="Times New Roman"/>
              </a:rPr>
              <a:t> 2009)</a:t>
            </a:r>
          </a:p>
          <a:p>
            <a:pPr algn="ctr"/>
            <a:r>
              <a:rPr lang="pl-PL" dirty="0">
                <a:solidFill>
                  <a:prstClr val="black"/>
                </a:solidFill>
                <a:latin typeface="Times New Roman"/>
              </a:rPr>
              <a:t>(1 </a:t>
            </a:r>
            <a:r>
              <a:rPr lang="pl-PL" dirty="0" err="1">
                <a:solidFill>
                  <a:prstClr val="black"/>
                </a:solidFill>
                <a:latin typeface="Times New Roman"/>
              </a:rPr>
              <a:t>tydz</a:t>
            </a:r>
            <a:r>
              <a:rPr lang="pl-PL" dirty="0">
                <a:solidFill>
                  <a:prstClr val="black"/>
                </a:solidFill>
                <a:latin typeface="Times New Roman"/>
              </a:rPr>
              <a:t>.)</a:t>
            </a:r>
          </a:p>
        </p:txBody>
      </p:sp>
      <p:sp>
        <p:nvSpPr>
          <p:cNvPr id="31" name="pole tekstowe 30"/>
          <p:cNvSpPr txBox="1"/>
          <p:nvPr/>
        </p:nvSpPr>
        <p:spPr>
          <a:xfrm>
            <a:off x="3442494" y="2420888"/>
            <a:ext cx="1580522" cy="1938992"/>
          </a:xfrm>
          <a:prstGeom prst="rect">
            <a:avLst/>
          </a:prstGeom>
          <a:noFill/>
          <a:ln w="63500">
            <a:noFill/>
          </a:ln>
        </p:spPr>
        <p:txBody>
          <a:bodyPr wrap="square" rtlCol="0">
            <a:spAutoFit/>
          </a:bodyPr>
          <a:lstStyle/>
          <a:p>
            <a:pPr algn="ctr"/>
            <a:r>
              <a:rPr lang="pl-PL" sz="2000" dirty="0">
                <a:solidFill>
                  <a:prstClr val="black"/>
                </a:solidFill>
                <a:latin typeface="Arial Narrow" pitchFamily="34" charset="0"/>
              </a:rPr>
              <a:t>Mania</a:t>
            </a:r>
          </a:p>
          <a:p>
            <a:pPr algn="ctr"/>
            <a:endParaRPr lang="pl-PL" sz="2000" dirty="0">
              <a:solidFill>
                <a:prstClr val="black"/>
              </a:solidFill>
              <a:latin typeface="Arial Narrow" pitchFamily="34" charset="0"/>
            </a:endParaRPr>
          </a:p>
          <a:p>
            <a:pPr algn="ctr"/>
            <a:r>
              <a:rPr lang="pl-PL" sz="2000" dirty="0">
                <a:solidFill>
                  <a:prstClr val="black"/>
                </a:solidFill>
                <a:latin typeface="Arial Narrow" pitchFamily="34" charset="0"/>
              </a:rPr>
              <a:t>Hipomania</a:t>
            </a: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p:txBody>
      </p:sp>
      <p:sp>
        <p:nvSpPr>
          <p:cNvPr id="35" name="pole tekstowe 34"/>
          <p:cNvSpPr txBox="1"/>
          <p:nvPr/>
        </p:nvSpPr>
        <p:spPr>
          <a:xfrm>
            <a:off x="3653458" y="3082316"/>
            <a:ext cx="1146398" cy="1138773"/>
          </a:xfrm>
          <a:prstGeom prst="rect">
            <a:avLst/>
          </a:prstGeom>
          <a:noFill/>
        </p:spPr>
        <p:txBody>
          <a:bodyPr wrap="square" rtlCol="0">
            <a:spAutoFit/>
          </a:bodyPr>
          <a:lstStyle/>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r>
              <a:rPr lang="pl-PL" dirty="0">
                <a:solidFill>
                  <a:prstClr val="black"/>
                </a:solidFill>
                <a:latin typeface="Arial Narrow" pitchFamily="34" charset="0"/>
              </a:rPr>
              <a:t>Depresja</a:t>
            </a:r>
            <a:endParaRPr lang="pl-PL" sz="1200" dirty="0">
              <a:solidFill>
                <a:prstClr val="black"/>
              </a:solidFill>
              <a:latin typeface="Arial Narrow" pitchFamily="34" charset="0"/>
            </a:endParaRPr>
          </a:p>
        </p:txBody>
      </p:sp>
      <p:sp>
        <p:nvSpPr>
          <p:cNvPr id="40" name="Łuk 39"/>
          <p:cNvSpPr/>
          <p:nvPr/>
        </p:nvSpPr>
        <p:spPr>
          <a:xfrm rot="5400000">
            <a:off x="5552429" y="2824098"/>
            <a:ext cx="946780" cy="1580520"/>
          </a:xfrm>
          <a:prstGeom prst="arc">
            <a:avLst>
              <a:gd name="adj1" fmla="val 16200000"/>
              <a:gd name="adj2" fmla="val 5463315"/>
            </a:avLst>
          </a:prstGeom>
          <a:ln w="762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solidFill>
                <a:prstClr val="black"/>
              </a:solidFill>
              <a:latin typeface="Times New Roman"/>
            </a:endParaRPr>
          </a:p>
        </p:txBody>
      </p:sp>
      <p:sp>
        <p:nvSpPr>
          <p:cNvPr id="41" name="pole tekstowe 40"/>
          <p:cNvSpPr txBox="1"/>
          <p:nvPr/>
        </p:nvSpPr>
        <p:spPr>
          <a:xfrm>
            <a:off x="5235560" y="5416286"/>
            <a:ext cx="1580519" cy="1200329"/>
          </a:xfrm>
          <a:prstGeom prst="rect">
            <a:avLst/>
          </a:prstGeom>
          <a:noFill/>
          <a:ln w="6350">
            <a:solidFill>
              <a:schemeClr val="tx1"/>
            </a:solidFill>
          </a:ln>
        </p:spPr>
        <p:txBody>
          <a:bodyPr wrap="square" rtlCol="0">
            <a:spAutoFit/>
          </a:bodyPr>
          <a:lstStyle/>
          <a:p>
            <a:pPr algn="ctr"/>
            <a:r>
              <a:rPr lang="pl-PL" dirty="0">
                <a:solidFill>
                  <a:prstClr val="black"/>
                </a:solidFill>
                <a:latin typeface="Times New Roman"/>
              </a:rPr>
              <a:t>Mania </a:t>
            </a:r>
            <a:r>
              <a:rPr lang="pl-PL" dirty="0" err="1">
                <a:solidFill>
                  <a:prstClr val="black"/>
                </a:solidFill>
                <a:latin typeface="Times New Roman"/>
              </a:rPr>
              <a:t>dysforyczna</a:t>
            </a:r>
            <a:endParaRPr lang="pl-PL" dirty="0">
              <a:solidFill>
                <a:prstClr val="black"/>
              </a:solidFill>
              <a:latin typeface="Times New Roman"/>
            </a:endParaRPr>
          </a:p>
          <a:p>
            <a:pPr algn="ctr"/>
            <a:endParaRPr lang="pl-PL" dirty="0">
              <a:solidFill>
                <a:prstClr val="black"/>
              </a:solidFill>
              <a:latin typeface="Times New Roman"/>
            </a:endParaRPr>
          </a:p>
          <a:p>
            <a:pPr algn="ctr"/>
            <a:r>
              <a:rPr lang="pl-PL" dirty="0">
                <a:solidFill>
                  <a:prstClr val="black"/>
                </a:solidFill>
                <a:latin typeface="Times New Roman"/>
              </a:rPr>
              <a:t>(Baker 2004)</a:t>
            </a:r>
          </a:p>
        </p:txBody>
      </p:sp>
      <p:sp>
        <p:nvSpPr>
          <p:cNvPr id="44" name="pole tekstowe 43"/>
          <p:cNvSpPr txBox="1"/>
          <p:nvPr/>
        </p:nvSpPr>
        <p:spPr>
          <a:xfrm>
            <a:off x="6812426" y="2905200"/>
            <a:ext cx="2091886" cy="307777"/>
          </a:xfrm>
          <a:prstGeom prst="rect">
            <a:avLst/>
          </a:prstGeom>
          <a:noFill/>
          <a:ln w="63500">
            <a:noFill/>
          </a:ln>
        </p:spPr>
        <p:txBody>
          <a:bodyPr wrap="square" rtlCol="0">
            <a:spAutoFit/>
          </a:bodyPr>
          <a:lstStyle/>
          <a:p>
            <a:pPr algn="ctr"/>
            <a:r>
              <a:rPr lang="pl-PL" sz="1400" dirty="0">
                <a:solidFill>
                  <a:prstClr val="black"/>
                </a:solidFill>
                <a:latin typeface="Times New Roman"/>
                <a:cs typeface="Times New Roman"/>
              </a:rPr>
              <a:t>≥</a:t>
            </a:r>
            <a:r>
              <a:rPr lang="pl-PL" sz="1400" dirty="0">
                <a:solidFill>
                  <a:prstClr val="black"/>
                </a:solidFill>
                <a:latin typeface="Arial Narrow" pitchFamily="34" charset="0"/>
              </a:rPr>
              <a:t>2 objawy Manii / Hipomanii</a:t>
            </a:r>
          </a:p>
        </p:txBody>
      </p:sp>
      <p:sp>
        <p:nvSpPr>
          <p:cNvPr id="45" name="Łuk 44"/>
          <p:cNvSpPr/>
          <p:nvPr/>
        </p:nvSpPr>
        <p:spPr>
          <a:xfrm rot="16200000">
            <a:off x="7450563" y="2850138"/>
            <a:ext cx="729332" cy="1580520"/>
          </a:xfrm>
          <a:prstGeom prst="arc">
            <a:avLst>
              <a:gd name="adj1" fmla="val 16200000"/>
              <a:gd name="adj2" fmla="val 5463315"/>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solidFill>
                <a:prstClr val="black"/>
              </a:solidFill>
              <a:latin typeface="Times New Roman"/>
            </a:endParaRPr>
          </a:p>
        </p:txBody>
      </p:sp>
      <p:sp>
        <p:nvSpPr>
          <p:cNvPr id="46" name="Łuk 45"/>
          <p:cNvSpPr/>
          <p:nvPr/>
        </p:nvSpPr>
        <p:spPr>
          <a:xfrm rot="5400000">
            <a:off x="6466937" y="2842039"/>
            <a:ext cx="2710854" cy="1580520"/>
          </a:xfrm>
          <a:prstGeom prst="arc">
            <a:avLst>
              <a:gd name="adj1" fmla="val 16200000"/>
              <a:gd name="adj2" fmla="val 546331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solidFill>
                <a:prstClr val="black"/>
              </a:solidFill>
              <a:latin typeface="Times New Roman"/>
            </a:endParaRPr>
          </a:p>
        </p:txBody>
      </p:sp>
      <p:sp>
        <p:nvSpPr>
          <p:cNvPr id="47" name="pole tekstowe 46"/>
          <p:cNvSpPr txBox="1"/>
          <p:nvPr/>
        </p:nvSpPr>
        <p:spPr>
          <a:xfrm>
            <a:off x="7246722" y="3082316"/>
            <a:ext cx="1146398" cy="1138773"/>
          </a:xfrm>
          <a:prstGeom prst="rect">
            <a:avLst/>
          </a:prstGeom>
          <a:noFill/>
        </p:spPr>
        <p:txBody>
          <a:bodyPr wrap="square" rtlCol="0">
            <a:spAutoFit/>
          </a:bodyPr>
          <a:lstStyle/>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r>
              <a:rPr lang="pl-PL" dirty="0">
                <a:solidFill>
                  <a:prstClr val="black"/>
                </a:solidFill>
                <a:latin typeface="Arial Narrow" pitchFamily="34" charset="0"/>
              </a:rPr>
              <a:t>Depresja</a:t>
            </a:r>
            <a:endParaRPr lang="pl-PL" sz="1200" dirty="0">
              <a:solidFill>
                <a:prstClr val="black"/>
              </a:solidFill>
              <a:latin typeface="Arial Narrow" pitchFamily="34" charset="0"/>
            </a:endParaRPr>
          </a:p>
        </p:txBody>
      </p:sp>
      <p:sp>
        <p:nvSpPr>
          <p:cNvPr id="48" name="pole tekstowe 47"/>
          <p:cNvSpPr txBox="1"/>
          <p:nvPr/>
        </p:nvSpPr>
        <p:spPr>
          <a:xfrm>
            <a:off x="8832304" y="5416286"/>
            <a:ext cx="1656184" cy="1200329"/>
          </a:xfrm>
          <a:prstGeom prst="rect">
            <a:avLst/>
          </a:prstGeom>
          <a:noFill/>
          <a:ln w="6350">
            <a:solidFill>
              <a:schemeClr val="tx1"/>
            </a:solidFill>
          </a:ln>
        </p:spPr>
        <p:txBody>
          <a:bodyPr wrap="square" rtlCol="0">
            <a:spAutoFit/>
          </a:bodyPr>
          <a:lstStyle/>
          <a:p>
            <a:pPr algn="ctr"/>
            <a:r>
              <a:rPr lang="pl-PL" dirty="0">
                <a:solidFill>
                  <a:prstClr val="black"/>
                </a:solidFill>
                <a:latin typeface="Times New Roman"/>
              </a:rPr>
              <a:t>Stany mieszane np. </a:t>
            </a:r>
            <a:r>
              <a:rPr lang="pl-PL">
                <a:solidFill>
                  <a:prstClr val="black"/>
                </a:solidFill>
                <a:latin typeface="Times New Roman"/>
              </a:rPr>
              <a:t>Depresja agitowana</a:t>
            </a:r>
            <a:endParaRPr lang="pl-PL" dirty="0">
              <a:solidFill>
                <a:prstClr val="black"/>
              </a:solidFill>
              <a:latin typeface="Times New Roman"/>
            </a:endParaRPr>
          </a:p>
          <a:p>
            <a:pPr algn="ctr"/>
            <a:r>
              <a:rPr lang="pl-PL" dirty="0">
                <a:solidFill>
                  <a:prstClr val="black"/>
                </a:solidFill>
                <a:latin typeface="Times New Roman"/>
              </a:rPr>
              <a:t>(</a:t>
            </a:r>
            <a:r>
              <a:rPr lang="pl-PL" dirty="0" err="1">
                <a:solidFill>
                  <a:prstClr val="black"/>
                </a:solidFill>
                <a:latin typeface="Times New Roman"/>
              </a:rPr>
              <a:t>Kraepelin</a:t>
            </a:r>
            <a:r>
              <a:rPr lang="pl-PL" dirty="0">
                <a:solidFill>
                  <a:prstClr val="black"/>
                </a:solidFill>
                <a:latin typeface="Times New Roman"/>
              </a:rPr>
              <a:t>)</a:t>
            </a:r>
          </a:p>
        </p:txBody>
      </p:sp>
      <p:sp>
        <p:nvSpPr>
          <p:cNvPr id="49" name="pole tekstowe 48"/>
          <p:cNvSpPr txBox="1"/>
          <p:nvPr/>
        </p:nvSpPr>
        <p:spPr>
          <a:xfrm>
            <a:off x="8688288" y="2905200"/>
            <a:ext cx="1872208" cy="307777"/>
          </a:xfrm>
          <a:prstGeom prst="rect">
            <a:avLst/>
          </a:prstGeom>
          <a:noFill/>
          <a:ln w="63500">
            <a:noFill/>
          </a:ln>
        </p:spPr>
        <p:txBody>
          <a:bodyPr wrap="square" rtlCol="0">
            <a:spAutoFit/>
          </a:bodyPr>
          <a:lstStyle/>
          <a:p>
            <a:pPr algn="ctr"/>
            <a:r>
              <a:rPr lang="pl-PL" sz="1400" dirty="0">
                <a:solidFill>
                  <a:prstClr val="black"/>
                </a:solidFill>
                <a:latin typeface="Arial Narrow" pitchFamily="34" charset="0"/>
                <a:cs typeface="Times New Roman"/>
              </a:rPr>
              <a:t>1 objaw</a:t>
            </a:r>
            <a:endParaRPr lang="pl-PL" sz="1400" dirty="0">
              <a:solidFill>
                <a:prstClr val="black"/>
              </a:solidFill>
              <a:latin typeface="Arial Narrow" pitchFamily="34" charset="0"/>
            </a:endParaRPr>
          </a:p>
        </p:txBody>
      </p:sp>
      <p:sp>
        <p:nvSpPr>
          <p:cNvPr id="51" name="Łuk 50"/>
          <p:cNvSpPr/>
          <p:nvPr/>
        </p:nvSpPr>
        <p:spPr>
          <a:xfrm rot="5400000">
            <a:off x="8267137" y="2842039"/>
            <a:ext cx="2710854" cy="1580520"/>
          </a:xfrm>
          <a:prstGeom prst="arc">
            <a:avLst>
              <a:gd name="adj1" fmla="val 16200000"/>
              <a:gd name="adj2" fmla="val 546331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solidFill>
                <a:prstClr val="black"/>
              </a:solidFill>
              <a:latin typeface="Times New Roman"/>
            </a:endParaRPr>
          </a:p>
        </p:txBody>
      </p:sp>
      <p:sp>
        <p:nvSpPr>
          <p:cNvPr id="52" name="pole tekstowe 51"/>
          <p:cNvSpPr txBox="1"/>
          <p:nvPr/>
        </p:nvSpPr>
        <p:spPr>
          <a:xfrm>
            <a:off x="9046922" y="3082316"/>
            <a:ext cx="1146398" cy="1138773"/>
          </a:xfrm>
          <a:prstGeom prst="rect">
            <a:avLst/>
          </a:prstGeom>
          <a:noFill/>
        </p:spPr>
        <p:txBody>
          <a:bodyPr wrap="square" rtlCol="0">
            <a:spAutoFit/>
          </a:bodyPr>
          <a:lstStyle/>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r>
              <a:rPr lang="pl-PL" dirty="0">
                <a:solidFill>
                  <a:prstClr val="black"/>
                </a:solidFill>
                <a:latin typeface="Arial Narrow" pitchFamily="34" charset="0"/>
              </a:rPr>
              <a:t>Depresja</a:t>
            </a:r>
            <a:endParaRPr lang="pl-PL" sz="1200" dirty="0">
              <a:solidFill>
                <a:prstClr val="black"/>
              </a:solidFill>
              <a:latin typeface="Arial Narrow" pitchFamily="34" charset="0"/>
            </a:endParaRPr>
          </a:p>
        </p:txBody>
      </p:sp>
      <p:sp>
        <p:nvSpPr>
          <p:cNvPr id="53" name="Łuk 52"/>
          <p:cNvSpPr/>
          <p:nvPr/>
        </p:nvSpPr>
        <p:spPr>
          <a:xfrm rot="16200000">
            <a:off x="4401422" y="2822978"/>
            <a:ext cx="3248794" cy="1580520"/>
          </a:xfrm>
          <a:prstGeom prst="arc">
            <a:avLst>
              <a:gd name="adj1" fmla="val 16200000"/>
              <a:gd name="adj2" fmla="val 5463315"/>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solidFill>
                <a:prstClr val="black"/>
              </a:solidFill>
              <a:latin typeface="Times New Roman"/>
            </a:endParaRPr>
          </a:p>
        </p:txBody>
      </p:sp>
      <p:sp>
        <p:nvSpPr>
          <p:cNvPr id="54" name="pole tekstowe 53"/>
          <p:cNvSpPr txBox="1"/>
          <p:nvPr/>
        </p:nvSpPr>
        <p:spPr>
          <a:xfrm>
            <a:off x="5087888" y="4232121"/>
            <a:ext cx="1872208" cy="738664"/>
          </a:xfrm>
          <a:prstGeom prst="rect">
            <a:avLst/>
          </a:prstGeom>
          <a:noFill/>
          <a:ln w="63500">
            <a:noFill/>
          </a:ln>
        </p:spPr>
        <p:txBody>
          <a:bodyPr wrap="square" rtlCol="0">
            <a:spAutoFit/>
          </a:bodyPr>
          <a:lstStyle/>
          <a:p>
            <a:pPr algn="ctr"/>
            <a:r>
              <a:rPr lang="pl-PL" sz="1400" dirty="0">
                <a:solidFill>
                  <a:prstClr val="black"/>
                </a:solidFill>
                <a:latin typeface="Times New Roman"/>
                <a:cs typeface="Times New Roman"/>
              </a:rPr>
              <a:t>≥</a:t>
            </a:r>
            <a:r>
              <a:rPr lang="pl-PL" sz="1400" dirty="0">
                <a:solidFill>
                  <a:prstClr val="black"/>
                </a:solidFill>
                <a:latin typeface="Arial Narrow" pitchFamily="34" charset="0"/>
              </a:rPr>
              <a:t>2 objawy </a:t>
            </a:r>
          </a:p>
          <a:p>
            <a:pPr algn="ctr"/>
            <a:r>
              <a:rPr lang="pl-PL" sz="1400" dirty="0">
                <a:solidFill>
                  <a:prstClr val="black"/>
                </a:solidFill>
                <a:latin typeface="Arial Narrow" pitchFamily="34" charset="0"/>
              </a:rPr>
              <a:t>lub poziom &gt;20 pkt. </a:t>
            </a:r>
          </a:p>
          <a:p>
            <a:pPr algn="ctr"/>
            <a:r>
              <a:rPr lang="pl-PL" sz="1400" dirty="0">
                <a:solidFill>
                  <a:prstClr val="black"/>
                </a:solidFill>
                <a:latin typeface="Arial Narrow" pitchFamily="34" charset="0"/>
              </a:rPr>
              <a:t>w Skali Hamiltona</a:t>
            </a:r>
          </a:p>
        </p:txBody>
      </p:sp>
      <p:sp>
        <p:nvSpPr>
          <p:cNvPr id="4" name="Elipsa 3"/>
          <p:cNvSpPr/>
          <p:nvPr/>
        </p:nvSpPr>
        <p:spPr>
          <a:xfrm>
            <a:off x="9532247" y="3312240"/>
            <a:ext cx="184291" cy="1887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imes New Roman"/>
            </a:endParaRPr>
          </a:p>
        </p:txBody>
      </p:sp>
      <p:sp>
        <p:nvSpPr>
          <p:cNvPr id="32" name="Freeform 10"/>
          <p:cNvSpPr>
            <a:spLocks/>
          </p:cNvSpPr>
          <p:nvPr/>
        </p:nvSpPr>
        <p:spPr bwMode="auto">
          <a:xfrm rot="21353325">
            <a:off x="7627588" y="1988842"/>
            <a:ext cx="985036" cy="916358"/>
          </a:xfrm>
          <a:custGeom>
            <a:avLst/>
            <a:gdLst>
              <a:gd name="T0" fmla="*/ 355 w 445"/>
              <a:gd name="T1" fmla="*/ 31 h 250"/>
              <a:gd name="T2" fmla="*/ 354 w 445"/>
              <a:gd name="T3" fmla="*/ 0 h 250"/>
              <a:gd name="T4" fmla="*/ 445 w 445"/>
              <a:gd name="T5" fmla="*/ 52 h 250"/>
              <a:gd name="T6" fmla="*/ 354 w 445"/>
              <a:gd name="T7" fmla="*/ 108 h 250"/>
              <a:gd name="T8" fmla="*/ 354 w 445"/>
              <a:gd name="T9" fmla="*/ 78 h 250"/>
              <a:gd name="T10" fmla="*/ 138 w 445"/>
              <a:gd name="T11" fmla="*/ 250 h 250"/>
              <a:gd name="T12" fmla="*/ 0 w 445"/>
              <a:gd name="T13" fmla="*/ 250 h 250"/>
              <a:gd name="T14" fmla="*/ 355 w 445"/>
              <a:gd name="T15" fmla="*/ 31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250">
                <a:moveTo>
                  <a:pt x="355" y="31"/>
                </a:moveTo>
                <a:lnTo>
                  <a:pt x="354" y="0"/>
                </a:lnTo>
                <a:lnTo>
                  <a:pt x="445" y="52"/>
                </a:lnTo>
                <a:lnTo>
                  <a:pt x="354" y="108"/>
                </a:lnTo>
                <a:lnTo>
                  <a:pt x="354" y="78"/>
                </a:lnTo>
                <a:cubicBezTo>
                  <a:pt x="301" y="83"/>
                  <a:pt x="198" y="129"/>
                  <a:pt x="138" y="250"/>
                </a:cubicBezTo>
                <a:lnTo>
                  <a:pt x="0" y="250"/>
                </a:lnTo>
                <a:cubicBezTo>
                  <a:pt x="63" y="119"/>
                  <a:pt x="197" y="50"/>
                  <a:pt x="355" y="31"/>
                </a:cubicBezTo>
                <a:close/>
              </a:path>
            </a:pathLst>
          </a:custGeom>
          <a:gradFill rotWithShape="0">
            <a:gsLst>
              <a:gs pos="0">
                <a:srgbClr val="FF6600"/>
              </a:gs>
              <a:gs pos="100000">
                <a:srgbClr val="0028A8"/>
              </a:gs>
            </a:gsLst>
            <a:lin ang="0" scaled="1"/>
          </a:gradFill>
          <a:ln>
            <a:noFill/>
          </a:ln>
          <a:effectLst/>
          <a:extLst>
            <a:ext uri="{91240B29-F687-4F45-9708-019B960494DF}">
              <a14:hiddenLine xmlns:a14="http://schemas.microsoft.com/office/drawing/2010/main" w="0">
                <a:solidFill>
                  <a:srgbClr val="25221E"/>
                </a:solidFill>
                <a:prstDash val="solid"/>
                <a:round/>
                <a:headEnd/>
                <a:tailEnd/>
              </a14:hiddenLine>
            </a:ext>
            <a:ext uri="{AF507438-7753-43E0-B8FC-AC1667EBCBE1}">
              <a14:hiddenEffects xmlns:a14="http://schemas.microsoft.com/office/drawing/2010/main">
                <a:effectLst>
                  <a:outerShdw dist="64758" dir="15521404" algn="ctr" rotWithShape="0">
                    <a:srgbClr val="000066"/>
                  </a:outerShdw>
                </a:effectLst>
              </a14:hiddenEffects>
            </a:ext>
          </a:extLst>
        </p:spPr>
        <p:txBody>
          <a:bodyPr/>
          <a:lstStyle/>
          <a:p>
            <a:pPr>
              <a:defRPr/>
            </a:pPr>
            <a:endParaRPr lang="pl-PL" kern="0">
              <a:solidFill>
                <a:sysClr val="windowText" lastClr="000000"/>
              </a:solidFill>
              <a:latin typeface="Times New Roman"/>
            </a:endParaRPr>
          </a:p>
        </p:txBody>
      </p:sp>
      <p:sp>
        <p:nvSpPr>
          <p:cNvPr id="6" name="pole tekstowe 5"/>
          <p:cNvSpPr txBox="1"/>
          <p:nvPr/>
        </p:nvSpPr>
        <p:spPr>
          <a:xfrm>
            <a:off x="8580066" y="1905215"/>
            <a:ext cx="864096" cy="461665"/>
          </a:xfrm>
          <a:prstGeom prst="rect">
            <a:avLst/>
          </a:prstGeom>
          <a:noFill/>
        </p:spPr>
        <p:txBody>
          <a:bodyPr wrap="square" rtlCol="0">
            <a:spAutoFit/>
          </a:bodyPr>
          <a:lstStyle/>
          <a:p>
            <a:r>
              <a:rPr lang="pl-PL" sz="2400" dirty="0">
                <a:solidFill>
                  <a:prstClr val="black"/>
                </a:solidFill>
                <a:latin typeface="Times New Roman"/>
              </a:rPr>
              <a:t>70%</a:t>
            </a:r>
          </a:p>
        </p:txBody>
      </p:sp>
      <p:sp>
        <p:nvSpPr>
          <p:cNvPr id="37" name="Łuk 36"/>
          <p:cNvSpPr/>
          <p:nvPr/>
        </p:nvSpPr>
        <p:spPr>
          <a:xfrm rot="16200000">
            <a:off x="873030" y="2822978"/>
            <a:ext cx="3248794" cy="1580520"/>
          </a:xfrm>
          <a:prstGeom prst="arc">
            <a:avLst>
              <a:gd name="adj1" fmla="val 16200000"/>
              <a:gd name="adj2" fmla="val 5463315"/>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solidFill>
                <a:prstClr val="black"/>
              </a:solidFill>
              <a:latin typeface="Times New Roman"/>
            </a:endParaRPr>
          </a:p>
        </p:txBody>
      </p:sp>
      <p:sp>
        <p:nvSpPr>
          <p:cNvPr id="39" name="Łuk 38"/>
          <p:cNvSpPr/>
          <p:nvPr/>
        </p:nvSpPr>
        <p:spPr>
          <a:xfrm rot="5400000">
            <a:off x="1138345" y="2842039"/>
            <a:ext cx="2710854" cy="1580520"/>
          </a:xfrm>
          <a:prstGeom prst="arc">
            <a:avLst>
              <a:gd name="adj1" fmla="val 16200000"/>
              <a:gd name="adj2" fmla="val 546331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solidFill>
                <a:prstClr val="black"/>
              </a:solidFill>
              <a:latin typeface="Times New Roman"/>
            </a:endParaRPr>
          </a:p>
        </p:txBody>
      </p:sp>
      <p:sp>
        <p:nvSpPr>
          <p:cNvPr id="42" name="pole tekstowe 41"/>
          <p:cNvSpPr txBox="1"/>
          <p:nvPr/>
        </p:nvSpPr>
        <p:spPr>
          <a:xfrm>
            <a:off x="1707166" y="5416286"/>
            <a:ext cx="1569731" cy="1200329"/>
          </a:xfrm>
          <a:prstGeom prst="rect">
            <a:avLst/>
          </a:prstGeom>
          <a:noFill/>
          <a:ln w="6350">
            <a:solidFill>
              <a:schemeClr val="tx1"/>
            </a:solidFill>
          </a:ln>
        </p:spPr>
        <p:txBody>
          <a:bodyPr wrap="square" rtlCol="0">
            <a:spAutoFit/>
          </a:bodyPr>
          <a:lstStyle/>
          <a:p>
            <a:pPr algn="ctr"/>
            <a:r>
              <a:rPr lang="pl-PL" dirty="0">
                <a:solidFill>
                  <a:prstClr val="black"/>
                </a:solidFill>
                <a:latin typeface="Times New Roman"/>
              </a:rPr>
              <a:t>Epizod mieszany</a:t>
            </a:r>
          </a:p>
          <a:p>
            <a:pPr algn="ctr"/>
            <a:r>
              <a:rPr lang="pl-PL" dirty="0">
                <a:solidFill>
                  <a:prstClr val="black"/>
                </a:solidFill>
                <a:latin typeface="Times New Roman"/>
              </a:rPr>
              <a:t>DSM-IV</a:t>
            </a:r>
          </a:p>
          <a:p>
            <a:pPr algn="ctr"/>
            <a:r>
              <a:rPr lang="pl-PL" dirty="0">
                <a:solidFill>
                  <a:prstClr val="black"/>
                </a:solidFill>
                <a:latin typeface="Times New Roman"/>
              </a:rPr>
              <a:t>(1 tyg.)</a:t>
            </a:r>
          </a:p>
        </p:txBody>
      </p:sp>
      <p:sp>
        <p:nvSpPr>
          <p:cNvPr id="43" name="pole tekstowe 42"/>
          <p:cNvSpPr txBox="1"/>
          <p:nvPr/>
        </p:nvSpPr>
        <p:spPr>
          <a:xfrm>
            <a:off x="1707166" y="2420888"/>
            <a:ext cx="1580522" cy="1815882"/>
          </a:xfrm>
          <a:prstGeom prst="rect">
            <a:avLst/>
          </a:prstGeom>
          <a:noFill/>
          <a:ln w="63500">
            <a:noFill/>
          </a:ln>
        </p:spPr>
        <p:txBody>
          <a:bodyPr wrap="square" rtlCol="0">
            <a:spAutoFit/>
          </a:bodyPr>
          <a:lstStyle/>
          <a:p>
            <a:pPr algn="ctr"/>
            <a:r>
              <a:rPr lang="pl-PL" sz="2000" dirty="0">
                <a:solidFill>
                  <a:prstClr val="black"/>
                </a:solidFill>
                <a:latin typeface="Arial Narrow" pitchFamily="34" charset="0"/>
              </a:rPr>
              <a:t>Mania</a:t>
            </a:r>
          </a:p>
          <a:p>
            <a:pPr algn="ctr"/>
            <a:endParaRPr lang="pl-PL" sz="20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p:txBody>
      </p:sp>
      <p:sp>
        <p:nvSpPr>
          <p:cNvPr id="56" name="pole tekstowe 55"/>
          <p:cNvSpPr txBox="1"/>
          <p:nvPr/>
        </p:nvSpPr>
        <p:spPr>
          <a:xfrm>
            <a:off x="1918831" y="3068961"/>
            <a:ext cx="1146398" cy="1138773"/>
          </a:xfrm>
          <a:prstGeom prst="rect">
            <a:avLst/>
          </a:prstGeom>
          <a:noFill/>
        </p:spPr>
        <p:txBody>
          <a:bodyPr wrap="square" rtlCol="0">
            <a:spAutoFit/>
          </a:bodyPr>
          <a:lstStyle/>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endParaRPr lang="pl-PL" sz="1200" dirty="0">
              <a:solidFill>
                <a:prstClr val="black"/>
              </a:solidFill>
              <a:latin typeface="Arial Narrow" pitchFamily="34" charset="0"/>
            </a:endParaRPr>
          </a:p>
          <a:p>
            <a:pPr algn="ctr"/>
            <a:r>
              <a:rPr lang="pl-PL" dirty="0">
                <a:solidFill>
                  <a:prstClr val="black"/>
                </a:solidFill>
                <a:latin typeface="Arial Narrow" pitchFamily="34" charset="0"/>
              </a:rPr>
              <a:t>Depresja</a:t>
            </a:r>
            <a:endParaRPr lang="pl-PL" sz="1200" dirty="0">
              <a:solidFill>
                <a:prstClr val="black"/>
              </a:solidFill>
              <a:latin typeface="Arial Narrow" pitchFamily="34" charset="0"/>
            </a:endParaRPr>
          </a:p>
        </p:txBody>
      </p:sp>
    </p:spTree>
    <p:extLst>
      <p:ext uri="{BB962C8B-B14F-4D97-AF65-F5344CB8AC3E}">
        <p14:creationId xmlns:p14="http://schemas.microsoft.com/office/powerpoint/2010/main" val="241871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0"/>
            <a:ext cx="10131425" cy="1456267"/>
          </a:xfrm>
        </p:spPr>
        <p:txBody>
          <a:bodyPr/>
          <a:lstStyle/>
          <a:p>
            <a:r>
              <a:rPr lang="pl-PL" dirty="0"/>
              <a:t># 2 c.d.</a:t>
            </a:r>
          </a:p>
        </p:txBody>
      </p:sp>
      <p:sp>
        <p:nvSpPr>
          <p:cNvPr id="3" name="Symbol zastępczy zawartości 2"/>
          <p:cNvSpPr>
            <a:spLocks noGrp="1"/>
          </p:cNvSpPr>
          <p:nvPr>
            <p:ph idx="1"/>
          </p:nvPr>
        </p:nvSpPr>
        <p:spPr>
          <a:xfrm>
            <a:off x="685801" y="1184856"/>
            <a:ext cx="10131425" cy="5331853"/>
          </a:xfrm>
        </p:spPr>
        <p:txBody>
          <a:bodyPr/>
          <a:lstStyle/>
          <a:p>
            <a:r>
              <a:rPr lang="pl-PL" dirty="0"/>
              <a:t>W rozmowie z psychiatrą relacjonowała brak jasnych informacji diagnostycznych i terapeutycznych od lekarzy. Od lekarza rodzinnego po konsultacji neurologicznych otrzymała </a:t>
            </a:r>
            <a:r>
              <a:rPr lang="pl-PL" dirty="0" err="1"/>
              <a:t>gabapentin</a:t>
            </a:r>
            <a:r>
              <a:rPr lang="pl-PL" dirty="0"/>
              <a:t> i </a:t>
            </a:r>
            <a:r>
              <a:rPr lang="pl-PL" dirty="0" err="1"/>
              <a:t>fluoksetynę</a:t>
            </a:r>
            <a:r>
              <a:rPr lang="pl-PL" dirty="0"/>
              <a:t> po </a:t>
            </a:r>
            <a:r>
              <a:rPr lang="pl-PL" dirty="0" err="1"/>
              <a:t>ltórych</a:t>
            </a:r>
            <a:r>
              <a:rPr lang="pl-PL" dirty="0"/>
              <a:t> poprawił się jej nastrój i zmniejszyły się niektóre bóle. Jednocześnie pogorszyła się jej zdolność do koncentracji, z tego powodu miała wypadek drogowy, nasiliły się jej zaburzenia miesiączkowania. Dzięki poprawie nastroju miała więcej czasu i chęci na przeglądanie </a:t>
            </a:r>
            <a:r>
              <a:rPr lang="pl-PL" dirty="0" err="1"/>
              <a:t>internetu</a:t>
            </a:r>
            <a:r>
              <a:rPr lang="pl-PL" dirty="0"/>
              <a:t> na temat chorób, </a:t>
            </a:r>
            <a:r>
              <a:rPr lang="pl-PL" dirty="0" err="1"/>
              <a:t>kóre</a:t>
            </a:r>
            <a:r>
              <a:rPr lang="pl-PL" dirty="0"/>
              <a:t> mogły jej dotyczyć.</a:t>
            </a:r>
          </a:p>
          <a:p>
            <a:r>
              <a:rPr lang="pl-PL" dirty="0"/>
              <a:t>W wywiadzie rodzinnym uwagę zwracała obecność kilku osób z depresją, rakiem i nadciśnieniem.</a:t>
            </a:r>
          </a:p>
          <a:p>
            <a:r>
              <a:rPr lang="pl-PL" dirty="0"/>
              <a:t>Sam pani Maria </a:t>
            </a:r>
            <a:r>
              <a:rPr lang="pl-PL" dirty="0" err="1"/>
              <a:t>ujawnila</a:t>
            </a:r>
            <a:r>
              <a:rPr lang="pl-PL" dirty="0"/>
              <a:t>, że w wieku 31 lat </a:t>
            </a:r>
            <a:r>
              <a:rPr lang="pl-PL" dirty="0" err="1"/>
              <a:t>przebyla</a:t>
            </a:r>
            <a:r>
              <a:rPr lang="pl-PL" dirty="0"/>
              <a:t> poporodową w czasie drugiego porodu.</a:t>
            </a:r>
          </a:p>
          <a:p>
            <a:r>
              <a:rPr lang="pl-PL" dirty="0"/>
              <a:t>Jest mężatką z </a:t>
            </a:r>
            <a:r>
              <a:rPr lang="pl-PL" dirty="0" err="1"/>
              <a:t>dwema</a:t>
            </a:r>
            <a:r>
              <a:rPr lang="pl-PL" dirty="0"/>
              <a:t> córkami (10- i 6-letnią). Jej mąż przed poznaniem jej był leczony z powodu depresji, o czym dowiedziała się po drugim porodzie.</a:t>
            </a:r>
          </a:p>
          <a:p>
            <a:r>
              <a:rPr lang="pl-PL" dirty="0"/>
              <a:t>Wychowała się małej miejscowości, w „szczęśliwej rodzinie”.</a:t>
            </a:r>
          </a:p>
          <a:p>
            <a:r>
              <a:rPr lang="pl-PL" dirty="0"/>
              <a:t>Wywiad co do SPA negatywny.</a:t>
            </a:r>
          </a:p>
          <a:p>
            <a:r>
              <a:rPr lang="pl-PL" dirty="0"/>
              <a:t>W badaniu psychiatrycznym odnotowano jedynie niewielkie obniżenia nastroju.</a:t>
            </a:r>
          </a:p>
        </p:txBody>
      </p:sp>
    </p:spTree>
    <p:extLst>
      <p:ext uri="{BB962C8B-B14F-4D97-AF65-F5344CB8AC3E}">
        <p14:creationId xmlns:p14="http://schemas.microsoft.com/office/powerpoint/2010/main" val="283537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1" y="94444"/>
            <a:ext cx="10131425" cy="1456267"/>
          </a:xfrm>
        </p:spPr>
        <p:txBody>
          <a:bodyPr/>
          <a:lstStyle/>
          <a:p>
            <a:r>
              <a:rPr lang="pl-PL" dirty="0"/>
              <a:t>Ból psychogenny </a:t>
            </a:r>
          </a:p>
        </p:txBody>
      </p:sp>
      <p:sp>
        <p:nvSpPr>
          <p:cNvPr id="3" name="Symbol zastępczy zawartości 2"/>
          <p:cNvSpPr>
            <a:spLocks noGrp="1"/>
          </p:cNvSpPr>
          <p:nvPr>
            <p:ph idx="1"/>
          </p:nvPr>
        </p:nvSpPr>
        <p:spPr/>
        <p:txBody>
          <a:bodyPr>
            <a:noAutofit/>
          </a:bodyPr>
          <a:lstStyle/>
          <a:p>
            <a:r>
              <a:rPr lang="pl-PL" sz="2800" dirty="0"/>
              <a:t>Ból (bóle) jako główna dolegliwość. Czynniki psychiczne odgrywają decydującą rolę w genezie i dynamice dolegliwości. Początek zaburzeń - w każdym wieku. </a:t>
            </a:r>
          </a:p>
          <a:p>
            <a:r>
              <a:rPr lang="pl-PL" sz="2800" dirty="0"/>
              <a:t>Epidemiologia - nieznana, ale jest częstym zaburzeniem. Proporcja chorujących </a:t>
            </a:r>
            <a:r>
              <a:rPr lang="pl-PL" sz="2800" b="1" u="sng" dirty="0"/>
              <a:t>kobiet</a:t>
            </a:r>
            <a:r>
              <a:rPr lang="pl-PL" sz="2800" dirty="0"/>
              <a:t> do mężczyzn (k/m) - 1/1. Przebieg - zróżnicowany, często przewlekły.</a:t>
            </a:r>
          </a:p>
          <a:p>
            <a:r>
              <a:rPr lang="pl-PL" sz="2800" dirty="0"/>
              <a:t> Zaburzenia występujące w rodzinie: depresja, alkoholizm, ból psychogenny. </a:t>
            </a:r>
          </a:p>
          <a:p>
            <a:r>
              <a:rPr lang="pl-PL" sz="2800" dirty="0"/>
              <a:t>Cechy dodatkowe zaburzenia: niesprawność, izolacja społeczna, poszukiwanie terapii. </a:t>
            </a:r>
          </a:p>
          <a:p>
            <a:r>
              <a:rPr lang="pl-PL" sz="2800" dirty="0"/>
              <a:t>Zaburzenia psychiczne współistniejące: nadużywanie substancji przeciwbólowych i psychoaktywnych, depresja, lęk.</a:t>
            </a:r>
          </a:p>
        </p:txBody>
      </p:sp>
    </p:spTree>
    <p:extLst>
      <p:ext uri="{BB962C8B-B14F-4D97-AF65-F5344CB8AC3E}">
        <p14:creationId xmlns:p14="http://schemas.microsoft.com/office/powerpoint/2010/main" val="1732896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1" y="0"/>
            <a:ext cx="10131425" cy="1456267"/>
          </a:xfrm>
        </p:spPr>
        <p:txBody>
          <a:bodyPr/>
          <a:lstStyle/>
          <a:p>
            <a:r>
              <a:rPr lang="pl-PL" dirty="0"/>
              <a:t>Zaburzenie konwersyjne </a:t>
            </a:r>
          </a:p>
        </p:txBody>
      </p:sp>
      <p:sp>
        <p:nvSpPr>
          <p:cNvPr id="3" name="Symbol zastępczy zawartości 2"/>
          <p:cNvSpPr>
            <a:spLocks noGrp="1"/>
          </p:cNvSpPr>
          <p:nvPr>
            <p:ph idx="1"/>
          </p:nvPr>
        </p:nvSpPr>
        <p:spPr>
          <a:xfrm>
            <a:off x="685801" y="1223493"/>
            <a:ext cx="10131425" cy="4567707"/>
          </a:xfrm>
        </p:spPr>
        <p:txBody>
          <a:bodyPr>
            <a:noAutofit/>
          </a:bodyPr>
          <a:lstStyle/>
          <a:p>
            <a:r>
              <a:rPr lang="pl-PL" sz="2800" dirty="0"/>
              <a:t>Objawy sugerujące ogniskowe uszkodzenie mózgu w postaci zaburzeń funkcji ruchowych lub czuciowych. Czynniki psychiczne związane ze stresem odgrywają decydującą rolę w genezie i dynamice dolegliwości. </a:t>
            </a:r>
          </a:p>
          <a:p>
            <a:r>
              <a:rPr lang="pl-PL" sz="2800" dirty="0"/>
              <a:t>Początek zaburzeń - zwykle między 10 a 35 </a:t>
            </a:r>
            <a:r>
              <a:rPr lang="pl-PL" sz="2800" dirty="0" err="1"/>
              <a:t>rż</a:t>
            </a:r>
            <a:r>
              <a:rPr lang="pl-PL" sz="2800" dirty="0"/>
              <a:t>. Epidemiologia - nawet do 25% populacji </a:t>
            </a:r>
            <a:r>
              <a:rPr lang="pl-PL" sz="2800" b="1" u="sng" dirty="0"/>
              <a:t>pacjentów</a:t>
            </a:r>
            <a:r>
              <a:rPr lang="pl-PL" sz="2800" dirty="0"/>
              <a:t> ambulatoryjnych. Proporcja chorujących kobiet do mężczyzn (k/m) - k&gt;m, nawet 10:1. </a:t>
            </a:r>
          </a:p>
          <a:p>
            <a:r>
              <a:rPr lang="pl-PL" sz="2800" dirty="0"/>
              <a:t>Przebieg - nawrotowy. </a:t>
            </a:r>
          </a:p>
          <a:p>
            <a:r>
              <a:rPr lang="pl-PL" sz="2800" dirty="0"/>
              <a:t>Zaburzenia występujące w rodzinie: konwersja. Zaburzenia psychiczne współistniejące: depresja, PTSD.</a:t>
            </a:r>
          </a:p>
        </p:txBody>
      </p:sp>
    </p:spTree>
    <p:extLst>
      <p:ext uri="{BB962C8B-B14F-4D97-AF65-F5344CB8AC3E}">
        <p14:creationId xmlns:p14="http://schemas.microsoft.com/office/powerpoint/2010/main" val="3004985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6105" y="0"/>
            <a:ext cx="10131425" cy="1456267"/>
          </a:xfrm>
        </p:spPr>
        <p:txBody>
          <a:bodyPr/>
          <a:lstStyle/>
          <a:p>
            <a:r>
              <a:rPr lang="pl-PL" dirty="0"/>
              <a:t>Zaburzenie hipochondryczne</a:t>
            </a:r>
          </a:p>
        </p:txBody>
      </p:sp>
      <p:sp>
        <p:nvSpPr>
          <p:cNvPr id="3" name="Symbol zastępczy zawartości 2"/>
          <p:cNvSpPr>
            <a:spLocks noGrp="1"/>
          </p:cNvSpPr>
          <p:nvPr>
            <p:ph idx="1"/>
          </p:nvPr>
        </p:nvSpPr>
        <p:spPr>
          <a:xfrm>
            <a:off x="685801" y="1236373"/>
            <a:ext cx="10131425" cy="4829576"/>
          </a:xfrm>
        </p:spPr>
        <p:txBody>
          <a:bodyPr>
            <a:normAutofit fontScale="92500" lnSpcReduction="20000"/>
          </a:bodyPr>
          <a:lstStyle/>
          <a:p>
            <a:r>
              <a:rPr lang="pl-PL" sz="2800" dirty="0"/>
              <a:t>Obawa lub przekonanie o organicznym, nieuleczalnym podłożu dolegliwości bólowych. Czynniki psychiczne odgrywają decydującą rolę w genezie i dynamice dolegliwości. </a:t>
            </a:r>
          </a:p>
          <a:p>
            <a:r>
              <a:rPr lang="pl-PL" sz="2800" dirty="0"/>
              <a:t>Początek zaburzeń - okres wczesnej adolescencji. Epidemiologia - 4-9% populacji pacjentów ambulatoryjnych. Proporcja chorujących kobiet do mężczyzn (k/m) - 1/1. </a:t>
            </a:r>
          </a:p>
          <a:p>
            <a:r>
              <a:rPr lang="pl-PL" sz="2800" dirty="0"/>
              <a:t>Przebieg - zróżnicowany, często przewlekły. </a:t>
            </a:r>
          </a:p>
          <a:p>
            <a:r>
              <a:rPr lang="pl-PL" sz="2800" dirty="0"/>
              <a:t>Zaburzenia występujące w rodzinie: częste choroby somatyczne w rodzinie w okresie dzieciństwa, </a:t>
            </a:r>
            <a:r>
              <a:rPr lang="pl-PL" sz="2800" dirty="0" err="1"/>
              <a:t>probanda</a:t>
            </a:r>
            <a:r>
              <a:rPr lang="pl-PL" sz="2800" dirty="0"/>
              <a:t>.</a:t>
            </a:r>
          </a:p>
          <a:p>
            <a:r>
              <a:rPr lang="pl-PL" sz="2800" dirty="0"/>
              <a:t> Cechy dodatkowe zaburzenia: częste choroby w dzieciństwie, poszukiwanie terapii. </a:t>
            </a:r>
          </a:p>
          <a:p>
            <a:r>
              <a:rPr lang="pl-PL" sz="2800" dirty="0"/>
              <a:t>Zaburzenia psychiczne współistniejące: depresja, lęk.</a:t>
            </a:r>
          </a:p>
        </p:txBody>
      </p:sp>
    </p:spTree>
    <p:extLst>
      <p:ext uri="{BB962C8B-B14F-4D97-AF65-F5344CB8AC3E}">
        <p14:creationId xmlns:p14="http://schemas.microsoft.com/office/powerpoint/2010/main" val="710847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Fobia socjalna</a:t>
            </a:r>
          </a:p>
        </p:txBody>
      </p:sp>
      <p:sp>
        <p:nvSpPr>
          <p:cNvPr id="4" name="Symbol zastępczy tekstu 3"/>
          <p:cNvSpPr>
            <a:spLocks noGrp="1"/>
          </p:cNvSpPr>
          <p:nvPr>
            <p:ph type="subTitle" idx="1"/>
          </p:nvPr>
        </p:nvSpPr>
        <p:spPr/>
        <p:txBody>
          <a:bodyPr/>
          <a:lstStyle/>
          <a:p>
            <a:endParaRPr lang="pl-PL"/>
          </a:p>
        </p:txBody>
      </p:sp>
      <p:sp>
        <p:nvSpPr>
          <p:cNvPr id="2" name="Symbol zastępczy numeru slajdu 1"/>
          <p:cNvSpPr>
            <a:spLocks noGrp="1"/>
          </p:cNvSpPr>
          <p:nvPr>
            <p:ph type="sldNum" sz="quarter" idx="11"/>
          </p:nvPr>
        </p:nvSpPr>
        <p:spPr/>
        <p:txBody>
          <a:bodyPr/>
          <a:lstStyle/>
          <a:p>
            <a:fld id="{C3CDC5C4-12C0-4FA6-91A9-63CACC89DFF4}" type="slidenum">
              <a:rPr lang="pl-PL" smtClean="0">
                <a:solidFill>
                  <a:srgbClr val="000000"/>
                </a:solidFill>
              </a:rPr>
              <a:pPr/>
              <a:t>104</a:t>
            </a:fld>
            <a:endParaRPr lang="pl-PL">
              <a:solidFill>
                <a:srgbClr val="000000"/>
              </a:solidFill>
            </a:endParaRPr>
          </a:p>
        </p:txBody>
      </p:sp>
    </p:spTree>
    <p:extLst>
      <p:ext uri="{BB962C8B-B14F-4D97-AF65-F5344CB8AC3E}">
        <p14:creationId xmlns:p14="http://schemas.microsoft.com/office/powerpoint/2010/main" val="882864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sz="quarter" idx="13"/>
          </p:nvPr>
        </p:nvSpPr>
        <p:spPr>
          <a:xfrm>
            <a:off x="2895600" y="1447800"/>
            <a:ext cx="7772400" cy="4114800"/>
          </a:xfrm>
        </p:spPr>
        <p:txBody>
          <a:bodyPr/>
          <a:lstStyle/>
          <a:p>
            <a:r>
              <a:rPr lang="pl-PL" b="1"/>
              <a:t>Fobia socjalna jest trzecim, pod względem częstości występowania, po depresji i uzależnieniu od alkoholu, zaburzeniem psychicznym w populacji ogólnej (Kessler i in,1994).</a:t>
            </a:r>
          </a:p>
          <a:p>
            <a:r>
              <a:rPr lang="pl-PL" b="1"/>
              <a:t>Wczesny początek, zwykle ok.. 12-14 r.z.powoduje , że zaburzenie nie jest traktowane jako odrębna jednostka nozologiczna (Schneier i in. 1992). </a:t>
            </a:r>
          </a:p>
          <a:p>
            <a:r>
              <a:rPr lang="pl-PL" b="1"/>
              <a:t>Do lat 80-ch fobia socjalna nie była w ogóle uwzględniana w systemach diagnostycznych.</a:t>
            </a:r>
          </a:p>
          <a:p>
            <a:r>
              <a:rPr lang="pl-PL" b="1"/>
              <a:t>Było to odbiciem braku zauważania ludzi z tym problemem, którzy zwykle unikają kontaktów z terapeutami.</a:t>
            </a:r>
          </a:p>
          <a:p>
            <a:r>
              <a:rPr lang="pl-PL" b="1"/>
              <a:t>Lęk w FS nie ustępuje w czasie stresującej aktywności.</a:t>
            </a:r>
          </a:p>
          <a:p>
            <a:pPr>
              <a:lnSpc>
                <a:spcPct val="80000"/>
              </a:lnSpc>
            </a:pPr>
            <a:endParaRPr lang="pl-PL"/>
          </a:p>
          <a:p>
            <a:endParaRPr lang="pl-PL"/>
          </a:p>
        </p:txBody>
      </p:sp>
      <p:sp>
        <p:nvSpPr>
          <p:cNvPr id="82946" name="Rectangle 2"/>
          <p:cNvSpPr>
            <a:spLocks noGrp="1" noChangeArrowheads="1"/>
          </p:cNvSpPr>
          <p:nvPr>
            <p:ph type="title"/>
          </p:nvPr>
        </p:nvSpPr>
        <p:spPr>
          <a:xfrm>
            <a:off x="2895600" y="211139"/>
            <a:ext cx="7772400" cy="873125"/>
          </a:xfrm>
        </p:spPr>
        <p:txBody>
          <a:bodyPr>
            <a:normAutofit fontScale="90000"/>
          </a:bodyPr>
          <a:lstStyle/>
          <a:p>
            <a:pPr>
              <a:lnSpc>
                <a:spcPct val="80000"/>
              </a:lnSpc>
            </a:pPr>
            <a:r>
              <a:rPr lang="pl-PL" sz="3200"/>
              <a:t>Fobia socjalna  - najmniej znane zaburzenie lękowe ?!</a:t>
            </a:r>
            <a:endParaRPr lang="pl-PL"/>
          </a:p>
        </p:txBody>
      </p:sp>
      <p:sp>
        <p:nvSpPr>
          <p:cNvPr id="6" name="Symbol zastępczy numeru slajdu 5"/>
          <p:cNvSpPr>
            <a:spLocks noGrp="1"/>
          </p:cNvSpPr>
          <p:nvPr>
            <p:ph type="sldNum" sz="quarter" idx="15"/>
          </p:nvPr>
        </p:nvSpPr>
        <p:spPr/>
        <p:txBody>
          <a:bodyPr/>
          <a:lstStyle/>
          <a:p>
            <a:fld id="{7301DAAA-5A0A-4D6F-9475-BAEEF9BDE333}" type="slidenum">
              <a:rPr lang="pl-PL">
                <a:solidFill>
                  <a:srgbClr val="FFFFFF"/>
                </a:solidFill>
              </a:rPr>
              <a:pPr/>
              <a:t>105</a:t>
            </a:fld>
            <a:endParaRPr lang="pl-PL">
              <a:solidFill>
                <a:srgbClr val="FFFFFF"/>
              </a:solidFill>
            </a:endParaRPr>
          </a:p>
        </p:txBody>
      </p:sp>
    </p:spTree>
    <p:extLst>
      <p:ext uri="{BB962C8B-B14F-4D97-AF65-F5344CB8AC3E}">
        <p14:creationId xmlns:p14="http://schemas.microsoft.com/office/powerpoint/2010/main" val="1866372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dissolve">
                                      <p:cBhvr>
                                        <p:cTn id="7" dur="500"/>
                                        <p:tgtEl>
                                          <p:spTgt spid="82946">
                                            <p:txEl>
                                              <p:pRg st="0" end="0"/>
                                            </p:txEl>
                                          </p:spTgt>
                                        </p:tgtEl>
                                      </p:cBhvr>
                                    </p:animEffect>
                                  </p:childTnLst>
                                  <p:subTnLst>
                                    <p:animClr clrSpc="rgb" dir="cw">
                                      <p:cBhvr override="childStyle">
                                        <p:cTn dur="1" fill="hold" display="0" masterRel="nextClick" afterEffect="1"/>
                                        <p:tgtEl>
                                          <p:spTgt spid="8294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dissolve">
                                      <p:cBhvr>
                                        <p:cTn id="12" dur="500"/>
                                        <p:tgtEl>
                                          <p:spTgt spid="82947">
                                            <p:txEl>
                                              <p:pRg st="0" end="0"/>
                                            </p:txEl>
                                          </p:spTgt>
                                        </p:tgtEl>
                                      </p:cBhvr>
                                    </p:animEffect>
                                  </p:childTnLst>
                                  <p:subTnLst>
                                    <p:animClr clrSpc="rgb" dir="cw">
                                      <p:cBhvr override="childStyle">
                                        <p:cTn dur="1" fill="hold" display="0" masterRel="nextClick" afterEffect="1"/>
                                        <p:tgtEl>
                                          <p:spTgt spid="82947">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Effect transition="in" filter="dissolve">
                                      <p:cBhvr>
                                        <p:cTn id="17" dur="500"/>
                                        <p:tgtEl>
                                          <p:spTgt spid="82947">
                                            <p:txEl>
                                              <p:pRg st="1" end="1"/>
                                            </p:txEl>
                                          </p:spTgt>
                                        </p:tgtEl>
                                      </p:cBhvr>
                                    </p:animEffect>
                                  </p:childTnLst>
                                  <p:subTnLst>
                                    <p:animClr clrSpc="rgb" dir="cw">
                                      <p:cBhvr override="childStyle">
                                        <p:cTn dur="1" fill="hold" display="0" masterRel="nextClick" afterEffect="1"/>
                                        <p:tgtEl>
                                          <p:spTgt spid="82947">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947">
                                            <p:txEl>
                                              <p:pRg st="2" end="2"/>
                                            </p:txEl>
                                          </p:spTgt>
                                        </p:tgtEl>
                                        <p:attrNameLst>
                                          <p:attrName>style.visibility</p:attrName>
                                        </p:attrNameLst>
                                      </p:cBhvr>
                                      <p:to>
                                        <p:strVal val="visible"/>
                                      </p:to>
                                    </p:set>
                                    <p:animEffect transition="in" filter="dissolve">
                                      <p:cBhvr>
                                        <p:cTn id="22" dur="500"/>
                                        <p:tgtEl>
                                          <p:spTgt spid="82947">
                                            <p:txEl>
                                              <p:pRg st="2" end="2"/>
                                            </p:txEl>
                                          </p:spTgt>
                                        </p:tgtEl>
                                      </p:cBhvr>
                                    </p:animEffect>
                                  </p:childTnLst>
                                  <p:subTnLst>
                                    <p:animClr clrSpc="rgb" dir="cw">
                                      <p:cBhvr override="childStyle">
                                        <p:cTn dur="1" fill="hold" display="0" masterRel="nextClick" afterEffect="1"/>
                                        <p:tgtEl>
                                          <p:spTgt spid="82947">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947">
                                            <p:txEl>
                                              <p:pRg st="3" end="3"/>
                                            </p:txEl>
                                          </p:spTgt>
                                        </p:tgtEl>
                                        <p:attrNameLst>
                                          <p:attrName>style.visibility</p:attrName>
                                        </p:attrNameLst>
                                      </p:cBhvr>
                                      <p:to>
                                        <p:strVal val="visible"/>
                                      </p:to>
                                    </p:set>
                                    <p:animEffect transition="in" filter="dissolve">
                                      <p:cBhvr>
                                        <p:cTn id="27" dur="500"/>
                                        <p:tgtEl>
                                          <p:spTgt spid="82947">
                                            <p:txEl>
                                              <p:pRg st="3" end="3"/>
                                            </p:txEl>
                                          </p:spTgt>
                                        </p:tgtEl>
                                      </p:cBhvr>
                                    </p:animEffect>
                                  </p:childTnLst>
                                  <p:subTnLst>
                                    <p:animClr clrSpc="rgb" dir="cw">
                                      <p:cBhvr override="childStyle">
                                        <p:cTn dur="1" fill="hold" display="0" masterRel="nextClick" afterEffect="1"/>
                                        <p:tgtEl>
                                          <p:spTgt spid="82947">
                                            <p:txEl>
                                              <p:pRg st="3" end="3"/>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947">
                                            <p:txEl>
                                              <p:pRg st="4" end="4"/>
                                            </p:txEl>
                                          </p:spTgt>
                                        </p:tgtEl>
                                        <p:attrNameLst>
                                          <p:attrName>style.visibility</p:attrName>
                                        </p:attrNameLst>
                                      </p:cBhvr>
                                      <p:to>
                                        <p:strVal val="visible"/>
                                      </p:to>
                                    </p:set>
                                    <p:animEffect transition="in" filter="dissolve">
                                      <p:cBhvr>
                                        <p:cTn id="32" dur="500"/>
                                        <p:tgtEl>
                                          <p:spTgt spid="82947">
                                            <p:txEl>
                                              <p:pRg st="4" end="4"/>
                                            </p:txEl>
                                          </p:spTgt>
                                        </p:tgtEl>
                                      </p:cBhvr>
                                    </p:animEffect>
                                  </p:childTnLst>
                                  <p:subTnLst>
                                    <p:animClr clrSpc="rgb" dir="cw">
                                      <p:cBhvr override="childStyle">
                                        <p:cTn dur="1" fill="hold" display="0" masterRel="nextClick" afterEffect="1"/>
                                        <p:tgtEl>
                                          <p:spTgt spid="82947">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P spid="82946"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3"/>
          <p:cNvSpPr>
            <a:spLocks noGrp="1" noChangeArrowheads="1"/>
          </p:cNvSpPr>
          <p:nvPr>
            <p:ph sz="quarter" idx="13"/>
          </p:nvPr>
        </p:nvSpPr>
        <p:spPr/>
        <p:txBody>
          <a:bodyPr>
            <a:normAutofit lnSpcReduction="10000"/>
          </a:bodyPr>
          <a:lstStyle/>
          <a:p>
            <a:pPr algn="ctr">
              <a:lnSpc>
                <a:spcPct val="90000"/>
              </a:lnSpc>
              <a:buFont typeface="Wingdings" pitchFamily="2" charset="2"/>
              <a:buNone/>
            </a:pPr>
            <a:r>
              <a:rPr lang="pl-PL" sz="2400">
                <a:latin typeface="Century Schoolbook" pitchFamily="18" charset="-18"/>
              </a:rPr>
              <a:t>F. Fobia socjalna. F.40.1</a:t>
            </a:r>
          </a:p>
          <a:p>
            <a:pPr algn="ctr">
              <a:lnSpc>
                <a:spcPct val="90000"/>
              </a:lnSpc>
            </a:pPr>
            <a:r>
              <a:rPr lang="pl-PL" sz="2400">
                <a:latin typeface="Century Schoolbook" pitchFamily="18" charset="-18"/>
              </a:rPr>
              <a:t>F	1	a	W ciągu ostatniego miesiąca pacjent obawiał się znalezienia w ośrodku uwagi lub kompromitacji w sytuacjach społecznych ...nie tak	</a:t>
            </a:r>
          </a:p>
          <a:p>
            <a:pPr algn="ctr">
              <a:lnSpc>
                <a:spcPct val="90000"/>
              </a:lnSpc>
            </a:pPr>
            <a:r>
              <a:rPr lang="pl-PL" sz="2400">
                <a:latin typeface="Century Schoolbook" pitchFamily="18" charset="-18"/>
              </a:rPr>
              <a:t>		b	Ta obawa była nadmierna lub nieuzasadniona 	 nie	tak</a:t>
            </a:r>
          </a:p>
          <a:p>
            <a:pPr algn="ctr">
              <a:lnSpc>
                <a:spcPct val="90000"/>
              </a:lnSpc>
            </a:pPr>
            <a:r>
              <a:rPr lang="pl-PL" sz="2400">
                <a:latin typeface="Century Schoolbook" pitchFamily="18" charset="-18"/>
              </a:rPr>
              <a:t>		c	Pacjent unika takich sytuacji lub cierpi w ich toku ...	nie	tak	</a:t>
            </a:r>
          </a:p>
          <a:p>
            <a:pPr algn="ctr">
              <a:lnSpc>
                <a:spcPct val="90000"/>
              </a:lnSpc>
            </a:pPr>
            <a:r>
              <a:rPr lang="pl-PL" sz="2400">
                <a:latin typeface="Century Schoolbook" pitchFamily="18" charset="-18"/>
              </a:rPr>
              <a:t>		d	Pogorszyło to jego zwykłe funkcjonowanie zawodowe lub socjalne lub powoduje znaczny dyskomfort ...  nie tak</a:t>
            </a:r>
          </a:p>
          <a:p>
            <a:pPr algn="ctr">
              <a:lnSpc>
                <a:spcPct val="90000"/>
              </a:lnSpc>
              <a:buFont typeface="Wingdings" pitchFamily="2" charset="2"/>
              <a:buNone/>
            </a:pPr>
            <a:r>
              <a:rPr lang="pl-PL" sz="2400" b="1" u="sng">
                <a:latin typeface="Century Schoolbook" pitchFamily="18" charset="-18"/>
              </a:rPr>
              <a:t>jeśli F1a, F1b, F1c i F1d </a:t>
            </a:r>
            <a:r>
              <a:rPr lang="pl-PL" sz="2400" b="1" i="1" u="sng">
                <a:latin typeface="Century Schoolbook" pitchFamily="18" charset="-18"/>
              </a:rPr>
              <a:t>tak</a:t>
            </a:r>
            <a:r>
              <a:rPr lang="pl-PL" sz="2400" b="1" u="sng">
                <a:latin typeface="Century Schoolbook" pitchFamily="18" charset="-18"/>
              </a:rPr>
              <a:t> – to rozpoznanie – fobia socjalna</a:t>
            </a:r>
            <a:r>
              <a:rPr lang="pl-PL" sz="2400">
                <a:latin typeface="Century Schoolbook" pitchFamily="18" charset="-18"/>
              </a:rPr>
              <a:t>		</a:t>
            </a:r>
          </a:p>
          <a:p>
            <a:pPr>
              <a:lnSpc>
                <a:spcPct val="90000"/>
              </a:lnSpc>
              <a:buFont typeface="Wingdings" pitchFamily="2" charset="2"/>
              <a:buNone/>
            </a:pPr>
            <a:endParaRPr lang="pl-PL"/>
          </a:p>
        </p:txBody>
      </p:sp>
      <p:sp>
        <p:nvSpPr>
          <p:cNvPr id="84994" name="Rectangle 2"/>
          <p:cNvSpPr>
            <a:spLocks noGrp="1" noChangeArrowheads="1"/>
          </p:cNvSpPr>
          <p:nvPr>
            <p:ph type="title"/>
          </p:nvPr>
        </p:nvSpPr>
        <p:spPr>
          <a:xfrm>
            <a:off x="2209800" y="130176"/>
            <a:ext cx="7772400" cy="1369999"/>
          </a:xfrm>
        </p:spPr>
        <p:txBody>
          <a:bodyPr/>
          <a:lstStyle/>
          <a:p>
            <a:r>
              <a:rPr lang="pl-PL" dirty="0"/>
              <a:t>Kryteria diagnozy fobii socjalnej wg ICD-10 (MINI).</a:t>
            </a:r>
          </a:p>
        </p:txBody>
      </p:sp>
      <p:sp>
        <p:nvSpPr>
          <p:cNvPr id="6" name="Symbol zastępczy numeru slajdu 5"/>
          <p:cNvSpPr>
            <a:spLocks noGrp="1"/>
          </p:cNvSpPr>
          <p:nvPr>
            <p:ph type="sldNum" sz="quarter" idx="15"/>
          </p:nvPr>
        </p:nvSpPr>
        <p:spPr/>
        <p:txBody>
          <a:bodyPr/>
          <a:lstStyle/>
          <a:p>
            <a:fld id="{D2FF0013-D709-4733-BF65-C25F7762E656}" type="slidenum">
              <a:rPr lang="pl-PL">
                <a:solidFill>
                  <a:srgbClr val="FFFFFF"/>
                </a:solidFill>
              </a:rPr>
              <a:pPr/>
              <a:t>106</a:t>
            </a:fld>
            <a:endParaRPr lang="pl-PL">
              <a:solidFill>
                <a:srgbClr val="FFFFFF"/>
              </a:solidFill>
            </a:endParaRPr>
          </a:p>
        </p:txBody>
      </p:sp>
    </p:spTree>
    <p:extLst>
      <p:ext uri="{BB962C8B-B14F-4D97-AF65-F5344CB8AC3E}">
        <p14:creationId xmlns:p14="http://schemas.microsoft.com/office/powerpoint/2010/main" val="3239444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dissolve">
                                      <p:cBhvr>
                                        <p:cTn id="7" dur="500"/>
                                        <p:tgtEl>
                                          <p:spTgt spid="849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dissolve">
                                      <p:cBhvr>
                                        <p:cTn id="12" dur="500"/>
                                        <p:tgtEl>
                                          <p:spTgt spid="849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5">
                                            <p:txEl>
                                              <p:pRg st="1" end="1"/>
                                            </p:txEl>
                                          </p:spTgt>
                                        </p:tgtEl>
                                        <p:attrNameLst>
                                          <p:attrName>style.visibility</p:attrName>
                                        </p:attrNameLst>
                                      </p:cBhvr>
                                      <p:to>
                                        <p:strVal val="visible"/>
                                      </p:to>
                                    </p:set>
                                    <p:animEffect transition="in" filter="dissolve">
                                      <p:cBhvr>
                                        <p:cTn id="17" dur="500"/>
                                        <p:tgtEl>
                                          <p:spTgt spid="849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5">
                                            <p:txEl>
                                              <p:pRg st="2" end="2"/>
                                            </p:txEl>
                                          </p:spTgt>
                                        </p:tgtEl>
                                        <p:attrNameLst>
                                          <p:attrName>style.visibility</p:attrName>
                                        </p:attrNameLst>
                                      </p:cBhvr>
                                      <p:to>
                                        <p:strVal val="visible"/>
                                      </p:to>
                                    </p:set>
                                    <p:animEffect transition="in" filter="dissolve">
                                      <p:cBhvr>
                                        <p:cTn id="22" dur="500"/>
                                        <p:tgtEl>
                                          <p:spTgt spid="849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995">
                                            <p:txEl>
                                              <p:pRg st="3" end="3"/>
                                            </p:txEl>
                                          </p:spTgt>
                                        </p:tgtEl>
                                        <p:attrNameLst>
                                          <p:attrName>style.visibility</p:attrName>
                                        </p:attrNameLst>
                                      </p:cBhvr>
                                      <p:to>
                                        <p:strVal val="visible"/>
                                      </p:to>
                                    </p:set>
                                    <p:animEffect transition="in" filter="dissolve">
                                      <p:cBhvr>
                                        <p:cTn id="27" dur="500"/>
                                        <p:tgtEl>
                                          <p:spTgt spid="849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4995">
                                            <p:txEl>
                                              <p:pRg st="4" end="4"/>
                                            </p:txEl>
                                          </p:spTgt>
                                        </p:tgtEl>
                                        <p:attrNameLst>
                                          <p:attrName>style.visibility</p:attrName>
                                        </p:attrNameLst>
                                      </p:cBhvr>
                                      <p:to>
                                        <p:strVal val="visible"/>
                                      </p:to>
                                    </p:set>
                                    <p:animEffect transition="in" filter="dissolve">
                                      <p:cBhvr>
                                        <p:cTn id="32" dur="500"/>
                                        <p:tgtEl>
                                          <p:spTgt spid="849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4995">
                                            <p:txEl>
                                              <p:pRg st="5" end="5"/>
                                            </p:txEl>
                                          </p:spTgt>
                                        </p:tgtEl>
                                        <p:attrNameLst>
                                          <p:attrName>style.visibility</p:attrName>
                                        </p:attrNameLst>
                                      </p:cBhvr>
                                      <p:to>
                                        <p:strVal val="visible"/>
                                      </p:to>
                                    </p:set>
                                    <p:animEffect transition="in" filter="dissolve">
                                      <p:cBhvr>
                                        <p:cTn id="37" dur="500"/>
                                        <p:tgtEl>
                                          <p:spTgt spid="84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P spid="84994"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p:cNvSpPr>
            <a:spLocks noGrp="1" noChangeArrowheads="1"/>
          </p:cNvSpPr>
          <p:nvPr>
            <p:ph sz="quarter" idx="13"/>
          </p:nvPr>
        </p:nvSpPr>
        <p:spPr/>
        <p:txBody>
          <a:bodyPr/>
          <a:lstStyle/>
          <a:p>
            <a:pPr>
              <a:lnSpc>
                <a:spcPct val="80000"/>
              </a:lnSpc>
            </a:pPr>
            <a:r>
              <a:rPr lang="pl-PL" sz="2400"/>
              <a:t>Częstość w populacji ogólnej - ok. </a:t>
            </a:r>
            <a:r>
              <a:rPr lang="pl-PL" sz="2400" b="1"/>
              <a:t>7%</a:t>
            </a:r>
            <a:r>
              <a:rPr lang="pl-PL" sz="2400"/>
              <a:t>  (</a:t>
            </a:r>
            <a:r>
              <a:rPr lang="pl-PL" sz="2400" i="1"/>
              <a:t>life prevalence</a:t>
            </a:r>
            <a:r>
              <a:rPr lang="pl-PL" sz="2400"/>
              <a:t>)  , ok.. 2% (</a:t>
            </a:r>
            <a:r>
              <a:rPr lang="pl-PL" sz="2400" i="1"/>
              <a:t>time prevalence</a:t>
            </a:r>
            <a:r>
              <a:rPr lang="pl-PL" sz="2400"/>
              <a:t>) (3-14%) - w USA objawy FS (zgodnie z kryteriami DSM-IV - 7.2 mln).</a:t>
            </a:r>
          </a:p>
          <a:p>
            <a:pPr>
              <a:lnSpc>
                <a:spcPct val="80000"/>
              </a:lnSpc>
            </a:pPr>
            <a:r>
              <a:rPr lang="pl-PL" sz="2400" b="1"/>
              <a:t>Dwukrotnie częściej u kobiet</a:t>
            </a:r>
            <a:r>
              <a:rPr lang="pl-PL" sz="2400"/>
              <a:t>.</a:t>
            </a:r>
          </a:p>
          <a:p>
            <a:pPr>
              <a:lnSpc>
                <a:spcPct val="80000"/>
              </a:lnSpc>
            </a:pPr>
            <a:r>
              <a:rPr lang="pl-PL" sz="2400" b="1"/>
              <a:t>Typowy początek - pierwsza i druga dekada życia</a:t>
            </a:r>
            <a:r>
              <a:rPr lang="pl-PL" sz="2400"/>
              <a:t>, bardzo rzadko początek po 25 r.ż..</a:t>
            </a:r>
          </a:p>
          <a:p>
            <a:pPr>
              <a:lnSpc>
                <a:spcPct val="80000"/>
              </a:lnSpc>
            </a:pPr>
            <a:r>
              <a:rPr lang="pl-PL" sz="2400" b="1"/>
              <a:t>U dzieci - ok. 9% populacji dziecięcej</a:t>
            </a:r>
            <a:r>
              <a:rPr lang="pl-PL" sz="2400"/>
              <a:t> - najczęściej w postaci: </a:t>
            </a:r>
            <a:r>
              <a:rPr lang="pl-PL" sz="2400" i="1"/>
              <a:t>mutyzmu wybiórczego, reaktywnego utrudnienia nawiązywania kontaktów socjalnych w dzieciństwie</a:t>
            </a:r>
            <a:r>
              <a:rPr lang="pl-PL" sz="2400"/>
              <a:t>.</a:t>
            </a:r>
          </a:p>
        </p:txBody>
      </p:sp>
      <p:sp>
        <p:nvSpPr>
          <p:cNvPr id="87042" name="Rectangle 2"/>
          <p:cNvSpPr>
            <a:spLocks noGrp="1" noChangeArrowheads="1"/>
          </p:cNvSpPr>
          <p:nvPr>
            <p:ph type="title"/>
          </p:nvPr>
        </p:nvSpPr>
        <p:spPr/>
        <p:txBody>
          <a:bodyPr/>
          <a:lstStyle/>
          <a:p>
            <a:r>
              <a:rPr lang="pl-PL"/>
              <a:t>Fobia socjalna - podstawowe fakty</a:t>
            </a:r>
          </a:p>
        </p:txBody>
      </p:sp>
      <p:sp>
        <p:nvSpPr>
          <p:cNvPr id="6" name="Symbol zastępczy numeru slajdu 5"/>
          <p:cNvSpPr>
            <a:spLocks noGrp="1"/>
          </p:cNvSpPr>
          <p:nvPr>
            <p:ph type="sldNum" sz="quarter" idx="15"/>
          </p:nvPr>
        </p:nvSpPr>
        <p:spPr/>
        <p:txBody>
          <a:bodyPr/>
          <a:lstStyle/>
          <a:p>
            <a:fld id="{8EAEC41C-9E8E-4666-8D82-6470F02180E2}" type="slidenum">
              <a:rPr lang="pl-PL">
                <a:solidFill>
                  <a:srgbClr val="FFFFFF"/>
                </a:solidFill>
              </a:rPr>
              <a:pPr/>
              <a:t>107</a:t>
            </a:fld>
            <a:endParaRPr lang="pl-PL">
              <a:solidFill>
                <a:srgbClr val="FFFFFF"/>
              </a:solidFill>
            </a:endParaRPr>
          </a:p>
        </p:txBody>
      </p:sp>
    </p:spTree>
    <p:extLst>
      <p:ext uri="{BB962C8B-B14F-4D97-AF65-F5344CB8AC3E}">
        <p14:creationId xmlns:p14="http://schemas.microsoft.com/office/powerpoint/2010/main" val="624725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dissolve">
                                      <p:cBhvr>
                                        <p:cTn id="7" dur="500"/>
                                        <p:tgtEl>
                                          <p:spTgt spid="87042">
                                            <p:txEl>
                                              <p:pRg st="0" end="0"/>
                                            </p:txEl>
                                          </p:spTgt>
                                        </p:tgtEl>
                                      </p:cBhvr>
                                    </p:animEffect>
                                  </p:childTnLst>
                                  <p:subTnLst>
                                    <p:animClr clrSpc="rgb" dir="cw">
                                      <p:cBhvr override="childStyle">
                                        <p:cTn dur="1" fill="hold" display="0" masterRel="nextClick" afterEffect="1"/>
                                        <p:tgtEl>
                                          <p:spTgt spid="87042">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dissolve">
                                      <p:cBhvr>
                                        <p:cTn id="12" dur="500"/>
                                        <p:tgtEl>
                                          <p:spTgt spid="87043">
                                            <p:txEl>
                                              <p:pRg st="0" end="0"/>
                                            </p:txEl>
                                          </p:spTgt>
                                        </p:tgtEl>
                                      </p:cBhvr>
                                    </p:animEffect>
                                  </p:childTnLst>
                                  <p:subTnLst>
                                    <p:animClr clrSpc="rgb" dir="cw">
                                      <p:cBhvr override="childStyle">
                                        <p:cTn dur="1" fill="hold" display="0" masterRel="nextClick" afterEffect="1"/>
                                        <p:tgtEl>
                                          <p:spTgt spid="87043">
                                            <p:txEl>
                                              <p:pRg st="0" end="0"/>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Effect transition="in" filter="dissolve">
                                      <p:cBhvr>
                                        <p:cTn id="17" dur="500"/>
                                        <p:tgtEl>
                                          <p:spTgt spid="87043">
                                            <p:txEl>
                                              <p:pRg st="1" end="1"/>
                                            </p:txEl>
                                          </p:spTgt>
                                        </p:tgtEl>
                                      </p:cBhvr>
                                    </p:animEffect>
                                  </p:childTnLst>
                                  <p:subTnLst>
                                    <p:animClr clrSpc="rgb" dir="cw">
                                      <p:cBhvr override="childStyle">
                                        <p:cTn dur="1" fill="hold" display="0" masterRel="nextClick" afterEffect="1"/>
                                        <p:tgtEl>
                                          <p:spTgt spid="87043">
                                            <p:txEl>
                                              <p:pRg st="1" end="1"/>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3">
                                            <p:txEl>
                                              <p:pRg st="2" end="2"/>
                                            </p:txEl>
                                          </p:spTgt>
                                        </p:tgtEl>
                                        <p:attrNameLst>
                                          <p:attrName>style.visibility</p:attrName>
                                        </p:attrNameLst>
                                      </p:cBhvr>
                                      <p:to>
                                        <p:strVal val="visible"/>
                                      </p:to>
                                    </p:set>
                                    <p:animEffect transition="in" filter="dissolve">
                                      <p:cBhvr>
                                        <p:cTn id="22" dur="500"/>
                                        <p:tgtEl>
                                          <p:spTgt spid="87043">
                                            <p:txEl>
                                              <p:pRg st="2" end="2"/>
                                            </p:txEl>
                                          </p:spTgt>
                                        </p:tgtEl>
                                      </p:cBhvr>
                                    </p:animEffect>
                                  </p:childTnLst>
                                  <p:subTnLst>
                                    <p:animClr clrSpc="rgb" dir="cw">
                                      <p:cBhvr override="childStyle">
                                        <p:cTn dur="1" fill="hold" display="0" masterRel="nextClick" afterEffect="1"/>
                                        <p:tgtEl>
                                          <p:spTgt spid="87043">
                                            <p:txEl>
                                              <p:pRg st="2" end="2"/>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043">
                                            <p:txEl>
                                              <p:pRg st="3" end="3"/>
                                            </p:txEl>
                                          </p:spTgt>
                                        </p:tgtEl>
                                        <p:attrNameLst>
                                          <p:attrName>style.visibility</p:attrName>
                                        </p:attrNameLst>
                                      </p:cBhvr>
                                      <p:to>
                                        <p:strVal val="visible"/>
                                      </p:to>
                                    </p:set>
                                    <p:animEffect transition="in" filter="dissolve">
                                      <p:cBhvr>
                                        <p:cTn id="27" dur="500"/>
                                        <p:tgtEl>
                                          <p:spTgt spid="87043">
                                            <p:txEl>
                                              <p:pRg st="3" end="3"/>
                                            </p:txEl>
                                          </p:spTgt>
                                        </p:tgtEl>
                                      </p:cBhvr>
                                    </p:animEffect>
                                  </p:childTnLst>
                                  <p:subTnLst>
                                    <p:animClr clrSpc="rgb" dir="cw">
                                      <p:cBhvr override="childStyle">
                                        <p:cTn dur="1" fill="hold" display="0" masterRel="nextClick" afterEffect="1"/>
                                        <p:tgtEl>
                                          <p:spTgt spid="8704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P spid="87042"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1"/>
          </p:nvPr>
        </p:nvSpPr>
        <p:spPr/>
        <p:txBody>
          <a:bodyPr/>
          <a:lstStyle/>
          <a:p>
            <a:fld id="{62918033-9CCA-4621-B6AB-856C3B266FBC}" type="slidenum">
              <a:rPr lang="pl-PL">
                <a:solidFill>
                  <a:srgbClr val="FFFFFF"/>
                </a:solidFill>
              </a:rPr>
              <a:pPr/>
              <a:t>108</a:t>
            </a:fld>
            <a:endParaRPr lang="pl-PL">
              <a:solidFill>
                <a:srgbClr val="FFFFFF"/>
              </a:solidFill>
            </a:endParaRPr>
          </a:p>
        </p:txBody>
      </p:sp>
      <p:sp>
        <p:nvSpPr>
          <p:cNvPr id="88066" name="Rectangle 2"/>
          <p:cNvSpPr>
            <a:spLocks noChangeArrowheads="1"/>
          </p:cNvSpPr>
          <p:nvPr/>
        </p:nvSpPr>
        <p:spPr bwMode="auto">
          <a:xfrm>
            <a:off x="2697163" y="457200"/>
            <a:ext cx="7772400" cy="1143000"/>
          </a:xfrm>
          <a:prstGeom prst="rect">
            <a:avLst/>
          </a:prstGeom>
          <a:noFill/>
          <a:ln w="12700">
            <a:noFill/>
            <a:miter lim="800000"/>
            <a:headEnd/>
            <a:tailEnd/>
          </a:ln>
          <a:effectLst/>
        </p:spPr>
        <p:txBody>
          <a:bodyPr lIns="90488" tIns="44450" rIns="90488" bIns="44450" anchor="ctr"/>
          <a:lstStyle/>
          <a:p>
            <a:pPr eaLnBrk="0" fontAlgn="base" hangingPunct="0">
              <a:spcBef>
                <a:spcPct val="0"/>
              </a:spcBef>
              <a:spcAft>
                <a:spcPct val="0"/>
              </a:spcAft>
            </a:pPr>
            <a:r>
              <a:rPr lang="pl-PL" sz="2400" b="1" u="sng">
                <a:solidFill>
                  <a:srgbClr val="FFFFFF"/>
                </a:solidFill>
                <a:latin typeface="Times New Roman" charset="0"/>
              </a:rPr>
              <a:t>PODSTAWOWE INFORMACJE O FOBII SOCJALNEJ (c.d.)</a:t>
            </a:r>
            <a:r>
              <a:rPr lang="pl-PL" sz="2400" u="sng">
                <a:solidFill>
                  <a:srgbClr val="FFFFFF"/>
                </a:solidFill>
                <a:latin typeface="Times New Roman" charset="0"/>
              </a:rPr>
              <a:t>:</a:t>
            </a:r>
          </a:p>
        </p:txBody>
      </p:sp>
      <p:sp>
        <p:nvSpPr>
          <p:cNvPr id="88067" name="Rectangle 3"/>
          <p:cNvSpPr>
            <a:spLocks noChangeArrowheads="1"/>
          </p:cNvSpPr>
          <p:nvPr/>
        </p:nvSpPr>
        <p:spPr bwMode="auto">
          <a:xfrm>
            <a:off x="2697163" y="1981200"/>
            <a:ext cx="7772400" cy="4114800"/>
          </a:xfrm>
          <a:prstGeom prst="rect">
            <a:avLst/>
          </a:prstGeom>
          <a:noFill/>
          <a:ln w="12700">
            <a:noFill/>
            <a:miter lim="800000"/>
            <a:headEnd/>
            <a:tailEnd/>
          </a:ln>
          <a:effectLst/>
        </p:spPr>
        <p:txBody>
          <a:bodyPr lIns="90488" tIns="44450" rIns="90488" bIns="44450"/>
          <a:lstStyle/>
          <a:p>
            <a:pPr eaLnBrk="0" fontAlgn="base" hangingPunct="0">
              <a:spcBef>
                <a:spcPct val="0"/>
              </a:spcBef>
              <a:spcAft>
                <a:spcPct val="0"/>
              </a:spcAft>
              <a:buFont typeface="Wingdings" pitchFamily="2" charset="2"/>
              <a:buChar char="Ø"/>
            </a:pPr>
            <a:r>
              <a:rPr lang="pl-PL" sz="2800" b="1">
                <a:solidFill>
                  <a:srgbClr val="FFFFFF"/>
                </a:solidFill>
                <a:latin typeface="Times New Roman" charset="0"/>
              </a:rPr>
              <a:t>FS JEST ZABURZENIEM WIĄŻĄCYM SIĘ Z LICZNYMI CHOROBAMI WSPÓŁISTNIEJĄCYMI;</a:t>
            </a:r>
          </a:p>
          <a:p>
            <a:pPr eaLnBrk="0" fontAlgn="base" hangingPunct="0">
              <a:spcBef>
                <a:spcPct val="0"/>
              </a:spcBef>
              <a:spcAft>
                <a:spcPct val="0"/>
              </a:spcAft>
              <a:buFont typeface="Wingdings" pitchFamily="2" charset="2"/>
              <a:buChar char="Ø"/>
            </a:pPr>
            <a:r>
              <a:rPr lang="pl-PL" sz="2800" b="1">
                <a:solidFill>
                  <a:srgbClr val="FFFFFF"/>
                </a:solidFill>
                <a:latin typeface="Times New Roman" charset="0"/>
              </a:rPr>
              <a:t>FS MA SZCZEGÓLNIE DUŻY WPŁYW NA ZŁE FUNKCJONOWANIE SPOŁECZNE;</a:t>
            </a:r>
          </a:p>
          <a:p>
            <a:pPr eaLnBrk="0" fontAlgn="base" hangingPunct="0">
              <a:spcBef>
                <a:spcPct val="0"/>
              </a:spcBef>
              <a:spcAft>
                <a:spcPct val="0"/>
              </a:spcAft>
              <a:buFont typeface="Wingdings" pitchFamily="2" charset="2"/>
              <a:buChar char="Ø"/>
            </a:pPr>
            <a:r>
              <a:rPr lang="pl-PL" sz="2800" b="1">
                <a:solidFill>
                  <a:srgbClr val="FFFFFF"/>
                </a:solidFill>
                <a:latin typeface="Times New Roman" charset="0"/>
              </a:rPr>
              <a:t>W OGROMNEJ WIĘKSZOŚCI PRZYPADKÓW FS JEST BŁĘDNIE DIAGNOZOWANA I LECZONA.</a:t>
            </a:r>
            <a:endParaRPr lang="pl-PL" sz="2400" b="1">
              <a:solidFill>
                <a:srgbClr val="FFFFFF"/>
              </a:solidFill>
              <a:latin typeface="Times New Roman" charset="0"/>
            </a:endParaRPr>
          </a:p>
        </p:txBody>
      </p:sp>
    </p:spTree>
    <p:extLst>
      <p:ext uri="{BB962C8B-B14F-4D97-AF65-F5344CB8AC3E}">
        <p14:creationId xmlns:p14="http://schemas.microsoft.com/office/powerpoint/2010/main" val="3672940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dissolve">
                                      <p:cBhvr>
                                        <p:cTn id="7" dur="500"/>
                                        <p:tgtEl>
                                          <p:spTgt spid="88066">
                                            <p:txEl>
                                              <p:pRg st="0" end="0"/>
                                            </p:txEl>
                                          </p:spTgt>
                                        </p:tgtEl>
                                      </p:cBhvr>
                                    </p:animEffect>
                                  </p:childTnLst>
                                  <p:subTnLst>
                                    <p:animClr clrSpc="rgb" dir="cw">
                                      <p:cBhvr override="childStyle">
                                        <p:cTn dur="1" fill="hold" display="0" masterRel="nextClick" afterEffect="1"/>
                                        <p:tgtEl>
                                          <p:spTgt spid="88066">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dissolve">
                                      <p:cBhvr>
                                        <p:cTn id="12" dur="500"/>
                                        <p:tgtEl>
                                          <p:spTgt spid="88067">
                                            <p:txEl>
                                              <p:pRg st="0" end="0"/>
                                            </p:txEl>
                                          </p:spTgt>
                                        </p:tgtEl>
                                      </p:cBhvr>
                                    </p:animEffect>
                                  </p:childTnLst>
                                  <p:subTnLst>
                                    <p:animClr clrSpc="rgb" dir="cw">
                                      <p:cBhvr override="childStyle">
                                        <p:cTn dur="1" fill="hold" display="0" masterRel="nextClick" afterEffect="1"/>
                                        <p:tgtEl>
                                          <p:spTgt spid="88067">
                                            <p:txEl>
                                              <p:pRg st="0" end="0"/>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Effect transition="in" filter="dissolve">
                                      <p:cBhvr>
                                        <p:cTn id="17" dur="500"/>
                                        <p:tgtEl>
                                          <p:spTgt spid="88067">
                                            <p:txEl>
                                              <p:pRg st="1" end="1"/>
                                            </p:txEl>
                                          </p:spTgt>
                                        </p:tgtEl>
                                      </p:cBhvr>
                                    </p:animEffect>
                                  </p:childTnLst>
                                  <p:subTnLst>
                                    <p:animClr clrSpc="rgb" dir="cw">
                                      <p:cBhvr override="childStyle">
                                        <p:cTn dur="1" fill="hold" display="0" masterRel="nextClick" afterEffect="1"/>
                                        <p:tgtEl>
                                          <p:spTgt spid="88067">
                                            <p:txEl>
                                              <p:pRg st="1" end="1"/>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067">
                                            <p:txEl>
                                              <p:pRg st="2" end="2"/>
                                            </p:txEl>
                                          </p:spTgt>
                                        </p:tgtEl>
                                        <p:attrNameLst>
                                          <p:attrName>style.visibility</p:attrName>
                                        </p:attrNameLst>
                                      </p:cBhvr>
                                      <p:to>
                                        <p:strVal val="visible"/>
                                      </p:to>
                                    </p:set>
                                    <p:animEffect transition="in" filter="dissolve">
                                      <p:cBhvr>
                                        <p:cTn id="22" dur="500"/>
                                        <p:tgtEl>
                                          <p:spTgt spid="88067">
                                            <p:txEl>
                                              <p:pRg st="2" end="2"/>
                                            </p:txEl>
                                          </p:spTgt>
                                        </p:tgtEl>
                                      </p:cBhvr>
                                    </p:animEffect>
                                  </p:childTnLst>
                                  <p:subTnLst>
                                    <p:animClr clrSpc="rgb" dir="cw">
                                      <p:cBhvr override="childStyle">
                                        <p:cTn dur="1" fill="hold" display="0" masterRel="nextClick" afterEffect="1"/>
                                        <p:tgtEl>
                                          <p:spTgt spid="88067">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autoUpdateAnimBg="0"/>
      <p:bldP spid="88067"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a:spLocks noGrp="1"/>
          </p:cNvSpPr>
          <p:nvPr>
            <p:ph type="sldNum" sz="quarter" idx="11"/>
          </p:nvPr>
        </p:nvSpPr>
        <p:spPr/>
        <p:txBody>
          <a:bodyPr/>
          <a:lstStyle/>
          <a:p>
            <a:fld id="{64E2557C-97F8-4779-8592-A6F0C7DA0964}" type="slidenum">
              <a:rPr lang="pl-PL">
                <a:solidFill>
                  <a:srgbClr val="FFFFFF"/>
                </a:solidFill>
              </a:rPr>
              <a:pPr/>
              <a:t>109</a:t>
            </a:fld>
            <a:endParaRPr lang="pl-PL">
              <a:solidFill>
                <a:srgbClr val="FFFFFF"/>
              </a:solidFill>
            </a:endParaRPr>
          </a:p>
        </p:txBody>
      </p:sp>
      <p:sp>
        <p:nvSpPr>
          <p:cNvPr id="89090" name="Rectangle 2"/>
          <p:cNvSpPr>
            <a:spLocks noChangeArrowheads="1"/>
          </p:cNvSpPr>
          <p:nvPr/>
        </p:nvSpPr>
        <p:spPr bwMode="auto">
          <a:xfrm>
            <a:off x="2168526" y="179388"/>
            <a:ext cx="7845425" cy="1187450"/>
          </a:xfrm>
          <a:prstGeom prst="rect">
            <a:avLst/>
          </a:prstGeom>
          <a:noFill/>
          <a:ln w="12700">
            <a:noFill/>
            <a:miter lim="800000"/>
            <a:headEnd/>
            <a:tailEnd/>
          </a:ln>
          <a:effectLst/>
        </p:spPr>
        <p:txBody>
          <a:bodyPr lIns="90488" tIns="44450" rIns="90488" bIns="44450" anchor="b">
            <a:spAutoFit/>
          </a:bodyPr>
          <a:lstStyle/>
          <a:p>
            <a:pPr algn="ctr" eaLnBrk="0" fontAlgn="base" hangingPunct="0">
              <a:spcBef>
                <a:spcPct val="0"/>
              </a:spcBef>
              <a:spcAft>
                <a:spcPct val="0"/>
              </a:spcAft>
            </a:pPr>
            <a:r>
              <a:rPr lang="pl-PL" sz="3600">
                <a:solidFill>
                  <a:srgbClr val="E3DCCF"/>
                </a:solidFill>
                <a:latin typeface="Times New Roman" charset="0"/>
              </a:rPr>
              <a:t>Współistniejące z fobią socjalną zaburzenia psychiczne</a:t>
            </a:r>
            <a:endParaRPr lang="en-US" sz="3600" b="1">
              <a:solidFill>
                <a:srgbClr val="00FFFF"/>
              </a:solidFill>
              <a:latin typeface="Times New Roman" charset="0"/>
            </a:endParaRPr>
          </a:p>
        </p:txBody>
      </p:sp>
      <p:sp>
        <p:nvSpPr>
          <p:cNvPr id="89091" name="Rectangle 3"/>
          <p:cNvSpPr>
            <a:spLocks noChangeArrowheads="1"/>
          </p:cNvSpPr>
          <p:nvPr/>
        </p:nvSpPr>
        <p:spPr bwMode="auto">
          <a:xfrm>
            <a:off x="2984500" y="2743201"/>
            <a:ext cx="6757988" cy="785813"/>
          </a:xfrm>
          <a:prstGeom prst="rect">
            <a:avLst/>
          </a:prstGeom>
          <a:noFill/>
          <a:ln w="9525">
            <a:noFill/>
            <a:miter lim="800000"/>
            <a:headEnd/>
            <a:tailEnd/>
          </a:ln>
          <a:effectLst/>
        </p:spPr>
        <p:txBody>
          <a:bodyPr lIns="92075" tIns="46038" rIns="92075" bIns="46038"/>
          <a:lstStyle/>
          <a:p>
            <a:pPr eaLnBrk="0" fontAlgn="base" hangingPunct="0">
              <a:spcBef>
                <a:spcPct val="20000"/>
              </a:spcBef>
              <a:spcAft>
                <a:spcPct val="0"/>
              </a:spcAft>
              <a:tabLst>
                <a:tab pos="5089525" algn="ctr"/>
              </a:tabLst>
            </a:pPr>
            <a:r>
              <a:rPr lang="pl-PL" sz="2400">
                <a:solidFill>
                  <a:srgbClr val="FFFFFF"/>
                </a:solidFill>
                <a:latin typeface="Times New Roman" charset="0"/>
              </a:rPr>
              <a:t>Zaburzenie </a:t>
            </a:r>
            <a:r>
              <a:rPr lang="en-US" sz="2400">
                <a:solidFill>
                  <a:srgbClr val="FFFFFF"/>
                </a:solidFill>
                <a:latin typeface="Times New Roman" charset="0"/>
              </a:rPr>
              <a:t>	 (%)</a:t>
            </a:r>
          </a:p>
        </p:txBody>
      </p:sp>
      <p:sp>
        <p:nvSpPr>
          <p:cNvPr id="89092" name="Rectangle 4"/>
          <p:cNvSpPr>
            <a:spLocks noChangeArrowheads="1"/>
          </p:cNvSpPr>
          <p:nvPr/>
        </p:nvSpPr>
        <p:spPr bwMode="auto">
          <a:xfrm>
            <a:off x="3048001" y="3478213"/>
            <a:ext cx="6748463" cy="2227262"/>
          </a:xfrm>
          <a:prstGeom prst="rect">
            <a:avLst/>
          </a:prstGeom>
          <a:noFill/>
          <a:ln w="12700">
            <a:noFill/>
            <a:miter lim="800000"/>
            <a:headEnd/>
            <a:tailEnd/>
          </a:ln>
          <a:effectLst/>
        </p:spPr>
        <p:txBody>
          <a:bodyPr>
            <a:spAutoFit/>
          </a:bodyPr>
          <a:lstStyle/>
          <a:p>
            <a:pPr eaLnBrk="0" fontAlgn="base" hangingPunct="0">
              <a:spcBef>
                <a:spcPct val="0"/>
              </a:spcBef>
              <a:spcAft>
                <a:spcPct val="0"/>
              </a:spcAft>
              <a:tabLst>
                <a:tab pos="744538" algn="dec"/>
                <a:tab pos="5089525" algn="dec"/>
              </a:tabLst>
            </a:pPr>
            <a:r>
              <a:rPr lang="en-US" sz="2400" b="1">
                <a:solidFill>
                  <a:srgbClr val="FFFFFF"/>
                </a:solidFill>
                <a:latin typeface="Times New Roman" charset="0"/>
              </a:rPr>
              <a:t>	</a:t>
            </a:r>
            <a:r>
              <a:rPr lang="en-US" sz="2800" b="1">
                <a:solidFill>
                  <a:srgbClr val="FFFFFF"/>
                </a:solidFill>
                <a:latin typeface="Arial" charset="0"/>
              </a:rPr>
              <a:t>Depres</a:t>
            </a:r>
            <a:r>
              <a:rPr lang="pl-PL" sz="2800" b="1">
                <a:solidFill>
                  <a:srgbClr val="FFFFFF"/>
                </a:solidFill>
                <a:latin typeface="Arial" charset="0"/>
              </a:rPr>
              <a:t>ja</a:t>
            </a:r>
            <a:r>
              <a:rPr lang="en-US" sz="2800" b="1">
                <a:solidFill>
                  <a:srgbClr val="FFFFFF"/>
                </a:solidFill>
                <a:latin typeface="Arial" charset="0"/>
              </a:rPr>
              <a:t>	35.8</a:t>
            </a:r>
          </a:p>
          <a:p>
            <a:pPr eaLnBrk="0" fontAlgn="base" hangingPunct="0">
              <a:spcBef>
                <a:spcPct val="0"/>
              </a:spcBef>
              <a:spcAft>
                <a:spcPct val="0"/>
              </a:spcAft>
              <a:tabLst>
                <a:tab pos="744538" algn="dec"/>
                <a:tab pos="5089525" algn="dec"/>
              </a:tabLst>
            </a:pPr>
            <a:r>
              <a:rPr lang="pl-PL" sz="2800" b="1">
                <a:solidFill>
                  <a:srgbClr val="FFFFFF"/>
                </a:solidFill>
                <a:latin typeface="Arial" charset="0"/>
              </a:rPr>
              <a:t>PD       </a:t>
            </a:r>
            <a:r>
              <a:rPr lang="en-US" sz="2800" b="1">
                <a:solidFill>
                  <a:srgbClr val="FFFFFF"/>
                </a:solidFill>
                <a:latin typeface="Arial" charset="0"/>
              </a:rPr>
              <a:t>	5.9</a:t>
            </a:r>
          </a:p>
          <a:p>
            <a:pPr eaLnBrk="0" fontAlgn="base" hangingPunct="0">
              <a:spcBef>
                <a:spcPct val="0"/>
              </a:spcBef>
              <a:spcAft>
                <a:spcPct val="0"/>
              </a:spcAft>
              <a:tabLst>
                <a:tab pos="744538" algn="dec"/>
                <a:tab pos="5089525" algn="dec"/>
              </a:tabLst>
            </a:pPr>
            <a:r>
              <a:rPr lang="pl-PL" sz="2800" b="1">
                <a:solidFill>
                  <a:srgbClr val="FFFFFF"/>
                </a:solidFill>
                <a:latin typeface="Arial" charset="0"/>
              </a:rPr>
              <a:t>ZUA </a:t>
            </a:r>
            <a:r>
              <a:rPr lang="en-US" sz="2800" b="1">
                <a:solidFill>
                  <a:srgbClr val="FFFFFF"/>
                </a:solidFill>
                <a:latin typeface="Arial" charset="0"/>
              </a:rPr>
              <a:t>	11.3</a:t>
            </a:r>
          </a:p>
          <a:p>
            <a:pPr eaLnBrk="0" fontAlgn="base" hangingPunct="0">
              <a:spcBef>
                <a:spcPct val="0"/>
              </a:spcBef>
              <a:spcAft>
                <a:spcPct val="0"/>
              </a:spcAft>
              <a:tabLst>
                <a:tab pos="744538" algn="dec"/>
                <a:tab pos="5089525" algn="dec"/>
              </a:tabLst>
            </a:pPr>
            <a:r>
              <a:rPr lang="pl-PL" sz="2800" b="1">
                <a:solidFill>
                  <a:srgbClr val="FFFFFF"/>
                </a:solidFill>
                <a:latin typeface="Arial" charset="0"/>
              </a:rPr>
              <a:t>Uzależnienie inne</a:t>
            </a:r>
            <a:r>
              <a:rPr lang="en-US" sz="2800" b="1">
                <a:solidFill>
                  <a:srgbClr val="FFFFFF"/>
                </a:solidFill>
                <a:latin typeface="Arial" charset="0"/>
              </a:rPr>
              <a:t>	3.4</a:t>
            </a:r>
          </a:p>
          <a:p>
            <a:pPr eaLnBrk="0" fontAlgn="base" hangingPunct="0">
              <a:spcBef>
                <a:spcPct val="0"/>
              </a:spcBef>
              <a:spcAft>
                <a:spcPct val="0"/>
              </a:spcAft>
              <a:tabLst>
                <a:tab pos="744538" algn="dec"/>
                <a:tab pos="5089525" algn="dec"/>
              </a:tabLst>
            </a:pPr>
            <a:r>
              <a:rPr lang="pl-PL" sz="2800" b="1">
                <a:solidFill>
                  <a:srgbClr val="FFFFFF"/>
                </a:solidFill>
                <a:latin typeface="Arial" charset="0"/>
              </a:rPr>
              <a:t>Jakiekolwiek </a:t>
            </a:r>
            <a:r>
              <a:rPr lang="en-US" sz="2800" b="1">
                <a:solidFill>
                  <a:srgbClr val="FFFFFF"/>
                </a:solidFill>
                <a:latin typeface="Arial" charset="0"/>
              </a:rPr>
              <a:t>	44.0	</a:t>
            </a:r>
          </a:p>
        </p:txBody>
      </p:sp>
      <p:sp>
        <p:nvSpPr>
          <p:cNvPr id="89093" name="Rectangle 5"/>
          <p:cNvSpPr>
            <a:spLocks noChangeArrowheads="1"/>
          </p:cNvSpPr>
          <p:nvPr/>
        </p:nvSpPr>
        <p:spPr bwMode="auto">
          <a:xfrm>
            <a:off x="2849563" y="3997299"/>
            <a:ext cx="6500812" cy="366767"/>
          </a:xfrm>
          <a:prstGeom prst="rect">
            <a:avLst/>
          </a:prstGeom>
          <a:noFill/>
          <a:ln w="19050">
            <a:solidFill>
              <a:schemeClr val="tx1"/>
            </a:solidFill>
            <a:miter lim="800000"/>
            <a:headEnd type="none" w="sm" len="sm"/>
            <a:tailEnd type="none" w="sm" len="sm"/>
          </a:ln>
          <a:effectLst/>
        </p:spPr>
        <p:txBody>
          <a:bodyPr lIns="90488" tIns="44450" rIns="90488" bIns="44450" anchor="ctr">
            <a:spAutoFit/>
          </a:bodyPr>
          <a:lstStyle/>
          <a:p>
            <a:pPr fontAlgn="base">
              <a:spcBef>
                <a:spcPct val="0"/>
              </a:spcBef>
              <a:spcAft>
                <a:spcPct val="0"/>
              </a:spcAft>
            </a:pPr>
            <a:endParaRPr lang="pl-PL">
              <a:solidFill>
                <a:srgbClr val="FFFFFF"/>
              </a:solidFill>
              <a:latin typeface="Arial" charset="0"/>
            </a:endParaRPr>
          </a:p>
        </p:txBody>
      </p:sp>
      <p:sp>
        <p:nvSpPr>
          <p:cNvPr id="89094" name="Line 6"/>
          <p:cNvSpPr>
            <a:spLocks noChangeShapeType="1"/>
          </p:cNvSpPr>
          <p:nvPr/>
        </p:nvSpPr>
        <p:spPr bwMode="auto">
          <a:xfrm>
            <a:off x="2846388" y="3355975"/>
            <a:ext cx="6508750" cy="0"/>
          </a:xfrm>
          <a:prstGeom prst="line">
            <a:avLst/>
          </a:prstGeom>
          <a:noFill/>
          <a:ln w="19050">
            <a:solidFill>
              <a:schemeClr val="tx1"/>
            </a:solidFill>
            <a:round/>
            <a:headEnd type="none" w="sm" len="sm"/>
            <a:tailEnd type="none" w="sm" len="sm"/>
          </a:ln>
          <a:effectLst/>
        </p:spPr>
        <p:txBody>
          <a:bodyPr wrap="none" lIns="90488" tIns="44450" rIns="90488" bIns="44450" anchor="ctr">
            <a:spAutoFit/>
          </a:bodyPr>
          <a:lstStyle/>
          <a:p>
            <a:pPr fontAlgn="base">
              <a:spcBef>
                <a:spcPct val="0"/>
              </a:spcBef>
              <a:spcAft>
                <a:spcPct val="0"/>
              </a:spcAft>
            </a:pPr>
            <a:endParaRPr lang="pl-PL">
              <a:solidFill>
                <a:srgbClr val="FFFFFF"/>
              </a:solidFill>
              <a:latin typeface="Arial" charset="0"/>
            </a:endParaRPr>
          </a:p>
        </p:txBody>
      </p:sp>
    </p:spTree>
    <p:extLst>
      <p:ext uri="{BB962C8B-B14F-4D97-AF65-F5344CB8AC3E}">
        <p14:creationId xmlns:p14="http://schemas.microsoft.com/office/powerpoint/2010/main" val="2790280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2063552" y="1412776"/>
            <a:ext cx="8401080" cy="1143000"/>
          </a:xfrm>
        </p:spPr>
        <p:txBody>
          <a:bodyPr/>
          <a:lstStyle/>
          <a:p>
            <a:r>
              <a:rPr lang="pl-PL" sz="3200" dirty="0"/>
              <a:t>MANIA – częstość objawów</a:t>
            </a:r>
            <a:endParaRPr lang="en-GB" sz="3200" dirty="0"/>
          </a:p>
        </p:txBody>
      </p:sp>
      <p:graphicFrame>
        <p:nvGraphicFramePr>
          <p:cNvPr id="261123" name="Group 3"/>
          <p:cNvGraphicFramePr>
            <a:graphicFrameLocks noGrp="1"/>
          </p:cNvGraphicFramePr>
          <p:nvPr>
            <p:ph idx="1"/>
            <p:extLst/>
          </p:nvPr>
        </p:nvGraphicFramePr>
        <p:xfrm>
          <a:off x="2063552" y="2738735"/>
          <a:ext cx="5486400" cy="3657600"/>
        </p:xfrm>
        <a:graphic>
          <a:graphicData uri="http://schemas.openxmlformats.org/drawingml/2006/table">
            <a:tbl>
              <a:tblPr/>
              <a:tblGrid>
                <a:gridCol w="2386608">
                  <a:extLst>
                    <a:ext uri="{9D8B030D-6E8A-4147-A177-3AD203B41FA5}">
                      <a16:colId xmlns:a16="http://schemas.microsoft.com/office/drawing/2014/main" val="20000"/>
                    </a:ext>
                  </a:extLst>
                </a:gridCol>
                <a:gridCol w="3099792">
                  <a:extLst>
                    <a:ext uri="{9D8B030D-6E8A-4147-A177-3AD203B41FA5}">
                      <a16:colId xmlns:a16="http://schemas.microsoft.com/office/drawing/2014/main" val="20001"/>
                    </a:ext>
                  </a:extLst>
                </a:gridCol>
              </a:tblGrid>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Natłok mowy</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98</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Nadaktywność</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87</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1" i="0" u="sng" strike="noStrike" cap="none" normalizeH="0" baseline="0" dirty="0">
                          <a:ln>
                            <a:noFill/>
                          </a:ln>
                          <a:solidFill>
                            <a:srgbClr val="022F6C"/>
                          </a:solidFill>
                          <a:effectLst/>
                          <a:latin typeface="Arial" charset="0"/>
                          <a:cs typeface="Arial" charset="0"/>
                        </a:rPr>
                        <a:t>Zaburzenia snu</a:t>
                      </a:r>
                      <a:endParaRPr kumimoji="0" lang="en-GB" sz="2000" b="1" i="0" u="sng"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81</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1" i="0" u="sng" strike="noStrike" cap="none" normalizeH="0" baseline="0" dirty="0">
                          <a:ln>
                            <a:noFill/>
                          </a:ln>
                          <a:solidFill>
                            <a:srgbClr val="022F6C"/>
                          </a:solidFill>
                          <a:effectLst/>
                          <a:latin typeface="Arial" charset="0"/>
                          <a:cs typeface="Arial" charset="0"/>
                        </a:rPr>
                        <a:t>Drażliwość </a:t>
                      </a:r>
                      <a:endParaRPr kumimoji="0" lang="en-GB" sz="2000" b="1" i="0" u="sng"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80</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Wielkościowość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78</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1" i="0" u="sng" strike="noStrike" cap="none" normalizeH="0" baseline="0" dirty="0">
                          <a:ln>
                            <a:noFill/>
                          </a:ln>
                          <a:solidFill>
                            <a:srgbClr val="022F6C"/>
                          </a:solidFill>
                          <a:effectLst/>
                          <a:latin typeface="Arial" charset="0"/>
                          <a:cs typeface="Arial" charset="0"/>
                        </a:rPr>
                        <a:t>Depresja </a:t>
                      </a:r>
                      <a:endParaRPr kumimoji="0" lang="en-GB" sz="2000" b="1" i="0" u="sng"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72</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Gonitwa myśli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71</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1" i="0" u="sng" strike="noStrike" cap="none" normalizeH="0" baseline="0" dirty="0">
                          <a:ln>
                            <a:noFill/>
                          </a:ln>
                          <a:solidFill>
                            <a:srgbClr val="022F6C"/>
                          </a:solidFill>
                          <a:effectLst/>
                          <a:latin typeface="Arial" charset="0"/>
                          <a:cs typeface="Arial" charset="0"/>
                        </a:rPr>
                        <a:t>Zab. koncentracji </a:t>
                      </a:r>
                      <a:endParaRPr kumimoji="0" lang="en-GB" sz="2000" b="1" i="0" u="sng"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71</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Wahania nastroju</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69</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61177" name="Text Box 57"/>
          <p:cNvSpPr txBox="1">
            <a:spLocks noChangeArrowheads="1"/>
          </p:cNvSpPr>
          <p:nvPr/>
        </p:nvSpPr>
        <p:spPr bwMode="auto">
          <a:xfrm>
            <a:off x="6816562" y="6396336"/>
            <a:ext cx="3851439" cy="461665"/>
          </a:xfrm>
          <a:prstGeom prst="rect">
            <a:avLst/>
          </a:prstGeom>
          <a:noFill/>
          <a:ln w="25400">
            <a:noFill/>
            <a:miter lim="800000"/>
            <a:headEnd type="none" w="sm" len="sm"/>
            <a:tailEnd type="none" w="sm" len="sm"/>
          </a:ln>
          <a:effectLst/>
        </p:spPr>
        <p:txBody>
          <a:bodyPr wrap="none">
            <a:spAutoFit/>
          </a:bodyPr>
          <a:lstStyle/>
          <a:p>
            <a:pPr algn="r" eaLnBrk="0" fontAlgn="base" hangingPunct="0">
              <a:spcBef>
                <a:spcPct val="0"/>
              </a:spcBef>
              <a:spcAft>
                <a:spcPct val="0"/>
              </a:spcAft>
            </a:pPr>
            <a:r>
              <a:rPr lang="fr-FR" sz="1200" dirty="0" err="1">
                <a:solidFill>
                  <a:srgbClr val="022F6C"/>
                </a:solidFill>
                <a:latin typeface="Times New Roman"/>
              </a:rPr>
              <a:t>Goodwin</a:t>
            </a:r>
            <a:r>
              <a:rPr lang="fr-FR" sz="1200" dirty="0">
                <a:solidFill>
                  <a:srgbClr val="022F6C"/>
                </a:solidFill>
                <a:latin typeface="Times New Roman"/>
              </a:rPr>
              <a:t> FK, </a:t>
            </a:r>
            <a:r>
              <a:rPr lang="fr-FR" sz="1200" dirty="0" err="1">
                <a:solidFill>
                  <a:srgbClr val="022F6C"/>
                </a:solidFill>
                <a:latin typeface="Times New Roman"/>
              </a:rPr>
              <a:t>Jamison</a:t>
            </a:r>
            <a:r>
              <a:rPr lang="fr-FR" sz="1200" dirty="0">
                <a:solidFill>
                  <a:srgbClr val="022F6C"/>
                </a:solidFill>
                <a:latin typeface="Times New Roman"/>
              </a:rPr>
              <a:t> KR. 1990 </a:t>
            </a:r>
            <a:r>
              <a:rPr lang="fr-FR" sz="1200" i="1" dirty="0" err="1">
                <a:solidFill>
                  <a:srgbClr val="022F6C"/>
                </a:solidFill>
                <a:latin typeface="Times New Roman"/>
              </a:rPr>
              <a:t>Manic</a:t>
            </a:r>
            <a:r>
              <a:rPr lang="fr-FR" sz="1200" i="1" dirty="0">
                <a:solidFill>
                  <a:srgbClr val="022F6C"/>
                </a:solidFill>
                <a:latin typeface="Times New Roman"/>
              </a:rPr>
              <a:t>-</a:t>
            </a:r>
            <a:r>
              <a:rPr lang="fr-FR" sz="1200" i="1" dirty="0" err="1">
                <a:solidFill>
                  <a:srgbClr val="022F6C"/>
                </a:solidFill>
                <a:latin typeface="Times New Roman"/>
              </a:rPr>
              <a:t>Depressive</a:t>
            </a:r>
            <a:r>
              <a:rPr lang="fr-FR" sz="1200" i="1" dirty="0">
                <a:solidFill>
                  <a:srgbClr val="022F6C"/>
                </a:solidFill>
                <a:latin typeface="Times New Roman"/>
              </a:rPr>
              <a:t> </a:t>
            </a:r>
            <a:r>
              <a:rPr lang="fr-FR" sz="1200" i="1" dirty="0" err="1">
                <a:solidFill>
                  <a:srgbClr val="022F6C"/>
                </a:solidFill>
                <a:latin typeface="Times New Roman"/>
              </a:rPr>
              <a:t>Illness</a:t>
            </a:r>
            <a:r>
              <a:rPr lang="fr-FR" sz="1200" dirty="0">
                <a:solidFill>
                  <a:srgbClr val="022F6C"/>
                </a:solidFill>
                <a:latin typeface="Times New Roman"/>
              </a:rPr>
              <a:t> </a:t>
            </a:r>
            <a:br>
              <a:rPr lang="fr-FR" sz="1200" dirty="0">
                <a:solidFill>
                  <a:srgbClr val="022F6C"/>
                </a:solidFill>
                <a:latin typeface="Times New Roman"/>
              </a:rPr>
            </a:br>
            <a:r>
              <a:rPr lang="fr-FR" sz="1200" dirty="0">
                <a:solidFill>
                  <a:srgbClr val="022F6C"/>
                </a:solidFill>
                <a:latin typeface="Times New Roman"/>
              </a:rPr>
              <a:t>Oxford </a:t>
            </a:r>
            <a:r>
              <a:rPr lang="fr-FR" sz="1200" dirty="0" err="1">
                <a:solidFill>
                  <a:srgbClr val="022F6C"/>
                </a:solidFill>
                <a:latin typeface="Times New Roman"/>
              </a:rPr>
              <a:t>University</a:t>
            </a:r>
            <a:r>
              <a:rPr lang="fr-FR" sz="1200" dirty="0">
                <a:solidFill>
                  <a:srgbClr val="022F6C"/>
                </a:solidFill>
                <a:latin typeface="Times New Roman"/>
              </a:rPr>
              <a:t> </a:t>
            </a:r>
            <a:r>
              <a:rPr lang="fr-FR" sz="1200" dirty="0" err="1">
                <a:solidFill>
                  <a:srgbClr val="022F6C"/>
                </a:solidFill>
                <a:latin typeface="Times New Roman"/>
              </a:rPr>
              <a:t>Press</a:t>
            </a:r>
            <a:r>
              <a:rPr lang="fr-FR" sz="1200" dirty="0">
                <a:solidFill>
                  <a:srgbClr val="022F6C"/>
                </a:solidFill>
                <a:latin typeface="Times New Roman"/>
              </a:rPr>
              <a:t> </a:t>
            </a:r>
            <a:r>
              <a:rPr lang="en-US" sz="1200" dirty="0">
                <a:solidFill>
                  <a:srgbClr val="022F6C"/>
                </a:solidFill>
                <a:latin typeface="Times New Roman"/>
              </a:rPr>
              <a:t>Inc., New York, NY: </a:t>
            </a:r>
            <a:r>
              <a:rPr lang="fr-FR" sz="1200" dirty="0">
                <a:solidFill>
                  <a:srgbClr val="022F6C"/>
                </a:solidFill>
                <a:latin typeface="Times New Roman"/>
              </a:rPr>
              <a:t>227-244</a:t>
            </a:r>
            <a:endParaRPr lang="en-US" sz="1200" dirty="0">
              <a:solidFill>
                <a:srgbClr val="022F6C"/>
              </a:solidFill>
              <a:latin typeface="Times New Roman"/>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9" y="260648"/>
            <a:ext cx="2471813" cy="266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935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numeru slajdu 3"/>
          <p:cNvSpPr>
            <a:spLocks noGrp="1"/>
          </p:cNvSpPr>
          <p:nvPr>
            <p:ph type="sldNum" sz="quarter" idx="11"/>
          </p:nvPr>
        </p:nvSpPr>
        <p:spPr/>
        <p:txBody>
          <a:bodyPr/>
          <a:lstStyle/>
          <a:p>
            <a:fld id="{D927A1E0-B661-4A38-837F-CE0FDA5A0054}" type="slidenum">
              <a:rPr lang="pl-PL">
                <a:solidFill>
                  <a:srgbClr val="FFFFFF"/>
                </a:solidFill>
              </a:rPr>
              <a:pPr/>
              <a:t>110</a:t>
            </a:fld>
            <a:endParaRPr lang="pl-PL">
              <a:solidFill>
                <a:srgbClr val="FFFFFF"/>
              </a:solidFill>
            </a:endParaRPr>
          </a:p>
        </p:txBody>
      </p:sp>
      <p:sp>
        <p:nvSpPr>
          <p:cNvPr id="90114" name="Rectangle 2"/>
          <p:cNvSpPr>
            <a:spLocks noChangeArrowheads="1"/>
          </p:cNvSpPr>
          <p:nvPr/>
        </p:nvSpPr>
        <p:spPr bwMode="auto">
          <a:xfrm>
            <a:off x="1524000" y="633414"/>
            <a:ext cx="9144000" cy="738187"/>
          </a:xfrm>
          <a:prstGeom prst="rect">
            <a:avLst/>
          </a:prstGeom>
          <a:noFill/>
          <a:ln w="12700">
            <a:noFill/>
            <a:miter lim="800000"/>
            <a:headEnd/>
            <a:tailEnd/>
          </a:ln>
          <a:effectLst/>
        </p:spPr>
        <p:txBody>
          <a:bodyPr lIns="90488" tIns="44450" rIns="90488" bIns="44450" anchor="b"/>
          <a:lstStyle/>
          <a:p>
            <a:pPr algn="ctr" eaLnBrk="0" fontAlgn="base" hangingPunct="0">
              <a:spcBef>
                <a:spcPct val="0"/>
              </a:spcBef>
              <a:spcAft>
                <a:spcPct val="0"/>
              </a:spcAft>
            </a:pPr>
            <a:r>
              <a:rPr lang="pl-PL" sz="2800">
                <a:solidFill>
                  <a:srgbClr val="E3DCCF"/>
                </a:solidFill>
                <a:latin typeface="Times New Roman" charset="0"/>
              </a:rPr>
              <a:t>Współistniejące z fobią socjalną zaburzenia psychiczne</a:t>
            </a:r>
            <a:endParaRPr lang="en-US" sz="2800" b="1">
              <a:solidFill>
                <a:srgbClr val="00FFFF"/>
              </a:solidFill>
              <a:latin typeface="Times New Roman" charset="0"/>
            </a:endParaRPr>
          </a:p>
          <a:p>
            <a:pPr algn="ctr" eaLnBrk="0" fontAlgn="base" hangingPunct="0">
              <a:spcBef>
                <a:spcPct val="0"/>
              </a:spcBef>
              <a:spcAft>
                <a:spcPct val="0"/>
              </a:spcAft>
            </a:pPr>
            <a:endParaRPr lang="en-US" sz="3600">
              <a:solidFill>
                <a:srgbClr val="E3DCCF"/>
              </a:solidFill>
              <a:latin typeface="Times New Roman" charset="0"/>
            </a:endParaRPr>
          </a:p>
        </p:txBody>
      </p:sp>
      <p:graphicFrame>
        <p:nvGraphicFramePr>
          <p:cNvPr id="90115" name="Object 3">
            <a:hlinkClick r:id="" action="ppaction://ole?verb=0"/>
          </p:cNvPr>
          <p:cNvGraphicFramePr>
            <a:graphicFrameLocks/>
          </p:cNvGraphicFramePr>
          <p:nvPr/>
        </p:nvGraphicFramePr>
        <p:xfrm>
          <a:off x="1928814" y="1946276"/>
          <a:ext cx="8142287" cy="4124325"/>
        </p:xfrm>
        <a:graphic>
          <a:graphicData uri="http://schemas.openxmlformats.org/presentationml/2006/ole">
            <mc:AlternateContent xmlns:mc="http://schemas.openxmlformats.org/markup-compatibility/2006">
              <mc:Choice xmlns:v="urn:schemas-microsoft-com:vml" Requires="v">
                <p:oleObj spid="_x0000_s5139" name="Wykres" r:id="rId4" imgW="8162831" imgH="4133980" progId="MSGraph.Chart.8">
                  <p:embed followColorScheme="full"/>
                </p:oleObj>
              </mc:Choice>
              <mc:Fallback>
                <p:oleObj name="Wykres" r:id="rId4" imgW="8162831" imgH="4133980" progId="MSGraph.Chart.8">
                  <p:embed followColorScheme="full"/>
                  <p:pic>
                    <p:nvPicPr>
                      <p:cNvPr id="0" name=""/>
                      <p:cNvPicPr>
                        <a:picLocks noChangeArrowheads="1"/>
                      </p:cNvPicPr>
                      <p:nvPr/>
                    </p:nvPicPr>
                    <p:blipFill>
                      <a:blip r:embed="rId5"/>
                      <a:srcRect/>
                      <a:stretch>
                        <a:fillRect/>
                      </a:stretch>
                    </p:blipFill>
                    <p:spPr bwMode="auto">
                      <a:xfrm>
                        <a:off x="1928814" y="1946276"/>
                        <a:ext cx="8142287"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6" name="Rectangle 4"/>
          <p:cNvSpPr>
            <a:spLocks noChangeArrowheads="1"/>
          </p:cNvSpPr>
          <p:nvPr/>
        </p:nvSpPr>
        <p:spPr bwMode="auto">
          <a:xfrm>
            <a:off x="4694238" y="1374775"/>
            <a:ext cx="2800350" cy="579438"/>
          </a:xfrm>
          <a:prstGeom prst="rect">
            <a:avLst/>
          </a:prstGeom>
          <a:noFill/>
          <a:ln w="25400">
            <a:noFill/>
            <a:miter lim="800000"/>
            <a:headEnd/>
            <a:tailEnd/>
          </a:ln>
          <a:effectLst/>
        </p:spPr>
        <p:txBody>
          <a:bodyPr wrap="none">
            <a:spAutoFit/>
          </a:bodyPr>
          <a:lstStyle/>
          <a:p>
            <a:pPr algn="ctr" eaLnBrk="0" fontAlgn="base" hangingPunct="0">
              <a:spcBef>
                <a:spcPct val="0"/>
              </a:spcBef>
              <a:spcAft>
                <a:spcPct val="0"/>
              </a:spcAft>
            </a:pPr>
            <a:r>
              <a:rPr lang="pl-PL" sz="3200" b="1">
                <a:solidFill>
                  <a:srgbClr val="E3DCCF"/>
                </a:solidFill>
                <a:latin typeface="Arial" charset="0"/>
              </a:rPr>
              <a:t>Co pierwsze?</a:t>
            </a:r>
            <a:endParaRPr lang="en-US" sz="3200" b="1">
              <a:solidFill>
                <a:srgbClr val="E3DCCF"/>
              </a:solidFill>
              <a:latin typeface="Arial" charset="0"/>
            </a:endParaRPr>
          </a:p>
        </p:txBody>
      </p:sp>
      <p:sp>
        <p:nvSpPr>
          <p:cNvPr id="90117" name="Text Box 5"/>
          <p:cNvSpPr txBox="1">
            <a:spLocks noChangeArrowheads="1"/>
          </p:cNvSpPr>
          <p:nvPr/>
        </p:nvSpPr>
        <p:spPr bwMode="auto">
          <a:xfrm>
            <a:off x="7531101" y="4341814"/>
            <a:ext cx="3145093" cy="366767"/>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15000"/>
              </a:spcBef>
              <a:spcAft>
                <a:spcPct val="20000"/>
              </a:spcAft>
            </a:pPr>
            <a:r>
              <a:rPr lang="pl-PL" b="1">
                <a:solidFill>
                  <a:srgbClr val="FFFFFF"/>
                </a:solidFill>
                <a:latin typeface="Arial" charset="0"/>
              </a:rPr>
              <a:t>W tym samym czasie</a:t>
            </a:r>
            <a:r>
              <a:rPr lang="en-US" b="1">
                <a:solidFill>
                  <a:srgbClr val="FFFFFF"/>
                </a:solidFill>
                <a:latin typeface="Arial" charset="0"/>
              </a:rPr>
              <a:t>   15%</a:t>
            </a:r>
          </a:p>
        </p:txBody>
      </p:sp>
      <p:sp>
        <p:nvSpPr>
          <p:cNvPr id="90118" name="Text Box 6"/>
          <p:cNvSpPr txBox="1">
            <a:spLocks noChangeArrowheads="1"/>
          </p:cNvSpPr>
          <p:nvPr/>
        </p:nvSpPr>
        <p:spPr bwMode="auto">
          <a:xfrm>
            <a:off x="6713539" y="5600701"/>
            <a:ext cx="2196115" cy="366767"/>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15000"/>
              </a:spcBef>
              <a:spcAft>
                <a:spcPct val="20000"/>
              </a:spcAft>
            </a:pPr>
            <a:r>
              <a:rPr lang="en-US" b="1">
                <a:solidFill>
                  <a:srgbClr val="FFFFFF"/>
                </a:solidFill>
                <a:latin typeface="Arial" charset="0"/>
              </a:rPr>
              <a:t>Comorbidity   15%</a:t>
            </a:r>
          </a:p>
        </p:txBody>
      </p:sp>
      <p:sp>
        <p:nvSpPr>
          <p:cNvPr id="90119" name="Text Box 7"/>
          <p:cNvSpPr txBox="1">
            <a:spLocks noChangeArrowheads="1"/>
          </p:cNvSpPr>
          <p:nvPr/>
        </p:nvSpPr>
        <p:spPr bwMode="auto">
          <a:xfrm>
            <a:off x="2133601" y="2209801"/>
            <a:ext cx="2439771" cy="366767"/>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15000"/>
              </a:spcBef>
              <a:spcAft>
                <a:spcPct val="20000"/>
              </a:spcAft>
            </a:pPr>
            <a:r>
              <a:rPr lang="pl-PL" b="1">
                <a:solidFill>
                  <a:srgbClr val="FFFFFF"/>
                </a:solidFill>
                <a:latin typeface="Arial" charset="0"/>
              </a:rPr>
              <a:t>Fobia socjalna</a:t>
            </a:r>
            <a:r>
              <a:rPr lang="en-US" b="1">
                <a:solidFill>
                  <a:srgbClr val="FFFFFF"/>
                </a:solidFill>
                <a:latin typeface="Arial" charset="0"/>
              </a:rPr>
              <a:t>   71%</a:t>
            </a:r>
          </a:p>
        </p:txBody>
      </p:sp>
      <p:sp>
        <p:nvSpPr>
          <p:cNvPr id="90120" name="Text Box 8"/>
          <p:cNvSpPr txBox="1">
            <a:spLocks noChangeArrowheads="1"/>
          </p:cNvSpPr>
          <p:nvPr/>
        </p:nvSpPr>
        <p:spPr bwMode="auto">
          <a:xfrm>
            <a:off x="8224839" y="6302376"/>
            <a:ext cx="2237793" cy="335989"/>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pPr>
            <a:r>
              <a:rPr lang="en-US" sz="1600" b="1">
                <a:solidFill>
                  <a:srgbClr val="FFFFFF"/>
                </a:solidFill>
                <a:latin typeface="Arial" charset="0"/>
              </a:rPr>
              <a:t>Katzelnick et al, 1998</a:t>
            </a:r>
            <a:endParaRPr lang="en-US" sz="1600" b="1">
              <a:solidFill>
                <a:srgbClr val="FFFFFF"/>
              </a:solidFill>
              <a:latin typeface="Times New Roman" charset="0"/>
            </a:endParaRPr>
          </a:p>
        </p:txBody>
      </p:sp>
    </p:spTree>
    <p:extLst>
      <p:ext uri="{BB962C8B-B14F-4D97-AF65-F5344CB8AC3E}">
        <p14:creationId xmlns:p14="http://schemas.microsoft.com/office/powerpoint/2010/main" val="1072507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barn(outHorizontal)">
                                      <p:cBhvr>
                                        <p:cTn id="7" dur="500"/>
                                        <p:tgtEl>
                                          <p:spTgt spid="901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0115"/>
                                        </p:tgtEl>
                                        <p:attrNameLst>
                                          <p:attrName>style.visibility</p:attrName>
                                        </p:attrNameLst>
                                      </p:cBhvr>
                                      <p:to>
                                        <p:strVal val="visible"/>
                                      </p:to>
                                    </p:set>
                                    <p:animEffect transition="in" filter="barn(outHorizontal)">
                                      <p:cBhvr>
                                        <p:cTn id="12" dur="500"/>
                                        <p:tgtEl>
                                          <p:spTgt spid="901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90115"/>
                                        </p:tgtEl>
                                        <p:attrNameLst>
                                          <p:attrName>style.visibility</p:attrName>
                                        </p:attrNameLst>
                                      </p:cBhvr>
                                      <p:to>
                                        <p:strVal val="visible"/>
                                      </p:to>
                                    </p:set>
                                    <p:animEffect transition="in" filter="barn(outHorizontal)">
                                      <p:cBhvr>
                                        <p:cTn id="17"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0115" grpId="0" bld="category"/>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3"/>
          <p:cNvSpPr>
            <a:spLocks noGrp="1"/>
          </p:cNvSpPr>
          <p:nvPr>
            <p:ph type="sldNum" sz="quarter" idx="11"/>
          </p:nvPr>
        </p:nvSpPr>
        <p:spPr/>
        <p:txBody>
          <a:bodyPr/>
          <a:lstStyle/>
          <a:p>
            <a:fld id="{B3221B63-F752-4A2F-B422-ED34B1395931}" type="slidenum">
              <a:rPr lang="pl-PL">
                <a:solidFill>
                  <a:srgbClr val="FFFFFF"/>
                </a:solidFill>
              </a:rPr>
              <a:pPr/>
              <a:t>111</a:t>
            </a:fld>
            <a:endParaRPr lang="pl-PL">
              <a:solidFill>
                <a:srgbClr val="FFFFFF"/>
              </a:solidFill>
            </a:endParaRPr>
          </a:p>
        </p:txBody>
      </p:sp>
      <p:sp>
        <p:nvSpPr>
          <p:cNvPr id="93186" name="Rectangle 2"/>
          <p:cNvSpPr>
            <a:spLocks noChangeArrowheads="1"/>
          </p:cNvSpPr>
          <p:nvPr/>
        </p:nvSpPr>
        <p:spPr bwMode="auto">
          <a:xfrm>
            <a:off x="2697163" y="457200"/>
            <a:ext cx="7772400" cy="1143000"/>
          </a:xfrm>
          <a:prstGeom prst="rect">
            <a:avLst/>
          </a:prstGeom>
          <a:noFill/>
          <a:ln w="12700">
            <a:noFill/>
            <a:miter lim="800000"/>
            <a:headEnd/>
            <a:tailEnd/>
          </a:ln>
          <a:effectLst/>
        </p:spPr>
        <p:txBody>
          <a:bodyPr lIns="90488" tIns="44450" rIns="90488" bIns="44450" anchor="ctr"/>
          <a:lstStyle/>
          <a:p>
            <a:pPr eaLnBrk="0" fontAlgn="base" hangingPunct="0">
              <a:spcBef>
                <a:spcPct val="0"/>
              </a:spcBef>
              <a:spcAft>
                <a:spcPct val="0"/>
              </a:spcAft>
            </a:pPr>
            <a:r>
              <a:rPr lang="pl-PL" sz="2800" b="1" u="sng">
                <a:solidFill>
                  <a:srgbClr val="FFFFFF"/>
                </a:solidFill>
                <a:latin typeface="Times New Roman" charset="0"/>
              </a:rPr>
              <a:t>CO OZNACZA DLA KONKRETNEJ OSOBY MIEĆ FS:</a:t>
            </a:r>
          </a:p>
        </p:txBody>
      </p:sp>
      <p:sp>
        <p:nvSpPr>
          <p:cNvPr id="93187" name="Rectangle 3"/>
          <p:cNvSpPr>
            <a:spLocks noChangeArrowheads="1"/>
          </p:cNvSpPr>
          <p:nvPr/>
        </p:nvSpPr>
        <p:spPr bwMode="auto">
          <a:xfrm>
            <a:off x="2697163" y="1981200"/>
            <a:ext cx="3810000" cy="4114800"/>
          </a:xfrm>
          <a:prstGeom prst="rect">
            <a:avLst/>
          </a:prstGeom>
          <a:noFill/>
          <a:ln w="12700">
            <a:noFill/>
            <a:miter lim="800000"/>
            <a:headEnd/>
            <a:tailEnd/>
          </a:ln>
          <a:effectLst/>
        </p:spPr>
        <p:txBody>
          <a:bodyPr lIns="90488" tIns="44450" rIns="90488" bIns="44450"/>
          <a:lstStyle/>
          <a:p>
            <a:pPr eaLnBrk="0" fontAlgn="base" hangingPunct="0">
              <a:spcBef>
                <a:spcPct val="0"/>
              </a:spcBef>
              <a:spcAft>
                <a:spcPct val="0"/>
              </a:spcAft>
              <a:buFont typeface="Wingdings" pitchFamily="2" charset="2"/>
              <a:buChar char="ü"/>
            </a:pPr>
            <a:r>
              <a:rPr lang="pl-PL" sz="2400" b="1">
                <a:solidFill>
                  <a:srgbClr val="FFFFFF"/>
                </a:solidFill>
                <a:latin typeface="Times New Roman" charset="0"/>
              </a:rPr>
              <a:t>BYĆ SAMOTNYM</a:t>
            </a:r>
          </a:p>
          <a:p>
            <a:pPr eaLnBrk="0" fontAlgn="base" hangingPunct="0">
              <a:spcBef>
                <a:spcPct val="0"/>
              </a:spcBef>
              <a:spcAft>
                <a:spcPct val="0"/>
              </a:spcAft>
              <a:buFont typeface="Wingdings" pitchFamily="2" charset="2"/>
              <a:buChar char="ü"/>
            </a:pPr>
            <a:r>
              <a:rPr lang="pl-PL" sz="2400" b="1">
                <a:solidFill>
                  <a:srgbClr val="FFFFFF"/>
                </a:solidFill>
                <a:latin typeface="Times New Roman" charset="0"/>
              </a:rPr>
              <a:t>BYĆ SŁABO WYKSZTAŁCONYM</a:t>
            </a:r>
          </a:p>
          <a:p>
            <a:pPr eaLnBrk="0" fontAlgn="base" hangingPunct="0">
              <a:spcBef>
                <a:spcPct val="0"/>
              </a:spcBef>
              <a:spcAft>
                <a:spcPct val="0"/>
              </a:spcAft>
              <a:buFont typeface="Wingdings" pitchFamily="2" charset="2"/>
              <a:buChar char="ü"/>
            </a:pPr>
            <a:r>
              <a:rPr lang="pl-PL" sz="2400" b="1">
                <a:solidFill>
                  <a:srgbClr val="FFFFFF"/>
                </a:solidFill>
                <a:latin typeface="Times New Roman" charset="0"/>
              </a:rPr>
              <a:t>BYĆ FINANSOWO ZALEŻNYM</a:t>
            </a:r>
          </a:p>
          <a:p>
            <a:pPr eaLnBrk="0" fontAlgn="base" hangingPunct="0">
              <a:spcBef>
                <a:spcPct val="0"/>
              </a:spcBef>
              <a:spcAft>
                <a:spcPct val="0"/>
              </a:spcAft>
              <a:buFont typeface="Wingdings" pitchFamily="2" charset="2"/>
              <a:buChar char="ü"/>
            </a:pPr>
            <a:r>
              <a:rPr lang="pl-PL" sz="2400" b="1">
                <a:solidFill>
                  <a:srgbClr val="FFFFFF"/>
                </a:solidFill>
                <a:latin typeface="Times New Roman" charset="0"/>
              </a:rPr>
              <a:t>BYĆ UBOŻSZYM</a:t>
            </a:r>
          </a:p>
          <a:p>
            <a:pPr eaLnBrk="0" fontAlgn="base" hangingPunct="0">
              <a:spcBef>
                <a:spcPct val="0"/>
              </a:spcBef>
              <a:spcAft>
                <a:spcPct val="0"/>
              </a:spcAft>
              <a:buFont typeface="Wingdings" pitchFamily="2" charset="2"/>
              <a:buChar char="ü"/>
            </a:pPr>
            <a:r>
              <a:rPr lang="pl-PL" sz="2400" b="1">
                <a:solidFill>
                  <a:srgbClr val="FFFFFF"/>
                </a:solidFill>
                <a:latin typeface="Times New Roman" charset="0"/>
              </a:rPr>
              <a:t>NIE MIEĆ STAŁEJ PRACY LUB NIE MIEĆ PRACY W OGÓLE</a:t>
            </a:r>
          </a:p>
          <a:p>
            <a:pPr eaLnBrk="0" fontAlgn="base" hangingPunct="0">
              <a:spcBef>
                <a:spcPct val="0"/>
              </a:spcBef>
              <a:spcAft>
                <a:spcPct val="0"/>
              </a:spcAft>
              <a:buFont typeface="Wingdings" pitchFamily="2" charset="2"/>
              <a:buChar char="ü"/>
            </a:pPr>
            <a:r>
              <a:rPr lang="pl-PL" sz="2400" b="1">
                <a:solidFill>
                  <a:srgbClr val="FFFFFF"/>
                </a:solidFill>
                <a:latin typeface="Times New Roman" charset="0"/>
              </a:rPr>
              <a:t>CIERPIEĆ NA INNE ZAB. PSYCHICZNE</a:t>
            </a:r>
          </a:p>
          <a:p>
            <a:pPr eaLnBrk="0" fontAlgn="base" hangingPunct="0">
              <a:spcBef>
                <a:spcPct val="0"/>
              </a:spcBef>
              <a:spcAft>
                <a:spcPct val="0"/>
              </a:spcAft>
            </a:pPr>
            <a:endParaRPr lang="pl-PL" sz="2400" b="1">
              <a:solidFill>
                <a:srgbClr val="FFFFFF"/>
              </a:solidFill>
              <a:latin typeface="Times New Roman" charset="0"/>
            </a:endParaRPr>
          </a:p>
        </p:txBody>
      </p:sp>
      <p:sp>
        <p:nvSpPr>
          <p:cNvPr id="93188" name="Rectangle 4"/>
          <p:cNvSpPr>
            <a:spLocks noChangeArrowheads="1"/>
          </p:cNvSpPr>
          <p:nvPr/>
        </p:nvSpPr>
        <p:spPr bwMode="auto">
          <a:xfrm>
            <a:off x="6659563" y="1981200"/>
            <a:ext cx="3810000" cy="4114800"/>
          </a:xfrm>
          <a:prstGeom prst="rect">
            <a:avLst/>
          </a:prstGeom>
          <a:noFill/>
          <a:ln w="12700">
            <a:noFill/>
            <a:miter lim="800000"/>
            <a:headEnd/>
            <a:tailEnd/>
          </a:ln>
          <a:effectLst/>
        </p:spPr>
        <p:txBody>
          <a:bodyPr lIns="90488" tIns="44450" rIns="90488" bIns="44450"/>
          <a:lstStyle/>
          <a:p>
            <a:pPr eaLnBrk="0" fontAlgn="base" hangingPunct="0">
              <a:spcBef>
                <a:spcPct val="0"/>
              </a:spcBef>
              <a:spcAft>
                <a:spcPct val="0"/>
              </a:spcAft>
              <a:buFont typeface="Wingdings" pitchFamily="2" charset="2"/>
              <a:buChar char="ü"/>
            </a:pPr>
            <a:r>
              <a:rPr lang="pl-PL" sz="2400" b="1">
                <a:solidFill>
                  <a:srgbClr val="FFFFFF"/>
                </a:solidFill>
                <a:latin typeface="Times New Roman" charset="0"/>
              </a:rPr>
              <a:t>BYĆ SPOŁECZNIE IZOLOWANYM</a:t>
            </a:r>
          </a:p>
          <a:p>
            <a:pPr eaLnBrk="0" fontAlgn="base" hangingPunct="0">
              <a:spcBef>
                <a:spcPct val="0"/>
              </a:spcBef>
              <a:spcAft>
                <a:spcPct val="0"/>
              </a:spcAft>
              <a:buFont typeface="Wingdings" pitchFamily="2" charset="2"/>
              <a:buChar char="ü"/>
            </a:pPr>
            <a:r>
              <a:rPr lang="pl-PL" sz="2400" b="1">
                <a:solidFill>
                  <a:srgbClr val="FFFFFF"/>
                </a:solidFill>
                <a:latin typeface="Times New Roman" charset="0"/>
              </a:rPr>
              <a:t>BYĆ ALKOHOLIKIEM LUB BYĆ TRAKTOWANYM JAK ALKOHOLIK</a:t>
            </a:r>
          </a:p>
          <a:p>
            <a:pPr eaLnBrk="0" fontAlgn="base" hangingPunct="0">
              <a:spcBef>
                <a:spcPct val="0"/>
              </a:spcBef>
              <a:spcAft>
                <a:spcPct val="0"/>
              </a:spcAft>
              <a:buFont typeface="Wingdings" pitchFamily="2" charset="2"/>
              <a:buChar char="ü"/>
            </a:pPr>
            <a:r>
              <a:rPr lang="pl-PL" sz="2400" b="1">
                <a:solidFill>
                  <a:srgbClr val="FFFFFF"/>
                </a:solidFill>
                <a:latin typeface="Times New Roman" charset="0"/>
              </a:rPr>
              <a:t> CZĘSTO MYŚLEĆ O SAMOBÓJSTWIE</a:t>
            </a:r>
          </a:p>
          <a:p>
            <a:pPr eaLnBrk="0" fontAlgn="base" hangingPunct="0">
              <a:spcBef>
                <a:spcPct val="0"/>
              </a:spcBef>
              <a:spcAft>
                <a:spcPct val="0"/>
              </a:spcAft>
              <a:buFont typeface="Wingdings" pitchFamily="2" charset="2"/>
              <a:buChar char="ü"/>
            </a:pPr>
            <a:r>
              <a:rPr lang="pl-PL" sz="2400" b="1">
                <a:solidFill>
                  <a:srgbClr val="FFFFFF"/>
                </a:solidFill>
                <a:latin typeface="Times New Roman" charset="0"/>
              </a:rPr>
              <a:t>MIEĆ WIĘKSZE RYZYKO POPEŁNIENIA SAMOBÓJSTWA</a:t>
            </a:r>
          </a:p>
        </p:txBody>
      </p:sp>
    </p:spTree>
    <p:extLst>
      <p:ext uri="{BB962C8B-B14F-4D97-AF65-F5344CB8AC3E}">
        <p14:creationId xmlns:p14="http://schemas.microsoft.com/office/powerpoint/2010/main" val="3654276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dissolve">
                                      <p:cBhvr>
                                        <p:cTn id="7" dur="500"/>
                                        <p:tgtEl>
                                          <p:spTgt spid="93186">
                                            <p:txEl>
                                              <p:pRg st="0" end="0"/>
                                            </p:txEl>
                                          </p:spTgt>
                                        </p:tgtEl>
                                      </p:cBhvr>
                                    </p:animEffect>
                                  </p:childTnLst>
                                  <p:subTnLst>
                                    <p:animClr clrSpc="rgb" dir="cw">
                                      <p:cBhvr override="childStyle">
                                        <p:cTn dur="1" fill="hold" display="0" masterRel="nextClick" afterEffect="1"/>
                                        <p:tgtEl>
                                          <p:spTgt spid="9318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Effect transition="in" filter="dissolve">
                                      <p:cBhvr>
                                        <p:cTn id="12" dur="500"/>
                                        <p:tgtEl>
                                          <p:spTgt spid="93187">
                                            <p:txEl>
                                              <p:pRg st="0" end="0"/>
                                            </p:txEl>
                                          </p:spTgt>
                                        </p:tgtEl>
                                      </p:cBhvr>
                                    </p:animEffect>
                                  </p:childTnLst>
                                  <p:subTnLst>
                                    <p:animClr clrSpc="rgb" dir="cw">
                                      <p:cBhvr override="childStyle">
                                        <p:cTn dur="1" fill="hold" display="0" masterRel="nextClick" afterEffect="1"/>
                                        <p:tgtEl>
                                          <p:spTgt spid="93187">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3187">
                                            <p:txEl>
                                              <p:pRg st="1" end="1"/>
                                            </p:txEl>
                                          </p:spTgt>
                                        </p:tgtEl>
                                        <p:attrNameLst>
                                          <p:attrName>style.visibility</p:attrName>
                                        </p:attrNameLst>
                                      </p:cBhvr>
                                      <p:to>
                                        <p:strVal val="visible"/>
                                      </p:to>
                                    </p:set>
                                    <p:animEffect transition="in" filter="dissolve">
                                      <p:cBhvr>
                                        <p:cTn id="17" dur="500"/>
                                        <p:tgtEl>
                                          <p:spTgt spid="93187">
                                            <p:txEl>
                                              <p:pRg st="1" end="1"/>
                                            </p:txEl>
                                          </p:spTgt>
                                        </p:tgtEl>
                                      </p:cBhvr>
                                    </p:animEffect>
                                  </p:childTnLst>
                                  <p:subTnLst>
                                    <p:animClr clrSpc="rgb" dir="cw">
                                      <p:cBhvr override="childStyle">
                                        <p:cTn dur="1" fill="hold" display="0" masterRel="nextClick" afterEffect="1"/>
                                        <p:tgtEl>
                                          <p:spTgt spid="93187">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animEffect transition="in" filter="dissolve">
                                      <p:cBhvr>
                                        <p:cTn id="22" dur="500"/>
                                        <p:tgtEl>
                                          <p:spTgt spid="93187">
                                            <p:txEl>
                                              <p:pRg st="2" end="2"/>
                                            </p:txEl>
                                          </p:spTgt>
                                        </p:tgtEl>
                                      </p:cBhvr>
                                    </p:animEffect>
                                  </p:childTnLst>
                                  <p:subTnLst>
                                    <p:animClr clrSpc="rgb" dir="cw">
                                      <p:cBhvr override="childStyle">
                                        <p:cTn dur="1" fill="hold" display="0" masterRel="nextClick" afterEffect="1"/>
                                        <p:tgtEl>
                                          <p:spTgt spid="93187">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3187">
                                            <p:txEl>
                                              <p:pRg st="3" end="3"/>
                                            </p:txEl>
                                          </p:spTgt>
                                        </p:tgtEl>
                                        <p:attrNameLst>
                                          <p:attrName>style.visibility</p:attrName>
                                        </p:attrNameLst>
                                      </p:cBhvr>
                                      <p:to>
                                        <p:strVal val="visible"/>
                                      </p:to>
                                    </p:set>
                                    <p:animEffect transition="in" filter="dissolve">
                                      <p:cBhvr>
                                        <p:cTn id="27" dur="500"/>
                                        <p:tgtEl>
                                          <p:spTgt spid="93187">
                                            <p:txEl>
                                              <p:pRg st="3" end="3"/>
                                            </p:txEl>
                                          </p:spTgt>
                                        </p:tgtEl>
                                      </p:cBhvr>
                                    </p:animEffect>
                                  </p:childTnLst>
                                  <p:subTnLst>
                                    <p:animClr clrSpc="rgb" dir="cw">
                                      <p:cBhvr override="childStyle">
                                        <p:cTn dur="1" fill="hold" display="0" masterRel="nextClick" afterEffect="1"/>
                                        <p:tgtEl>
                                          <p:spTgt spid="93187">
                                            <p:txEl>
                                              <p:pRg st="3" end="3"/>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3187">
                                            <p:txEl>
                                              <p:pRg st="4" end="4"/>
                                            </p:txEl>
                                          </p:spTgt>
                                        </p:tgtEl>
                                        <p:attrNameLst>
                                          <p:attrName>style.visibility</p:attrName>
                                        </p:attrNameLst>
                                      </p:cBhvr>
                                      <p:to>
                                        <p:strVal val="visible"/>
                                      </p:to>
                                    </p:set>
                                    <p:animEffect transition="in" filter="dissolve">
                                      <p:cBhvr>
                                        <p:cTn id="32" dur="500"/>
                                        <p:tgtEl>
                                          <p:spTgt spid="93187">
                                            <p:txEl>
                                              <p:pRg st="4" end="4"/>
                                            </p:txEl>
                                          </p:spTgt>
                                        </p:tgtEl>
                                      </p:cBhvr>
                                    </p:animEffect>
                                  </p:childTnLst>
                                  <p:subTnLst>
                                    <p:animClr clrSpc="rgb" dir="cw">
                                      <p:cBhvr override="childStyle">
                                        <p:cTn dur="1" fill="hold" display="0" masterRel="nextClick" afterEffect="1"/>
                                        <p:tgtEl>
                                          <p:spTgt spid="93187">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Effect transition="in" filter="dissolve">
                                      <p:cBhvr>
                                        <p:cTn id="37" dur="500"/>
                                        <p:tgtEl>
                                          <p:spTgt spid="93187">
                                            <p:txEl>
                                              <p:pRg st="5" end="5"/>
                                            </p:txEl>
                                          </p:spTgt>
                                        </p:tgtEl>
                                      </p:cBhvr>
                                    </p:animEffect>
                                  </p:childTnLst>
                                  <p:subTnLst>
                                    <p:animClr clrSpc="rgb" dir="cw">
                                      <p:cBhvr override="childStyle">
                                        <p:cTn dur="1" fill="hold" display="0" masterRel="nextClick" afterEffect="1"/>
                                        <p:tgtEl>
                                          <p:spTgt spid="93187">
                                            <p:txEl>
                                              <p:pRg st="5" end="5"/>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3188">
                                            <p:txEl>
                                              <p:pRg st="0" end="0"/>
                                            </p:txEl>
                                          </p:spTgt>
                                        </p:tgtEl>
                                        <p:attrNameLst>
                                          <p:attrName>style.visibility</p:attrName>
                                        </p:attrNameLst>
                                      </p:cBhvr>
                                      <p:to>
                                        <p:strVal val="visible"/>
                                      </p:to>
                                    </p:set>
                                    <p:animEffect transition="in" filter="dissolve">
                                      <p:cBhvr>
                                        <p:cTn id="42" dur="500"/>
                                        <p:tgtEl>
                                          <p:spTgt spid="93188">
                                            <p:txEl>
                                              <p:pRg st="0" end="0"/>
                                            </p:txEl>
                                          </p:spTgt>
                                        </p:tgtEl>
                                      </p:cBhvr>
                                    </p:animEffect>
                                  </p:childTnLst>
                                  <p:subTnLst>
                                    <p:animClr clrSpc="rgb" dir="cw">
                                      <p:cBhvr override="childStyle">
                                        <p:cTn dur="1" fill="hold" display="0" masterRel="nextClick" afterEffect="1"/>
                                        <p:tgtEl>
                                          <p:spTgt spid="93188">
                                            <p:txEl>
                                              <p:pRg st="0" end="0"/>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3188">
                                            <p:txEl>
                                              <p:pRg st="1" end="1"/>
                                            </p:txEl>
                                          </p:spTgt>
                                        </p:tgtEl>
                                        <p:attrNameLst>
                                          <p:attrName>style.visibility</p:attrName>
                                        </p:attrNameLst>
                                      </p:cBhvr>
                                      <p:to>
                                        <p:strVal val="visible"/>
                                      </p:to>
                                    </p:set>
                                    <p:animEffect transition="in" filter="dissolve">
                                      <p:cBhvr>
                                        <p:cTn id="47" dur="500"/>
                                        <p:tgtEl>
                                          <p:spTgt spid="93188">
                                            <p:txEl>
                                              <p:pRg st="1" end="1"/>
                                            </p:txEl>
                                          </p:spTgt>
                                        </p:tgtEl>
                                      </p:cBhvr>
                                    </p:animEffect>
                                  </p:childTnLst>
                                  <p:subTnLst>
                                    <p:animClr clrSpc="rgb" dir="cw">
                                      <p:cBhvr override="childStyle">
                                        <p:cTn dur="1" fill="hold" display="0" masterRel="nextClick" afterEffect="1"/>
                                        <p:tgtEl>
                                          <p:spTgt spid="93188">
                                            <p:txEl>
                                              <p:pRg st="1" end="1"/>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3188">
                                            <p:txEl>
                                              <p:pRg st="2" end="2"/>
                                            </p:txEl>
                                          </p:spTgt>
                                        </p:tgtEl>
                                        <p:attrNameLst>
                                          <p:attrName>style.visibility</p:attrName>
                                        </p:attrNameLst>
                                      </p:cBhvr>
                                      <p:to>
                                        <p:strVal val="visible"/>
                                      </p:to>
                                    </p:set>
                                    <p:animEffect transition="in" filter="dissolve">
                                      <p:cBhvr>
                                        <p:cTn id="52" dur="500"/>
                                        <p:tgtEl>
                                          <p:spTgt spid="93188">
                                            <p:txEl>
                                              <p:pRg st="2" end="2"/>
                                            </p:txEl>
                                          </p:spTgt>
                                        </p:tgtEl>
                                      </p:cBhvr>
                                    </p:animEffect>
                                  </p:childTnLst>
                                  <p:subTnLst>
                                    <p:animClr clrSpc="rgb" dir="cw">
                                      <p:cBhvr override="childStyle">
                                        <p:cTn dur="1" fill="hold" display="0" masterRel="nextClick" afterEffect="1"/>
                                        <p:tgtEl>
                                          <p:spTgt spid="93188">
                                            <p:txEl>
                                              <p:pRg st="2" end="2"/>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3188">
                                            <p:txEl>
                                              <p:pRg st="3" end="3"/>
                                            </p:txEl>
                                          </p:spTgt>
                                        </p:tgtEl>
                                        <p:attrNameLst>
                                          <p:attrName>style.visibility</p:attrName>
                                        </p:attrNameLst>
                                      </p:cBhvr>
                                      <p:to>
                                        <p:strVal val="visible"/>
                                      </p:to>
                                    </p:set>
                                    <p:animEffect transition="in" filter="dissolve">
                                      <p:cBhvr>
                                        <p:cTn id="57" dur="500"/>
                                        <p:tgtEl>
                                          <p:spTgt spid="93188">
                                            <p:txEl>
                                              <p:pRg st="3" end="3"/>
                                            </p:txEl>
                                          </p:spTgt>
                                        </p:tgtEl>
                                      </p:cBhvr>
                                    </p:animEffect>
                                  </p:childTnLst>
                                  <p:subTnLst>
                                    <p:animClr clrSpc="rgb" dir="cw">
                                      <p:cBhvr override="childStyle">
                                        <p:cTn dur="1" fill="hold" display="0" masterRel="nextClick" afterEffect="1"/>
                                        <p:tgtEl>
                                          <p:spTgt spid="93188">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p" autoUpdateAnimBg="0"/>
      <p:bldP spid="93187" grpId="0" build="p" autoUpdateAnimBg="0"/>
      <p:bldP spid="93188"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1"/>
          </p:nvPr>
        </p:nvSpPr>
        <p:spPr/>
        <p:txBody>
          <a:bodyPr/>
          <a:lstStyle/>
          <a:p>
            <a:fld id="{6729F63A-E08F-4E24-8009-8B8E24BC9928}" type="slidenum">
              <a:rPr lang="pl-PL">
                <a:solidFill>
                  <a:srgbClr val="FFFFFF"/>
                </a:solidFill>
              </a:rPr>
              <a:pPr/>
              <a:t>112</a:t>
            </a:fld>
            <a:endParaRPr lang="pl-PL">
              <a:solidFill>
                <a:srgbClr val="FFFFFF"/>
              </a:solidFill>
            </a:endParaRPr>
          </a:p>
        </p:txBody>
      </p:sp>
      <p:sp>
        <p:nvSpPr>
          <p:cNvPr id="96258" name="Rectangle 2"/>
          <p:cNvSpPr>
            <a:spLocks noChangeArrowheads="1"/>
          </p:cNvSpPr>
          <p:nvPr/>
        </p:nvSpPr>
        <p:spPr bwMode="auto">
          <a:xfrm>
            <a:off x="2697163" y="457200"/>
            <a:ext cx="7772400" cy="1143000"/>
          </a:xfrm>
          <a:prstGeom prst="rect">
            <a:avLst/>
          </a:prstGeom>
          <a:noFill/>
          <a:ln w="12700">
            <a:noFill/>
            <a:miter lim="800000"/>
            <a:headEnd/>
            <a:tailEnd/>
          </a:ln>
          <a:effectLst/>
        </p:spPr>
        <p:txBody>
          <a:bodyPr lIns="90488" tIns="44450" rIns="90488" bIns="44450" anchor="ctr"/>
          <a:lstStyle/>
          <a:p>
            <a:pPr eaLnBrk="0" fontAlgn="base" hangingPunct="0">
              <a:spcBef>
                <a:spcPct val="0"/>
              </a:spcBef>
              <a:spcAft>
                <a:spcPct val="0"/>
              </a:spcAft>
            </a:pPr>
            <a:r>
              <a:rPr lang="pl-PL" sz="2800" b="1" u="sng">
                <a:solidFill>
                  <a:srgbClr val="FFFFFF"/>
                </a:solidFill>
                <a:latin typeface="Times New Roman" charset="0"/>
              </a:rPr>
              <a:t>NAJCZĘSTSZE W FS SYTUACJE PRECYPITUJĄCE LĘK</a:t>
            </a:r>
          </a:p>
        </p:txBody>
      </p:sp>
      <p:sp>
        <p:nvSpPr>
          <p:cNvPr id="96259" name="Rectangle 3"/>
          <p:cNvSpPr>
            <a:spLocks noChangeArrowheads="1"/>
          </p:cNvSpPr>
          <p:nvPr/>
        </p:nvSpPr>
        <p:spPr bwMode="auto">
          <a:xfrm>
            <a:off x="2524100" y="1571612"/>
            <a:ext cx="7772400" cy="4114800"/>
          </a:xfrm>
          <a:prstGeom prst="rect">
            <a:avLst/>
          </a:prstGeom>
          <a:noFill/>
          <a:ln w="12700">
            <a:noFill/>
            <a:miter lim="800000"/>
            <a:headEnd/>
            <a:tailEnd/>
          </a:ln>
          <a:effectLst/>
        </p:spPr>
        <p:txBody>
          <a:bodyPr lIns="90488" tIns="44450" rIns="90488" bIns="44450"/>
          <a:lstStyle/>
          <a:p>
            <a:pPr eaLnBrk="0" fontAlgn="base" hangingPunct="0">
              <a:spcBef>
                <a:spcPct val="0"/>
              </a:spcBef>
              <a:spcAft>
                <a:spcPct val="0"/>
              </a:spcAft>
              <a:buFont typeface="Wingdings 2" pitchFamily="18" charset="2"/>
              <a:buChar char="C"/>
            </a:pPr>
            <a:r>
              <a:rPr lang="pl-PL" sz="2000" b="1" dirty="0">
                <a:solidFill>
                  <a:srgbClr val="FFFFFF"/>
                </a:solidFill>
                <a:latin typeface="Times New Roman" charset="0"/>
              </a:rPr>
              <a:t>PRZEDSTAWIANIE SIĘ</a:t>
            </a:r>
          </a:p>
          <a:p>
            <a:pPr eaLnBrk="0" fontAlgn="base" hangingPunct="0">
              <a:spcBef>
                <a:spcPct val="0"/>
              </a:spcBef>
              <a:spcAft>
                <a:spcPct val="0"/>
              </a:spcAft>
              <a:buFont typeface="Wingdings 2" pitchFamily="18" charset="2"/>
              <a:buChar char="C"/>
            </a:pPr>
            <a:r>
              <a:rPr lang="pl-PL" sz="2000" b="1" dirty="0">
                <a:solidFill>
                  <a:srgbClr val="FFFFFF"/>
                </a:solidFill>
                <a:latin typeface="Times New Roman" charset="0"/>
              </a:rPr>
              <a:t>SPOTKANIA Z PRZEŁOŻONYM</a:t>
            </a:r>
          </a:p>
          <a:p>
            <a:pPr eaLnBrk="0" fontAlgn="base" hangingPunct="0">
              <a:spcBef>
                <a:spcPct val="0"/>
              </a:spcBef>
              <a:spcAft>
                <a:spcPct val="0"/>
              </a:spcAft>
              <a:buFont typeface="Wingdings 2" pitchFamily="18" charset="2"/>
              <a:buChar char="C"/>
            </a:pPr>
            <a:r>
              <a:rPr lang="pl-PL" sz="2000" b="1" dirty="0">
                <a:solidFill>
                  <a:srgbClr val="FFFFFF"/>
                </a:solidFill>
                <a:latin typeface="Times New Roman" charset="0"/>
              </a:rPr>
              <a:t>TELEFONOWANIE DO KOGOŚ</a:t>
            </a:r>
          </a:p>
          <a:p>
            <a:pPr eaLnBrk="0" fontAlgn="base" hangingPunct="0">
              <a:spcBef>
                <a:spcPct val="0"/>
              </a:spcBef>
              <a:spcAft>
                <a:spcPct val="0"/>
              </a:spcAft>
              <a:buFont typeface="Wingdings 2" pitchFamily="18" charset="2"/>
              <a:buChar char="C"/>
            </a:pPr>
            <a:r>
              <a:rPr lang="pl-PL" sz="2000" b="1" dirty="0">
                <a:solidFill>
                  <a:srgbClr val="FFFFFF"/>
                </a:solidFill>
                <a:latin typeface="Times New Roman" charset="0"/>
              </a:rPr>
              <a:t>GOSZCZENIE KOGOŚ</a:t>
            </a:r>
          </a:p>
          <a:p>
            <a:pPr eaLnBrk="0" fontAlgn="base" hangingPunct="0">
              <a:spcBef>
                <a:spcPct val="0"/>
              </a:spcBef>
              <a:spcAft>
                <a:spcPct val="0"/>
              </a:spcAft>
              <a:buFont typeface="Wingdings 2" pitchFamily="18" charset="2"/>
              <a:buChar char="C"/>
            </a:pPr>
            <a:r>
              <a:rPr lang="pl-PL" sz="2000" b="1" dirty="0">
                <a:solidFill>
                  <a:srgbClr val="FFFFFF"/>
                </a:solidFill>
                <a:latin typeface="Times New Roman" charset="0"/>
              </a:rPr>
              <a:t>BYCIE OBSERWOWANYM PRZY JAKIEJŚ CZYNNOŚCI</a:t>
            </a:r>
          </a:p>
          <a:p>
            <a:pPr eaLnBrk="0" fontAlgn="base" hangingPunct="0">
              <a:spcBef>
                <a:spcPct val="0"/>
              </a:spcBef>
              <a:spcAft>
                <a:spcPct val="0"/>
              </a:spcAft>
              <a:buFont typeface="Wingdings 2" pitchFamily="18" charset="2"/>
              <a:buChar char="C"/>
            </a:pPr>
            <a:r>
              <a:rPr lang="pl-PL" sz="2000" b="1" dirty="0">
                <a:solidFill>
                  <a:srgbClr val="FFFFFF"/>
                </a:solidFill>
                <a:latin typeface="Times New Roman" charset="0"/>
              </a:rPr>
              <a:t>JEDZENIE W TOWARZYSTWIE</a:t>
            </a:r>
          </a:p>
          <a:p>
            <a:pPr eaLnBrk="0" fontAlgn="base" hangingPunct="0">
              <a:spcBef>
                <a:spcPct val="0"/>
              </a:spcBef>
              <a:spcAft>
                <a:spcPct val="0"/>
              </a:spcAft>
              <a:buFont typeface="Wingdings 2" pitchFamily="18" charset="2"/>
              <a:buChar char="C"/>
            </a:pPr>
            <a:r>
              <a:rPr lang="pl-PL" sz="2000" b="1" dirty="0">
                <a:solidFill>
                  <a:srgbClr val="FFFFFF"/>
                </a:solidFill>
                <a:latin typeface="Times New Roman" charset="0"/>
              </a:rPr>
              <a:t>PISANIE BĘDĄC OBSERWOWANYM</a:t>
            </a:r>
          </a:p>
          <a:p>
            <a:pPr eaLnBrk="0" fontAlgn="base" hangingPunct="0">
              <a:spcBef>
                <a:spcPct val="0"/>
              </a:spcBef>
              <a:spcAft>
                <a:spcPct val="0"/>
              </a:spcAft>
              <a:buFont typeface="Wingdings 2" pitchFamily="18" charset="2"/>
              <a:buChar char="C"/>
            </a:pPr>
            <a:r>
              <a:rPr lang="pl-PL" sz="2000" b="1" dirty="0">
                <a:solidFill>
                  <a:srgbClr val="FFFFFF"/>
                </a:solidFill>
                <a:latin typeface="Times New Roman" charset="0"/>
              </a:rPr>
              <a:t>PRZEMAWIANIE PUBLICZNE</a:t>
            </a:r>
          </a:p>
          <a:p>
            <a:pPr eaLnBrk="0" fontAlgn="base" hangingPunct="0">
              <a:spcBef>
                <a:spcPct val="0"/>
              </a:spcBef>
              <a:spcAft>
                <a:spcPct val="0"/>
              </a:spcAft>
              <a:buFont typeface="Wingdings 2" pitchFamily="18" charset="2"/>
              <a:buChar char="C"/>
            </a:pPr>
            <a:r>
              <a:rPr lang="pl-PL" sz="2000" b="1" dirty="0">
                <a:solidFill>
                  <a:srgbClr val="FFFFFF"/>
                </a:solidFill>
                <a:latin typeface="Times New Roman" charset="0"/>
              </a:rPr>
              <a:t>Spotkanie z osobą płci przeciwnej </a:t>
            </a:r>
          </a:p>
          <a:p>
            <a:pPr lvl="1" eaLnBrk="0" fontAlgn="base" hangingPunct="0">
              <a:spcBef>
                <a:spcPct val="0"/>
              </a:spcBef>
              <a:spcAft>
                <a:spcPct val="0"/>
              </a:spcAft>
              <a:buFont typeface="Wingdings 2" pitchFamily="18" charset="2"/>
              <a:buChar char="C"/>
            </a:pPr>
            <a:r>
              <a:rPr lang="pl-PL" sz="2000" b="1" dirty="0">
                <a:solidFill>
                  <a:srgbClr val="FFFFFF"/>
                </a:solidFill>
                <a:latin typeface="Times New Roman" charset="0"/>
              </a:rPr>
              <a:t> w celu romantycznym</a:t>
            </a:r>
          </a:p>
          <a:p>
            <a:pPr lvl="2" eaLnBrk="0" fontAlgn="base" hangingPunct="0">
              <a:spcBef>
                <a:spcPct val="0"/>
              </a:spcBef>
              <a:spcAft>
                <a:spcPct val="0"/>
              </a:spcAft>
              <a:buFont typeface="Wingdings 2" pitchFamily="18" charset="2"/>
              <a:buChar char="C"/>
            </a:pPr>
            <a:r>
              <a:rPr lang="pl-PL" sz="2000" b="1" dirty="0">
                <a:solidFill>
                  <a:srgbClr val="FFFFFF"/>
                </a:solidFill>
                <a:latin typeface="Times New Roman" charset="0"/>
              </a:rPr>
              <a:t>lub</a:t>
            </a:r>
          </a:p>
          <a:p>
            <a:pPr lvl="3" eaLnBrk="0" fontAlgn="base" hangingPunct="0">
              <a:spcBef>
                <a:spcPct val="0"/>
              </a:spcBef>
              <a:spcAft>
                <a:spcPct val="0"/>
              </a:spcAft>
              <a:buFont typeface="Wingdings 2" pitchFamily="18" charset="2"/>
              <a:buChar char="C"/>
            </a:pPr>
            <a:r>
              <a:rPr lang="pl-PL" sz="2000" b="1" dirty="0">
                <a:solidFill>
                  <a:srgbClr val="FFFFFF"/>
                </a:solidFill>
                <a:latin typeface="Times New Roman" charset="0"/>
              </a:rPr>
              <a:t>seksualnym</a:t>
            </a:r>
          </a:p>
        </p:txBody>
      </p:sp>
    </p:spTree>
    <p:extLst>
      <p:ext uri="{BB962C8B-B14F-4D97-AF65-F5344CB8AC3E}">
        <p14:creationId xmlns:p14="http://schemas.microsoft.com/office/powerpoint/2010/main" val="2025683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Effect transition="in" filter="dissolve">
                                      <p:cBhvr>
                                        <p:cTn id="7" dur="500"/>
                                        <p:tgtEl>
                                          <p:spTgt spid="96258">
                                            <p:txEl>
                                              <p:pRg st="0" end="0"/>
                                            </p:txEl>
                                          </p:spTgt>
                                        </p:tgtEl>
                                      </p:cBhvr>
                                    </p:animEffect>
                                  </p:childTnLst>
                                  <p:subTnLst>
                                    <p:animClr clrSpc="rgb" dir="cw">
                                      <p:cBhvr override="childStyle">
                                        <p:cTn dur="1" fill="hold" display="0" masterRel="nextClick" afterEffect="1"/>
                                        <p:tgtEl>
                                          <p:spTgt spid="96258">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dissolve">
                                      <p:cBhvr>
                                        <p:cTn id="12" dur="500"/>
                                        <p:tgtEl>
                                          <p:spTgt spid="96259">
                                            <p:txEl>
                                              <p:pRg st="0" end="0"/>
                                            </p:txEl>
                                          </p:spTgt>
                                        </p:tgtEl>
                                      </p:cBhvr>
                                    </p:animEffect>
                                  </p:childTnLst>
                                  <p:subTnLst>
                                    <p:animClr clrSpc="rgb" dir="cw">
                                      <p:cBhvr override="childStyle">
                                        <p:cTn dur="1" fill="hold" display="0" masterRel="nextClick" afterEffect="1"/>
                                        <p:tgtEl>
                                          <p:spTgt spid="96259">
                                            <p:txEl>
                                              <p:pRg st="0" end="0"/>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259">
                                            <p:txEl>
                                              <p:pRg st="1" end="1"/>
                                            </p:txEl>
                                          </p:spTgt>
                                        </p:tgtEl>
                                        <p:attrNameLst>
                                          <p:attrName>style.visibility</p:attrName>
                                        </p:attrNameLst>
                                      </p:cBhvr>
                                      <p:to>
                                        <p:strVal val="visible"/>
                                      </p:to>
                                    </p:set>
                                    <p:animEffect transition="in" filter="dissolve">
                                      <p:cBhvr>
                                        <p:cTn id="17" dur="500"/>
                                        <p:tgtEl>
                                          <p:spTgt spid="96259">
                                            <p:txEl>
                                              <p:pRg st="1" end="1"/>
                                            </p:txEl>
                                          </p:spTgt>
                                        </p:tgtEl>
                                      </p:cBhvr>
                                    </p:animEffect>
                                  </p:childTnLst>
                                  <p:subTnLst>
                                    <p:animClr clrSpc="rgb" dir="cw">
                                      <p:cBhvr override="childStyle">
                                        <p:cTn dur="1" fill="hold" display="0" masterRel="nextClick" afterEffect="1"/>
                                        <p:tgtEl>
                                          <p:spTgt spid="96259">
                                            <p:txEl>
                                              <p:pRg st="1" end="1"/>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259">
                                            <p:txEl>
                                              <p:pRg st="2" end="2"/>
                                            </p:txEl>
                                          </p:spTgt>
                                        </p:tgtEl>
                                        <p:attrNameLst>
                                          <p:attrName>style.visibility</p:attrName>
                                        </p:attrNameLst>
                                      </p:cBhvr>
                                      <p:to>
                                        <p:strVal val="visible"/>
                                      </p:to>
                                    </p:set>
                                    <p:animEffect transition="in" filter="dissolve">
                                      <p:cBhvr>
                                        <p:cTn id="22" dur="500"/>
                                        <p:tgtEl>
                                          <p:spTgt spid="96259">
                                            <p:txEl>
                                              <p:pRg st="2" end="2"/>
                                            </p:txEl>
                                          </p:spTgt>
                                        </p:tgtEl>
                                      </p:cBhvr>
                                    </p:animEffect>
                                  </p:childTnLst>
                                  <p:subTnLst>
                                    <p:animClr clrSpc="rgb" dir="cw">
                                      <p:cBhvr override="childStyle">
                                        <p:cTn dur="1" fill="hold" display="0" masterRel="nextClick" afterEffect="1"/>
                                        <p:tgtEl>
                                          <p:spTgt spid="96259">
                                            <p:txEl>
                                              <p:pRg st="2" end="2"/>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6259">
                                            <p:txEl>
                                              <p:pRg st="3" end="3"/>
                                            </p:txEl>
                                          </p:spTgt>
                                        </p:tgtEl>
                                        <p:attrNameLst>
                                          <p:attrName>style.visibility</p:attrName>
                                        </p:attrNameLst>
                                      </p:cBhvr>
                                      <p:to>
                                        <p:strVal val="visible"/>
                                      </p:to>
                                    </p:set>
                                    <p:animEffect transition="in" filter="dissolve">
                                      <p:cBhvr>
                                        <p:cTn id="27" dur="500"/>
                                        <p:tgtEl>
                                          <p:spTgt spid="96259">
                                            <p:txEl>
                                              <p:pRg st="3" end="3"/>
                                            </p:txEl>
                                          </p:spTgt>
                                        </p:tgtEl>
                                      </p:cBhvr>
                                    </p:animEffect>
                                  </p:childTnLst>
                                  <p:subTnLst>
                                    <p:animClr clrSpc="rgb" dir="cw">
                                      <p:cBhvr override="childStyle">
                                        <p:cTn dur="1" fill="hold" display="0" masterRel="nextClick" afterEffect="1"/>
                                        <p:tgtEl>
                                          <p:spTgt spid="96259">
                                            <p:txEl>
                                              <p:pRg st="3" end="3"/>
                                            </p:txEl>
                                          </p:spTgt>
                                        </p:tgtEl>
                                        <p:attrNameLst>
                                          <p:attrName>ppt_c</p:attrName>
                                        </p:attrNameLst>
                                      </p:cBhvr>
                                      <p:to>
                                        <a:schemeClr val="tx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6259">
                                            <p:txEl>
                                              <p:pRg st="4" end="4"/>
                                            </p:txEl>
                                          </p:spTgt>
                                        </p:tgtEl>
                                        <p:attrNameLst>
                                          <p:attrName>style.visibility</p:attrName>
                                        </p:attrNameLst>
                                      </p:cBhvr>
                                      <p:to>
                                        <p:strVal val="visible"/>
                                      </p:to>
                                    </p:set>
                                    <p:animEffect transition="in" filter="dissolve">
                                      <p:cBhvr>
                                        <p:cTn id="32" dur="500"/>
                                        <p:tgtEl>
                                          <p:spTgt spid="96259">
                                            <p:txEl>
                                              <p:pRg st="4" end="4"/>
                                            </p:txEl>
                                          </p:spTgt>
                                        </p:tgtEl>
                                      </p:cBhvr>
                                    </p:animEffect>
                                  </p:childTnLst>
                                  <p:subTnLst>
                                    <p:animClr clrSpc="rgb" dir="cw">
                                      <p:cBhvr override="childStyle">
                                        <p:cTn dur="1" fill="hold" display="0" masterRel="nextClick" afterEffect="1"/>
                                        <p:tgtEl>
                                          <p:spTgt spid="96259">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Effect transition="in" filter="dissolve">
                                      <p:cBhvr>
                                        <p:cTn id="37" dur="500"/>
                                        <p:tgtEl>
                                          <p:spTgt spid="96259">
                                            <p:txEl>
                                              <p:pRg st="5" end="5"/>
                                            </p:txEl>
                                          </p:spTgt>
                                        </p:tgtEl>
                                      </p:cBhvr>
                                    </p:animEffect>
                                  </p:childTnLst>
                                  <p:subTnLst>
                                    <p:animClr clrSpc="rgb" dir="cw">
                                      <p:cBhvr override="childStyle">
                                        <p:cTn dur="1" fill="hold" display="0" masterRel="nextClick" afterEffect="1"/>
                                        <p:tgtEl>
                                          <p:spTgt spid="96259">
                                            <p:txEl>
                                              <p:pRg st="5" end="5"/>
                                            </p:txEl>
                                          </p:spTgt>
                                        </p:tgtEl>
                                        <p:attrNameLst>
                                          <p:attrName>ppt_c</p:attrName>
                                        </p:attrNameLst>
                                      </p:cBhvr>
                                      <p:to>
                                        <a:schemeClr val="tx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6259">
                                            <p:txEl>
                                              <p:pRg st="6" end="6"/>
                                            </p:txEl>
                                          </p:spTgt>
                                        </p:tgtEl>
                                        <p:attrNameLst>
                                          <p:attrName>style.visibility</p:attrName>
                                        </p:attrNameLst>
                                      </p:cBhvr>
                                      <p:to>
                                        <p:strVal val="visible"/>
                                      </p:to>
                                    </p:set>
                                    <p:animEffect transition="in" filter="dissolve">
                                      <p:cBhvr>
                                        <p:cTn id="42" dur="500"/>
                                        <p:tgtEl>
                                          <p:spTgt spid="96259">
                                            <p:txEl>
                                              <p:pRg st="6" end="6"/>
                                            </p:txEl>
                                          </p:spTgt>
                                        </p:tgtEl>
                                      </p:cBhvr>
                                    </p:animEffect>
                                  </p:childTnLst>
                                  <p:subTnLst>
                                    <p:animClr clrSpc="rgb" dir="cw">
                                      <p:cBhvr override="childStyle">
                                        <p:cTn dur="1" fill="hold" display="0" masterRel="nextClick" afterEffect="1"/>
                                        <p:tgtEl>
                                          <p:spTgt spid="96259">
                                            <p:txEl>
                                              <p:pRg st="6" end="6"/>
                                            </p:txEl>
                                          </p:spTgt>
                                        </p:tgtEl>
                                        <p:attrNameLst>
                                          <p:attrName>ppt_c</p:attrName>
                                        </p:attrNameLst>
                                      </p:cBhvr>
                                      <p:to>
                                        <a:schemeClr val="tx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6259">
                                            <p:txEl>
                                              <p:pRg st="7" end="7"/>
                                            </p:txEl>
                                          </p:spTgt>
                                        </p:tgtEl>
                                        <p:attrNameLst>
                                          <p:attrName>style.visibility</p:attrName>
                                        </p:attrNameLst>
                                      </p:cBhvr>
                                      <p:to>
                                        <p:strVal val="visible"/>
                                      </p:to>
                                    </p:set>
                                    <p:animEffect transition="in" filter="dissolve">
                                      <p:cBhvr>
                                        <p:cTn id="47" dur="500"/>
                                        <p:tgtEl>
                                          <p:spTgt spid="96259">
                                            <p:txEl>
                                              <p:pRg st="7" end="7"/>
                                            </p:txEl>
                                          </p:spTgt>
                                        </p:tgtEl>
                                      </p:cBhvr>
                                    </p:animEffect>
                                  </p:childTnLst>
                                  <p:subTnLst>
                                    <p:animClr clrSpc="rgb" dir="cw">
                                      <p:cBhvr override="childStyle">
                                        <p:cTn dur="1" fill="hold" display="0" masterRel="nextClick" afterEffect="1"/>
                                        <p:tgtEl>
                                          <p:spTgt spid="96259">
                                            <p:txEl>
                                              <p:pRg st="7" end="7"/>
                                            </p:txEl>
                                          </p:spTgt>
                                        </p:tgtEl>
                                        <p:attrNameLst>
                                          <p:attrName>ppt_c</p:attrName>
                                        </p:attrNameLst>
                                      </p:cBhvr>
                                      <p:to>
                                        <a:schemeClr val="tx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6259">
                                            <p:txEl>
                                              <p:pRg st="8" end="8"/>
                                            </p:txEl>
                                          </p:spTgt>
                                        </p:tgtEl>
                                        <p:attrNameLst>
                                          <p:attrName>style.visibility</p:attrName>
                                        </p:attrNameLst>
                                      </p:cBhvr>
                                      <p:to>
                                        <p:strVal val="visible"/>
                                      </p:to>
                                    </p:set>
                                    <p:animEffect transition="in" filter="dissolve">
                                      <p:cBhvr>
                                        <p:cTn id="52" dur="500"/>
                                        <p:tgtEl>
                                          <p:spTgt spid="96259">
                                            <p:txEl>
                                              <p:pRg st="8" end="8"/>
                                            </p:txEl>
                                          </p:spTgt>
                                        </p:tgtEl>
                                      </p:cBhvr>
                                    </p:animEffect>
                                  </p:childTnLst>
                                  <p:subTnLst>
                                    <p:animClr clrSpc="rgb" dir="cw">
                                      <p:cBhvr override="childStyle">
                                        <p:cTn dur="1" fill="hold" display="0" masterRel="nextClick" afterEffect="1"/>
                                        <p:tgtEl>
                                          <p:spTgt spid="96259">
                                            <p:txEl>
                                              <p:pRg st="8" end="8"/>
                                            </p:txEl>
                                          </p:spTgt>
                                        </p:tgtEl>
                                        <p:attrNameLst>
                                          <p:attrName>ppt_c</p:attrName>
                                        </p:attrNameLst>
                                      </p:cBhvr>
                                      <p:to>
                                        <a:schemeClr val="tx2"/>
                                      </p:to>
                                    </p:animClr>
                                  </p:subTnLst>
                                </p:cTn>
                              </p:par>
                              <p:par>
                                <p:cTn id="53" presetID="9" presetClass="entr" presetSubtype="0" fill="hold" grpId="0" nodeType="withEffect">
                                  <p:stCondLst>
                                    <p:cond delay="0"/>
                                  </p:stCondLst>
                                  <p:childTnLst>
                                    <p:set>
                                      <p:cBhvr>
                                        <p:cTn id="54" dur="1" fill="hold">
                                          <p:stCondLst>
                                            <p:cond delay="0"/>
                                          </p:stCondLst>
                                        </p:cTn>
                                        <p:tgtEl>
                                          <p:spTgt spid="96259">
                                            <p:txEl>
                                              <p:pRg st="9" end="9"/>
                                            </p:txEl>
                                          </p:spTgt>
                                        </p:tgtEl>
                                        <p:attrNameLst>
                                          <p:attrName>style.visibility</p:attrName>
                                        </p:attrNameLst>
                                      </p:cBhvr>
                                      <p:to>
                                        <p:strVal val="visible"/>
                                      </p:to>
                                    </p:set>
                                    <p:animEffect transition="in" filter="dissolve">
                                      <p:cBhvr>
                                        <p:cTn id="55" dur="500"/>
                                        <p:tgtEl>
                                          <p:spTgt spid="96259">
                                            <p:txEl>
                                              <p:pRg st="9" end="9"/>
                                            </p:txEl>
                                          </p:spTgt>
                                        </p:tgtEl>
                                      </p:cBhvr>
                                    </p:animEffect>
                                  </p:childTnLst>
                                  <p:subTnLst>
                                    <p:animClr clrSpc="rgb" dir="cw">
                                      <p:cBhvr override="childStyle">
                                        <p:cTn dur="1" fill="hold" display="0" masterRel="nextClick" afterEffect="1"/>
                                        <p:tgtEl>
                                          <p:spTgt spid="96259">
                                            <p:txEl>
                                              <p:pRg st="9" end="9"/>
                                            </p:txEl>
                                          </p:spTgt>
                                        </p:tgtEl>
                                        <p:attrNameLst>
                                          <p:attrName>ppt_c</p:attrName>
                                        </p:attrNameLst>
                                      </p:cBhvr>
                                      <p:to>
                                        <a:schemeClr val="tx2"/>
                                      </p:to>
                                    </p:animClr>
                                  </p:subTnLst>
                                </p:cTn>
                              </p:par>
                              <p:par>
                                <p:cTn id="56" presetID="9" presetClass="entr" presetSubtype="0" fill="hold" grpId="0" nodeType="withEffect">
                                  <p:stCondLst>
                                    <p:cond delay="0"/>
                                  </p:stCondLst>
                                  <p:childTnLst>
                                    <p:set>
                                      <p:cBhvr>
                                        <p:cTn id="57" dur="1" fill="hold">
                                          <p:stCondLst>
                                            <p:cond delay="0"/>
                                          </p:stCondLst>
                                        </p:cTn>
                                        <p:tgtEl>
                                          <p:spTgt spid="96259">
                                            <p:txEl>
                                              <p:pRg st="10" end="10"/>
                                            </p:txEl>
                                          </p:spTgt>
                                        </p:tgtEl>
                                        <p:attrNameLst>
                                          <p:attrName>style.visibility</p:attrName>
                                        </p:attrNameLst>
                                      </p:cBhvr>
                                      <p:to>
                                        <p:strVal val="visible"/>
                                      </p:to>
                                    </p:set>
                                    <p:animEffect transition="in" filter="dissolve">
                                      <p:cBhvr>
                                        <p:cTn id="58" dur="500"/>
                                        <p:tgtEl>
                                          <p:spTgt spid="96259">
                                            <p:txEl>
                                              <p:pRg st="10" end="10"/>
                                            </p:txEl>
                                          </p:spTgt>
                                        </p:tgtEl>
                                      </p:cBhvr>
                                    </p:animEffect>
                                  </p:childTnLst>
                                  <p:subTnLst>
                                    <p:animClr clrSpc="rgb" dir="cw">
                                      <p:cBhvr override="childStyle">
                                        <p:cTn dur="1" fill="hold" display="0" masterRel="nextClick" afterEffect="1"/>
                                        <p:tgtEl>
                                          <p:spTgt spid="96259">
                                            <p:txEl>
                                              <p:pRg st="10" end="10"/>
                                            </p:txEl>
                                          </p:spTgt>
                                        </p:tgtEl>
                                        <p:attrNameLst>
                                          <p:attrName>ppt_c</p:attrName>
                                        </p:attrNameLst>
                                      </p:cBhvr>
                                      <p:to>
                                        <a:schemeClr val="tx2"/>
                                      </p:to>
                                    </p:animClr>
                                  </p:subTnLst>
                                </p:cTn>
                              </p:par>
                              <p:par>
                                <p:cTn id="59" presetID="9" presetClass="entr" presetSubtype="0" fill="hold" grpId="0" nodeType="withEffect">
                                  <p:stCondLst>
                                    <p:cond delay="0"/>
                                  </p:stCondLst>
                                  <p:childTnLst>
                                    <p:set>
                                      <p:cBhvr>
                                        <p:cTn id="60" dur="1" fill="hold">
                                          <p:stCondLst>
                                            <p:cond delay="0"/>
                                          </p:stCondLst>
                                        </p:cTn>
                                        <p:tgtEl>
                                          <p:spTgt spid="96259">
                                            <p:txEl>
                                              <p:pRg st="11" end="11"/>
                                            </p:txEl>
                                          </p:spTgt>
                                        </p:tgtEl>
                                        <p:attrNameLst>
                                          <p:attrName>style.visibility</p:attrName>
                                        </p:attrNameLst>
                                      </p:cBhvr>
                                      <p:to>
                                        <p:strVal val="visible"/>
                                      </p:to>
                                    </p:set>
                                    <p:animEffect transition="in" filter="dissolve">
                                      <p:cBhvr>
                                        <p:cTn id="61" dur="500"/>
                                        <p:tgtEl>
                                          <p:spTgt spid="96259">
                                            <p:txEl>
                                              <p:pRg st="11" end="11"/>
                                            </p:txEl>
                                          </p:spTgt>
                                        </p:tgtEl>
                                      </p:cBhvr>
                                    </p:animEffect>
                                  </p:childTnLst>
                                  <p:subTnLst>
                                    <p:animClr clrSpc="rgb" dir="cw">
                                      <p:cBhvr override="childStyle">
                                        <p:cTn dur="1" fill="hold" display="0" masterRel="nextClick" afterEffect="1"/>
                                        <p:tgtEl>
                                          <p:spTgt spid="96259">
                                            <p:txEl>
                                              <p:pRg st="11" end="1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autoUpdateAnimBg="0"/>
      <p:bldP spid="96259"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1"/>
          </p:nvPr>
        </p:nvSpPr>
        <p:spPr/>
        <p:txBody>
          <a:bodyPr/>
          <a:lstStyle/>
          <a:p>
            <a:fld id="{CEFF07A0-D274-443F-A454-48218D983A2A}" type="slidenum">
              <a:rPr lang="pl-PL">
                <a:solidFill>
                  <a:srgbClr val="FFFFFF"/>
                </a:solidFill>
              </a:rPr>
              <a:pPr/>
              <a:t>113</a:t>
            </a:fld>
            <a:endParaRPr lang="pl-PL">
              <a:solidFill>
                <a:srgbClr val="FFFFFF"/>
              </a:solidFill>
            </a:endParaRPr>
          </a:p>
        </p:txBody>
      </p:sp>
      <p:sp>
        <p:nvSpPr>
          <p:cNvPr id="99330" name="Rectangle 2"/>
          <p:cNvSpPr>
            <a:spLocks noChangeArrowheads="1"/>
          </p:cNvSpPr>
          <p:nvPr/>
        </p:nvSpPr>
        <p:spPr bwMode="auto">
          <a:xfrm>
            <a:off x="2697163" y="457200"/>
            <a:ext cx="7772400" cy="1143000"/>
          </a:xfrm>
          <a:prstGeom prst="rect">
            <a:avLst/>
          </a:prstGeom>
          <a:noFill/>
          <a:ln w="12700">
            <a:noFill/>
            <a:miter lim="800000"/>
            <a:headEnd/>
            <a:tailEnd/>
          </a:ln>
          <a:effectLst/>
        </p:spPr>
        <p:txBody>
          <a:bodyPr lIns="90488" tIns="44450" rIns="90488" bIns="44450" anchor="ctr"/>
          <a:lstStyle/>
          <a:p>
            <a:pPr eaLnBrk="0" fontAlgn="base" hangingPunct="0">
              <a:spcBef>
                <a:spcPct val="0"/>
              </a:spcBef>
              <a:spcAft>
                <a:spcPct val="0"/>
              </a:spcAft>
            </a:pPr>
            <a:r>
              <a:rPr lang="pl-PL" sz="2800" b="1" u="sng">
                <a:solidFill>
                  <a:srgbClr val="FFFFFF"/>
                </a:solidFill>
                <a:latin typeface="Times New Roman" charset="0"/>
              </a:rPr>
              <a:t>FOBIA SOCJALNA  A:</a:t>
            </a:r>
          </a:p>
        </p:txBody>
      </p:sp>
      <p:sp>
        <p:nvSpPr>
          <p:cNvPr id="99331" name="Rectangle 3"/>
          <p:cNvSpPr>
            <a:spLocks noChangeArrowheads="1"/>
          </p:cNvSpPr>
          <p:nvPr/>
        </p:nvSpPr>
        <p:spPr bwMode="auto">
          <a:xfrm>
            <a:off x="2697163" y="1981200"/>
            <a:ext cx="7772400" cy="4114800"/>
          </a:xfrm>
          <a:prstGeom prst="rect">
            <a:avLst/>
          </a:prstGeom>
          <a:noFill/>
          <a:ln w="12700">
            <a:noFill/>
            <a:miter lim="800000"/>
            <a:headEnd/>
            <a:tailEnd/>
          </a:ln>
          <a:effectLst/>
        </p:spPr>
        <p:txBody>
          <a:bodyPr lIns="90488" tIns="44450" rIns="90488" bIns="44450"/>
          <a:lstStyle/>
          <a:p>
            <a:pPr eaLnBrk="0" fontAlgn="base" hangingPunct="0">
              <a:spcBef>
                <a:spcPct val="0"/>
              </a:spcBef>
              <a:spcAft>
                <a:spcPct val="0"/>
              </a:spcAft>
              <a:buFont typeface="Wingdings" pitchFamily="2" charset="2"/>
              <a:buChar char="q"/>
            </a:pPr>
            <a:r>
              <a:rPr lang="pl-PL" sz="2400" b="1">
                <a:solidFill>
                  <a:srgbClr val="FFFFFF"/>
                </a:solidFill>
                <a:latin typeface="Times New Roman" charset="0"/>
              </a:rPr>
              <a:t>CYWILIZACJA - CZĘŚCIEJ W SPOŁECZEŃSTWACH ZACHODU</a:t>
            </a:r>
          </a:p>
          <a:p>
            <a:pPr eaLnBrk="0" fontAlgn="base" hangingPunct="0">
              <a:spcBef>
                <a:spcPct val="0"/>
              </a:spcBef>
              <a:spcAft>
                <a:spcPct val="0"/>
              </a:spcAft>
              <a:buFont typeface="Wingdings" pitchFamily="2" charset="2"/>
              <a:buChar char="q"/>
            </a:pPr>
            <a:r>
              <a:rPr lang="pl-PL" sz="2400" b="1">
                <a:solidFill>
                  <a:srgbClr val="FFFFFF"/>
                </a:solidFill>
                <a:latin typeface="Times New Roman" charset="0"/>
              </a:rPr>
              <a:t>STATUS EKONOMICZNY - PONAD 20% OSÓB Z FS NIE PRACUJE</a:t>
            </a:r>
          </a:p>
          <a:p>
            <a:pPr eaLnBrk="0" fontAlgn="base" hangingPunct="0">
              <a:spcBef>
                <a:spcPct val="0"/>
              </a:spcBef>
              <a:spcAft>
                <a:spcPct val="0"/>
              </a:spcAft>
              <a:buFont typeface="Wingdings" pitchFamily="2" charset="2"/>
              <a:buChar char="q"/>
            </a:pPr>
            <a:r>
              <a:rPr lang="pl-PL" sz="2400" b="1">
                <a:solidFill>
                  <a:srgbClr val="FFFFFF"/>
                </a:solidFill>
                <a:latin typeface="Times New Roman" charset="0"/>
              </a:rPr>
              <a:t>ZWIĄZKI MAŁŻEŃSKIE - 49% OSÓB Z FS NIGDY NIE BYŁO W ZWIĄZKACH MAŁŻEŃSKICH (POPULACJA OSÓB BEZ FS - 21%)</a:t>
            </a:r>
          </a:p>
          <a:p>
            <a:pPr eaLnBrk="0" fontAlgn="base" hangingPunct="0">
              <a:spcBef>
                <a:spcPct val="0"/>
              </a:spcBef>
              <a:spcAft>
                <a:spcPct val="0"/>
              </a:spcAft>
              <a:buFont typeface="Wingdings" pitchFamily="2" charset="2"/>
              <a:buChar char="q"/>
            </a:pPr>
            <a:r>
              <a:rPr lang="pl-PL" sz="2400" b="1">
                <a:solidFill>
                  <a:srgbClr val="FFFFFF"/>
                </a:solidFill>
                <a:latin typeface="Times New Roman" charset="0"/>
              </a:rPr>
              <a:t>POZIOM EDUKACYJNY - ZNACZNIE NIŻSZY POZIOM OSÓB Z FS</a:t>
            </a:r>
          </a:p>
        </p:txBody>
      </p:sp>
    </p:spTree>
    <p:extLst>
      <p:ext uri="{BB962C8B-B14F-4D97-AF65-F5344CB8AC3E}">
        <p14:creationId xmlns:p14="http://schemas.microsoft.com/office/powerpoint/2010/main" val="342481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Effect transition="in" filter="dissolve">
                                      <p:cBhvr>
                                        <p:cTn id="7" dur="500"/>
                                        <p:tgtEl>
                                          <p:spTgt spid="99330">
                                            <p:txEl>
                                              <p:pRg st="0" end="0"/>
                                            </p:txEl>
                                          </p:spTgt>
                                        </p:tgtEl>
                                      </p:cBhvr>
                                    </p:animEffect>
                                  </p:childTnLst>
                                  <p:subTnLst>
                                    <p:animClr clrSpc="rgb" dir="cw">
                                      <p:cBhvr override="childStyle">
                                        <p:cTn dur="1" fill="hold" display="0" masterRel="nextClick" afterEffect="1"/>
                                        <p:tgtEl>
                                          <p:spTgt spid="99330">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Effect transition="in" filter="dissolve">
                                      <p:cBhvr>
                                        <p:cTn id="12" dur="500"/>
                                        <p:tgtEl>
                                          <p:spTgt spid="99331">
                                            <p:txEl>
                                              <p:pRg st="0" end="0"/>
                                            </p:txEl>
                                          </p:spTgt>
                                        </p:tgtEl>
                                      </p:cBhvr>
                                    </p:animEffect>
                                  </p:childTnLst>
                                  <p:subTnLst>
                                    <p:animClr clrSpc="rgb" dir="cw">
                                      <p:cBhvr override="childStyle">
                                        <p:cTn dur="1" fill="hold" display="0" masterRel="nextClick" afterEffect="1"/>
                                        <p:tgtEl>
                                          <p:spTgt spid="99331">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1">
                                            <p:txEl>
                                              <p:pRg st="1" end="1"/>
                                            </p:txEl>
                                          </p:spTgt>
                                        </p:tgtEl>
                                        <p:attrNameLst>
                                          <p:attrName>style.visibility</p:attrName>
                                        </p:attrNameLst>
                                      </p:cBhvr>
                                      <p:to>
                                        <p:strVal val="visible"/>
                                      </p:to>
                                    </p:set>
                                    <p:animEffect transition="in" filter="dissolve">
                                      <p:cBhvr>
                                        <p:cTn id="17" dur="500"/>
                                        <p:tgtEl>
                                          <p:spTgt spid="99331">
                                            <p:txEl>
                                              <p:pRg st="1" end="1"/>
                                            </p:txEl>
                                          </p:spTgt>
                                        </p:tgtEl>
                                      </p:cBhvr>
                                    </p:animEffect>
                                  </p:childTnLst>
                                  <p:subTnLst>
                                    <p:animClr clrSpc="rgb" dir="cw">
                                      <p:cBhvr override="childStyle">
                                        <p:cTn dur="1" fill="hold" display="0" masterRel="nextClick" afterEffect="1"/>
                                        <p:tgtEl>
                                          <p:spTgt spid="99331">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31">
                                            <p:txEl>
                                              <p:pRg st="2" end="2"/>
                                            </p:txEl>
                                          </p:spTgt>
                                        </p:tgtEl>
                                        <p:attrNameLst>
                                          <p:attrName>style.visibility</p:attrName>
                                        </p:attrNameLst>
                                      </p:cBhvr>
                                      <p:to>
                                        <p:strVal val="visible"/>
                                      </p:to>
                                    </p:set>
                                    <p:animEffect transition="in" filter="dissolve">
                                      <p:cBhvr>
                                        <p:cTn id="22" dur="500"/>
                                        <p:tgtEl>
                                          <p:spTgt spid="99331">
                                            <p:txEl>
                                              <p:pRg st="2" end="2"/>
                                            </p:txEl>
                                          </p:spTgt>
                                        </p:tgtEl>
                                      </p:cBhvr>
                                    </p:animEffect>
                                  </p:childTnLst>
                                  <p:subTnLst>
                                    <p:animClr clrSpc="rgb" dir="cw">
                                      <p:cBhvr override="childStyle">
                                        <p:cTn dur="1" fill="hold" display="0" masterRel="nextClick" afterEffect="1"/>
                                        <p:tgtEl>
                                          <p:spTgt spid="99331">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9331">
                                            <p:txEl>
                                              <p:pRg st="3" end="3"/>
                                            </p:txEl>
                                          </p:spTgt>
                                        </p:tgtEl>
                                        <p:attrNameLst>
                                          <p:attrName>style.visibility</p:attrName>
                                        </p:attrNameLst>
                                      </p:cBhvr>
                                      <p:to>
                                        <p:strVal val="visible"/>
                                      </p:to>
                                    </p:set>
                                    <p:animEffect transition="in" filter="dissolve">
                                      <p:cBhvr>
                                        <p:cTn id="27" dur="500"/>
                                        <p:tgtEl>
                                          <p:spTgt spid="99331">
                                            <p:txEl>
                                              <p:pRg st="3" end="3"/>
                                            </p:txEl>
                                          </p:spTgt>
                                        </p:tgtEl>
                                      </p:cBhvr>
                                    </p:animEffect>
                                  </p:childTnLst>
                                  <p:subTnLst>
                                    <p:animClr clrSpc="rgb" dir="cw">
                                      <p:cBhvr override="childStyle">
                                        <p:cTn dur="1" fill="hold" display="0" masterRel="nextClick" afterEffect="1"/>
                                        <p:tgtEl>
                                          <p:spTgt spid="99331">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autoUpdateAnimBg="0"/>
      <p:bldP spid="99331"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Gad </a:t>
            </a:r>
          </a:p>
        </p:txBody>
      </p:sp>
      <p:sp>
        <p:nvSpPr>
          <p:cNvPr id="4" name="Symbol zastępczy tekstu 3"/>
          <p:cNvSpPr>
            <a:spLocks noGrp="1"/>
          </p:cNvSpPr>
          <p:nvPr>
            <p:ph type="subTitle" idx="1"/>
          </p:nvPr>
        </p:nvSpPr>
        <p:spPr/>
        <p:txBody>
          <a:bodyPr/>
          <a:lstStyle/>
          <a:p>
            <a:endParaRPr lang="pl-PL"/>
          </a:p>
        </p:txBody>
      </p:sp>
      <p:sp>
        <p:nvSpPr>
          <p:cNvPr id="2" name="Symbol zastępczy numeru slajdu 1"/>
          <p:cNvSpPr>
            <a:spLocks noGrp="1"/>
          </p:cNvSpPr>
          <p:nvPr>
            <p:ph type="sldNum" sz="quarter" idx="11"/>
          </p:nvPr>
        </p:nvSpPr>
        <p:spPr/>
        <p:txBody>
          <a:bodyPr/>
          <a:lstStyle/>
          <a:p>
            <a:fld id="{C3CDC5C4-12C0-4FA6-91A9-63CACC89DFF4}" type="slidenum">
              <a:rPr lang="pl-PL" smtClean="0">
                <a:solidFill>
                  <a:srgbClr val="000000"/>
                </a:solidFill>
              </a:rPr>
              <a:pPr/>
              <a:t>114</a:t>
            </a:fld>
            <a:endParaRPr lang="pl-PL">
              <a:solidFill>
                <a:srgbClr val="000000"/>
              </a:solidFill>
            </a:endParaRPr>
          </a:p>
        </p:txBody>
      </p:sp>
    </p:spTree>
    <p:extLst>
      <p:ext uri="{BB962C8B-B14F-4D97-AF65-F5344CB8AC3E}">
        <p14:creationId xmlns:p14="http://schemas.microsoft.com/office/powerpoint/2010/main" val="1365203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ymbol zastępczy numeru slajdu 3"/>
          <p:cNvSpPr>
            <a:spLocks noGrp="1"/>
          </p:cNvSpPr>
          <p:nvPr>
            <p:ph type="sldNum" sz="quarter" idx="11"/>
          </p:nvPr>
        </p:nvSpPr>
        <p:spPr/>
        <p:txBody>
          <a:bodyPr/>
          <a:lstStyle/>
          <a:p>
            <a:fld id="{43971831-B28F-4A72-8DCB-D37268B7A78D}" type="slidenum">
              <a:rPr lang="pl-PL">
                <a:solidFill>
                  <a:srgbClr val="FFFFFF"/>
                </a:solidFill>
              </a:rPr>
              <a:pPr/>
              <a:t>115</a:t>
            </a:fld>
            <a:endParaRPr lang="pl-PL">
              <a:solidFill>
                <a:srgbClr val="FFFFFF"/>
              </a:solidFill>
            </a:endParaRPr>
          </a:p>
        </p:txBody>
      </p:sp>
      <p:sp>
        <p:nvSpPr>
          <p:cNvPr id="128002" name="Rectangle 2"/>
          <p:cNvSpPr>
            <a:spLocks noChangeArrowheads="1"/>
          </p:cNvSpPr>
          <p:nvPr/>
        </p:nvSpPr>
        <p:spPr bwMode="auto">
          <a:xfrm>
            <a:off x="2209800" y="457826"/>
            <a:ext cx="7772400" cy="1446550"/>
          </a:xfrm>
          <a:prstGeom prst="rect">
            <a:avLst/>
          </a:prstGeom>
          <a:noFill/>
          <a:ln w="9525">
            <a:noFill/>
            <a:miter lim="800000"/>
            <a:headEnd/>
            <a:tailEnd/>
          </a:ln>
          <a:effectLst/>
        </p:spPr>
        <p:txBody>
          <a:bodyPr anchor="ctr">
            <a:spAutoFit/>
          </a:bodyPr>
          <a:lstStyle/>
          <a:p>
            <a:pPr algn="ctr" fontAlgn="base">
              <a:spcBef>
                <a:spcPct val="0"/>
              </a:spcBef>
              <a:spcAft>
                <a:spcPct val="0"/>
              </a:spcAft>
            </a:pPr>
            <a:r>
              <a:rPr lang="pl-PL" sz="4400" b="1">
                <a:solidFill>
                  <a:srgbClr val="E3DCCF"/>
                </a:solidFill>
                <a:latin typeface="Times New Roman" charset="0"/>
              </a:rPr>
              <a:t>I. </a:t>
            </a:r>
            <a:r>
              <a:rPr lang="pl-PL" sz="4400" b="1">
                <a:solidFill>
                  <a:srgbClr val="E3DCCF"/>
                </a:solidFill>
                <a:latin typeface="Times New Roman" charset="0"/>
                <a:cs typeface="Times New Roman" charset="0"/>
              </a:rPr>
              <a:t>Zespół leku uogólnionego. F.41.1.</a:t>
            </a:r>
            <a:r>
              <a:rPr lang="pl-PL" sz="4400">
                <a:solidFill>
                  <a:srgbClr val="E3DCCF"/>
                </a:solidFill>
                <a:latin typeface="Times New Roman" charset="0"/>
              </a:rPr>
              <a:t> </a:t>
            </a:r>
          </a:p>
        </p:txBody>
      </p:sp>
      <p:graphicFrame>
        <p:nvGraphicFramePr>
          <p:cNvPr id="128003" name="Group 3"/>
          <p:cNvGraphicFramePr>
            <a:graphicFrameLocks noGrp="1"/>
          </p:cNvGraphicFramePr>
          <p:nvPr/>
        </p:nvGraphicFramePr>
        <p:xfrm>
          <a:off x="2743200" y="1981200"/>
          <a:ext cx="7239000" cy="4175760"/>
        </p:xfrm>
        <a:graphic>
          <a:graphicData uri="http://schemas.openxmlformats.org/drawingml/2006/table">
            <a:tbl>
              <a:tblPr/>
              <a:tblGrid>
                <a:gridCol w="7239000">
                  <a:extLst>
                    <a:ext uri="{9D8B030D-6E8A-4147-A177-3AD203B41FA5}">
                      <a16:colId xmlns:a16="http://schemas.microsoft.com/office/drawing/2014/main" val="20000"/>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1" i="0" u="none" strike="noStrike" cap="none" normalizeH="0" baseline="0" dirty="0">
                          <a:ln>
                            <a:noFill/>
                          </a:ln>
                          <a:solidFill>
                            <a:schemeClr val="accent1"/>
                          </a:solidFill>
                          <a:effectLst>
                            <a:outerShdw blurRad="38100" dist="38100" dir="2700000" algn="tl">
                              <a:srgbClr val="000000"/>
                            </a:outerShdw>
                          </a:effectLst>
                          <a:latin typeface="Arial" charset="0"/>
                          <a:cs typeface="Times New Roman" charset="0"/>
                        </a:rPr>
                        <a:t>Pacjent martwił się lub obawiał o co najmniej dwie sprawy </a:t>
                      </a:r>
                      <a:r>
                        <a:rPr kumimoji="0" lang="pl-PL" sz="1400" b="1" i="1" u="none" strike="noStrike" cap="none" normalizeH="0" baseline="0" dirty="0">
                          <a:ln>
                            <a:noFill/>
                          </a:ln>
                          <a:solidFill>
                            <a:schemeClr val="accent1"/>
                          </a:solidFill>
                          <a:effectLst>
                            <a:outerShdw blurRad="38100" dist="38100" dir="2700000" algn="tl">
                              <a:srgbClr val="000000"/>
                            </a:outerShdw>
                          </a:effectLst>
                          <a:latin typeface="Arial" charset="0"/>
                          <a:cs typeface="Times New Roman" charset="0"/>
                        </a:rPr>
                        <a:t>w ostatnich 6 miesiącach</a:t>
                      </a:r>
                      <a:r>
                        <a:rPr kumimoji="0" lang="pl-PL" sz="1400" b="1" i="0" u="none" strike="noStrike" cap="none" normalizeH="0" baseline="0" dirty="0">
                          <a:ln>
                            <a:noFill/>
                          </a:ln>
                          <a:solidFill>
                            <a:schemeClr val="accent1"/>
                          </a:solidFill>
                          <a:effectLst>
                            <a:outerShdw blurRad="38100" dist="38100" dir="2700000" algn="tl">
                              <a:srgbClr val="000000"/>
                            </a:outerShdw>
                          </a:effectLst>
                          <a:latin typeface="Arial" charset="0"/>
                          <a:cs typeface="Times New Roman"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1" i="0" u="none" strike="noStrike" cap="none" normalizeH="0" baseline="0" dirty="0">
                          <a:ln>
                            <a:noFill/>
                          </a:ln>
                          <a:solidFill>
                            <a:schemeClr val="accent1"/>
                          </a:solidFill>
                          <a:effectLst>
                            <a:outerShdw blurRad="38100" dist="38100" dir="2700000" algn="tl">
                              <a:srgbClr val="000000"/>
                            </a:outerShdw>
                          </a:effectLst>
                          <a:latin typeface="Arial" charset="0"/>
                          <a:cs typeface="Times New Roman" charset="0"/>
                        </a:rPr>
                        <a:t>Nie potrafił kontrolować swoich zmartwień lub przeszkadzały mu w tym co robił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1"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W tym czasie odczuwał (poza napadami lęku)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Niepok</a:t>
                      </a:r>
                      <a:r>
                        <a:rPr kumimoji="0" lang="pl-PL" sz="1400" b="0" i="0" u="none" strike="noStrike" cap="none" normalizeH="0" baseline="0" dirty="0">
                          <a:ln>
                            <a:noFill/>
                          </a:ln>
                          <a:solidFill>
                            <a:schemeClr val="tx1"/>
                          </a:solidFill>
                          <a:effectLst>
                            <a:outerShdw blurRad="38100" dist="38100" dir="2700000" algn="tl">
                              <a:srgbClr val="000000"/>
                            </a:outerShdw>
                          </a:effectLst>
                          <a:latin typeface="Times New Roman"/>
                          <a:cs typeface="Times New Roman" charset="0"/>
                        </a:rPr>
                        <a:t>ó</a:t>
                      </a: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j, uczucie </a:t>
                      </a:r>
                      <a:r>
                        <a:rPr kumimoji="0" lang="pl-PL" sz="1400" b="0" i="0" u="none" strike="noStrike" cap="none" normalizeH="0" baseline="0" dirty="0">
                          <a:ln>
                            <a:noFill/>
                          </a:ln>
                          <a:solidFill>
                            <a:schemeClr val="tx1"/>
                          </a:solidFill>
                          <a:effectLst>
                            <a:outerShdw blurRad="38100" dist="38100" dir="2700000" algn="tl">
                              <a:srgbClr val="000000"/>
                            </a:outerShdw>
                          </a:effectLst>
                          <a:latin typeface="Times New Roman"/>
                          <a:cs typeface="Times New Roman" charset="0"/>
                        </a:rPr>
                        <a:t>„</a:t>
                      </a: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bycia na krawędzi</a:t>
                      </a:r>
                      <a:r>
                        <a:rPr kumimoji="0" lang="pl-PL" sz="1400" b="0" i="0" u="none" strike="noStrike" cap="none" normalizeH="0" baseline="0" dirty="0">
                          <a:ln>
                            <a:noFill/>
                          </a:ln>
                          <a:solidFill>
                            <a:schemeClr val="tx1"/>
                          </a:solidFill>
                          <a:effectLst>
                            <a:outerShdw blurRad="38100" dist="38100" dir="2700000" algn="tl">
                              <a:srgbClr val="000000"/>
                            </a:outerShdw>
                          </a:effectLst>
                          <a:latin typeface="Times New Roman"/>
                          <a:cs typeface="Times New Roman" charset="0"/>
                        </a:rPr>
                        <a:t>”</a:t>
                      </a: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Napięcie wewnętrzne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Zmęczenie, osłabienie, wyczerpanie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Kłopoty w koncentracji lub zapominanie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Drażliwość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Zaburzenia snu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0430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dissolve">
                                      <p:cBhvr>
                                        <p:cTn id="7" dur="5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1"/>
          </p:nvPr>
        </p:nvSpPr>
        <p:spPr/>
        <p:txBody>
          <a:bodyPr/>
          <a:lstStyle/>
          <a:p>
            <a:fld id="{F129EAEA-2411-4D52-A33E-2AD724419618}" type="slidenum">
              <a:rPr lang="pl-PL">
                <a:solidFill>
                  <a:srgbClr val="FFFFFF"/>
                </a:solidFill>
              </a:rPr>
              <a:pPr/>
              <a:t>116</a:t>
            </a:fld>
            <a:endParaRPr lang="pl-PL">
              <a:solidFill>
                <a:srgbClr val="FFFFFF"/>
              </a:solidFill>
            </a:endParaRPr>
          </a:p>
        </p:txBody>
      </p:sp>
      <p:sp>
        <p:nvSpPr>
          <p:cNvPr id="129026" name="Rectangle 2"/>
          <p:cNvSpPr>
            <a:spLocks noChangeArrowheads="1"/>
          </p:cNvSpPr>
          <p:nvPr/>
        </p:nvSpPr>
        <p:spPr bwMode="auto">
          <a:xfrm>
            <a:off x="2674939" y="617538"/>
            <a:ext cx="7793037" cy="1143000"/>
          </a:xfrm>
          <a:prstGeom prst="rect">
            <a:avLst/>
          </a:prstGeom>
          <a:noFill/>
          <a:ln w="9525">
            <a:noFill/>
            <a:miter lim="800000"/>
            <a:headEnd/>
            <a:tailEnd/>
          </a:ln>
          <a:effectLst/>
        </p:spPr>
        <p:txBody>
          <a:bodyPr anchor="b"/>
          <a:lstStyle/>
          <a:p>
            <a:pPr algn="ctr" fontAlgn="base">
              <a:spcBef>
                <a:spcPct val="0"/>
              </a:spcBef>
              <a:spcAft>
                <a:spcPct val="0"/>
              </a:spcAft>
            </a:pPr>
            <a:r>
              <a:rPr lang="pl-PL" altLang="en-US" sz="4400" i="1">
                <a:solidFill>
                  <a:srgbClr val="E3DCCF"/>
                </a:solidFill>
                <a:effectLst>
                  <a:outerShdw blurRad="38100" dist="38100" dir="2700000" algn="tl">
                    <a:srgbClr val="000000"/>
                  </a:outerShdw>
                </a:effectLst>
                <a:latin typeface="Times New Roman" charset="0"/>
              </a:rPr>
              <a:t>GAD</a:t>
            </a:r>
            <a:endParaRPr lang="en-US" altLang="en-US" sz="4400" i="1">
              <a:solidFill>
                <a:srgbClr val="E3DCCF"/>
              </a:solidFill>
              <a:effectLst>
                <a:outerShdw blurRad="38100" dist="38100" dir="2700000" algn="tl">
                  <a:srgbClr val="000000"/>
                </a:outerShdw>
              </a:effectLst>
              <a:latin typeface="Times New Roman" charset="0"/>
            </a:endParaRPr>
          </a:p>
        </p:txBody>
      </p:sp>
      <p:sp>
        <p:nvSpPr>
          <p:cNvPr id="129027" name="Rectangle 3"/>
          <p:cNvSpPr>
            <a:spLocks noChangeArrowheads="1"/>
          </p:cNvSpPr>
          <p:nvPr/>
        </p:nvSpPr>
        <p:spPr bwMode="auto">
          <a:xfrm>
            <a:off x="2706688" y="2017713"/>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r>
              <a:rPr lang="pl-PL" altLang="en-US" sz="3600">
                <a:solidFill>
                  <a:srgbClr val="FFFFFF"/>
                </a:solidFill>
                <a:effectLst>
                  <a:outerShdw blurRad="38100" dist="38100" dir="2700000" algn="tl">
                    <a:srgbClr val="000000"/>
                  </a:outerShdw>
                </a:effectLst>
                <a:latin typeface="Times New Roman" charset="0"/>
              </a:rPr>
              <a:t>Kłopoty w kontroli zmartwień – „Co będzie jeśli?”</a:t>
            </a:r>
            <a:r>
              <a:rPr lang="en-US" altLang="en-US" sz="3600">
                <a:solidFill>
                  <a:srgbClr val="FFFFFF"/>
                </a:solidFill>
                <a:effectLst>
                  <a:outerShdw blurRad="38100" dist="38100" dir="2700000" algn="tl">
                    <a:srgbClr val="000000"/>
                  </a:outerShdw>
                </a:effectLst>
                <a:latin typeface="Times New Roman" charset="0"/>
              </a:rPr>
              <a:t> 	</a:t>
            </a:r>
          </a:p>
          <a:p>
            <a:pPr marL="342900" indent="-342900" fontAlgn="base">
              <a:spcBef>
                <a:spcPct val="20000"/>
              </a:spcBef>
              <a:spcAft>
                <a:spcPct val="0"/>
              </a:spcAft>
              <a:buFontTx/>
              <a:buChar char="•"/>
            </a:pPr>
            <a:r>
              <a:rPr lang="pl-PL" altLang="en-US" sz="3600">
                <a:solidFill>
                  <a:srgbClr val="FFFFFF"/>
                </a:solidFill>
                <a:effectLst>
                  <a:outerShdw blurRad="38100" dist="38100" dir="2700000" algn="tl">
                    <a:srgbClr val="000000"/>
                  </a:outerShdw>
                </a:effectLst>
                <a:latin typeface="Times New Roman" charset="0"/>
              </a:rPr>
              <a:t>Autonomiczne pobudzenie</a:t>
            </a:r>
            <a:endParaRPr lang="en-US" altLang="en-US" sz="3600">
              <a:solidFill>
                <a:srgbClr val="FFFFFF"/>
              </a:solidFill>
              <a:effectLst>
                <a:outerShdw blurRad="38100" dist="38100" dir="2700000" algn="tl">
                  <a:srgbClr val="000000"/>
                </a:outerShdw>
              </a:effectLst>
              <a:latin typeface="Times New Roman" charset="0"/>
            </a:endParaRPr>
          </a:p>
          <a:p>
            <a:pPr marL="342900" indent="-342900" fontAlgn="base">
              <a:spcBef>
                <a:spcPct val="20000"/>
              </a:spcBef>
              <a:spcAft>
                <a:spcPct val="0"/>
              </a:spcAft>
              <a:buFontTx/>
              <a:buChar char="•"/>
            </a:pPr>
            <a:r>
              <a:rPr lang="pl-PL" altLang="en-US" sz="3600">
                <a:solidFill>
                  <a:srgbClr val="FFFFFF"/>
                </a:solidFill>
                <a:effectLst>
                  <a:outerShdw blurRad="38100" dist="38100" dir="2700000" algn="tl">
                    <a:srgbClr val="000000"/>
                  </a:outerShdw>
                </a:effectLst>
                <a:latin typeface="Times New Roman" charset="0"/>
              </a:rPr>
              <a:t>Pogorszenie funkcjonowania</a:t>
            </a:r>
            <a:endParaRPr lang="en-US" altLang="en-US" sz="3600">
              <a:solidFill>
                <a:srgbClr val="FFFFFF"/>
              </a:solidFill>
              <a:effectLst>
                <a:outerShdw blurRad="38100" dist="38100" dir="2700000" algn="tl">
                  <a:srgbClr val="000000"/>
                </a:outerShdw>
              </a:effectLst>
              <a:latin typeface="Times New Roman" charset="0"/>
            </a:endParaRPr>
          </a:p>
          <a:p>
            <a:pPr marL="342900" indent="-342900" fontAlgn="base">
              <a:spcBef>
                <a:spcPct val="20000"/>
              </a:spcBef>
              <a:spcAft>
                <a:spcPct val="0"/>
              </a:spcAft>
              <a:buFontTx/>
              <a:buChar char="•"/>
            </a:pPr>
            <a:r>
              <a:rPr lang="en-US" altLang="en-US" sz="3600">
                <a:solidFill>
                  <a:srgbClr val="FFFFFF"/>
                </a:solidFill>
                <a:effectLst>
                  <a:outerShdw blurRad="38100" dist="38100" dir="2700000" algn="tl">
                    <a:srgbClr val="000000"/>
                  </a:outerShdw>
                </a:effectLst>
                <a:latin typeface="Times New Roman" charset="0"/>
              </a:rPr>
              <a:t>6.6% </a:t>
            </a:r>
            <a:r>
              <a:rPr lang="pl-PL" altLang="en-US" sz="3600">
                <a:solidFill>
                  <a:srgbClr val="FFFFFF"/>
                </a:solidFill>
                <a:effectLst>
                  <a:outerShdw blurRad="38100" dist="38100" dir="2700000" algn="tl">
                    <a:srgbClr val="000000"/>
                  </a:outerShdw>
                </a:effectLst>
                <a:latin typeface="Times New Roman" charset="0"/>
              </a:rPr>
              <a:t>kobiet</a:t>
            </a:r>
            <a:r>
              <a:rPr lang="en-US" altLang="en-US" sz="3600">
                <a:solidFill>
                  <a:srgbClr val="FFFFFF"/>
                </a:solidFill>
                <a:effectLst>
                  <a:outerShdw blurRad="38100" dist="38100" dir="2700000" algn="tl">
                    <a:srgbClr val="000000"/>
                  </a:outerShdw>
                </a:effectLst>
                <a:latin typeface="Times New Roman" charset="0"/>
              </a:rPr>
              <a:t>	3.6% </a:t>
            </a:r>
            <a:r>
              <a:rPr lang="pl-PL" altLang="en-US" sz="3600">
                <a:solidFill>
                  <a:srgbClr val="FFFFFF"/>
                </a:solidFill>
                <a:effectLst>
                  <a:outerShdw blurRad="38100" dist="38100" dir="2700000" algn="tl">
                    <a:srgbClr val="000000"/>
                  </a:outerShdw>
                </a:effectLst>
                <a:latin typeface="Times New Roman" charset="0"/>
              </a:rPr>
              <a:t>mężczyzn</a:t>
            </a:r>
            <a:endParaRPr lang="en-US" altLang="en-US" sz="3600">
              <a:solidFill>
                <a:srgbClr val="FFFFFF"/>
              </a:solidFill>
              <a:effectLst>
                <a:outerShdw blurRad="38100" dist="38100" dir="2700000" algn="tl">
                  <a:srgbClr val="000000"/>
                </a:outerShdw>
              </a:effectLst>
              <a:latin typeface="Times New Roman" charset="0"/>
            </a:endParaRPr>
          </a:p>
        </p:txBody>
      </p:sp>
    </p:spTree>
    <p:extLst>
      <p:ext uri="{BB962C8B-B14F-4D97-AF65-F5344CB8AC3E}">
        <p14:creationId xmlns:p14="http://schemas.microsoft.com/office/powerpoint/2010/main" val="2404017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wipe(left)">
                                      <p:cBhvr>
                                        <p:cTn id="7" dur="500"/>
                                        <p:tgtEl>
                                          <p:spTgt spid="129027">
                                            <p:txEl>
                                              <p:pRg st="0" end="0"/>
                                            </p:txEl>
                                          </p:spTgt>
                                        </p:tgtEl>
                                      </p:cBhvr>
                                    </p:animEffect>
                                  </p:childTnLst>
                                  <p:subTnLst>
                                    <p:animClr clrSpc="rgb" dir="cw">
                                      <p:cBhvr override="childStyle">
                                        <p:cTn dur="1" fill="hold" display="0" masterRel="nextClick" afterEffect="1"/>
                                        <p:tgtEl>
                                          <p:spTgt spid="129027">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wipe(left)">
                                      <p:cBhvr>
                                        <p:cTn id="12" dur="500"/>
                                        <p:tgtEl>
                                          <p:spTgt spid="129027">
                                            <p:txEl>
                                              <p:pRg st="1" end="1"/>
                                            </p:txEl>
                                          </p:spTgt>
                                        </p:tgtEl>
                                      </p:cBhvr>
                                    </p:animEffect>
                                  </p:childTnLst>
                                  <p:subTnLst>
                                    <p:animClr clrSpc="rgb" dir="cw">
                                      <p:cBhvr override="childStyle">
                                        <p:cTn dur="1" fill="hold" display="0" masterRel="nextClick" afterEffect="1"/>
                                        <p:tgtEl>
                                          <p:spTgt spid="129027">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027">
                                            <p:txEl>
                                              <p:pRg st="2" end="2"/>
                                            </p:txEl>
                                          </p:spTgt>
                                        </p:tgtEl>
                                        <p:attrNameLst>
                                          <p:attrName>style.visibility</p:attrName>
                                        </p:attrNameLst>
                                      </p:cBhvr>
                                      <p:to>
                                        <p:strVal val="visible"/>
                                      </p:to>
                                    </p:set>
                                    <p:animEffect transition="in" filter="wipe(left)">
                                      <p:cBhvr>
                                        <p:cTn id="17" dur="500"/>
                                        <p:tgtEl>
                                          <p:spTgt spid="129027">
                                            <p:txEl>
                                              <p:pRg st="2" end="2"/>
                                            </p:txEl>
                                          </p:spTgt>
                                        </p:tgtEl>
                                      </p:cBhvr>
                                    </p:animEffect>
                                  </p:childTnLst>
                                  <p:subTnLst>
                                    <p:animClr clrSpc="rgb" dir="cw">
                                      <p:cBhvr override="childStyle">
                                        <p:cTn dur="1" fill="hold" display="0" masterRel="nextClick" afterEffect="1"/>
                                        <p:tgtEl>
                                          <p:spTgt spid="129027">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027">
                                            <p:txEl>
                                              <p:pRg st="3" end="3"/>
                                            </p:txEl>
                                          </p:spTgt>
                                        </p:tgtEl>
                                        <p:attrNameLst>
                                          <p:attrName>style.visibility</p:attrName>
                                        </p:attrNameLst>
                                      </p:cBhvr>
                                      <p:to>
                                        <p:strVal val="visible"/>
                                      </p:to>
                                    </p:set>
                                    <p:animEffect transition="in" filter="wipe(left)">
                                      <p:cBhvr>
                                        <p:cTn id="22" dur="500"/>
                                        <p:tgtEl>
                                          <p:spTgt spid="129027">
                                            <p:txEl>
                                              <p:pRg st="3" end="3"/>
                                            </p:txEl>
                                          </p:spTgt>
                                        </p:tgtEl>
                                      </p:cBhvr>
                                    </p:animEffect>
                                  </p:childTnLst>
                                  <p:subTnLst>
                                    <p:animClr clrSpc="rgb" dir="cw">
                                      <p:cBhvr override="childStyle">
                                        <p:cTn dur="1" fill="hold" display="0" masterRel="nextClick" afterEffect="1"/>
                                        <p:tgtEl>
                                          <p:spTgt spid="129027">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a:t>ocd</a:t>
            </a:r>
            <a:endParaRPr lang="pl-PL" dirty="0"/>
          </a:p>
        </p:txBody>
      </p:sp>
      <p:sp>
        <p:nvSpPr>
          <p:cNvPr id="4" name="Symbol zastępczy tekstu 3"/>
          <p:cNvSpPr>
            <a:spLocks noGrp="1"/>
          </p:cNvSpPr>
          <p:nvPr>
            <p:ph type="subTitle" idx="1"/>
          </p:nvPr>
        </p:nvSpPr>
        <p:spPr/>
        <p:txBody>
          <a:bodyPr/>
          <a:lstStyle/>
          <a:p>
            <a:endParaRPr lang="pl-PL"/>
          </a:p>
        </p:txBody>
      </p:sp>
      <p:sp>
        <p:nvSpPr>
          <p:cNvPr id="2" name="Symbol zastępczy numeru slajdu 1"/>
          <p:cNvSpPr>
            <a:spLocks noGrp="1"/>
          </p:cNvSpPr>
          <p:nvPr>
            <p:ph type="sldNum" sz="quarter" idx="11"/>
          </p:nvPr>
        </p:nvSpPr>
        <p:spPr/>
        <p:txBody>
          <a:bodyPr/>
          <a:lstStyle/>
          <a:p>
            <a:fld id="{C3CDC5C4-12C0-4FA6-91A9-63CACC89DFF4}" type="slidenum">
              <a:rPr lang="pl-PL" smtClean="0">
                <a:solidFill>
                  <a:srgbClr val="000000"/>
                </a:solidFill>
              </a:rPr>
              <a:pPr/>
              <a:t>117</a:t>
            </a:fld>
            <a:endParaRPr lang="pl-PL">
              <a:solidFill>
                <a:srgbClr val="000000"/>
              </a:solidFill>
            </a:endParaRPr>
          </a:p>
        </p:txBody>
      </p:sp>
    </p:spTree>
    <p:extLst>
      <p:ext uri="{BB962C8B-B14F-4D97-AF65-F5344CB8AC3E}">
        <p14:creationId xmlns:p14="http://schemas.microsoft.com/office/powerpoint/2010/main" val="1178076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ymbol zastępczy numeru slajdu 3"/>
          <p:cNvSpPr>
            <a:spLocks noGrp="1"/>
          </p:cNvSpPr>
          <p:nvPr>
            <p:ph type="sldNum" sz="quarter" idx="11"/>
          </p:nvPr>
        </p:nvSpPr>
        <p:spPr/>
        <p:txBody>
          <a:bodyPr/>
          <a:lstStyle/>
          <a:p>
            <a:fld id="{06AF11A2-2A69-4C4A-BF92-7E680120F1CE}" type="slidenum">
              <a:rPr lang="pl-PL">
                <a:solidFill>
                  <a:srgbClr val="FFFFFF"/>
                </a:solidFill>
              </a:rPr>
              <a:pPr/>
              <a:t>118</a:t>
            </a:fld>
            <a:endParaRPr lang="pl-PL">
              <a:solidFill>
                <a:srgbClr val="FFFFFF"/>
              </a:solidFill>
            </a:endParaRPr>
          </a:p>
        </p:txBody>
      </p:sp>
      <p:sp>
        <p:nvSpPr>
          <p:cNvPr id="130050" name="Rectangle 2"/>
          <p:cNvSpPr>
            <a:spLocks noChangeArrowheads="1"/>
          </p:cNvSpPr>
          <p:nvPr/>
        </p:nvSpPr>
        <p:spPr bwMode="auto">
          <a:xfrm>
            <a:off x="2166910" y="357166"/>
            <a:ext cx="7772400" cy="762000"/>
          </a:xfrm>
          <a:prstGeom prst="rect">
            <a:avLst/>
          </a:prstGeom>
          <a:noFill/>
          <a:ln w="9525">
            <a:noFill/>
            <a:miter lim="800000"/>
            <a:headEnd/>
            <a:tailEnd/>
          </a:ln>
          <a:effectLst/>
        </p:spPr>
        <p:txBody>
          <a:bodyPr anchor="ctr">
            <a:spAutoFit/>
          </a:bodyPr>
          <a:lstStyle/>
          <a:p>
            <a:pPr algn="ctr" fontAlgn="base">
              <a:spcBef>
                <a:spcPct val="0"/>
              </a:spcBef>
              <a:spcAft>
                <a:spcPct val="0"/>
              </a:spcAft>
            </a:pPr>
            <a:r>
              <a:rPr lang="pl-PL" sz="4400" b="1" dirty="0">
                <a:solidFill>
                  <a:srgbClr val="E3DCCF"/>
                </a:solidFill>
                <a:latin typeface="Times New Roman" charset="0"/>
              </a:rPr>
              <a:t>H. </a:t>
            </a:r>
            <a:r>
              <a:rPr lang="pl-PL" sz="4400" b="1" dirty="0">
                <a:solidFill>
                  <a:srgbClr val="E3DCCF"/>
                </a:solidFill>
                <a:latin typeface="Times New Roman" charset="0"/>
                <a:cs typeface="Times New Roman" charset="0"/>
              </a:rPr>
              <a:t>OCD</a:t>
            </a:r>
            <a:r>
              <a:rPr lang="pl-PL" sz="4400" dirty="0">
                <a:solidFill>
                  <a:srgbClr val="E3DCCF"/>
                </a:solidFill>
                <a:latin typeface="Times New Roman" charset="0"/>
                <a:cs typeface="Times New Roman" charset="0"/>
              </a:rPr>
              <a:t>. </a:t>
            </a:r>
            <a:r>
              <a:rPr lang="pl-PL" sz="4400" b="1" dirty="0">
                <a:solidFill>
                  <a:srgbClr val="E3DCCF"/>
                </a:solidFill>
                <a:latin typeface="Times New Roman" charset="0"/>
                <a:cs typeface="Times New Roman" charset="0"/>
              </a:rPr>
              <a:t>F.42.</a:t>
            </a:r>
            <a:r>
              <a:rPr lang="pl-PL" sz="4400" dirty="0">
                <a:solidFill>
                  <a:srgbClr val="E3DCCF"/>
                </a:solidFill>
                <a:latin typeface="Times New Roman" charset="0"/>
              </a:rPr>
              <a:t> </a:t>
            </a:r>
          </a:p>
        </p:txBody>
      </p:sp>
      <p:graphicFrame>
        <p:nvGraphicFramePr>
          <p:cNvPr id="130051" name="Group 3"/>
          <p:cNvGraphicFramePr>
            <a:graphicFrameLocks noGrp="1"/>
          </p:cNvGraphicFramePr>
          <p:nvPr/>
        </p:nvGraphicFramePr>
        <p:xfrm>
          <a:off x="2166910" y="1142984"/>
          <a:ext cx="7772400" cy="4343400"/>
        </p:xfrm>
        <a:graphic>
          <a:graphicData uri="http://schemas.openxmlformats.org/drawingml/2006/table">
            <a:tbl>
              <a:tblPr/>
              <a:tblGrid>
                <a:gridCol w="7772400">
                  <a:extLst>
                    <a:ext uri="{9D8B030D-6E8A-4147-A177-3AD203B41FA5}">
                      <a16:colId xmlns:a16="http://schemas.microsoft.com/office/drawing/2014/main" val="20000"/>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800" b="1" i="1"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W okresie ostatniego miesiąca</a:t>
                      </a:r>
                      <a:r>
                        <a:rPr kumimoji="0" lang="pl-PL" sz="1800" b="1"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 zajmowały pacjenta powracające myśli, impulsy lub wyobrażenia, kt</a:t>
                      </a:r>
                      <a:r>
                        <a:rPr kumimoji="0" lang="pl-PL" sz="1800" b="1" i="0" u="none" strike="noStrike" cap="none" normalizeH="0" baseline="0" dirty="0">
                          <a:ln>
                            <a:noFill/>
                          </a:ln>
                          <a:solidFill>
                            <a:schemeClr val="tx1"/>
                          </a:solidFill>
                          <a:effectLst>
                            <a:outerShdw blurRad="38100" dist="38100" dir="2700000" algn="tl">
                              <a:srgbClr val="000000"/>
                            </a:outerShdw>
                          </a:effectLst>
                          <a:latin typeface="Times New Roman"/>
                          <a:cs typeface="Times New Roman" charset="0"/>
                        </a:rPr>
                        <a:t>ó</a:t>
                      </a:r>
                      <a:r>
                        <a:rPr kumimoji="0" lang="pl-PL" sz="1800" b="1"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re były niechciane, niesmaczne, niewłaściwe, przeszkadzające,  czy stresujące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800" b="1"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Utrzymywały się pomimo pr</a:t>
                      </a:r>
                      <a:r>
                        <a:rPr kumimoji="0" lang="pl-PL" sz="1800" b="1" i="0" u="none" strike="noStrike" cap="none" normalizeH="0" baseline="0">
                          <a:ln>
                            <a:noFill/>
                          </a:ln>
                          <a:solidFill>
                            <a:schemeClr val="tx1"/>
                          </a:solidFill>
                          <a:effectLst>
                            <a:outerShdw blurRad="38100" dist="38100" dir="2700000" algn="tl">
                              <a:srgbClr val="000000"/>
                            </a:outerShdw>
                          </a:effectLst>
                          <a:latin typeface="Times New Roman"/>
                          <a:cs typeface="Times New Roman" charset="0"/>
                        </a:rPr>
                        <a:t>ó</a:t>
                      </a:r>
                      <a:r>
                        <a:rPr kumimoji="0" lang="pl-PL" sz="1800" b="1"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b porzucenia ich lub zignorowania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800" b="1"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Były to własne myśli, nie były one narzucone z zewnątrz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800" b="1"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Pacjent w ciągu ostatniego miesiąca wykonywał czynności przed, kt</a:t>
                      </a:r>
                      <a:r>
                        <a:rPr kumimoji="0" lang="pl-PL" sz="1800" b="1" i="0" u="none" strike="noStrike" cap="none" normalizeH="0" baseline="0">
                          <a:ln>
                            <a:noFill/>
                          </a:ln>
                          <a:solidFill>
                            <a:schemeClr val="tx1"/>
                          </a:solidFill>
                          <a:effectLst>
                            <a:outerShdw blurRad="38100" dist="38100" dir="2700000" algn="tl">
                              <a:srgbClr val="000000"/>
                            </a:outerShdw>
                          </a:effectLst>
                          <a:latin typeface="Times New Roman"/>
                          <a:cs typeface="Times New Roman" charset="0"/>
                        </a:rPr>
                        <a:t>ó</a:t>
                      </a:r>
                      <a:r>
                        <a:rPr kumimoji="0" lang="pl-PL" sz="1800" b="1"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rymi nie m</a:t>
                      </a:r>
                      <a:r>
                        <a:rPr kumimoji="0" lang="pl-PL" sz="1800" b="1" i="0" u="none" strike="noStrike" cap="none" normalizeH="0" baseline="0">
                          <a:ln>
                            <a:noFill/>
                          </a:ln>
                          <a:solidFill>
                            <a:schemeClr val="tx1"/>
                          </a:solidFill>
                          <a:effectLst>
                            <a:outerShdw blurRad="38100" dist="38100" dir="2700000" algn="tl">
                              <a:srgbClr val="000000"/>
                            </a:outerShdw>
                          </a:effectLst>
                          <a:latin typeface="Times New Roman"/>
                          <a:cs typeface="Times New Roman" charset="0"/>
                        </a:rPr>
                        <a:t>ó</a:t>
                      </a:r>
                      <a:r>
                        <a:rPr kumimoji="0" lang="pl-PL" sz="1800" b="1"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gł się powstrzymać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800" b="1"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Pacjent rozpoznaje swoje natręctwa jako nadmierne i nieuzasadnione...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800" b="1"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Natręctwa przeszkadzają w podstawowych rolach życiowych, lub zajmują dziennie więcej niż 1 godzinę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94432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0051"/>
                                        </p:tgtEl>
                                        <p:attrNameLst>
                                          <p:attrName>style.visibility</p:attrName>
                                        </p:attrNameLst>
                                      </p:cBhvr>
                                      <p:to>
                                        <p:strVal val="visible"/>
                                      </p:to>
                                    </p:set>
                                    <p:animEffect transition="in" filter="dissolve">
                                      <p:cBhvr>
                                        <p:cTn id="7" dur="500"/>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Grp="1" noChangeArrowheads="1"/>
          </p:cNvSpPr>
          <p:nvPr>
            <p:ph sz="quarter" idx="13"/>
          </p:nvPr>
        </p:nvSpPr>
        <p:spPr/>
        <p:txBody>
          <a:bodyPr/>
          <a:lstStyle/>
          <a:p>
            <a:r>
              <a:rPr lang="pl-PL"/>
              <a:t>2.5% w populacji ogólnej</a:t>
            </a:r>
          </a:p>
          <a:p>
            <a:r>
              <a:rPr lang="pl-PL"/>
              <a:t>K=M</a:t>
            </a:r>
          </a:p>
          <a:p>
            <a:r>
              <a:rPr lang="pl-PL"/>
              <a:t>Początek w dzieciństwie lub adolescencji</a:t>
            </a:r>
          </a:p>
        </p:txBody>
      </p:sp>
      <p:sp>
        <p:nvSpPr>
          <p:cNvPr id="131074" name="Rectangle 2"/>
          <p:cNvSpPr>
            <a:spLocks noGrp="1" noChangeArrowheads="1"/>
          </p:cNvSpPr>
          <p:nvPr>
            <p:ph type="title"/>
          </p:nvPr>
        </p:nvSpPr>
        <p:spPr>
          <a:xfrm>
            <a:off x="1979614" y="539750"/>
            <a:ext cx="8226425" cy="609600"/>
          </a:xfrm>
        </p:spPr>
        <p:txBody>
          <a:bodyPr>
            <a:normAutofit/>
          </a:bodyPr>
          <a:lstStyle/>
          <a:p>
            <a:r>
              <a:rPr lang="pl-PL"/>
              <a:t>OCD</a:t>
            </a:r>
          </a:p>
        </p:txBody>
      </p:sp>
      <p:sp>
        <p:nvSpPr>
          <p:cNvPr id="6" name="Symbol zastępczy numeru slajdu 5"/>
          <p:cNvSpPr>
            <a:spLocks noGrp="1"/>
          </p:cNvSpPr>
          <p:nvPr>
            <p:ph type="sldNum" sz="quarter" idx="15"/>
          </p:nvPr>
        </p:nvSpPr>
        <p:spPr/>
        <p:txBody>
          <a:bodyPr/>
          <a:lstStyle/>
          <a:p>
            <a:fld id="{587BFC42-F02A-4B83-9E1D-DEDB9BBAAAAB}" type="slidenum">
              <a:rPr lang="pl-PL">
                <a:solidFill>
                  <a:srgbClr val="FFFFFF"/>
                </a:solidFill>
              </a:rPr>
              <a:pPr/>
              <a:t>119</a:t>
            </a:fld>
            <a:endParaRPr lang="pl-PL">
              <a:solidFill>
                <a:srgbClr val="FFFFFF"/>
              </a:solidFill>
            </a:endParaRPr>
          </a:p>
        </p:txBody>
      </p:sp>
    </p:spTree>
    <p:extLst>
      <p:ext uri="{BB962C8B-B14F-4D97-AF65-F5344CB8AC3E}">
        <p14:creationId xmlns:p14="http://schemas.microsoft.com/office/powerpoint/2010/main" val="83337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ssolve">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dissolve">
                                      <p:cBhvr>
                                        <p:cTn id="12" dur="500"/>
                                        <p:tgtEl>
                                          <p:spTgt spid="131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dissolve">
                                      <p:cBhvr>
                                        <p:cTn id="17" dur="500"/>
                                        <p:tgtEl>
                                          <p:spTgt spid="131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631505" y="188640"/>
            <a:ext cx="8885237" cy="1155700"/>
          </a:xfrm>
        </p:spPr>
        <p:txBody>
          <a:bodyPr/>
          <a:lstStyle/>
          <a:p>
            <a:r>
              <a:rPr lang="pl-PL" sz="2800" dirty="0"/>
              <a:t>Częstość </a:t>
            </a:r>
            <a:r>
              <a:rPr lang="pl-PL" sz="2800" dirty="0" err="1"/>
              <a:t>ChAD</a:t>
            </a:r>
            <a:r>
              <a:rPr lang="pl-PL" sz="2800" dirty="0"/>
              <a:t> u pacjentów z epizodem depresji</a:t>
            </a:r>
          </a:p>
        </p:txBody>
      </p:sp>
      <p:graphicFrame>
        <p:nvGraphicFramePr>
          <p:cNvPr id="4103" name="Object 1031"/>
          <p:cNvGraphicFramePr>
            <a:graphicFrameLocks noGrp="1" noChangeAspect="1"/>
          </p:cNvGraphicFramePr>
          <p:nvPr>
            <p:ph type="chart" idx="1"/>
            <p:extLst/>
          </p:nvPr>
        </p:nvGraphicFramePr>
        <p:xfrm>
          <a:off x="1658938" y="1484785"/>
          <a:ext cx="8896350" cy="4765997"/>
        </p:xfrm>
        <a:graphic>
          <a:graphicData uri="http://schemas.openxmlformats.org/presentationml/2006/ole">
            <mc:AlternateContent xmlns:mc="http://schemas.openxmlformats.org/markup-compatibility/2006">
              <mc:Choice xmlns:v="urn:schemas-microsoft-com:vml" Requires="v">
                <p:oleObj spid="_x0000_s8199" name="Wykres" r:id="rId4" imgW="8896350" imgH="4133809" progId="MSGraph.Chart.8">
                  <p:embed followColorScheme="full"/>
                </p:oleObj>
              </mc:Choice>
              <mc:Fallback>
                <p:oleObj name="Wykres" r:id="rId4" imgW="8896350" imgH="4133809" progId="MSGraph.Chart.8">
                  <p:embed followColorScheme="full"/>
                  <p:pic>
                    <p:nvPicPr>
                      <p:cNvPr id="4103" name="Object 1031"/>
                      <p:cNvPicPr>
                        <a:picLocks noGrp="1" noChangeAspect="1" noChangeArrowheads="1"/>
                      </p:cNvPicPr>
                      <p:nvPr/>
                    </p:nvPicPr>
                    <p:blipFill>
                      <a:blip r:embed="rId5"/>
                      <a:srcRect/>
                      <a:stretch>
                        <a:fillRect/>
                      </a:stretch>
                    </p:blipFill>
                    <p:spPr bwMode="auto">
                      <a:xfrm>
                        <a:off x="1658938" y="1484785"/>
                        <a:ext cx="8896350" cy="47659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ymbol zastępczy stopki 4"/>
          <p:cNvSpPr>
            <a:spLocks noGrp="1"/>
          </p:cNvSpPr>
          <p:nvPr>
            <p:ph type="ftr" sz="quarter" idx="11"/>
          </p:nvPr>
        </p:nvSpPr>
        <p:spPr/>
        <p:txBody>
          <a:bodyPr/>
          <a:lstStyle/>
          <a:p>
            <a:r>
              <a:rPr lang="pl-PL">
                <a:solidFill>
                  <a:prstClr val="black">
                    <a:tint val="75000"/>
                  </a:prstClr>
                </a:solidFill>
                <a:latin typeface="Cambria"/>
              </a:rPr>
              <a:t>benazzi 1997</a:t>
            </a:r>
          </a:p>
        </p:txBody>
      </p:sp>
      <p:sp>
        <p:nvSpPr>
          <p:cNvPr id="4100" name="Rectangle 1028"/>
          <p:cNvSpPr>
            <a:spLocks noChangeArrowheads="1"/>
          </p:cNvSpPr>
          <p:nvPr/>
        </p:nvSpPr>
        <p:spPr bwMode="auto">
          <a:xfrm>
            <a:off x="3952875" y="1819275"/>
            <a:ext cx="9144000" cy="369332"/>
          </a:xfrm>
          <a:prstGeom prst="rect">
            <a:avLst/>
          </a:prstGeom>
          <a:noFill/>
          <a:ln w="9525">
            <a:noFill/>
            <a:miter lim="800000"/>
            <a:headEnd/>
            <a:tailEnd/>
          </a:ln>
          <a:effectLst/>
        </p:spPr>
        <p:txBody>
          <a:bodyPr>
            <a:spAutoFit/>
          </a:bodyPr>
          <a:lstStyle/>
          <a:p>
            <a:endParaRPr lang="pl-PL">
              <a:solidFill>
                <a:prstClr val="black"/>
              </a:solidFill>
              <a:latin typeface="Cambria"/>
            </a:endParaRPr>
          </a:p>
        </p:txBody>
      </p:sp>
    </p:spTree>
    <p:extLst>
      <p:ext uri="{BB962C8B-B14F-4D97-AF65-F5344CB8AC3E}">
        <p14:creationId xmlns:p14="http://schemas.microsoft.com/office/powerpoint/2010/main" val="389209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0-#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0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err="1"/>
              <a:t>Ptsd</a:t>
            </a:r>
            <a:r>
              <a:rPr lang="pl-PL" dirty="0"/>
              <a:t> </a:t>
            </a:r>
          </a:p>
        </p:txBody>
      </p:sp>
      <p:sp>
        <p:nvSpPr>
          <p:cNvPr id="6" name="Symbol zastępczy tekstu 5"/>
          <p:cNvSpPr>
            <a:spLocks noGrp="1"/>
          </p:cNvSpPr>
          <p:nvPr>
            <p:ph type="subTitle" idx="1"/>
          </p:nvPr>
        </p:nvSpPr>
        <p:spPr/>
        <p:txBody>
          <a:bodyPr/>
          <a:lstStyle/>
          <a:p>
            <a:endParaRPr lang="pl-PL"/>
          </a:p>
        </p:txBody>
      </p:sp>
      <p:sp>
        <p:nvSpPr>
          <p:cNvPr id="4" name="Symbol zastępczy numeru slajdu 3"/>
          <p:cNvSpPr>
            <a:spLocks noGrp="1"/>
          </p:cNvSpPr>
          <p:nvPr>
            <p:ph type="sldNum" sz="quarter" idx="11"/>
          </p:nvPr>
        </p:nvSpPr>
        <p:spPr/>
        <p:txBody>
          <a:bodyPr/>
          <a:lstStyle/>
          <a:p>
            <a:fld id="{CC243B88-C253-43CA-883F-CA925F1C133A}" type="slidenum">
              <a:rPr lang="pl-PL" smtClean="0">
                <a:solidFill>
                  <a:srgbClr val="000000"/>
                </a:solidFill>
              </a:rPr>
              <a:pPr/>
              <a:t>120</a:t>
            </a:fld>
            <a:endParaRPr lang="pl-PL">
              <a:solidFill>
                <a:srgbClr val="000000"/>
              </a:solidFill>
            </a:endParaRPr>
          </a:p>
        </p:txBody>
      </p:sp>
    </p:spTree>
    <p:extLst>
      <p:ext uri="{BB962C8B-B14F-4D97-AF65-F5344CB8AC3E}">
        <p14:creationId xmlns:p14="http://schemas.microsoft.com/office/powerpoint/2010/main" val="2892284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sz="quarter" idx="13"/>
          </p:nvPr>
        </p:nvSpPr>
        <p:spPr/>
        <p:txBody>
          <a:bodyPr/>
          <a:lstStyle/>
          <a:p>
            <a:r>
              <a:rPr lang="pl-PL" b="1" i="1" dirty="0"/>
              <a:t>Shell </a:t>
            </a:r>
            <a:r>
              <a:rPr lang="pl-PL" b="1" i="1" dirty="0" err="1"/>
              <a:t>shock</a:t>
            </a:r>
            <a:endParaRPr lang="pl-PL" b="1" i="1" dirty="0"/>
          </a:p>
          <a:p>
            <a:r>
              <a:rPr lang="pl-PL" b="1" i="1" dirty="0" err="1"/>
              <a:t>Soldiers</a:t>
            </a:r>
            <a:r>
              <a:rPr lang="pl-PL" b="1" i="1" dirty="0"/>
              <a:t> </a:t>
            </a:r>
            <a:r>
              <a:rPr lang="pl-PL" b="1" i="1" dirty="0" err="1"/>
              <a:t>heart</a:t>
            </a:r>
            <a:endParaRPr lang="pl-PL" b="1" i="1" dirty="0"/>
          </a:p>
          <a:p>
            <a:r>
              <a:rPr lang="pl-PL" b="1" i="1" dirty="0" err="1"/>
              <a:t>Combat</a:t>
            </a:r>
            <a:r>
              <a:rPr lang="pl-PL" b="1" i="1" dirty="0"/>
              <a:t> </a:t>
            </a:r>
            <a:r>
              <a:rPr lang="pl-PL" b="1" i="1" dirty="0" err="1"/>
              <a:t>neurosis</a:t>
            </a:r>
            <a:endParaRPr lang="pl-PL" b="1" i="1" dirty="0"/>
          </a:p>
          <a:p>
            <a:r>
              <a:rPr lang="pl-PL" b="1" i="1" dirty="0" err="1"/>
              <a:t>Operational</a:t>
            </a:r>
            <a:r>
              <a:rPr lang="pl-PL" b="1" i="1" dirty="0"/>
              <a:t> </a:t>
            </a:r>
            <a:r>
              <a:rPr lang="pl-PL" b="1" i="1" dirty="0" err="1"/>
              <a:t>fatigue</a:t>
            </a:r>
            <a:endParaRPr lang="pl-PL" b="1" i="1" dirty="0"/>
          </a:p>
          <a:p>
            <a:r>
              <a:rPr lang="pl-PL" b="1" i="1" dirty="0" err="1"/>
              <a:t>Traumatic</a:t>
            </a:r>
            <a:r>
              <a:rPr lang="pl-PL" b="1" i="1" dirty="0"/>
              <a:t> </a:t>
            </a:r>
            <a:r>
              <a:rPr lang="pl-PL" b="1" i="1" dirty="0" err="1"/>
              <a:t>neurosis</a:t>
            </a:r>
            <a:endParaRPr lang="pl-PL" b="1" i="1" dirty="0"/>
          </a:p>
          <a:p>
            <a:r>
              <a:rPr lang="pl-PL" b="1" i="1" dirty="0"/>
              <a:t>PTSD</a:t>
            </a:r>
          </a:p>
          <a:p>
            <a:pPr lvl="1"/>
            <a:r>
              <a:rPr lang="pl-PL" b="1" i="1" dirty="0"/>
              <a:t>KZ syndrom</a:t>
            </a:r>
          </a:p>
        </p:txBody>
      </p:sp>
      <p:sp>
        <p:nvSpPr>
          <p:cNvPr id="5122" name="Rectangle 2"/>
          <p:cNvSpPr>
            <a:spLocks noGrp="1" noChangeArrowheads="1"/>
          </p:cNvSpPr>
          <p:nvPr>
            <p:ph type="title"/>
          </p:nvPr>
        </p:nvSpPr>
        <p:spPr>
          <a:xfrm>
            <a:off x="1979614" y="538164"/>
            <a:ext cx="8226425" cy="612775"/>
          </a:xfrm>
        </p:spPr>
        <p:txBody>
          <a:bodyPr/>
          <a:lstStyle/>
          <a:p>
            <a:r>
              <a:rPr lang="pl-PL"/>
              <a:t>Od </a:t>
            </a:r>
            <a:r>
              <a:rPr lang="pl-PL" i="1"/>
              <a:t>shell shock</a:t>
            </a:r>
            <a:r>
              <a:rPr lang="pl-PL"/>
              <a:t> do </a:t>
            </a:r>
            <a:r>
              <a:rPr lang="pl-PL" i="1"/>
              <a:t>PTSD</a:t>
            </a:r>
          </a:p>
        </p:txBody>
      </p:sp>
      <p:sp>
        <p:nvSpPr>
          <p:cNvPr id="6" name="Symbol zastępczy numeru slajdu 5"/>
          <p:cNvSpPr>
            <a:spLocks noGrp="1"/>
          </p:cNvSpPr>
          <p:nvPr>
            <p:ph type="sldNum" sz="quarter" idx="15"/>
          </p:nvPr>
        </p:nvSpPr>
        <p:spPr/>
        <p:txBody>
          <a:bodyPr/>
          <a:lstStyle/>
          <a:p>
            <a:fld id="{994053A6-7E0D-48BE-92B9-B25CF6505FF3}" type="slidenum">
              <a:rPr lang="pl-PL">
                <a:solidFill>
                  <a:srgbClr val="FFFFFF"/>
                </a:solidFill>
              </a:rPr>
              <a:pPr/>
              <a:t>121</a:t>
            </a:fld>
            <a:endParaRPr lang="pl-PL">
              <a:solidFill>
                <a:srgbClr val="FFFFFF"/>
              </a:solidFill>
            </a:endParaRPr>
          </a:p>
        </p:txBody>
      </p:sp>
    </p:spTree>
    <p:extLst>
      <p:ext uri="{BB962C8B-B14F-4D97-AF65-F5344CB8AC3E}">
        <p14:creationId xmlns:p14="http://schemas.microsoft.com/office/powerpoint/2010/main" val="134748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ssolv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dissolv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dissolve">
                                      <p:cBhvr>
                                        <p:cTn id="32" dur="500"/>
                                        <p:tgtEl>
                                          <p:spTgt spid="5123">
                                            <p:txEl>
                                              <p:pRg st="5" end="5"/>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123">
                                            <p:txEl>
                                              <p:pRg st="6" end="6"/>
                                            </p:txEl>
                                          </p:spTgt>
                                        </p:tgtEl>
                                        <p:attrNameLst>
                                          <p:attrName>style.visibility</p:attrName>
                                        </p:attrNameLst>
                                      </p:cBhvr>
                                      <p:to>
                                        <p:strVal val="visible"/>
                                      </p:to>
                                    </p:set>
                                    <p:animEffect transition="in" filter="dissolve">
                                      <p:cBhvr>
                                        <p:cTn id="35"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ymbol zastępczy numeru slajdu 3"/>
          <p:cNvSpPr>
            <a:spLocks noGrp="1"/>
          </p:cNvSpPr>
          <p:nvPr>
            <p:ph type="sldNum" sz="quarter" idx="11"/>
          </p:nvPr>
        </p:nvSpPr>
        <p:spPr/>
        <p:txBody>
          <a:bodyPr/>
          <a:lstStyle/>
          <a:p>
            <a:fld id="{BAD4E61F-4A64-4871-BA7C-FD157F1E4C6F}" type="slidenum">
              <a:rPr lang="pl-PL">
                <a:solidFill>
                  <a:srgbClr val="FFFFFF"/>
                </a:solidFill>
              </a:rPr>
              <a:pPr/>
              <a:t>122</a:t>
            </a:fld>
            <a:endParaRPr lang="pl-PL">
              <a:solidFill>
                <a:srgbClr val="FFFFFF"/>
              </a:solidFill>
            </a:endParaRPr>
          </a:p>
        </p:txBody>
      </p:sp>
      <p:sp>
        <p:nvSpPr>
          <p:cNvPr id="7170" name="Rectangle 2"/>
          <p:cNvSpPr>
            <a:spLocks noChangeArrowheads="1"/>
          </p:cNvSpPr>
          <p:nvPr/>
        </p:nvSpPr>
        <p:spPr bwMode="auto">
          <a:xfrm>
            <a:off x="2209800" y="493714"/>
            <a:ext cx="7772400" cy="1373187"/>
          </a:xfrm>
          <a:prstGeom prst="rect">
            <a:avLst/>
          </a:prstGeom>
          <a:noFill/>
          <a:ln w="9525">
            <a:noFill/>
            <a:miter lim="800000"/>
            <a:headEnd/>
            <a:tailEnd/>
          </a:ln>
          <a:effectLst/>
        </p:spPr>
        <p:txBody>
          <a:bodyPr anchor="ctr">
            <a:spAutoFit/>
          </a:bodyPr>
          <a:lstStyle/>
          <a:p>
            <a:pPr algn="ctr" fontAlgn="base">
              <a:spcBef>
                <a:spcPct val="0"/>
              </a:spcBef>
              <a:spcAft>
                <a:spcPct val="0"/>
              </a:spcAft>
            </a:pPr>
            <a:r>
              <a:rPr lang="pl-PL" sz="2800" b="1">
                <a:solidFill>
                  <a:srgbClr val="E3DCCF"/>
                </a:solidFill>
                <a:latin typeface="Arial Black" pitchFamily="34" charset="0"/>
                <a:cs typeface="Times New Roman" charset="0"/>
              </a:rPr>
              <a:t>O. Zespół stresu pourazowego (PTSD)  F.43.1.</a:t>
            </a:r>
            <a:br>
              <a:rPr lang="pl-PL" sz="2800">
                <a:solidFill>
                  <a:srgbClr val="E3DCCF"/>
                </a:solidFill>
                <a:latin typeface="Arial Black" pitchFamily="34" charset="0"/>
                <a:cs typeface="Times New Roman" charset="0"/>
              </a:rPr>
            </a:br>
            <a:endParaRPr lang="pl-PL" sz="2800">
              <a:solidFill>
                <a:srgbClr val="E3DCCF"/>
              </a:solidFill>
              <a:latin typeface="Arial Black" pitchFamily="34" charset="0"/>
              <a:cs typeface="Times New Roman" charset="0"/>
            </a:endParaRPr>
          </a:p>
        </p:txBody>
      </p:sp>
      <p:graphicFrame>
        <p:nvGraphicFramePr>
          <p:cNvPr id="7171" name="Group 3"/>
          <p:cNvGraphicFramePr>
            <a:graphicFrameLocks noGrp="1"/>
          </p:cNvGraphicFramePr>
          <p:nvPr/>
        </p:nvGraphicFramePr>
        <p:xfrm>
          <a:off x="2209800" y="2743200"/>
          <a:ext cx="7772400" cy="4114800"/>
        </p:xfrm>
        <a:graphic>
          <a:graphicData uri="http://schemas.openxmlformats.org/drawingml/2006/table">
            <a:tbl>
              <a:tblPr/>
              <a:tblGrid>
                <a:gridCol w="7772400">
                  <a:extLst>
                    <a:ext uri="{9D8B030D-6E8A-4147-A177-3AD203B41FA5}">
                      <a16:colId xmlns:a16="http://schemas.microsoft.com/office/drawing/2014/main" val="20000"/>
                    </a:ext>
                  </a:extLst>
                </a:gridCol>
              </a:tblGrid>
              <a:tr h="2057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2400" b="0"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Pacjent doświadczył urazowego lub stresującego wydarzenia ... (jakiego: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7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2400" b="0"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 W ciągu ostatniego miesiąca powtórnie przeżywał to zdarzenie i jego efekty (wyobrażenia, resentymenty koszmary nocne) ...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102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ssolve">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ymbol zastępczy numeru slajdu 3"/>
          <p:cNvSpPr>
            <a:spLocks noGrp="1"/>
          </p:cNvSpPr>
          <p:nvPr>
            <p:ph type="sldNum" sz="quarter" idx="11"/>
          </p:nvPr>
        </p:nvSpPr>
        <p:spPr/>
        <p:txBody>
          <a:bodyPr/>
          <a:lstStyle/>
          <a:p>
            <a:fld id="{75D1912F-BD47-4D2B-A5DD-7DC94762C1E5}" type="slidenum">
              <a:rPr lang="pl-PL">
                <a:solidFill>
                  <a:srgbClr val="FFFFFF"/>
                </a:solidFill>
              </a:rPr>
              <a:pPr/>
              <a:t>123</a:t>
            </a:fld>
            <a:endParaRPr lang="pl-PL">
              <a:solidFill>
                <a:srgbClr val="FFFFFF"/>
              </a:solidFill>
            </a:endParaRPr>
          </a:p>
        </p:txBody>
      </p:sp>
      <p:sp>
        <p:nvSpPr>
          <p:cNvPr id="8194" name="Rectangle 2"/>
          <p:cNvSpPr>
            <a:spLocks noChangeArrowheads="1"/>
          </p:cNvSpPr>
          <p:nvPr/>
        </p:nvSpPr>
        <p:spPr bwMode="auto">
          <a:xfrm>
            <a:off x="2209800" y="739775"/>
            <a:ext cx="7772400" cy="884238"/>
          </a:xfrm>
          <a:prstGeom prst="rect">
            <a:avLst/>
          </a:prstGeom>
          <a:noFill/>
          <a:ln w="9525">
            <a:noFill/>
            <a:miter lim="800000"/>
            <a:headEnd/>
            <a:tailEnd/>
          </a:ln>
          <a:effectLst/>
        </p:spPr>
        <p:txBody>
          <a:bodyPr anchor="ctr">
            <a:spAutoFit/>
          </a:bodyPr>
          <a:lstStyle/>
          <a:p>
            <a:pPr algn="ctr" fontAlgn="base">
              <a:spcBef>
                <a:spcPct val="0"/>
              </a:spcBef>
              <a:spcAft>
                <a:spcPct val="0"/>
              </a:spcAft>
            </a:pPr>
            <a:r>
              <a:rPr lang="pl-PL" sz="2400" b="1">
                <a:solidFill>
                  <a:srgbClr val="E3DCCF"/>
                </a:solidFill>
                <a:latin typeface="Arial Black" pitchFamily="34" charset="0"/>
                <a:cs typeface="Times New Roman" charset="0"/>
              </a:rPr>
              <a:t>O. Zespół stresu pourazowego (PTSD)  F.43.1.</a:t>
            </a:r>
            <a:br>
              <a:rPr lang="pl-PL" sz="2400">
                <a:solidFill>
                  <a:srgbClr val="E3DCCF"/>
                </a:solidFill>
                <a:latin typeface="Arial Black" pitchFamily="34" charset="0"/>
                <a:cs typeface="Times New Roman" charset="0"/>
              </a:rPr>
            </a:br>
            <a:endParaRPr lang="pl-PL" sz="2800">
              <a:solidFill>
                <a:srgbClr val="E3DCCF"/>
              </a:solidFill>
              <a:latin typeface="Arial Black" pitchFamily="34" charset="0"/>
              <a:cs typeface="Times New Roman" charset="0"/>
            </a:endParaRPr>
          </a:p>
        </p:txBody>
      </p:sp>
      <p:graphicFrame>
        <p:nvGraphicFramePr>
          <p:cNvPr id="8216" name="Group 24"/>
          <p:cNvGraphicFramePr>
            <a:graphicFrameLocks noGrp="1"/>
          </p:cNvGraphicFramePr>
          <p:nvPr/>
        </p:nvGraphicFramePr>
        <p:xfrm>
          <a:off x="2209800" y="1676401"/>
          <a:ext cx="7772400" cy="4889183"/>
        </p:xfrm>
        <a:graphic>
          <a:graphicData uri="http://schemas.openxmlformats.org/drawingml/2006/table">
            <a:tbl>
              <a:tblPr/>
              <a:tblGrid>
                <a:gridCol w="7772400">
                  <a:extLst>
                    <a:ext uri="{9D8B030D-6E8A-4147-A177-3AD203B41FA5}">
                      <a16:colId xmlns:a16="http://schemas.microsoft.com/office/drawing/2014/main" val="20000"/>
                    </a:ext>
                  </a:extLst>
                </a:gridCol>
              </a:tblGrid>
              <a:tr h="8921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2400" b="0"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Usiłował nie myśleć o tym wydarzeniu, lub unikać obiektów przypominających je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963">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2400" b="0"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Miał kłopoty w przypomnieniu ważnych  szczegółów tego zdarzenia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2400" b="0"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Wykazywał mniejsze zainteresowanie w codziennych zajęciach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2400" b="0"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Miał uczucie oszołomienia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2400" b="0"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Doświadczał „odrętwienia”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963">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2400" b="0"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Miał wrażenie, że jego życie będzie krótsze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2400" b="0" i="0" u="none" strike="noStrike" cap="none" normalizeH="0" baseline="0">
                          <a:ln>
                            <a:noFill/>
                          </a:ln>
                          <a:solidFill>
                            <a:schemeClr val="tx1"/>
                          </a:solidFill>
                          <a:effectLst>
                            <a:outerShdw blurRad="38100" dist="38100" dir="2700000" algn="tl">
                              <a:srgbClr val="000000"/>
                            </a:outerShdw>
                          </a:effectLst>
                          <a:latin typeface="Arial" charset="0"/>
                          <a:cs typeface="Times New Roman" charset="0"/>
                        </a:rPr>
                        <a:t>Podsumowanie O3: Czy są co najmniej 3 tak na O3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23508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216"/>
                                        </p:tgtEl>
                                        <p:attrNameLst>
                                          <p:attrName>style.visibility</p:attrName>
                                        </p:attrNameLst>
                                      </p:cBhvr>
                                      <p:to>
                                        <p:strVal val="visible"/>
                                      </p:to>
                                    </p:set>
                                    <p:animEffect transition="in" filter="dissolve">
                                      <p:cBhvr>
                                        <p:cTn id="7" dur="500"/>
                                        <p:tgtEl>
                                          <p:spTgt spid="8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sz="quarter" idx="13"/>
          </p:nvPr>
        </p:nvSpPr>
        <p:spPr/>
        <p:txBody>
          <a:bodyPr>
            <a:normAutofit fontScale="92500" lnSpcReduction="10000"/>
          </a:bodyPr>
          <a:lstStyle/>
          <a:p>
            <a:pPr marL="609600" indent="-609600">
              <a:lnSpc>
                <a:spcPct val="90000"/>
              </a:lnSpc>
            </a:pPr>
            <a:r>
              <a:rPr lang="pl-PL" sz="2400"/>
              <a:t>Bycie ofiarą:</a:t>
            </a:r>
          </a:p>
          <a:p>
            <a:pPr marL="990600" lvl="1" indent="-533400">
              <a:lnSpc>
                <a:spcPct val="90000"/>
              </a:lnSpc>
              <a:buFont typeface="Wingdings" pitchFamily="2" charset="2"/>
              <a:buAutoNum type="arabicPeriod"/>
            </a:pPr>
            <a:r>
              <a:rPr lang="pl-PL" sz="2400"/>
              <a:t>Poważnego wypadku lub katastrofy żywiołowej</a:t>
            </a:r>
          </a:p>
          <a:p>
            <a:pPr marL="990600" lvl="1" indent="-533400">
              <a:lnSpc>
                <a:spcPct val="90000"/>
              </a:lnSpc>
              <a:buFont typeface="Wingdings" pitchFamily="2" charset="2"/>
              <a:buAutoNum type="arabicPeriod"/>
            </a:pPr>
            <a:r>
              <a:rPr lang="pl-PL" sz="2400"/>
              <a:t>Gwałtu lub napadu</a:t>
            </a:r>
          </a:p>
          <a:p>
            <a:pPr marL="990600" lvl="1" indent="-533400">
              <a:lnSpc>
                <a:spcPct val="90000"/>
              </a:lnSpc>
              <a:buFont typeface="Wingdings" pitchFamily="2" charset="2"/>
              <a:buAutoNum type="arabicPeriod"/>
            </a:pPr>
            <a:r>
              <a:rPr lang="pl-PL" sz="2400"/>
              <a:t>Przemocy seksualnej lub fizycznej w dzieciństwie lub krańcowego zaniedbania opiekuńczego</a:t>
            </a:r>
          </a:p>
          <a:p>
            <a:pPr marL="990600" lvl="1" indent="-533400">
              <a:lnSpc>
                <a:spcPct val="90000"/>
              </a:lnSpc>
              <a:buFont typeface="Wingdings" pitchFamily="2" charset="2"/>
              <a:buAutoNum type="arabicPeriod"/>
            </a:pPr>
            <a:r>
              <a:rPr lang="pl-PL" sz="2400"/>
              <a:t>Tortur </a:t>
            </a:r>
          </a:p>
          <a:p>
            <a:pPr marL="990600" lvl="1" indent="-533400">
              <a:lnSpc>
                <a:spcPct val="90000"/>
              </a:lnSpc>
              <a:buFont typeface="Wingdings" pitchFamily="2" charset="2"/>
              <a:buAutoNum type="arabicPeriod"/>
            </a:pPr>
            <a:r>
              <a:rPr lang="pl-PL" sz="2400"/>
              <a:t>Przymusowego przesiedlenia</a:t>
            </a:r>
          </a:p>
          <a:p>
            <a:pPr marL="1371600" lvl="2" indent="-457200">
              <a:lnSpc>
                <a:spcPct val="90000"/>
              </a:lnSpc>
            </a:pPr>
            <a:r>
              <a:rPr lang="pl-PL"/>
              <a:t>Uwięzienie, bycie zakładnikiem</a:t>
            </a:r>
          </a:p>
          <a:p>
            <a:pPr marL="1752600" lvl="3" indent="-381000">
              <a:lnSpc>
                <a:spcPct val="90000"/>
              </a:lnSpc>
            </a:pPr>
            <a:r>
              <a:rPr lang="pl-PL" sz="2400"/>
              <a:t>Bycie świadkiem urazowego wydarzenia</a:t>
            </a:r>
          </a:p>
          <a:p>
            <a:pPr marL="2209800" lvl="4" indent="-381000">
              <a:lnSpc>
                <a:spcPct val="90000"/>
              </a:lnSpc>
            </a:pPr>
            <a:r>
              <a:rPr lang="pl-PL" sz="2400"/>
              <a:t>Nagła śmierć kochanej osoby</a:t>
            </a:r>
          </a:p>
          <a:p>
            <a:pPr marL="2209800" lvl="4" indent="-381000">
              <a:lnSpc>
                <a:spcPct val="90000"/>
              </a:lnSpc>
            </a:pPr>
            <a:endParaRPr lang="pl-PL" sz="2400"/>
          </a:p>
          <a:p>
            <a:pPr marL="990600" lvl="1" indent="-533400">
              <a:lnSpc>
                <a:spcPct val="90000"/>
              </a:lnSpc>
            </a:pPr>
            <a:endParaRPr lang="pl-PL" sz="2000"/>
          </a:p>
          <a:p>
            <a:pPr marL="990600" lvl="1" indent="-533400">
              <a:lnSpc>
                <a:spcPct val="90000"/>
              </a:lnSpc>
            </a:pPr>
            <a:endParaRPr lang="pl-PL" sz="2400"/>
          </a:p>
          <a:p>
            <a:pPr marL="990600" lvl="1" indent="-533400">
              <a:lnSpc>
                <a:spcPct val="90000"/>
              </a:lnSpc>
            </a:pPr>
            <a:endParaRPr lang="pl-PL" sz="2400"/>
          </a:p>
        </p:txBody>
      </p:sp>
      <p:sp>
        <p:nvSpPr>
          <p:cNvPr id="16386" name="Rectangle 2"/>
          <p:cNvSpPr>
            <a:spLocks noGrp="1" noChangeArrowheads="1"/>
          </p:cNvSpPr>
          <p:nvPr>
            <p:ph type="title"/>
          </p:nvPr>
        </p:nvSpPr>
        <p:spPr/>
        <p:txBody>
          <a:bodyPr/>
          <a:lstStyle/>
          <a:p>
            <a:r>
              <a:rPr lang="pl-PL"/>
              <a:t>Jakie zdarzenia mogą spowodować PTSD?</a:t>
            </a:r>
          </a:p>
        </p:txBody>
      </p:sp>
      <p:sp>
        <p:nvSpPr>
          <p:cNvPr id="6" name="Symbol zastępczy numeru slajdu 5"/>
          <p:cNvSpPr>
            <a:spLocks noGrp="1"/>
          </p:cNvSpPr>
          <p:nvPr>
            <p:ph type="sldNum" sz="quarter" idx="15"/>
          </p:nvPr>
        </p:nvSpPr>
        <p:spPr/>
        <p:txBody>
          <a:bodyPr/>
          <a:lstStyle/>
          <a:p>
            <a:fld id="{4054CFED-3A73-4DD0-9592-E5B1B22C0718}" type="slidenum">
              <a:rPr lang="pl-PL">
                <a:solidFill>
                  <a:srgbClr val="FFFFFF"/>
                </a:solidFill>
              </a:rPr>
              <a:pPr/>
              <a:t>124</a:t>
            </a:fld>
            <a:endParaRPr lang="pl-PL">
              <a:solidFill>
                <a:srgbClr val="FFFFFF"/>
              </a:solidFill>
            </a:endParaRPr>
          </a:p>
        </p:txBody>
      </p:sp>
    </p:spTree>
    <p:extLst>
      <p:ext uri="{BB962C8B-B14F-4D97-AF65-F5344CB8AC3E}">
        <p14:creationId xmlns:p14="http://schemas.microsoft.com/office/powerpoint/2010/main" val="560440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6387">
                                            <p:txEl>
                                              <p:pRg st="0" end="0"/>
                                            </p:txEl>
                                          </p:spTgt>
                                        </p:tgtEl>
                                        <p:attrNameLst>
                                          <p:attrName>style.visibility</p:attrName>
                                        </p:attrNameLst>
                                      </p:cBhvr>
                                      <p:to>
                                        <p:strVal val="visible"/>
                                      </p:to>
                                    </p:set>
                                    <p:anim calcmode="lin" valueType="num">
                                      <p:cBhvr>
                                        <p:cTn id="15"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63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6387">
                                            <p:txEl>
                                              <p:pRg st="0" end="0"/>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16387">
                                            <p:txEl>
                                              <p:pRg st="1" end="1"/>
                                            </p:txEl>
                                          </p:spTgt>
                                        </p:tgtEl>
                                        <p:attrNameLst>
                                          <p:attrName>style.visibility</p:attrName>
                                        </p:attrNameLst>
                                      </p:cBhvr>
                                      <p:to>
                                        <p:strVal val="visible"/>
                                      </p:to>
                                    </p:set>
                                    <p:anim calcmode="lin" valueType="num">
                                      <p:cBhvr>
                                        <p:cTn id="21" dur="10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6387">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63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6387">
                                            <p:txEl>
                                              <p:pRg st="1" end="1"/>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6387">
                                            <p:txEl>
                                              <p:pRg st="2" end="2"/>
                                            </p:txEl>
                                          </p:spTgt>
                                        </p:tgtEl>
                                        <p:attrNameLst>
                                          <p:attrName>style.visibility</p:attrName>
                                        </p:attrNameLst>
                                      </p:cBhvr>
                                      <p:to>
                                        <p:strVal val="visible"/>
                                      </p:to>
                                    </p:set>
                                    <p:anim calcmode="lin" valueType="num">
                                      <p:cBhvr>
                                        <p:cTn id="27" dur="10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16387">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163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6387">
                                            <p:txEl>
                                              <p:pRg st="2" end="2"/>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16387">
                                            <p:txEl>
                                              <p:pRg st="3" end="3"/>
                                            </p:txEl>
                                          </p:spTgt>
                                        </p:tgtEl>
                                        <p:attrNameLst>
                                          <p:attrName>style.visibility</p:attrName>
                                        </p:attrNameLst>
                                      </p:cBhvr>
                                      <p:to>
                                        <p:strVal val="visible"/>
                                      </p:to>
                                    </p:set>
                                    <p:anim calcmode="lin" valueType="num">
                                      <p:cBhvr>
                                        <p:cTn id="33" dur="10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16387">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1638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6387">
                                            <p:txEl>
                                              <p:pRg st="3" end="3"/>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16387">
                                            <p:txEl>
                                              <p:pRg st="4" end="4"/>
                                            </p:txEl>
                                          </p:spTgt>
                                        </p:tgtEl>
                                        <p:attrNameLst>
                                          <p:attrName>style.visibility</p:attrName>
                                        </p:attrNameLst>
                                      </p:cBhvr>
                                      <p:to>
                                        <p:strVal val="visible"/>
                                      </p:to>
                                    </p:set>
                                    <p:anim calcmode="lin" valueType="num">
                                      <p:cBhvr>
                                        <p:cTn id="39" dur="10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638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638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6387">
                                            <p:txEl>
                                              <p:pRg st="4" end="4"/>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16387">
                                            <p:txEl>
                                              <p:pRg st="5" end="5"/>
                                            </p:txEl>
                                          </p:spTgt>
                                        </p:tgtEl>
                                        <p:attrNameLst>
                                          <p:attrName>style.visibility</p:attrName>
                                        </p:attrNameLst>
                                      </p:cBhvr>
                                      <p:to>
                                        <p:strVal val="visible"/>
                                      </p:to>
                                    </p:set>
                                    <p:anim calcmode="lin" valueType="num">
                                      <p:cBhvr>
                                        <p:cTn id="45" dur="10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16387">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1638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6387">
                                            <p:txEl>
                                              <p:pRg st="5" end="5"/>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16387">
                                            <p:txEl>
                                              <p:pRg st="6" end="6"/>
                                            </p:txEl>
                                          </p:spTgt>
                                        </p:tgtEl>
                                        <p:attrNameLst>
                                          <p:attrName>style.visibility</p:attrName>
                                        </p:attrNameLst>
                                      </p:cBhvr>
                                      <p:to>
                                        <p:strVal val="visible"/>
                                      </p:to>
                                    </p:set>
                                    <p:anim calcmode="lin" valueType="num">
                                      <p:cBhvr>
                                        <p:cTn id="51" dur="10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16387">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1638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6387">
                                            <p:txEl>
                                              <p:pRg st="6" end="6"/>
                                            </p:txEl>
                                          </p:spTgt>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16387">
                                            <p:txEl>
                                              <p:pRg st="7" end="7"/>
                                            </p:txEl>
                                          </p:spTgt>
                                        </p:tgtEl>
                                        <p:attrNameLst>
                                          <p:attrName>style.visibility</p:attrName>
                                        </p:attrNameLst>
                                      </p:cBhvr>
                                      <p:to>
                                        <p:strVal val="visible"/>
                                      </p:to>
                                    </p:set>
                                    <p:anim calcmode="lin" valueType="num">
                                      <p:cBhvr>
                                        <p:cTn id="57" dur="10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16387">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1638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6387">
                                            <p:txEl>
                                              <p:pRg st="7" end="7"/>
                                            </p:txEl>
                                          </p:spTgt>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16387">
                                            <p:txEl>
                                              <p:pRg st="8" end="8"/>
                                            </p:txEl>
                                          </p:spTgt>
                                        </p:tgtEl>
                                        <p:attrNameLst>
                                          <p:attrName>style.visibility</p:attrName>
                                        </p:attrNameLst>
                                      </p:cBhvr>
                                      <p:to>
                                        <p:strVal val="visible"/>
                                      </p:to>
                                    </p:set>
                                    <p:anim calcmode="lin" valueType="num">
                                      <p:cBhvr>
                                        <p:cTn id="63" dur="1000" fill="hold"/>
                                        <p:tgtEl>
                                          <p:spTgt spid="16387">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16387">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1638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6387">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86" grpId="0" animBg="1"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p:txBody>
          <a:bodyPr/>
          <a:lstStyle/>
          <a:p>
            <a:r>
              <a:rPr lang="pl-PL"/>
              <a:t>Epidemiologia urazów i związanego z nim PTSD</a:t>
            </a:r>
          </a:p>
        </p:txBody>
      </p:sp>
      <p:graphicFrame>
        <p:nvGraphicFramePr>
          <p:cNvPr id="49155" name="Object 1027"/>
          <p:cNvGraphicFramePr>
            <a:graphicFrameLocks noGrp="1" noChangeAspect="1"/>
          </p:cNvGraphicFramePr>
          <p:nvPr>
            <p:ph type="chart" idx="1"/>
          </p:nvPr>
        </p:nvGraphicFramePr>
        <p:xfrm>
          <a:off x="2206625" y="1794670"/>
          <a:ext cx="7772400" cy="4105275"/>
        </p:xfrm>
        <a:graphic>
          <a:graphicData uri="http://schemas.openxmlformats.org/presentationml/2006/ole">
            <mc:AlternateContent xmlns:mc="http://schemas.openxmlformats.org/markup-compatibility/2006">
              <mc:Choice xmlns:v="urn:schemas-microsoft-com:vml" Requires="v">
                <p:oleObj spid="_x0000_s6163" name="Wykres" r:id="rId4" imgW="7772497" imgH="4105433" progId="MSGraph.Chart.8">
                  <p:embed followColorScheme="full"/>
                </p:oleObj>
              </mc:Choice>
              <mc:Fallback>
                <p:oleObj name="Wykres" r:id="rId4" imgW="7772497" imgH="4105433" progId="MSGraph.Chart.8">
                  <p:embed followColorScheme="full"/>
                  <p:pic>
                    <p:nvPicPr>
                      <p:cNvPr id="0" name=""/>
                      <p:cNvPicPr>
                        <a:picLocks noChangeAspect="1" noChangeArrowheads="1"/>
                      </p:cNvPicPr>
                      <p:nvPr/>
                    </p:nvPicPr>
                    <p:blipFill>
                      <a:blip r:embed="rId5"/>
                      <a:srcRect/>
                      <a:stretch>
                        <a:fillRect/>
                      </a:stretch>
                    </p:blipFill>
                    <p:spPr bwMode="auto">
                      <a:xfrm>
                        <a:off x="2206625" y="1794670"/>
                        <a:ext cx="7772400" cy="410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ymbol zastępczy numeru slajdu 5"/>
          <p:cNvSpPr>
            <a:spLocks noGrp="1"/>
          </p:cNvSpPr>
          <p:nvPr>
            <p:ph type="sldNum" sz="quarter" idx="12"/>
          </p:nvPr>
        </p:nvSpPr>
        <p:spPr/>
        <p:txBody>
          <a:bodyPr/>
          <a:lstStyle/>
          <a:p>
            <a:fld id="{2F8F839F-FF58-44F6-86CF-487238A98769}" type="slidenum">
              <a:rPr lang="pl-PL">
                <a:solidFill>
                  <a:srgbClr val="FFFFFF"/>
                </a:solidFill>
              </a:rPr>
              <a:pPr/>
              <a:t>125</a:t>
            </a:fld>
            <a:endParaRPr lang="pl-PL">
              <a:solidFill>
                <a:srgbClr val="FFFFFF"/>
              </a:solidFill>
            </a:endParaRPr>
          </a:p>
        </p:txBody>
      </p:sp>
    </p:spTree>
    <p:extLst>
      <p:ext uri="{BB962C8B-B14F-4D97-AF65-F5344CB8AC3E}">
        <p14:creationId xmlns:p14="http://schemas.microsoft.com/office/powerpoint/2010/main" val="413133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79614" y="538164"/>
            <a:ext cx="8226425" cy="612775"/>
          </a:xfrm>
        </p:spPr>
        <p:txBody>
          <a:bodyPr/>
          <a:lstStyle/>
          <a:p>
            <a:r>
              <a:rPr lang="pl-PL"/>
              <a:t>Uraz = PTSD?</a:t>
            </a:r>
          </a:p>
        </p:txBody>
      </p:sp>
      <p:sp>
        <p:nvSpPr>
          <p:cNvPr id="10" name="Symbol zastępczy numeru slajdu 4"/>
          <p:cNvSpPr>
            <a:spLocks noGrp="1"/>
          </p:cNvSpPr>
          <p:nvPr>
            <p:ph type="sldNum" sz="quarter" idx="11"/>
          </p:nvPr>
        </p:nvSpPr>
        <p:spPr/>
        <p:txBody>
          <a:bodyPr/>
          <a:lstStyle/>
          <a:p>
            <a:fld id="{11E4E3E6-E56A-4F79-A81B-BAC44A5E0EB0}" type="slidenum">
              <a:rPr lang="pl-PL">
                <a:solidFill>
                  <a:srgbClr val="FFFFFF"/>
                </a:solidFill>
              </a:rPr>
              <a:pPr/>
              <a:t>126</a:t>
            </a:fld>
            <a:endParaRPr lang="pl-PL">
              <a:solidFill>
                <a:srgbClr val="FFFFFF"/>
              </a:solidFill>
            </a:endParaRPr>
          </a:p>
        </p:txBody>
      </p:sp>
      <p:sp>
        <p:nvSpPr>
          <p:cNvPr id="17411" name="Text Box 3"/>
          <p:cNvSpPr txBox="1">
            <a:spLocks noChangeArrowheads="1"/>
          </p:cNvSpPr>
          <p:nvPr/>
        </p:nvSpPr>
        <p:spPr bwMode="auto">
          <a:xfrm>
            <a:off x="5257800" y="2209800"/>
            <a:ext cx="1049338" cy="45720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pl-PL" sz="2400" b="1">
                <a:solidFill>
                  <a:srgbClr val="FFFFFF"/>
                </a:solidFill>
                <a:latin typeface="Times New Roman" charset="0"/>
              </a:rPr>
              <a:t>URAZ</a:t>
            </a:r>
          </a:p>
        </p:txBody>
      </p:sp>
      <p:sp>
        <p:nvSpPr>
          <p:cNvPr id="17412" name="Line 4"/>
          <p:cNvSpPr>
            <a:spLocks noChangeShapeType="1"/>
          </p:cNvSpPr>
          <p:nvPr/>
        </p:nvSpPr>
        <p:spPr bwMode="auto">
          <a:xfrm flipH="1">
            <a:off x="3505200" y="2514600"/>
            <a:ext cx="1828800" cy="1371600"/>
          </a:xfrm>
          <a:prstGeom prst="line">
            <a:avLst/>
          </a:prstGeom>
          <a:noFill/>
          <a:ln w="57150">
            <a:solidFill>
              <a:schemeClr val="tx1"/>
            </a:solidFill>
            <a:round/>
            <a:headEnd/>
            <a:tailEnd type="triangle" w="med" len="med"/>
          </a:ln>
          <a:effectLst/>
        </p:spPr>
        <p:txBody>
          <a:bodyPr wrap="none"/>
          <a:lstStyle/>
          <a:p>
            <a:pPr fontAlgn="base">
              <a:spcBef>
                <a:spcPct val="0"/>
              </a:spcBef>
              <a:spcAft>
                <a:spcPct val="0"/>
              </a:spcAft>
            </a:pPr>
            <a:endParaRPr lang="pl-PL">
              <a:solidFill>
                <a:srgbClr val="FFFFFF"/>
              </a:solidFill>
              <a:latin typeface="Arial" charset="0"/>
            </a:endParaRPr>
          </a:p>
        </p:txBody>
      </p:sp>
      <p:sp>
        <p:nvSpPr>
          <p:cNvPr id="17413" name="Text Box 5"/>
          <p:cNvSpPr txBox="1">
            <a:spLocks noChangeArrowheads="1"/>
          </p:cNvSpPr>
          <p:nvPr/>
        </p:nvSpPr>
        <p:spPr bwMode="auto">
          <a:xfrm>
            <a:off x="2803525" y="4156076"/>
            <a:ext cx="2776722" cy="1200329"/>
          </a:xfrm>
          <a:prstGeom prst="rect">
            <a:avLst/>
          </a:prstGeom>
          <a:noFill/>
          <a:ln w="9525">
            <a:noFill/>
            <a:miter lim="800000"/>
            <a:headEnd/>
            <a:tailEnd/>
          </a:ln>
          <a:effectLst/>
        </p:spPr>
        <p:txBody>
          <a:bodyPr wrap="none">
            <a:spAutoFit/>
          </a:bodyPr>
          <a:lstStyle/>
          <a:p>
            <a:pPr fontAlgn="base">
              <a:spcBef>
                <a:spcPct val="0"/>
              </a:spcBef>
              <a:spcAft>
                <a:spcPct val="0"/>
              </a:spcAft>
            </a:pPr>
            <a:r>
              <a:rPr lang="pl-PL" sz="2400" b="1">
                <a:solidFill>
                  <a:srgbClr val="FFFFFF"/>
                </a:solidFill>
                <a:latin typeface="Times New Roman" charset="0"/>
              </a:rPr>
              <a:t>FIKSACJA</a:t>
            </a:r>
          </a:p>
          <a:p>
            <a:pPr fontAlgn="base">
              <a:spcBef>
                <a:spcPct val="0"/>
              </a:spcBef>
              <a:spcAft>
                <a:spcPct val="0"/>
              </a:spcAft>
            </a:pPr>
            <a:r>
              <a:rPr lang="pl-PL" sz="2400" b="1">
                <a:solidFill>
                  <a:srgbClr val="FFFFFF"/>
                </a:solidFill>
                <a:latin typeface="Times New Roman" charset="0"/>
              </a:rPr>
              <a:t>KOBIETY 20%</a:t>
            </a:r>
          </a:p>
          <a:p>
            <a:pPr fontAlgn="base">
              <a:spcBef>
                <a:spcPct val="0"/>
              </a:spcBef>
              <a:spcAft>
                <a:spcPct val="0"/>
              </a:spcAft>
            </a:pPr>
            <a:r>
              <a:rPr lang="pl-PL" sz="2400" b="1">
                <a:solidFill>
                  <a:srgbClr val="FFFFFF"/>
                </a:solidFill>
                <a:latin typeface="Times New Roman" charset="0"/>
              </a:rPr>
              <a:t>MĘŻCZYŹNI 10%</a:t>
            </a:r>
          </a:p>
        </p:txBody>
      </p:sp>
      <p:sp>
        <p:nvSpPr>
          <p:cNvPr id="17414" name="Line 6"/>
          <p:cNvSpPr>
            <a:spLocks noChangeShapeType="1"/>
          </p:cNvSpPr>
          <p:nvPr/>
        </p:nvSpPr>
        <p:spPr bwMode="auto">
          <a:xfrm>
            <a:off x="6019800" y="2514600"/>
            <a:ext cx="1981200" cy="1447800"/>
          </a:xfrm>
          <a:prstGeom prst="line">
            <a:avLst/>
          </a:prstGeom>
          <a:noFill/>
          <a:ln w="76200" cmpd="tri">
            <a:solidFill>
              <a:schemeClr val="tx1"/>
            </a:solidFill>
            <a:round/>
            <a:headEnd/>
            <a:tailEnd type="triangle" w="med" len="med"/>
          </a:ln>
          <a:effectLst/>
        </p:spPr>
        <p:txBody>
          <a:bodyPr wrap="none"/>
          <a:lstStyle/>
          <a:p>
            <a:pPr fontAlgn="base">
              <a:spcBef>
                <a:spcPct val="0"/>
              </a:spcBef>
              <a:spcAft>
                <a:spcPct val="0"/>
              </a:spcAft>
            </a:pPr>
            <a:endParaRPr lang="pl-PL">
              <a:solidFill>
                <a:srgbClr val="FFFFFF"/>
              </a:solidFill>
              <a:latin typeface="Arial" charset="0"/>
            </a:endParaRPr>
          </a:p>
        </p:txBody>
      </p:sp>
      <p:sp>
        <p:nvSpPr>
          <p:cNvPr id="17415" name="Text Box 7"/>
          <p:cNvSpPr txBox="1">
            <a:spLocks noChangeArrowheads="1"/>
          </p:cNvSpPr>
          <p:nvPr/>
        </p:nvSpPr>
        <p:spPr bwMode="auto">
          <a:xfrm>
            <a:off x="7604125" y="4232276"/>
            <a:ext cx="2776722" cy="1200329"/>
          </a:xfrm>
          <a:prstGeom prst="rect">
            <a:avLst/>
          </a:prstGeom>
          <a:noFill/>
          <a:ln w="9525">
            <a:noFill/>
            <a:miter lim="800000"/>
            <a:headEnd/>
            <a:tailEnd/>
          </a:ln>
          <a:effectLst/>
        </p:spPr>
        <p:txBody>
          <a:bodyPr wrap="none">
            <a:spAutoFit/>
          </a:bodyPr>
          <a:lstStyle/>
          <a:p>
            <a:pPr fontAlgn="base">
              <a:spcBef>
                <a:spcPct val="0"/>
              </a:spcBef>
              <a:spcAft>
                <a:spcPct val="0"/>
              </a:spcAft>
            </a:pPr>
            <a:r>
              <a:rPr lang="pl-PL" sz="2400" b="1">
                <a:solidFill>
                  <a:srgbClr val="FFFFFF"/>
                </a:solidFill>
                <a:latin typeface="Times New Roman" charset="0"/>
              </a:rPr>
              <a:t>ADAPTACJA</a:t>
            </a:r>
          </a:p>
          <a:p>
            <a:pPr fontAlgn="base">
              <a:spcBef>
                <a:spcPct val="0"/>
              </a:spcBef>
              <a:spcAft>
                <a:spcPct val="0"/>
              </a:spcAft>
            </a:pPr>
            <a:r>
              <a:rPr lang="pl-PL" sz="2400" b="1">
                <a:solidFill>
                  <a:srgbClr val="FFFFFF"/>
                </a:solidFill>
                <a:latin typeface="Times New Roman" charset="0"/>
              </a:rPr>
              <a:t>KOBIETY 80%</a:t>
            </a:r>
          </a:p>
          <a:p>
            <a:pPr fontAlgn="base">
              <a:spcBef>
                <a:spcPct val="0"/>
              </a:spcBef>
              <a:spcAft>
                <a:spcPct val="0"/>
              </a:spcAft>
            </a:pPr>
            <a:r>
              <a:rPr lang="pl-PL" sz="2400" b="1">
                <a:solidFill>
                  <a:srgbClr val="FFFFFF"/>
                </a:solidFill>
                <a:latin typeface="Times New Roman" charset="0"/>
              </a:rPr>
              <a:t>MĘŻCZYŹNI 90%</a:t>
            </a:r>
          </a:p>
        </p:txBody>
      </p:sp>
    </p:spTree>
    <p:extLst>
      <p:ext uri="{BB962C8B-B14F-4D97-AF65-F5344CB8AC3E}">
        <p14:creationId xmlns:p14="http://schemas.microsoft.com/office/powerpoint/2010/main" val="102162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sz="quarter" idx="13"/>
          </p:nvPr>
        </p:nvSpPr>
        <p:spPr/>
        <p:txBody>
          <a:bodyPr/>
          <a:lstStyle/>
          <a:p>
            <a:r>
              <a:rPr lang="pl-PL" sz="2800"/>
              <a:t>1/3 ludzi doświadcza ciężkiego urazu psychicznego</a:t>
            </a:r>
          </a:p>
          <a:p>
            <a:r>
              <a:rPr lang="pl-PL" sz="2800"/>
              <a:t>10-20% ludzi, którzy doświadczyli silnego urazu psychicznego doświadcza również PTSD</a:t>
            </a:r>
          </a:p>
          <a:p>
            <a:r>
              <a:rPr lang="pl-PL" sz="2800"/>
              <a:t>3-6% ogólnej populacji choruje na PTSD</a:t>
            </a:r>
          </a:p>
          <a:p>
            <a:r>
              <a:rPr lang="pl-PL" sz="2800"/>
              <a:t>1-2% ma objawy PTSD w 10 lat po urazie</a:t>
            </a:r>
          </a:p>
          <a:p>
            <a:r>
              <a:rPr lang="pl-PL" sz="2800"/>
              <a:t>Większość ludzi z PTSD nie wymaga terapii</a:t>
            </a:r>
          </a:p>
          <a:p>
            <a:endParaRPr lang="pl-PL" sz="2800"/>
          </a:p>
        </p:txBody>
      </p:sp>
      <p:sp>
        <p:nvSpPr>
          <p:cNvPr id="18434" name="Rectangle 2"/>
          <p:cNvSpPr>
            <a:spLocks noGrp="1" noChangeArrowheads="1"/>
          </p:cNvSpPr>
          <p:nvPr>
            <p:ph type="title"/>
          </p:nvPr>
        </p:nvSpPr>
        <p:spPr>
          <a:xfrm>
            <a:off x="1979614" y="538164"/>
            <a:ext cx="8226425" cy="612775"/>
          </a:xfrm>
        </p:spPr>
        <p:txBody>
          <a:bodyPr/>
          <a:lstStyle/>
          <a:p>
            <a:r>
              <a:rPr lang="pl-PL"/>
              <a:t>Epidemiologia </a:t>
            </a:r>
          </a:p>
        </p:txBody>
      </p:sp>
      <p:sp>
        <p:nvSpPr>
          <p:cNvPr id="6" name="Symbol zastępczy numeru slajdu 5"/>
          <p:cNvSpPr>
            <a:spLocks noGrp="1"/>
          </p:cNvSpPr>
          <p:nvPr>
            <p:ph type="sldNum" sz="quarter" idx="15"/>
          </p:nvPr>
        </p:nvSpPr>
        <p:spPr/>
        <p:txBody>
          <a:bodyPr/>
          <a:lstStyle/>
          <a:p>
            <a:fld id="{DDBF836B-9864-484F-898A-9E14612CD722}" type="slidenum">
              <a:rPr lang="pl-PL">
                <a:solidFill>
                  <a:srgbClr val="FFFFFF"/>
                </a:solidFill>
              </a:rPr>
              <a:pPr/>
              <a:t>127</a:t>
            </a:fld>
            <a:endParaRPr lang="pl-PL">
              <a:solidFill>
                <a:srgbClr val="FFFFFF"/>
              </a:solidFill>
            </a:endParaRPr>
          </a:p>
        </p:txBody>
      </p:sp>
    </p:spTree>
    <p:extLst>
      <p:ext uri="{BB962C8B-B14F-4D97-AF65-F5344CB8AC3E}">
        <p14:creationId xmlns:p14="http://schemas.microsoft.com/office/powerpoint/2010/main" val="2935646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dissolve">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dissolve">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79614" y="538164"/>
            <a:ext cx="8226425" cy="612775"/>
          </a:xfrm>
        </p:spPr>
        <p:txBody>
          <a:bodyPr/>
          <a:lstStyle/>
          <a:p>
            <a:r>
              <a:rPr lang="pl-PL"/>
              <a:t>Typy przebiegu PTSD</a:t>
            </a:r>
          </a:p>
        </p:txBody>
      </p:sp>
      <p:sp>
        <p:nvSpPr>
          <p:cNvPr id="22" name="Symbol zastępczy numeru slajdu 4"/>
          <p:cNvSpPr>
            <a:spLocks noGrp="1"/>
          </p:cNvSpPr>
          <p:nvPr>
            <p:ph type="sldNum" sz="quarter" idx="11"/>
          </p:nvPr>
        </p:nvSpPr>
        <p:spPr/>
        <p:txBody>
          <a:bodyPr/>
          <a:lstStyle/>
          <a:p>
            <a:fld id="{191D6347-C395-4DE4-9363-B7BAD4A65B88}" type="slidenum">
              <a:rPr lang="pl-PL">
                <a:solidFill>
                  <a:srgbClr val="FFFFFF"/>
                </a:solidFill>
              </a:rPr>
              <a:pPr/>
              <a:t>128</a:t>
            </a:fld>
            <a:endParaRPr lang="pl-PL">
              <a:solidFill>
                <a:srgbClr val="FFFFFF"/>
              </a:solidFill>
            </a:endParaRPr>
          </a:p>
        </p:txBody>
      </p:sp>
      <p:sp>
        <p:nvSpPr>
          <p:cNvPr id="20483" name="Line 3"/>
          <p:cNvSpPr>
            <a:spLocks noChangeShapeType="1"/>
          </p:cNvSpPr>
          <p:nvPr/>
        </p:nvSpPr>
        <p:spPr bwMode="auto">
          <a:xfrm>
            <a:off x="2362200" y="3886200"/>
            <a:ext cx="7620000" cy="0"/>
          </a:xfrm>
          <a:prstGeom prst="line">
            <a:avLst/>
          </a:prstGeom>
          <a:noFill/>
          <a:ln w="9525">
            <a:solidFill>
              <a:schemeClr val="tx1"/>
            </a:solidFill>
            <a:round/>
            <a:headEnd/>
            <a:tailEnd/>
          </a:ln>
          <a:effectLst/>
        </p:spPr>
        <p:txBody>
          <a:bodyPr wrap="none"/>
          <a:lstStyle/>
          <a:p>
            <a:pPr fontAlgn="base">
              <a:spcBef>
                <a:spcPct val="0"/>
              </a:spcBef>
              <a:spcAft>
                <a:spcPct val="0"/>
              </a:spcAft>
            </a:pPr>
            <a:endParaRPr lang="pl-PL">
              <a:solidFill>
                <a:srgbClr val="FFFFFF"/>
              </a:solidFill>
              <a:latin typeface="Arial" charset="0"/>
            </a:endParaRPr>
          </a:p>
        </p:txBody>
      </p:sp>
      <p:sp>
        <p:nvSpPr>
          <p:cNvPr id="20487" name="Text Box 7"/>
          <p:cNvSpPr txBox="1">
            <a:spLocks noChangeArrowheads="1"/>
          </p:cNvSpPr>
          <p:nvPr/>
        </p:nvSpPr>
        <p:spPr bwMode="auto">
          <a:xfrm>
            <a:off x="2193926" y="2708275"/>
            <a:ext cx="2874963"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l-PL" sz="2400">
                <a:solidFill>
                  <a:srgbClr val="FFFFFF"/>
                </a:solidFill>
                <a:latin typeface="Times New Roman" charset="0"/>
              </a:rPr>
              <a:t>0   1m    3m           6m</a:t>
            </a:r>
          </a:p>
        </p:txBody>
      </p:sp>
      <p:sp>
        <p:nvSpPr>
          <p:cNvPr id="20488" name="Text Box 8"/>
          <p:cNvSpPr txBox="1">
            <a:spLocks noChangeArrowheads="1"/>
          </p:cNvSpPr>
          <p:nvPr/>
        </p:nvSpPr>
        <p:spPr bwMode="auto">
          <a:xfrm>
            <a:off x="2193925" y="4079876"/>
            <a:ext cx="1261884" cy="1200329"/>
          </a:xfrm>
          <a:prstGeom prst="rect">
            <a:avLst/>
          </a:prstGeom>
          <a:noFill/>
          <a:ln w="9525">
            <a:noFill/>
            <a:miter lim="800000"/>
            <a:headEnd/>
            <a:tailEnd/>
          </a:ln>
          <a:effectLst/>
        </p:spPr>
        <p:txBody>
          <a:bodyPr wrap="none">
            <a:spAutoFit/>
          </a:bodyPr>
          <a:lstStyle/>
          <a:p>
            <a:pPr fontAlgn="base">
              <a:spcBef>
                <a:spcPct val="0"/>
              </a:spcBef>
              <a:spcAft>
                <a:spcPct val="0"/>
              </a:spcAft>
            </a:pPr>
            <a:r>
              <a:rPr lang="pl-PL" sz="2400">
                <a:solidFill>
                  <a:srgbClr val="FFFFFF"/>
                </a:solidFill>
                <a:latin typeface="Times New Roman" charset="0"/>
              </a:rPr>
              <a:t>Ostre</a:t>
            </a:r>
          </a:p>
          <a:p>
            <a:pPr fontAlgn="base">
              <a:spcBef>
                <a:spcPct val="0"/>
              </a:spcBef>
              <a:spcAft>
                <a:spcPct val="0"/>
              </a:spcAft>
            </a:pPr>
            <a:r>
              <a:rPr lang="pl-PL" sz="2400">
                <a:solidFill>
                  <a:srgbClr val="FFFFFF"/>
                </a:solidFill>
                <a:latin typeface="Times New Roman" charset="0"/>
              </a:rPr>
              <a:t>Zab.</a:t>
            </a:r>
          </a:p>
          <a:p>
            <a:pPr fontAlgn="base">
              <a:spcBef>
                <a:spcPct val="0"/>
              </a:spcBef>
              <a:spcAft>
                <a:spcPct val="0"/>
              </a:spcAft>
            </a:pPr>
            <a:r>
              <a:rPr lang="pl-PL" sz="2400">
                <a:solidFill>
                  <a:srgbClr val="FFFFFF"/>
                </a:solidFill>
                <a:latin typeface="Times New Roman" charset="0"/>
              </a:rPr>
              <a:t>stresowe</a:t>
            </a:r>
          </a:p>
        </p:txBody>
      </p:sp>
      <p:sp>
        <p:nvSpPr>
          <p:cNvPr id="20490" name="Line 10"/>
          <p:cNvSpPr>
            <a:spLocks noChangeShapeType="1"/>
          </p:cNvSpPr>
          <p:nvPr/>
        </p:nvSpPr>
        <p:spPr bwMode="auto">
          <a:xfrm flipV="1">
            <a:off x="2362200" y="3124200"/>
            <a:ext cx="0" cy="762000"/>
          </a:xfrm>
          <a:prstGeom prst="line">
            <a:avLst/>
          </a:prstGeom>
          <a:noFill/>
          <a:ln w="9525">
            <a:solidFill>
              <a:schemeClr val="tx1"/>
            </a:solidFill>
            <a:round/>
            <a:headEnd/>
            <a:tailEnd/>
          </a:ln>
          <a:effectLst/>
        </p:spPr>
        <p:txBody>
          <a:bodyPr wrap="none"/>
          <a:lstStyle/>
          <a:p>
            <a:pPr fontAlgn="base">
              <a:spcBef>
                <a:spcPct val="0"/>
              </a:spcBef>
              <a:spcAft>
                <a:spcPct val="0"/>
              </a:spcAft>
            </a:pPr>
            <a:endParaRPr lang="pl-PL">
              <a:solidFill>
                <a:srgbClr val="FFFFFF"/>
              </a:solidFill>
              <a:latin typeface="Arial" charset="0"/>
            </a:endParaRPr>
          </a:p>
        </p:txBody>
      </p:sp>
      <p:sp>
        <p:nvSpPr>
          <p:cNvPr id="20491" name="Line 11"/>
          <p:cNvSpPr>
            <a:spLocks noChangeShapeType="1"/>
          </p:cNvSpPr>
          <p:nvPr/>
        </p:nvSpPr>
        <p:spPr bwMode="auto">
          <a:xfrm flipV="1">
            <a:off x="2971800" y="3124200"/>
            <a:ext cx="0" cy="762000"/>
          </a:xfrm>
          <a:prstGeom prst="line">
            <a:avLst/>
          </a:prstGeom>
          <a:noFill/>
          <a:ln w="9525">
            <a:solidFill>
              <a:schemeClr val="tx1"/>
            </a:solidFill>
            <a:round/>
            <a:headEnd/>
            <a:tailEnd/>
          </a:ln>
          <a:effectLst/>
        </p:spPr>
        <p:txBody>
          <a:bodyPr wrap="none"/>
          <a:lstStyle/>
          <a:p>
            <a:pPr fontAlgn="base">
              <a:spcBef>
                <a:spcPct val="0"/>
              </a:spcBef>
              <a:spcAft>
                <a:spcPct val="0"/>
              </a:spcAft>
            </a:pPr>
            <a:endParaRPr lang="pl-PL">
              <a:solidFill>
                <a:srgbClr val="FFFFFF"/>
              </a:solidFill>
              <a:latin typeface="Arial" charset="0"/>
            </a:endParaRPr>
          </a:p>
        </p:txBody>
      </p:sp>
      <p:sp>
        <p:nvSpPr>
          <p:cNvPr id="20492" name="Text Box 12"/>
          <p:cNvSpPr txBox="1">
            <a:spLocks noChangeArrowheads="1"/>
          </p:cNvSpPr>
          <p:nvPr/>
        </p:nvSpPr>
        <p:spPr bwMode="auto">
          <a:xfrm>
            <a:off x="2270126" y="5451476"/>
            <a:ext cx="938077" cy="830997"/>
          </a:xfrm>
          <a:prstGeom prst="rect">
            <a:avLst/>
          </a:prstGeom>
          <a:noFill/>
          <a:ln w="9525">
            <a:noFill/>
            <a:miter lim="800000"/>
            <a:headEnd/>
            <a:tailEnd/>
          </a:ln>
          <a:effectLst/>
        </p:spPr>
        <p:txBody>
          <a:bodyPr wrap="none">
            <a:spAutoFit/>
          </a:bodyPr>
          <a:lstStyle/>
          <a:p>
            <a:pPr fontAlgn="base">
              <a:spcBef>
                <a:spcPct val="0"/>
              </a:spcBef>
              <a:spcAft>
                <a:spcPct val="0"/>
              </a:spcAft>
            </a:pPr>
            <a:r>
              <a:rPr lang="pl-PL" sz="2400">
                <a:solidFill>
                  <a:srgbClr val="FFFFFF"/>
                </a:solidFill>
                <a:latin typeface="Times New Roman" charset="0"/>
              </a:rPr>
              <a:t>Ostry</a:t>
            </a:r>
          </a:p>
          <a:p>
            <a:pPr fontAlgn="base">
              <a:spcBef>
                <a:spcPct val="0"/>
              </a:spcBef>
              <a:spcAft>
                <a:spcPct val="0"/>
              </a:spcAft>
            </a:pPr>
            <a:r>
              <a:rPr lang="pl-PL" sz="2400">
                <a:solidFill>
                  <a:srgbClr val="FFFFFF"/>
                </a:solidFill>
                <a:latin typeface="Times New Roman" charset="0"/>
              </a:rPr>
              <a:t>PTSD</a:t>
            </a:r>
          </a:p>
        </p:txBody>
      </p:sp>
      <p:sp>
        <p:nvSpPr>
          <p:cNvPr id="20493" name="Line 13"/>
          <p:cNvSpPr>
            <a:spLocks noChangeShapeType="1"/>
          </p:cNvSpPr>
          <p:nvPr/>
        </p:nvSpPr>
        <p:spPr bwMode="auto">
          <a:xfrm flipV="1">
            <a:off x="2362200" y="5334000"/>
            <a:ext cx="0" cy="76200"/>
          </a:xfrm>
          <a:prstGeom prst="line">
            <a:avLst/>
          </a:prstGeom>
          <a:noFill/>
          <a:ln w="9525">
            <a:solidFill>
              <a:schemeClr val="tx1"/>
            </a:solidFill>
            <a:round/>
            <a:headEnd/>
            <a:tailEnd/>
          </a:ln>
          <a:effectLst/>
        </p:spPr>
        <p:txBody>
          <a:bodyPr wrap="none"/>
          <a:lstStyle/>
          <a:p>
            <a:pPr fontAlgn="base">
              <a:spcBef>
                <a:spcPct val="0"/>
              </a:spcBef>
              <a:spcAft>
                <a:spcPct val="0"/>
              </a:spcAft>
            </a:pPr>
            <a:endParaRPr lang="pl-PL">
              <a:solidFill>
                <a:srgbClr val="FFFFFF"/>
              </a:solidFill>
              <a:latin typeface="Arial" charset="0"/>
            </a:endParaRPr>
          </a:p>
        </p:txBody>
      </p:sp>
      <p:sp>
        <p:nvSpPr>
          <p:cNvPr id="20494" name="Line 14"/>
          <p:cNvSpPr>
            <a:spLocks noChangeShapeType="1"/>
          </p:cNvSpPr>
          <p:nvPr/>
        </p:nvSpPr>
        <p:spPr bwMode="auto">
          <a:xfrm>
            <a:off x="2362200" y="5410200"/>
            <a:ext cx="1219200" cy="0"/>
          </a:xfrm>
          <a:prstGeom prst="line">
            <a:avLst/>
          </a:prstGeom>
          <a:noFill/>
          <a:ln w="9525">
            <a:solidFill>
              <a:schemeClr val="tx1"/>
            </a:solidFill>
            <a:round/>
            <a:headEnd/>
            <a:tailEnd/>
          </a:ln>
          <a:effectLst/>
        </p:spPr>
        <p:txBody>
          <a:bodyPr wrap="none"/>
          <a:lstStyle/>
          <a:p>
            <a:pPr fontAlgn="base">
              <a:spcBef>
                <a:spcPct val="0"/>
              </a:spcBef>
              <a:spcAft>
                <a:spcPct val="0"/>
              </a:spcAft>
            </a:pPr>
            <a:endParaRPr lang="pl-PL">
              <a:solidFill>
                <a:srgbClr val="FFFFFF"/>
              </a:solidFill>
              <a:latin typeface="Arial" charset="0"/>
            </a:endParaRPr>
          </a:p>
        </p:txBody>
      </p:sp>
      <p:sp>
        <p:nvSpPr>
          <p:cNvPr id="20495" name="Line 15"/>
          <p:cNvSpPr>
            <a:spLocks noChangeShapeType="1"/>
          </p:cNvSpPr>
          <p:nvPr/>
        </p:nvSpPr>
        <p:spPr bwMode="auto">
          <a:xfrm flipV="1">
            <a:off x="3581400" y="3124200"/>
            <a:ext cx="0" cy="2286000"/>
          </a:xfrm>
          <a:prstGeom prst="line">
            <a:avLst/>
          </a:prstGeom>
          <a:noFill/>
          <a:ln w="9525">
            <a:solidFill>
              <a:schemeClr val="tx1"/>
            </a:solidFill>
            <a:round/>
            <a:headEnd/>
            <a:tailEnd/>
          </a:ln>
          <a:effectLst/>
        </p:spPr>
        <p:txBody>
          <a:bodyPr wrap="none"/>
          <a:lstStyle/>
          <a:p>
            <a:pPr fontAlgn="base">
              <a:spcBef>
                <a:spcPct val="0"/>
              </a:spcBef>
              <a:spcAft>
                <a:spcPct val="0"/>
              </a:spcAft>
            </a:pPr>
            <a:endParaRPr lang="pl-PL">
              <a:solidFill>
                <a:srgbClr val="FFFFFF"/>
              </a:solidFill>
              <a:latin typeface="Arial" charset="0"/>
            </a:endParaRPr>
          </a:p>
        </p:txBody>
      </p:sp>
      <p:sp>
        <p:nvSpPr>
          <p:cNvPr id="20496" name="Text Box 16"/>
          <p:cNvSpPr txBox="1">
            <a:spLocks noChangeArrowheads="1"/>
          </p:cNvSpPr>
          <p:nvPr/>
        </p:nvSpPr>
        <p:spPr bwMode="auto">
          <a:xfrm>
            <a:off x="4251325" y="6137275"/>
            <a:ext cx="2376488"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l-PL" sz="2400">
                <a:solidFill>
                  <a:srgbClr val="FFFFFF"/>
                </a:solidFill>
                <a:latin typeface="Times New Roman" charset="0"/>
              </a:rPr>
              <a:t>Przewlekły PTSD</a:t>
            </a:r>
          </a:p>
        </p:txBody>
      </p:sp>
      <p:sp>
        <p:nvSpPr>
          <p:cNvPr id="20497" name="Line 17"/>
          <p:cNvSpPr>
            <a:spLocks noChangeShapeType="1"/>
          </p:cNvSpPr>
          <p:nvPr/>
        </p:nvSpPr>
        <p:spPr bwMode="auto">
          <a:xfrm>
            <a:off x="2362200" y="6324600"/>
            <a:ext cx="0" cy="228600"/>
          </a:xfrm>
          <a:prstGeom prst="line">
            <a:avLst/>
          </a:prstGeom>
          <a:noFill/>
          <a:ln w="9525">
            <a:solidFill>
              <a:schemeClr val="tx1"/>
            </a:solidFill>
            <a:round/>
            <a:headEnd/>
            <a:tailEnd/>
          </a:ln>
          <a:effectLst/>
        </p:spPr>
        <p:txBody>
          <a:bodyPr wrap="none"/>
          <a:lstStyle/>
          <a:p>
            <a:pPr fontAlgn="base">
              <a:spcBef>
                <a:spcPct val="0"/>
              </a:spcBef>
              <a:spcAft>
                <a:spcPct val="0"/>
              </a:spcAft>
            </a:pPr>
            <a:endParaRPr lang="pl-PL">
              <a:solidFill>
                <a:srgbClr val="FFFFFF"/>
              </a:solidFill>
              <a:latin typeface="Arial" charset="0"/>
            </a:endParaRPr>
          </a:p>
        </p:txBody>
      </p:sp>
      <p:sp>
        <p:nvSpPr>
          <p:cNvPr id="20498" name="Line 18"/>
          <p:cNvSpPr>
            <a:spLocks noChangeShapeType="1"/>
          </p:cNvSpPr>
          <p:nvPr/>
        </p:nvSpPr>
        <p:spPr bwMode="auto">
          <a:xfrm>
            <a:off x="2362200" y="6553200"/>
            <a:ext cx="7162800" cy="0"/>
          </a:xfrm>
          <a:prstGeom prst="line">
            <a:avLst/>
          </a:prstGeom>
          <a:noFill/>
          <a:ln w="9525">
            <a:solidFill>
              <a:schemeClr val="tx1"/>
            </a:solidFill>
            <a:round/>
            <a:headEnd/>
            <a:tailEnd type="triangle" w="med" len="med"/>
          </a:ln>
          <a:effectLst/>
        </p:spPr>
        <p:txBody>
          <a:bodyPr wrap="none"/>
          <a:lstStyle/>
          <a:p>
            <a:pPr fontAlgn="base">
              <a:spcBef>
                <a:spcPct val="0"/>
              </a:spcBef>
              <a:spcAft>
                <a:spcPct val="0"/>
              </a:spcAft>
            </a:pPr>
            <a:endParaRPr lang="pl-PL">
              <a:solidFill>
                <a:srgbClr val="FFFFFF"/>
              </a:solidFill>
              <a:latin typeface="Arial" charset="0"/>
            </a:endParaRPr>
          </a:p>
        </p:txBody>
      </p:sp>
      <p:sp>
        <p:nvSpPr>
          <p:cNvPr id="20499" name="Text Box 19"/>
          <p:cNvSpPr txBox="1">
            <a:spLocks noChangeArrowheads="1"/>
          </p:cNvSpPr>
          <p:nvPr/>
        </p:nvSpPr>
        <p:spPr bwMode="auto">
          <a:xfrm>
            <a:off x="5241926" y="4384676"/>
            <a:ext cx="1952779" cy="1200329"/>
          </a:xfrm>
          <a:prstGeom prst="rect">
            <a:avLst/>
          </a:prstGeom>
          <a:noFill/>
          <a:ln w="9525">
            <a:noFill/>
            <a:miter lim="800000"/>
            <a:headEnd/>
            <a:tailEnd/>
          </a:ln>
          <a:effectLst/>
        </p:spPr>
        <p:txBody>
          <a:bodyPr wrap="none">
            <a:spAutoFit/>
          </a:bodyPr>
          <a:lstStyle/>
          <a:p>
            <a:pPr fontAlgn="base">
              <a:spcBef>
                <a:spcPct val="0"/>
              </a:spcBef>
              <a:spcAft>
                <a:spcPct val="0"/>
              </a:spcAft>
            </a:pPr>
            <a:r>
              <a:rPr lang="pl-PL" sz="2400">
                <a:solidFill>
                  <a:srgbClr val="FFFFFF"/>
                </a:solidFill>
                <a:latin typeface="Times New Roman" charset="0"/>
              </a:rPr>
              <a:t>PTSD </a:t>
            </a:r>
          </a:p>
          <a:p>
            <a:pPr fontAlgn="base">
              <a:spcBef>
                <a:spcPct val="0"/>
              </a:spcBef>
              <a:spcAft>
                <a:spcPct val="0"/>
              </a:spcAft>
            </a:pPr>
            <a:r>
              <a:rPr lang="pl-PL" sz="2400">
                <a:solidFill>
                  <a:srgbClr val="FFFFFF"/>
                </a:solidFill>
                <a:latin typeface="Times New Roman" charset="0"/>
              </a:rPr>
              <a:t>o opóźnionym</a:t>
            </a:r>
          </a:p>
          <a:p>
            <a:pPr fontAlgn="base">
              <a:spcBef>
                <a:spcPct val="0"/>
              </a:spcBef>
              <a:spcAft>
                <a:spcPct val="0"/>
              </a:spcAft>
            </a:pPr>
            <a:r>
              <a:rPr lang="pl-PL" sz="2400">
                <a:solidFill>
                  <a:srgbClr val="FFFFFF"/>
                </a:solidFill>
                <a:latin typeface="Times New Roman" charset="0"/>
              </a:rPr>
              <a:t>początku</a:t>
            </a:r>
          </a:p>
        </p:txBody>
      </p:sp>
      <p:sp>
        <p:nvSpPr>
          <p:cNvPr id="20500" name="Line 20"/>
          <p:cNvSpPr>
            <a:spLocks noChangeShapeType="1"/>
          </p:cNvSpPr>
          <p:nvPr/>
        </p:nvSpPr>
        <p:spPr bwMode="auto">
          <a:xfrm>
            <a:off x="4648200" y="3200400"/>
            <a:ext cx="0" cy="990600"/>
          </a:xfrm>
          <a:prstGeom prst="line">
            <a:avLst/>
          </a:prstGeom>
          <a:noFill/>
          <a:ln w="9525">
            <a:solidFill>
              <a:schemeClr val="tx1"/>
            </a:solidFill>
            <a:round/>
            <a:headEnd/>
            <a:tailEnd/>
          </a:ln>
          <a:effectLst/>
        </p:spPr>
        <p:txBody>
          <a:bodyPr wrap="none"/>
          <a:lstStyle/>
          <a:p>
            <a:pPr fontAlgn="base">
              <a:spcBef>
                <a:spcPct val="0"/>
              </a:spcBef>
              <a:spcAft>
                <a:spcPct val="0"/>
              </a:spcAft>
            </a:pPr>
            <a:endParaRPr lang="pl-PL">
              <a:solidFill>
                <a:srgbClr val="FFFFFF"/>
              </a:solidFill>
              <a:latin typeface="Arial" charset="0"/>
            </a:endParaRPr>
          </a:p>
        </p:txBody>
      </p:sp>
      <p:sp>
        <p:nvSpPr>
          <p:cNvPr id="20501" name="Line 21"/>
          <p:cNvSpPr>
            <a:spLocks noChangeShapeType="1"/>
          </p:cNvSpPr>
          <p:nvPr/>
        </p:nvSpPr>
        <p:spPr bwMode="auto">
          <a:xfrm>
            <a:off x="4648200" y="4191000"/>
            <a:ext cx="3200400" cy="0"/>
          </a:xfrm>
          <a:prstGeom prst="line">
            <a:avLst/>
          </a:prstGeom>
          <a:noFill/>
          <a:ln w="9525">
            <a:solidFill>
              <a:schemeClr val="tx1"/>
            </a:solidFill>
            <a:round/>
            <a:headEnd/>
            <a:tailEnd type="triangle" w="med" len="med"/>
          </a:ln>
          <a:effectLst/>
        </p:spPr>
        <p:txBody>
          <a:bodyPr wrap="none"/>
          <a:lstStyle/>
          <a:p>
            <a:pPr fontAlgn="base">
              <a:spcBef>
                <a:spcPct val="0"/>
              </a:spcBef>
              <a:spcAft>
                <a:spcPct val="0"/>
              </a:spcAft>
            </a:pPr>
            <a:endParaRPr lang="pl-PL">
              <a:solidFill>
                <a:srgbClr val="FFFFFF"/>
              </a:solidFill>
              <a:latin typeface="Arial" charset="0"/>
            </a:endParaRPr>
          </a:p>
        </p:txBody>
      </p:sp>
      <p:sp>
        <p:nvSpPr>
          <p:cNvPr id="20502" name="AutoShape 22"/>
          <p:cNvSpPr>
            <a:spLocks noChangeArrowheads="1"/>
          </p:cNvSpPr>
          <p:nvPr/>
        </p:nvSpPr>
        <p:spPr bwMode="auto">
          <a:xfrm>
            <a:off x="1981200" y="1600200"/>
            <a:ext cx="914400" cy="914400"/>
          </a:xfrm>
          <a:prstGeom prst="irregularSeal2">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pl-PL">
              <a:solidFill>
                <a:srgbClr val="FFFFFF"/>
              </a:solidFill>
              <a:latin typeface="Arial" charset="0"/>
            </a:endParaRPr>
          </a:p>
        </p:txBody>
      </p:sp>
      <p:sp>
        <p:nvSpPr>
          <p:cNvPr id="20503" name="Text Box 23"/>
          <p:cNvSpPr txBox="1">
            <a:spLocks noChangeArrowheads="1"/>
          </p:cNvSpPr>
          <p:nvPr/>
        </p:nvSpPr>
        <p:spPr bwMode="auto">
          <a:xfrm>
            <a:off x="2971801" y="1524000"/>
            <a:ext cx="1014413"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pl-PL" sz="2400">
                <a:solidFill>
                  <a:srgbClr val="FFFFFF"/>
                </a:solidFill>
                <a:latin typeface="Times New Roman" charset="0"/>
              </a:rPr>
              <a:t>URAZ</a:t>
            </a:r>
          </a:p>
        </p:txBody>
      </p:sp>
    </p:spTree>
    <p:extLst>
      <p:ext uri="{BB962C8B-B14F-4D97-AF65-F5344CB8AC3E}">
        <p14:creationId xmlns:p14="http://schemas.microsoft.com/office/powerpoint/2010/main" val="2856718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sz="quarter" idx="13"/>
          </p:nvPr>
        </p:nvSpPr>
        <p:spPr/>
        <p:txBody>
          <a:bodyPr/>
          <a:lstStyle/>
          <a:p>
            <a:pPr>
              <a:lnSpc>
                <a:spcPct val="90000"/>
              </a:lnSpc>
            </a:pPr>
            <a:r>
              <a:rPr lang="pl-PL"/>
              <a:t>Objawy lękowe są powszechne w depresji</a:t>
            </a:r>
          </a:p>
          <a:p>
            <a:pPr>
              <a:lnSpc>
                <a:spcPct val="90000"/>
              </a:lnSpc>
            </a:pPr>
            <a:r>
              <a:rPr lang="pl-PL"/>
              <a:t>Depresja jest częstym następstwem zaburzeń lękowych</a:t>
            </a:r>
          </a:p>
          <a:p>
            <a:pPr>
              <a:lnSpc>
                <a:spcPct val="90000"/>
              </a:lnSpc>
            </a:pPr>
            <a:r>
              <a:rPr lang="pl-PL"/>
              <a:t>Pojawienie się po raz pierwszy w życiu objawów lękowych po 40 r.ż. przemawia raczej za początkiem depresji </a:t>
            </a:r>
          </a:p>
          <a:p>
            <a:pPr>
              <a:lnSpc>
                <a:spcPct val="90000"/>
              </a:lnSpc>
            </a:pPr>
            <a:r>
              <a:rPr lang="pl-PL"/>
              <a:t>Powtarzające się epizody monosymptomatycznej fobii lub obsesji to najczęściej ekwiwalenty depresji</a:t>
            </a:r>
          </a:p>
          <a:p>
            <a:pPr>
              <a:lnSpc>
                <a:spcPct val="90000"/>
              </a:lnSpc>
            </a:pPr>
            <a:endParaRPr lang="pl-PL"/>
          </a:p>
        </p:txBody>
      </p:sp>
      <p:sp>
        <p:nvSpPr>
          <p:cNvPr id="119810" name="Rectangle 2"/>
          <p:cNvSpPr>
            <a:spLocks noGrp="1" noChangeArrowheads="1"/>
          </p:cNvSpPr>
          <p:nvPr>
            <p:ph type="title"/>
          </p:nvPr>
        </p:nvSpPr>
        <p:spPr/>
        <p:txBody>
          <a:bodyPr>
            <a:noAutofit/>
          </a:bodyPr>
          <a:lstStyle/>
          <a:p>
            <a:r>
              <a:rPr lang="pl-PL" sz="3200" dirty="0">
                <a:solidFill>
                  <a:srgbClr val="FF0000"/>
                </a:solidFill>
              </a:rPr>
              <a:t>Lęk i depresja – znaczenie diagnostyczne</a:t>
            </a:r>
          </a:p>
        </p:txBody>
      </p:sp>
      <p:sp>
        <p:nvSpPr>
          <p:cNvPr id="5" name="Symbol zastępczy stopki 4"/>
          <p:cNvSpPr>
            <a:spLocks noGrp="1"/>
          </p:cNvSpPr>
          <p:nvPr>
            <p:ph type="ftr" sz="quarter" idx="16"/>
          </p:nvPr>
        </p:nvSpPr>
        <p:spPr/>
        <p:txBody>
          <a:bodyPr/>
          <a:lstStyle/>
          <a:p>
            <a:r>
              <a:rPr lang="pl-PL">
                <a:solidFill>
                  <a:srgbClr val="FFFFFF"/>
                </a:solidFill>
              </a:rPr>
              <a:t>Katon i Roy-Bryne 1991</a:t>
            </a:r>
          </a:p>
        </p:txBody>
      </p:sp>
    </p:spTree>
    <p:extLst>
      <p:ext uri="{BB962C8B-B14F-4D97-AF65-F5344CB8AC3E}">
        <p14:creationId xmlns:p14="http://schemas.microsoft.com/office/powerpoint/2010/main" val="3878577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35120" y="188640"/>
            <a:ext cx="8885237" cy="1155700"/>
          </a:xfrm>
        </p:spPr>
        <p:txBody>
          <a:bodyPr/>
          <a:lstStyle/>
          <a:p>
            <a:r>
              <a:rPr lang="pl-PL" sz="4000" dirty="0" err="1"/>
              <a:t>ChAD</a:t>
            </a:r>
            <a:r>
              <a:rPr lang="pl-PL" sz="4000" dirty="0"/>
              <a:t> jako problem diagnostyczny</a:t>
            </a:r>
          </a:p>
        </p:txBody>
      </p:sp>
      <p:graphicFrame>
        <p:nvGraphicFramePr>
          <p:cNvPr id="5152" name="Group 32"/>
          <p:cNvGraphicFramePr>
            <a:graphicFrameLocks noGrp="1"/>
          </p:cNvGraphicFramePr>
          <p:nvPr>
            <p:ph type="tbl" idx="1"/>
          </p:nvPr>
        </p:nvGraphicFramePr>
        <p:xfrm>
          <a:off x="1658938" y="2116138"/>
          <a:ext cx="8896350" cy="4135438"/>
        </p:xfrm>
        <a:graphic>
          <a:graphicData uri="http://schemas.openxmlformats.org/drawingml/2006/table">
            <a:tbl>
              <a:tblPr/>
              <a:tblGrid>
                <a:gridCol w="4448175">
                  <a:extLst>
                    <a:ext uri="{9D8B030D-6E8A-4147-A177-3AD203B41FA5}">
                      <a16:colId xmlns:a16="http://schemas.microsoft.com/office/drawing/2014/main" val="20000"/>
                    </a:ext>
                  </a:extLst>
                </a:gridCol>
                <a:gridCol w="4448175">
                  <a:extLst>
                    <a:ext uri="{9D8B030D-6E8A-4147-A177-3AD203B41FA5}">
                      <a16:colId xmlns:a16="http://schemas.microsoft.com/office/drawing/2014/main" val="20001"/>
                    </a:ext>
                  </a:extLst>
                </a:gridCol>
              </a:tblGrid>
              <a:tr h="137795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LATA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CZĘSTOŚĆ BŁĘDNEJ DIAGNOZY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379538">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1994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37795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2000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69%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 name="Symbol zastępczy stopki 4"/>
          <p:cNvSpPr>
            <a:spLocks noGrp="1"/>
          </p:cNvSpPr>
          <p:nvPr>
            <p:ph type="ftr" sz="quarter" idx="11"/>
          </p:nvPr>
        </p:nvSpPr>
        <p:spPr/>
        <p:txBody>
          <a:bodyPr/>
          <a:lstStyle/>
          <a:p>
            <a:r>
              <a:rPr lang="pl-PL">
                <a:solidFill>
                  <a:prstClr val="black">
                    <a:tint val="75000"/>
                  </a:prstClr>
                </a:solidFill>
                <a:latin typeface="Cambria"/>
              </a:rPr>
              <a:t>Lish i in. 1994, Hirschfeld i in. 2000</a:t>
            </a:r>
          </a:p>
        </p:txBody>
      </p:sp>
      <p:sp>
        <p:nvSpPr>
          <p:cNvPr id="5126" name="Rectangle 6"/>
          <p:cNvSpPr>
            <a:spLocks noChangeArrowheads="1"/>
          </p:cNvSpPr>
          <p:nvPr/>
        </p:nvSpPr>
        <p:spPr bwMode="auto">
          <a:xfrm>
            <a:off x="3952875" y="1819275"/>
            <a:ext cx="9144000" cy="369332"/>
          </a:xfrm>
          <a:prstGeom prst="rect">
            <a:avLst/>
          </a:prstGeom>
          <a:noFill/>
          <a:ln w="9525">
            <a:noFill/>
            <a:miter lim="800000"/>
            <a:headEnd/>
            <a:tailEnd/>
          </a:ln>
          <a:effectLst/>
        </p:spPr>
        <p:txBody>
          <a:bodyPr>
            <a:spAutoFit/>
          </a:bodyPr>
          <a:lstStyle/>
          <a:p>
            <a:endParaRPr lang="pl-PL">
              <a:solidFill>
                <a:prstClr val="black"/>
              </a:solidFill>
              <a:latin typeface="Cambria"/>
            </a:endParaRPr>
          </a:p>
        </p:txBody>
      </p:sp>
    </p:spTree>
    <p:extLst>
      <p:ext uri="{BB962C8B-B14F-4D97-AF65-F5344CB8AC3E}">
        <p14:creationId xmlns:p14="http://schemas.microsoft.com/office/powerpoint/2010/main" val="3874716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52"/>
                                        </p:tgtEl>
                                        <p:attrNameLst>
                                          <p:attrName>style.visibility</p:attrName>
                                        </p:attrNameLst>
                                      </p:cBhvr>
                                      <p:to>
                                        <p:strVal val="visible"/>
                                      </p:to>
                                    </p:set>
                                    <p:anim calcmode="lin" valueType="num">
                                      <p:cBhvr additive="base">
                                        <p:cTn id="7" dur="500" fill="hold"/>
                                        <p:tgtEl>
                                          <p:spTgt spid="5152"/>
                                        </p:tgtEl>
                                        <p:attrNameLst>
                                          <p:attrName>ppt_x</p:attrName>
                                        </p:attrNameLst>
                                      </p:cBhvr>
                                      <p:tavLst>
                                        <p:tav tm="0">
                                          <p:val>
                                            <p:strVal val="0-#ppt_w/2"/>
                                          </p:val>
                                        </p:tav>
                                        <p:tav tm="100000">
                                          <p:val>
                                            <p:strVal val="#ppt_x"/>
                                          </p:val>
                                        </p:tav>
                                      </p:tavLst>
                                    </p:anim>
                                    <p:anim calcmode="lin" valueType="num">
                                      <p:cBhvr additive="base">
                                        <p:cTn id="8" dur="500" fill="hold"/>
                                        <p:tgtEl>
                                          <p:spTgt spid="51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5163" y="427952"/>
            <a:ext cx="7200897" cy="1303867"/>
          </a:xfrm>
        </p:spPr>
        <p:txBody>
          <a:bodyPr>
            <a:normAutofit/>
          </a:bodyPr>
          <a:lstStyle/>
          <a:p>
            <a:r>
              <a:rPr lang="pl-PL" sz="3200" dirty="0"/>
              <a:t>Spektrum zaburzeń lękowych </a:t>
            </a:r>
          </a:p>
        </p:txBody>
      </p:sp>
      <p:graphicFrame>
        <p:nvGraphicFramePr>
          <p:cNvPr id="4" name="Symbol zastępczy zawartości 3"/>
          <p:cNvGraphicFramePr>
            <a:graphicFrameLocks noGrp="1"/>
          </p:cNvGraphicFramePr>
          <p:nvPr>
            <p:ph idx="1"/>
            <p:extLst/>
          </p:nvPr>
        </p:nvGraphicFramePr>
        <p:xfrm>
          <a:off x="2485158" y="1468583"/>
          <a:ext cx="7200900" cy="5616719"/>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81762">
                <a:tc>
                  <a:txBody>
                    <a:bodyPr/>
                    <a:lstStyle/>
                    <a:p>
                      <a:r>
                        <a:rPr lang="pl-PL" sz="1600" dirty="0"/>
                        <a:t>Zmiana </a:t>
                      </a:r>
                    </a:p>
                  </a:txBody>
                  <a:tcPr marL="68580" marR="68580"/>
                </a:tc>
                <a:tc>
                  <a:txBody>
                    <a:bodyPr/>
                    <a:lstStyle/>
                    <a:p>
                      <a:r>
                        <a:rPr lang="pl-PL" sz="1600" dirty="0"/>
                        <a:t>Uzasadnienie </a:t>
                      </a:r>
                    </a:p>
                  </a:txBody>
                  <a:tcPr marL="68580" marR="68580"/>
                </a:tc>
                <a:extLst>
                  <a:ext uri="{0D108BD9-81ED-4DB2-BD59-A6C34878D82A}">
                    <a16:rowId xmlns:a16="http://schemas.microsoft.com/office/drawing/2014/main" val="10000"/>
                  </a:ext>
                </a:extLst>
              </a:tr>
              <a:tr h="17610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a:effectLst>
                            <a:outerShdw blurRad="38100" dist="38100" dir="2700000" algn="tl">
                              <a:srgbClr val="000000">
                                <a:alpha val="43137"/>
                              </a:srgbClr>
                            </a:outerShdw>
                          </a:effectLst>
                        </a:rPr>
                        <a:t>Zaburzenie obsesyjno-</a:t>
                      </a:r>
                      <a:r>
                        <a:rPr lang="pl-PL" sz="1400" dirty="0" err="1">
                          <a:effectLst>
                            <a:outerShdw blurRad="38100" dist="38100" dir="2700000" algn="tl">
                              <a:srgbClr val="000000">
                                <a:alpha val="43137"/>
                              </a:srgbClr>
                            </a:outerShdw>
                          </a:effectLst>
                        </a:rPr>
                        <a:t>kompulsyjne</a:t>
                      </a:r>
                      <a:r>
                        <a:rPr lang="pl-PL" sz="1400" baseline="0" dirty="0">
                          <a:effectLst>
                            <a:outerShdw blurRad="38100" dist="38100" dir="2700000" algn="tl">
                              <a:srgbClr val="000000">
                                <a:alpha val="43137"/>
                              </a:srgbClr>
                            </a:outerShdw>
                          </a:effectLst>
                        </a:rPr>
                        <a:t> – przesunięcie ze spektrum zaburzeń lękowych do grupy: zaburzenia obsesyjno-</a:t>
                      </a:r>
                      <a:r>
                        <a:rPr lang="pl-PL" sz="1400" baseline="0" dirty="0" err="1">
                          <a:effectLst>
                            <a:outerShdw blurRad="38100" dist="38100" dir="2700000" algn="tl">
                              <a:srgbClr val="000000">
                                <a:alpha val="43137"/>
                              </a:srgbClr>
                            </a:outerShdw>
                          </a:effectLst>
                        </a:rPr>
                        <a:t>kompulsyjne</a:t>
                      </a:r>
                      <a:r>
                        <a:rPr lang="pl-PL" sz="1400" baseline="0" dirty="0">
                          <a:effectLst>
                            <a:outerShdw blurRad="38100" dist="38100" dir="2700000" algn="tl">
                              <a:srgbClr val="000000">
                                <a:alpha val="43137"/>
                              </a:srgbClr>
                            </a:outerShdw>
                          </a:effectLst>
                        </a:rPr>
                        <a:t> i pokrewne</a:t>
                      </a:r>
                    </a:p>
                    <a:p>
                      <a:pPr marL="0" marR="0" indent="0" algn="l" defTabSz="457200" rtl="0" eaLnBrk="1" fontAlgn="auto" latinLnBrk="0" hangingPunct="1">
                        <a:lnSpc>
                          <a:spcPct val="100000"/>
                        </a:lnSpc>
                        <a:spcBef>
                          <a:spcPts val="0"/>
                        </a:spcBef>
                        <a:spcAft>
                          <a:spcPts val="0"/>
                        </a:spcAft>
                        <a:buClrTx/>
                        <a:buSzTx/>
                        <a:buFontTx/>
                        <a:buNone/>
                        <a:tabLst/>
                        <a:defRPr/>
                      </a:pPr>
                      <a:r>
                        <a:rPr lang="pl-PL" sz="1400" baseline="0" dirty="0">
                          <a:effectLst>
                            <a:outerShdw blurRad="38100" dist="38100" dir="2700000" algn="tl">
                              <a:srgbClr val="000000">
                                <a:alpha val="43137"/>
                              </a:srgbClr>
                            </a:outerShdw>
                          </a:effectLst>
                        </a:rPr>
                        <a:t>PTSD i ostre zaburzenie stresowe – przesunięcie do grupy: zaburzenia związane ze stresem i pokrewne </a:t>
                      </a:r>
                    </a:p>
                    <a:p>
                      <a:pPr marL="0" marR="0" indent="0" algn="l" defTabSz="457200" rtl="0" eaLnBrk="1" fontAlgn="auto" latinLnBrk="0" hangingPunct="1">
                        <a:lnSpc>
                          <a:spcPct val="100000"/>
                        </a:lnSpc>
                        <a:spcBef>
                          <a:spcPts val="0"/>
                        </a:spcBef>
                        <a:spcAft>
                          <a:spcPts val="0"/>
                        </a:spcAft>
                        <a:buClrTx/>
                        <a:buSzTx/>
                        <a:buFontTx/>
                        <a:buNone/>
                        <a:tabLst/>
                        <a:defRPr/>
                      </a:pPr>
                      <a:endParaRPr lang="pl-PL" sz="1400" dirty="0">
                        <a:effectLst>
                          <a:outerShdw blurRad="38100" dist="38100" dir="2700000" algn="tl">
                            <a:srgbClr val="000000">
                              <a:alpha val="43137"/>
                            </a:srgbClr>
                          </a:outerShdw>
                        </a:effectLst>
                      </a:endParaRPr>
                    </a:p>
                    <a:p>
                      <a:endParaRPr lang="pl-PL" sz="1400" dirty="0">
                        <a:effectLst>
                          <a:outerShdw blurRad="38100" dist="38100" dir="2700000" algn="tl">
                            <a:srgbClr val="000000">
                              <a:alpha val="43137"/>
                            </a:srgbClr>
                          </a:outerShdw>
                        </a:effectLst>
                      </a:endParaRPr>
                    </a:p>
                  </a:txBody>
                  <a:tcPr marL="68580" marR="685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a:effectLst>
                            <a:outerShdw blurRad="38100" dist="38100" dir="2700000" algn="tl">
                              <a:srgbClr val="000000">
                                <a:alpha val="43137"/>
                              </a:srgbClr>
                            </a:outerShdw>
                          </a:effectLst>
                        </a:rPr>
                        <a:t>Większa spójność diagnostyczna obu grup</a:t>
                      </a:r>
                    </a:p>
                  </a:txBody>
                  <a:tcPr marL="68580" marR="68580"/>
                </a:tc>
                <a:extLst>
                  <a:ext uri="{0D108BD9-81ED-4DB2-BD59-A6C34878D82A}">
                    <a16:rowId xmlns:a16="http://schemas.microsoft.com/office/drawing/2014/main" val="10001"/>
                  </a:ext>
                </a:extLst>
              </a:tr>
              <a:tr h="1573173">
                <a:tc>
                  <a:txBody>
                    <a:bodyPr/>
                    <a:lstStyle/>
                    <a:p>
                      <a:r>
                        <a:rPr lang="pl-PL" sz="1400" dirty="0">
                          <a:effectLst>
                            <a:outerShdw blurRad="38100" dist="38100" dir="2700000" algn="tl">
                              <a:srgbClr val="000000">
                                <a:alpha val="43137"/>
                              </a:srgbClr>
                            </a:outerShdw>
                          </a:effectLst>
                        </a:rPr>
                        <a:t>Zniesienie wymogu traktowania lęku w</a:t>
                      </a:r>
                      <a:r>
                        <a:rPr lang="pl-PL" sz="1400" baseline="0" dirty="0">
                          <a:effectLst>
                            <a:outerShdw blurRad="38100" dist="38100" dir="2700000" algn="tl">
                              <a:srgbClr val="000000">
                                <a:alpha val="43137"/>
                              </a:srgbClr>
                            </a:outerShdw>
                          </a:effectLst>
                        </a:rPr>
                        <a:t> fobiach jako nadmiernego i nieracjonalnego </a:t>
                      </a:r>
                    </a:p>
                    <a:p>
                      <a:endParaRPr lang="pl-PL" sz="1400" baseline="0" dirty="0">
                        <a:effectLst>
                          <a:outerShdw blurRad="38100" dist="38100" dir="2700000" algn="tl">
                            <a:srgbClr val="000000">
                              <a:alpha val="43137"/>
                            </a:srgbClr>
                          </a:outerShdw>
                        </a:effectLst>
                      </a:endParaRPr>
                    </a:p>
                    <a:p>
                      <a:r>
                        <a:rPr lang="pl-PL" sz="1400" baseline="0" dirty="0">
                          <a:effectLst>
                            <a:outerShdw blurRad="38100" dist="38100" dir="2700000" algn="tl">
                              <a:srgbClr val="000000">
                                <a:alpha val="43137"/>
                              </a:srgbClr>
                            </a:outerShdw>
                          </a:effectLst>
                        </a:rPr>
                        <a:t>Zespół lęku panicznego – podział na nieoczekiwane i oczekiwane; dołączenie występowania napadów paniki jako znaczniki jakiekolwiek zaburzenia w DSM-5</a:t>
                      </a:r>
                    </a:p>
                    <a:p>
                      <a:endParaRPr lang="pl-PL" sz="1400" baseline="0" dirty="0">
                        <a:effectLst>
                          <a:outerShdw blurRad="38100" dist="38100" dir="2700000" algn="tl">
                            <a:srgbClr val="000000">
                              <a:alpha val="43137"/>
                            </a:srgbClr>
                          </a:outerShdw>
                        </a:effectLst>
                      </a:endParaRPr>
                    </a:p>
                    <a:p>
                      <a:r>
                        <a:rPr lang="pl-PL" sz="1400" baseline="0" dirty="0">
                          <a:effectLst>
                            <a:outerShdw blurRad="38100" dist="38100" dir="2700000" algn="tl">
                              <a:srgbClr val="000000">
                                <a:alpha val="43137"/>
                              </a:srgbClr>
                            </a:outerShdw>
                          </a:effectLst>
                        </a:rPr>
                        <a:t>Rozdzielenie zespołu lęku panicznego i agorafobii</a:t>
                      </a:r>
                      <a:endParaRPr lang="pl-PL" sz="1400" dirty="0">
                        <a:effectLst>
                          <a:outerShdw blurRad="38100" dist="38100" dir="2700000" algn="tl">
                            <a:srgbClr val="000000">
                              <a:alpha val="43137"/>
                            </a:srgbClr>
                          </a:outerShdw>
                        </a:effectLst>
                      </a:endParaRPr>
                    </a:p>
                  </a:txBody>
                  <a:tcPr marL="68580" marR="68580"/>
                </a:tc>
                <a:tc>
                  <a:txBody>
                    <a:bodyPr/>
                    <a:lstStyle/>
                    <a:p>
                      <a:r>
                        <a:rPr lang="pl-PL" sz="1400" dirty="0">
                          <a:effectLst>
                            <a:outerShdw blurRad="38100" dist="38100" dir="2700000" algn="tl">
                              <a:srgbClr val="000000">
                                <a:alpha val="43137"/>
                              </a:srgbClr>
                            </a:outerShdw>
                          </a:effectLst>
                        </a:rPr>
                        <a:t>Lęk</a:t>
                      </a:r>
                      <a:r>
                        <a:rPr lang="pl-PL" sz="1400" baseline="0" dirty="0">
                          <a:effectLst>
                            <a:outerShdw blurRad="38100" dist="38100" dir="2700000" algn="tl">
                              <a:srgbClr val="000000">
                                <a:alpha val="43137"/>
                              </a:srgbClr>
                            </a:outerShdw>
                          </a:effectLst>
                        </a:rPr>
                        <a:t> musi być nieproporcjonalny do aktualnego zagrożenia</a:t>
                      </a:r>
                    </a:p>
                    <a:p>
                      <a:endParaRPr lang="pl-PL" sz="1400" baseline="0" dirty="0">
                        <a:effectLst>
                          <a:outerShdw blurRad="38100" dist="38100" dir="2700000" algn="tl">
                            <a:srgbClr val="000000">
                              <a:alpha val="43137"/>
                            </a:srgbClr>
                          </a:outerShdw>
                        </a:effectLst>
                      </a:endParaRPr>
                    </a:p>
                    <a:p>
                      <a:endParaRPr lang="pl-PL" sz="1400" baseline="0" dirty="0">
                        <a:effectLst>
                          <a:outerShdw blurRad="38100" dist="38100" dir="2700000" algn="tl">
                            <a:srgbClr val="000000">
                              <a:alpha val="43137"/>
                            </a:srgbClr>
                          </a:outerShdw>
                        </a:effectLst>
                      </a:endParaRPr>
                    </a:p>
                    <a:p>
                      <a:r>
                        <a:rPr lang="pl-PL" sz="1400" baseline="0" dirty="0">
                          <a:effectLst>
                            <a:outerShdw blurRad="38100" dist="38100" dir="2700000" algn="tl">
                              <a:srgbClr val="000000">
                                <a:alpha val="43137"/>
                              </a:srgbClr>
                            </a:outerShdw>
                          </a:effectLst>
                        </a:rPr>
                        <a:t>Podejście pragmatyczne; duża częstość występowania napadów paniki w zaburzeniach nastroju i schizofrenii</a:t>
                      </a:r>
                    </a:p>
                    <a:p>
                      <a:endParaRPr lang="pl-PL" sz="1400" baseline="0" dirty="0">
                        <a:effectLst>
                          <a:outerShdw blurRad="38100" dist="38100" dir="2700000" algn="tl">
                            <a:srgbClr val="000000">
                              <a:alpha val="43137"/>
                            </a:srgbClr>
                          </a:outerShdw>
                        </a:effectLst>
                      </a:endParaRPr>
                    </a:p>
                    <a:p>
                      <a:endParaRPr lang="pl-PL" sz="1400" baseline="0" dirty="0">
                        <a:effectLst>
                          <a:outerShdw blurRad="38100" dist="38100" dir="2700000" algn="tl">
                            <a:srgbClr val="000000">
                              <a:alpha val="43137"/>
                            </a:srgbClr>
                          </a:outerShdw>
                        </a:effectLst>
                      </a:endParaRPr>
                    </a:p>
                    <a:p>
                      <a:r>
                        <a:rPr lang="pl-PL" sz="1400" baseline="0" dirty="0">
                          <a:effectLst>
                            <a:outerShdw blurRad="38100" dist="38100" dir="2700000" algn="tl">
                              <a:srgbClr val="000000">
                                <a:alpha val="43137"/>
                              </a:srgbClr>
                            </a:outerShdw>
                          </a:effectLst>
                        </a:rPr>
                        <a:t>Znacząca liczba chorych z agorafobią bez napadów paniki</a:t>
                      </a:r>
                      <a:endParaRPr lang="pl-PL" sz="1400" dirty="0">
                        <a:effectLst>
                          <a:outerShdw blurRad="38100" dist="38100" dir="2700000" algn="tl">
                            <a:srgbClr val="000000">
                              <a:alpha val="43137"/>
                            </a:srgbClr>
                          </a:outerShdw>
                        </a:effectLst>
                      </a:endParaRPr>
                    </a:p>
                  </a:txBody>
                  <a:tcPr marL="68580" marR="68580"/>
                </a:tc>
                <a:extLst>
                  <a:ext uri="{0D108BD9-81ED-4DB2-BD59-A6C34878D82A}">
                    <a16:rowId xmlns:a16="http://schemas.microsoft.com/office/drawing/2014/main" val="10002"/>
                  </a:ext>
                </a:extLst>
              </a:tr>
              <a:tr h="831359">
                <a:tc>
                  <a:txBody>
                    <a:bodyPr/>
                    <a:lstStyle/>
                    <a:p>
                      <a:r>
                        <a:rPr lang="pl-PL" sz="1400" dirty="0">
                          <a:effectLst>
                            <a:outerShdw blurRad="38100" dist="38100" dir="2700000" algn="tl">
                              <a:srgbClr val="000000">
                                <a:alpha val="43137"/>
                              </a:srgbClr>
                            </a:outerShdw>
                          </a:effectLst>
                        </a:rPr>
                        <a:t>Ujednolicenie kryterium czasu trwania zaburzeń do co najmniej 6 miesięcy </a:t>
                      </a:r>
                    </a:p>
                  </a:txBody>
                  <a:tcPr marL="68580" marR="68580"/>
                </a:tc>
                <a:tc>
                  <a:txBody>
                    <a:bodyPr/>
                    <a:lstStyle/>
                    <a:p>
                      <a:r>
                        <a:rPr lang="pl-PL" sz="1400" dirty="0">
                          <a:effectLst>
                            <a:outerShdw blurRad="38100" dist="38100" dir="2700000" algn="tl">
                              <a:srgbClr val="000000">
                                <a:alpha val="43137"/>
                              </a:srgbClr>
                            </a:outerShdw>
                          </a:effectLst>
                        </a:rPr>
                        <a:t>Spójność diagnostyczna grupy zaburzeń lękowych </a:t>
                      </a:r>
                    </a:p>
                  </a:txBody>
                  <a:tcPr marL="68580" marR="6858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649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5163" y="427952"/>
            <a:ext cx="7200897" cy="1303867"/>
          </a:xfrm>
        </p:spPr>
        <p:txBody>
          <a:bodyPr>
            <a:normAutofit/>
          </a:bodyPr>
          <a:lstStyle/>
          <a:p>
            <a:r>
              <a:rPr lang="pl-PL" sz="3200" dirty="0"/>
              <a:t>Spektrum zaburzeń obsesyjno-</a:t>
            </a:r>
            <a:r>
              <a:rPr lang="pl-PL" sz="3200" dirty="0" err="1"/>
              <a:t>kompulsyjnych</a:t>
            </a:r>
            <a:endParaRPr lang="pl-PL" sz="3200" dirty="0"/>
          </a:p>
        </p:txBody>
      </p:sp>
      <p:graphicFrame>
        <p:nvGraphicFramePr>
          <p:cNvPr id="4" name="Symbol zastępczy zawartości 3"/>
          <p:cNvGraphicFramePr>
            <a:graphicFrameLocks noGrp="1"/>
          </p:cNvGraphicFramePr>
          <p:nvPr>
            <p:ph idx="1"/>
            <p:extLst/>
          </p:nvPr>
        </p:nvGraphicFramePr>
        <p:xfrm>
          <a:off x="2485158" y="1468581"/>
          <a:ext cx="7200900" cy="4927124"/>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454217">
                <a:tc>
                  <a:txBody>
                    <a:bodyPr/>
                    <a:lstStyle/>
                    <a:p>
                      <a:r>
                        <a:rPr lang="pl-PL" sz="1800" dirty="0"/>
                        <a:t>Zmiana </a:t>
                      </a:r>
                    </a:p>
                  </a:txBody>
                  <a:tcPr marL="68580" marR="68580"/>
                </a:tc>
                <a:tc>
                  <a:txBody>
                    <a:bodyPr/>
                    <a:lstStyle/>
                    <a:p>
                      <a:r>
                        <a:rPr lang="pl-PL" sz="1800" dirty="0"/>
                        <a:t>Uzasadnienie </a:t>
                      </a:r>
                    </a:p>
                  </a:txBody>
                  <a:tcPr marL="68580" marR="68580"/>
                </a:tc>
                <a:extLst>
                  <a:ext uri="{0D108BD9-81ED-4DB2-BD59-A6C34878D82A}">
                    <a16:rowId xmlns:a16="http://schemas.microsoft.com/office/drawing/2014/main" val="10000"/>
                  </a:ext>
                </a:extLst>
              </a:tr>
              <a:tr h="2186907">
                <a:tc>
                  <a:txBody>
                    <a:bodyPr/>
                    <a:lstStyle/>
                    <a:p>
                      <a:r>
                        <a:rPr lang="pl-PL" sz="1800" dirty="0">
                          <a:effectLst>
                            <a:outerShdw blurRad="38100" dist="38100" dir="2700000" algn="tl">
                              <a:srgbClr val="000000">
                                <a:alpha val="43137"/>
                              </a:srgbClr>
                            </a:outerShdw>
                          </a:effectLst>
                        </a:rPr>
                        <a:t>Wyodrębnienie nowej grupy z dodaniem nowych diagnoz</a:t>
                      </a:r>
                    </a:p>
                  </a:txBody>
                  <a:tcPr marL="68580" marR="685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effectLst>
                            <a:outerShdw blurRad="38100" dist="38100" dir="2700000" algn="tl">
                              <a:srgbClr val="000000">
                                <a:alpha val="43137"/>
                              </a:srgbClr>
                            </a:outerShdw>
                          </a:effectLst>
                        </a:rPr>
                        <a:t>Zwiększająca się frekwencja zaburzeń z kręgu zaburzeń kontroli impulsów z opracowaniem obsesyjno-</a:t>
                      </a:r>
                      <a:r>
                        <a:rPr lang="pl-PL" sz="1800" dirty="0" err="1">
                          <a:effectLst>
                            <a:outerShdw blurRad="38100" dist="38100" dir="2700000" algn="tl">
                              <a:srgbClr val="000000">
                                <a:alpha val="43137"/>
                              </a:srgbClr>
                            </a:outerShdw>
                          </a:effectLst>
                        </a:rPr>
                        <a:t>kompulsyjnym</a:t>
                      </a:r>
                      <a:endParaRPr lang="pl-PL" sz="1800" dirty="0">
                        <a:effectLst>
                          <a:outerShdw blurRad="38100" dist="38100" dir="2700000" algn="tl">
                            <a:srgbClr val="000000">
                              <a:alpha val="43137"/>
                            </a:srgbClr>
                          </a:outerShdw>
                        </a:effectLst>
                      </a:endParaRPr>
                    </a:p>
                  </a:txBody>
                  <a:tcPr marL="68580" marR="68580"/>
                </a:tc>
                <a:extLst>
                  <a:ext uri="{0D108BD9-81ED-4DB2-BD59-A6C34878D82A}">
                    <a16:rowId xmlns:a16="http://schemas.microsoft.com/office/drawing/2014/main" val="10001"/>
                  </a:ext>
                </a:extLst>
              </a:tr>
              <a:tr h="1953637">
                <a:tc>
                  <a:txBody>
                    <a:bodyPr/>
                    <a:lstStyle/>
                    <a:p>
                      <a:r>
                        <a:rPr lang="pl-PL" sz="1800" dirty="0">
                          <a:effectLst>
                            <a:outerShdw blurRad="38100" dist="38100" dir="2700000" algn="tl">
                              <a:srgbClr val="000000">
                                <a:alpha val="43137"/>
                              </a:srgbClr>
                            </a:outerShdw>
                          </a:effectLst>
                        </a:rPr>
                        <a:t>Wyodrębnienie postaci OCD i </a:t>
                      </a:r>
                      <a:r>
                        <a:rPr lang="pl-PL" sz="1800" dirty="0" err="1">
                          <a:effectLst>
                            <a:outerShdw blurRad="38100" dist="38100" dir="2700000" algn="tl">
                              <a:srgbClr val="000000">
                                <a:alpha val="43137"/>
                              </a:srgbClr>
                            </a:outerShdw>
                          </a:effectLst>
                        </a:rPr>
                        <a:t>dysmorfofobii</a:t>
                      </a:r>
                      <a:r>
                        <a:rPr lang="pl-PL" sz="1800" dirty="0">
                          <a:effectLst>
                            <a:outerShdw blurRad="38100" dist="38100" dir="2700000" algn="tl">
                              <a:srgbClr val="000000">
                                <a:alpha val="43137"/>
                              </a:srgbClr>
                            </a:outerShdw>
                          </a:effectLst>
                        </a:rPr>
                        <a:t> (BDD)  z: dobrym wglądem, słabym wglądem, bez wglądu / urojeniowej</a:t>
                      </a:r>
                    </a:p>
                    <a:p>
                      <a:endParaRPr lang="pl-PL" sz="1800" dirty="0">
                        <a:effectLst>
                          <a:outerShdw blurRad="38100" dist="38100" dir="2700000" algn="tl">
                            <a:srgbClr val="000000">
                              <a:alpha val="43137"/>
                            </a:srgbClr>
                          </a:outerShdw>
                        </a:effectLst>
                      </a:endParaRPr>
                    </a:p>
                    <a:p>
                      <a:endParaRPr lang="pl-PL" sz="1800" dirty="0">
                        <a:effectLst>
                          <a:outerShdw blurRad="38100" dist="38100" dir="2700000" algn="tl">
                            <a:srgbClr val="000000">
                              <a:alpha val="43137"/>
                            </a:srgbClr>
                          </a:outerShdw>
                        </a:effectLst>
                      </a:endParaRPr>
                    </a:p>
                    <a:p>
                      <a:r>
                        <a:rPr lang="pl-PL" sz="1800" dirty="0">
                          <a:effectLst>
                            <a:outerShdw blurRad="38100" dist="38100" dir="2700000" algn="tl">
                              <a:srgbClr val="000000">
                                <a:alpha val="43137"/>
                              </a:srgbClr>
                            </a:outerShdw>
                          </a:effectLst>
                        </a:rPr>
                        <a:t>Wyodrębnienie postaci OCD i BDD z cechami tików </a:t>
                      </a:r>
                    </a:p>
                  </a:txBody>
                  <a:tcPr marL="68580" marR="68580"/>
                </a:tc>
                <a:tc>
                  <a:txBody>
                    <a:bodyPr/>
                    <a:lstStyle/>
                    <a:p>
                      <a:r>
                        <a:rPr lang="pl-PL" sz="1800" dirty="0">
                          <a:effectLst>
                            <a:outerShdw blurRad="38100" dist="38100" dir="2700000" algn="tl">
                              <a:srgbClr val="000000">
                                <a:alpha val="43137"/>
                              </a:srgbClr>
                            </a:outerShdw>
                          </a:effectLst>
                        </a:rPr>
                        <a:t>Przekonanie o różnym wglądzie w OCD i BDD</a:t>
                      </a:r>
                    </a:p>
                    <a:p>
                      <a:r>
                        <a:rPr lang="pl-PL" sz="1800" dirty="0">
                          <a:effectLst>
                            <a:outerShdw blurRad="38100" dist="38100" dir="2700000" algn="tl">
                              <a:srgbClr val="000000">
                                <a:alpha val="43137"/>
                              </a:srgbClr>
                            </a:outerShdw>
                          </a:effectLst>
                        </a:rPr>
                        <a:t>Przekonanie</a:t>
                      </a:r>
                      <a:r>
                        <a:rPr lang="pl-PL" sz="1800" baseline="0" dirty="0">
                          <a:effectLst>
                            <a:outerShdw blurRad="38100" dist="38100" dir="2700000" algn="tl">
                              <a:srgbClr val="000000">
                                <a:alpha val="43137"/>
                              </a:srgbClr>
                            </a:outerShdw>
                          </a:effectLst>
                        </a:rPr>
                        <a:t> o tym, że brak wglądu / urojeniowa postać OCD i BDD są zaburzeniami psychicznymi z kręgu OCD i BDD, a nie schizofrenii </a:t>
                      </a:r>
                    </a:p>
                    <a:p>
                      <a:r>
                        <a:rPr lang="pl-PL" sz="1800" baseline="0" dirty="0">
                          <a:effectLst>
                            <a:outerShdw blurRad="38100" dist="38100" dir="2700000" algn="tl">
                              <a:srgbClr val="000000">
                                <a:alpha val="43137"/>
                              </a:srgbClr>
                            </a:outerShdw>
                          </a:effectLst>
                        </a:rPr>
                        <a:t>Często przetrwałe tiki u osób z OCD i BDD</a:t>
                      </a:r>
                      <a:endParaRPr lang="pl-PL" sz="1800" dirty="0">
                        <a:effectLst>
                          <a:outerShdw blurRad="38100" dist="38100" dir="2700000" algn="tl">
                            <a:srgbClr val="000000">
                              <a:alpha val="43137"/>
                            </a:srgbClr>
                          </a:outerShdw>
                        </a:effectLst>
                      </a:endParaRPr>
                    </a:p>
                  </a:txBody>
                  <a:tcPr marL="68580" marR="685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9457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5163" y="427952"/>
            <a:ext cx="7200897" cy="1303867"/>
          </a:xfrm>
        </p:spPr>
        <p:txBody>
          <a:bodyPr>
            <a:normAutofit/>
          </a:bodyPr>
          <a:lstStyle/>
          <a:p>
            <a:r>
              <a:rPr lang="pl-PL" sz="3200" dirty="0"/>
              <a:t>Spektrum zaburzeń obsesyjno-</a:t>
            </a:r>
            <a:r>
              <a:rPr lang="pl-PL" sz="3200" dirty="0" err="1"/>
              <a:t>kompulsyjnych</a:t>
            </a:r>
            <a:endParaRPr lang="pl-PL" sz="3200" dirty="0"/>
          </a:p>
        </p:txBody>
      </p:sp>
      <p:graphicFrame>
        <p:nvGraphicFramePr>
          <p:cNvPr id="4" name="Symbol zastępczy zawartości 3"/>
          <p:cNvGraphicFramePr>
            <a:graphicFrameLocks noGrp="1"/>
          </p:cNvGraphicFramePr>
          <p:nvPr>
            <p:ph idx="1"/>
            <p:extLst/>
          </p:nvPr>
        </p:nvGraphicFramePr>
        <p:xfrm>
          <a:off x="2485158" y="1468581"/>
          <a:ext cx="7200900" cy="4927124"/>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454217">
                <a:tc>
                  <a:txBody>
                    <a:bodyPr/>
                    <a:lstStyle/>
                    <a:p>
                      <a:r>
                        <a:rPr lang="pl-PL" sz="1600" dirty="0"/>
                        <a:t>Zmiana </a:t>
                      </a:r>
                    </a:p>
                  </a:txBody>
                  <a:tcPr marL="68580" marR="68580"/>
                </a:tc>
                <a:tc>
                  <a:txBody>
                    <a:bodyPr/>
                    <a:lstStyle/>
                    <a:p>
                      <a:r>
                        <a:rPr lang="pl-PL" sz="1600" dirty="0"/>
                        <a:t>Uzasadnienie </a:t>
                      </a:r>
                    </a:p>
                  </a:txBody>
                  <a:tcPr marL="68580" marR="68580"/>
                </a:tc>
                <a:extLst>
                  <a:ext uri="{0D108BD9-81ED-4DB2-BD59-A6C34878D82A}">
                    <a16:rowId xmlns:a16="http://schemas.microsoft.com/office/drawing/2014/main" val="10000"/>
                  </a:ext>
                </a:extLst>
              </a:tr>
              <a:tr h="2186907">
                <a:tc>
                  <a:txBody>
                    <a:bodyPr/>
                    <a:lstStyle/>
                    <a:p>
                      <a:r>
                        <a:rPr lang="pl-PL" sz="1600" dirty="0">
                          <a:effectLst>
                            <a:outerShdw blurRad="38100" dist="38100" dir="2700000" algn="tl">
                              <a:srgbClr val="000000">
                                <a:alpha val="43137"/>
                              </a:srgbClr>
                            </a:outerShdw>
                          </a:effectLst>
                        </a:rPr>
                        <a:t>Zaburzenie </a:t>
                      </a:r>
                      <a:r>
                        <a:rPr lang="pl-PL" sz="1600" dirty="0" err="1">
                          <a:effectLst>
                            <a:outerShdw blurRad="38100" dist="38100" dir="2700000" algn="tl">
                              <a:srgbClr val="000000">
                                <a:alpha val="43137"/>
                              </a:srgbClr>
                            </a:outerShdw>
                          </a:effectLst>
                        </a:rPr>
                        <a:t>dysmorficzne</a:t>
                      </a:r>
                      <a:r>
                        <a:rPr lang="pl-PL" sz="1600" baseline="0" dirty="0">
                          <a:effectLst>
                            <a:outerShdw blurRad="38100" dist="38100" dir="2700000" algn="tl">
                              <a:srgbClr val="000000">
                                <a:alpha val="43137"/>
                              </a:srgbClr>
                            </a:outerShdw>
                          </a:effectLst>
                        </a:rPr>
                        <a:t> (BDD; </a:t>
                      </a:r>
                      <a:r>
                        <a:rPr lang="pl-PL" sz="1600" baseline="0" dirty="0" err="1">
                          <a:effectLst>
                            <a:outerShdw blurRad="38100" dist="38100" dir="2700000" algn="tl">
                              <a:srgbClr val="000000">
                                <a:alpha val="43137"/>
                              </a:srgbClr>
                            </a:outerShdw>
                          </a:effectLst>
                        </a:rPr>
                        <a:t>dysmorfofobia</a:t>
                      </a:r>
                      <a:r>
                        <a:rPr lang="pl-PL" sz="1600" baseline="0" dirty="0">
                          <a:effectLst>
                            <a:outerShdw blurRad="38100" dist="38100" dir="2700000" algn="tl">
                              <a:srgbClr val="000000">
                                <a:alpha val="43137"/>
                              </a:srgbClr>
                            </a:outerShdw>
                          </a:effectLst>
                        </a:rPr>
                        <a:t>) :</a:t>
                      </a:r>
                    </a:p>
                    <a:p>
                      <a:r>
                        <a:rPr lang="pl-PL" sz="1600" baseline="0" dirty="0">
                          <a:effectLst>
                            <a:outerShdw blurRad="38100" dist="38100" dir="2700000" algn="tl">
                              <a:srgbClr val="000000">
                                <a:alpha val="43137"/>
                              </a:srgbClr>
                            </a:outerShdw>
                          </a:effectLst>
                        </a:rPr>
                        <a:t>Wyodrębnienie postaci bez wglądu / urojeniowej i </a:t>
                      </a:r>
                    </a:p>
                    <a:p>
                      <a:r>
                        <a:rPr lang="pl-PL" sz="1600" baseline="0" dirty="0">
                          <a:effectLst>
                            <a:outerShdw blurRad="38100" dist="38100" dir="2700000" algn="tl">
                              <a:srgbClr val="000000">
                                <a:alpha val="43137"/>
                              </a:srgbClr>
                            </a:outerShdw>
                          </a:effectLst>
                        </a:rPr>
                        <a:t>Postaci z </a:t>
                      </a:r>
                      <a:r>
                        <a:rPr lang="pl-PL" sz="1600" baseline="0" dirty="0" err="1">
                          <a:effectLst>
                            <a:outerShdw blurRad="38100" dist="38100" dir="2700000" algn="tl">
                              <a:srgbClr val="000000">
                                <a:alpha val="43137"/>
                              </a:srgbClr>
                            </a:outerShdw>
                          </a:effectLst>
                        </a:rPr>
                        <a:t>dysmorfią</a:t>
                      </a:r>
                      <a:r>
                        <a:rPr lang="pl-PL" sz="1600" baseline="0" dirty="0">
                          <a:effectLst>
                            <a:outerShdw blurRad="38100" dist="38100" dir="2700000" algn="tl">
                              <a:srgbClr val="000000">
                                <a:alpha val="43137"/>
                              </a:srgbClr>
                            </a:outerShdw>
                          </a:effectLst>
                        </a:rPr>
                        <a:t> mięśniową </a:t>
                      </a:r>
                      <a:endParaRPr lang="pl-PL" sz="1600" dirty="0">
                        <a:effectLst>
                          <a:outerShdw blurRad="38100" dist="38100" dir="2700000" algn="tl">
                            <a:srgbClr val="000000">
                              <a:alpha val="43137"/>
                            </a:srgbClr>
                          </a:outerShdw>
                        </a:effectLst>
                      </a:endParaRPr>
                    </a:p>
                  </a:txBody>
                  <a:tcPr marL="68580" marR="685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600" dirty="0">
                          <a:effectLst>
                            <a:outerShdw blurRad="38100" dist="38100" dir="2700000" algn="tl">
                              <a:srgbClr val="000000">
                                <a:alpha val="43137"/>
                              </a:srgbClr>
                            </a:outerShdw>
                          </a:effectLst>
                        </a:rPr>
                        <a:t>Brak</a:t>
                      </a:r>
                      <a:r>
                        <a:rPr lang="pl-PL" sz="1600" baseline="0" dirty="0">
                          <a:effectLst>
                            <a:outerShdw blurRad="38100" dist="38100" dir="2700000" algn="tl">
                              <a:srgbClr val="000000">
                                <a:alpha val="43137"/>
                              </a:srgbClr>
                            </a:outerShdw>
                          </a:effectLst>
                        </a:rPr>
                        <a:t> potrzeby podwójnego kodowania: zaburzenie urojeniowe i BDD</a:t>
                      </a:r>
                    </a:p>
                    <a:p>
                      <a:pPr marL="0" marR="0" indent="0" algn="l" defTabSz="457200" rtl="0" eaLnBrk="1" fontAlgn="auto" latinLnBrk="0" hangingPunct="1">
                        <a:lnSpc>
                          <a:spcPct val="100000"/>
                        </a:lnSpc>
                        <a:spcBef>
                          <a:spcPts val="0"/>
                        </a:spcBef>
                        <a:spcAft>
                          <a:spcPts val="0"/>
                        </a:spcAft>
                        <a:buClrTx/>
                        <a:buSzTx/>
                        <a:buFontTx/>
                        <a:buNone/>
                        <a:tabLst/>
                        <a:defRPr/>
                      </a:pPr>
                      <a:r>
                        <a:rPr lang="pl-PL" sz="1600" baseline="0" dirty="0">
                          <a:effectLst>
                            <a:outerShdw blurRad="38100" dist="38100" dir="2700000" algn="tl">
                              <a:srgbClr val="000000">
                                <a:alpha val="43137"/>
                              </a:srgbClr>
                            </a:outerShdw>
                          </a:effectLst>
                        </a:rPr>
                        <a:t>Możliwość kodowania dotychczasowej </a:t>
                      </a:r>
                      <a:r>
                        <a:rPr lang="pl-PL" sz="1600" baseline="0" dirty="0" err="1">
                          <a:effectLst>
                            <a:outerShdw blurRad="38100" dist="38100" dir="2700000" algn="tl">
                              <a:srgbClr val="000000">
                                <a:alpha val="43137"/>
                              </a:srgbClr>
                            </a:outerShdw>
                          </a:effectLst>
                        </a:rPr>
                        <a:t>bigoreksji</a:t>
                      </a:r>
                      <a:r>
                        <a:rPr lang="pl-PL" sz="1600" baseline="0" dirty="0">
                          <a:effectLst>
                            <a:outerShdw blurRad="38100" dist="38100" dir="2700000" algn="tl">
                              <a:srgbClr val="000000">
                                <a:alpha val="43137"/>
                              </a:srgbClr>
                            </a:outerShdw>
                          </a:effectLst>
                        </a:rPr>
                        <a:t> w jej właściwym miejscu diagnostycznym </a:t>
                      </a:r>
                      <a:endParaRPr lang="pl-PL" sz="1600" dirty="0">
                        <a:effectLst>
                          <a:outerShdw blurRad="38100" dist="38100" dir="2700000" algn="tl">
                            <a:srgbClr val="000000">
                              <a:alpha val="43137"/>
                            </a:srgbClr>
                          </a:outerShdw>
                        </a:effectLst>
                      </a:endParaRPr>
                    </a:p>
                  </a:txBody>
                  <a:tcPr marL="68580" marR="68580"/>
                </a:tc>
                <a:extLst>
                  <a:ext uri="{0D108BD9-81ED-4DB2-BD59-A6C34878D82A}">
                    <a16:rowId xmlns:a16="http://schemas.microsoft.com/office/drawing/2014/main" val="10001"/>
                  </a:ext>
                </a:extLst>
              </a:tr>
              <a:tr h="1953637">
                <a:tc>
                  <a:txBody>
                    <a:bodyPr/>
                    <a:lstStyle/>
                    <a:p>
                      <a:r>
                        <a:rPr lang="pl-PL" sz="1600" dirty="0">
                          <a:effectLst>
                            <a:outerShdw blurRad="38100" dist="38100" dir="2700000" algn="tl">
                              <a:srgbClr val="000000">
                                <a:alpha val="43137"/>
                              </a:srgbClr>
                            </a:outerShdw>
                          </a:effectLst>
                        </a:rPr>
                        <a:t>Zaburzenie ze zbieractwem jako nowego zaburzenia, dystynktywnego z OCD</a:t>
                      </a:r>
                    </a:p>
                    <a:p>
                      <a:endParaRPr lang="pl-PL" sz="1600" dirty="0">
                        <a:effectLst>
                          <a:outerShdw blurRad="38100" dist="38100" dir="2700000" algn="tl">
                            <a:srgbClr val="000000">
                              <a:alpha val="43137"/>
                            </a:srgbClr>
                          </a:outerShdw>
                        </a:effectLst>
                      </a:endParaRPr>
                    </a:p>
                    <a:p>
                      <a:endParaRPr lang="pl-PL" sz="1600" dirty="0">
                        <a:effectLst>
                          <a:outerShdw blurRad="38100" dist="38100" dir="2700000" algn="tl">
                            <a:srgbClr val="000000">
                              <a:alpha val="43137"/>
                            </a:srgbClr>
                          </a:outerShdw>
                        </a:effectLst>
                      </a:endParaRPr>
                    </a:p>
                    <a:p>
                      <a:r>
                        <a:rPr lang="pl-PL" sz="1600" dirty="0">
                          <a:effectLst>
                            <a:outerShdw blurRad="38100" dist="38100" dir="2700000" algn="tl">
                              <a:srgbClr val="000000">
                                <a:alpha val="43137"/>
                              </a:srgbClr>
                            </a:outerShdw>
                          </a:effectLst>
                        </a:rPr>
                        <a:t>Zaburzenie ze skubaniem skóry</a:t>
                      </a:r>
                      <a:r>
                        <a:rPr lang="pl-PL" sz="1600" baseline="0" dirty="0">
                          <a:effectLst>
                            <a:outerShdw blurRad="38100" dist="38100" dir="2700000" algn="tl">
                              <a:srgbClr val="000000">
                                <a:alpha val="43137"/>
                              </a:srgbClr>
                            </a:outerShdw>
                          </a:effectLst>
                        </a:rPr>
                        <a:t> </a:t>
                      </a:r>
                    </a:p>
                    <a:p>
                      <a:endParaRPr lang="pl-PL" sz="1600" baseline="0" dirty="0">
                        <a:effectLst>
                          <a:outerShdw blurRad="38100" dist="38100" dir="2700000" algn="tl">
                            <a:srgbClr val="000000">
                              <a:alpha val="43137"/>
                            </a:srgbClr>
                          </a:outerShdw>
                        </a:effectLst>
                      </a:endParaRPr>
                    </a:p>
                    <a:p>
                      <a:r>
                        <a:rPr lang="pl-PL" sz="1600" baseline="0" dirty="0">
                          <a:effectLst>
                            <a:outerShdw blurRad="38100" dist="38100" dir="2700000" algn="tl">
                              <a:srgbClr val="000000">
                                <a:alpha val="43137"/>
                              </a:srgbClr>
                            </a:outerShdw>
                          </a:effectLst>
                        </a:rPr>
                        <a:t>Zaburzenia obsesyjno-</a:t>
                      </a:r>
                      <a:r>
                        <a:rPr lang="pl-PL" sz="1600" baseline="0" dirty="0" err="1">
                          <a:effectLst>
                            <a:outerShdw blurRad="38100" dist="38100" dir="2700000" algn="tl">
                              <a:srgbClr val="000000">
                                <a:alpha val="43137"/>
                              </a:srgbClr>
                            </a:outerShdw>
                          </a:effectLst>
                        </a:rPr>
                        <a:t>kompulsyjne</a:t>
                      </a:r>
                      <a:r>
                        <a:rPr lang="pl-PL" sz="1600" baseline="0" dirty="0">
                          <a:effectLst>
                            <a:outerShdw blurRad="38100" dist="38100" dir="2700000" algn="tl">
                              <a:srgbClr val="000000">
                                <a:alpha val="43137"/>
                              </a:srgbClr>
                            </a:outerShdw>
                          </a:effectLst>
                        </a:rPr>
                        <a:t> i pokrewne związane z innymi chorobami </a:t>
                      </a:r>
                      <a:endParaRPr lang="pl-PL" sz="1600" dirty="0">
                        <a:effectLst>
                          <a:outerShdw blurRad="38100" dist="38100" dir="2700000" algn="tl">
                            <a:srgbClr val="000000">
                              <a:alpha val="43137"/>
                            </a:srgbClr>
                          </a:outerShdw>
                        </a:effectLst>
                      </a:endParaRPr>
                    </a:p>
                  </a:txBody>
                  <a:tcPr marL="68580" marR="68580"/>
                </a:tc>
                <a:tc>
                  <a:txBody>
                    <a:bodyPr/>
                    <a:lstStyle/>
                    <a:p>
                      <a:r>
                        <a:rPr lang="pl-PL" sz="1600" dirty="0">
                          <a:effectLst>
                            <a:outerShdw blurRad="38100" dist="38100" dir="2700000" algn="tl">
                              <a:srgbClr val="000000">
                                <a:alpha val="43137"/>
                              </a:srgbClr>
                            </a:outerShdw>
                          </a:effectLst>
                        </a:rPr>
                        <a:t>Wiele dowodów klinicznych, terapeutycznych i </a:t>
                      </a:r>
                      <a:r>
                        <a:rPr lang="pl-PL" sz="1600" dirty="0" err="1">
                          <a:effectLst>
                            <a:outerShdw blurRad="38100" dist="38100" dir="2700000" algn="tl">
                              <a:srgbClr val="000000">
                                <a:alpha val="43137"/>
                              </a:srgbClr>
                            </a:outerShdw>
                          </a:effectLst>
                        </a:rPr>
                        <a:t>neurostrukturalnych</a:t>
                      </a:r>
                      <a:r>
                        <a:rPr lang="pl-PL" sz="1600" dirty="0">
                          <a:effectLst>
                            <a:outerShdw blurRad="38100" dist="38100" dir="2700000" algn="tl">
                              <a:srgbClr val="000000">
                                <a:alpha val="43137"/>
                              </a:srgbClr>
                            </a:outerShdw>
                          </a:effectLst>
                        </a:rPr>
                        <a:t> o dystynktywnych cechach tego zaburzenia vs OCD</a:t>
                      </a:r>
                    </a:p>
                    <a:p>
                      <a:endParaRPr lang="pl-PL" sz="1600" dirty="0">
                        <a:effectLst>
                          <a:outerShdw blurRad="38100" dist="38100" dir="2700000" algn="tl">
                            <a:srgbClr val="000000">
                              <a:alpha val="43137"/>
                            </a:srgbClr>
                          </a:outerShdw>
                        </a:effectLst>
                      </a:endParaRPr>
                    </a:p>
                    <a:p>
                      <a:r>
                        <a:rPr lang="pl-PL" sz="1600" dirty="0">
                          <a:effectLst>
                            <a:outerShdw blurRad="38100" dist="38100" dir="2700000" algn="tl">
                              <a:srgbClr val="000000">
                                <a:alpha val="43137"/>
                              </a:srgbClr>
                            </a:outerShdw>
                          </a:effectLst>
                        </a:rPr>
                        <a:t>Dystynktywne cechy vs </a:t>
                      </a:r>
                      <a:r>
                        <a:rPr lang="pl-PL" sz="1600" dirty="0" err="1">
                          <a:effectLst>
                            <a:outerShdw blurRad="38100" dist="38100" dir="2700000" algn="tl">
                              <a:srgbClr val="000000">
                                <a:alpha val="43137"/>
                              </a:srgbClr>
                            </a:outerShdw>
                          </a:effectLst>
                        </a:rPr>
                        <a:t>trichotillomania</a:t>
                      </a:r>
                      <a:endParaRPr lang="pl-PL" sz="1600" dirty="0">
                        <a:effectLst>
                          <a:outerShdw blurRad="38100" dist="38100" dir="2700000" algn="tl">
                            <a:srgbClr val="000000">
                              <a:alpha val="43137"/>
                            </a:srgbClr>
                          </a:outerShdw>
                        </a:effectLst>
                      </a:endParaRPr>
                    </a:p>
                    <a:p>
                      <a:endParaRPr lang="pl-PL" sz="1600" dirty="0">
                        <a:effectLst>
                          <a:outerShdw blurRad="38100" dist="38100" dir="2700000" algn="tl">
                            <a:srgbClr val="000000">
                              <a:alpha val="43137"/>
                            </a:srgbClr>
                          </a:outerShdw>
                        </a:effectLst>
                      </a:endParaRPr>
                    </a:p>
                    <a:p>
                      <a:r>
                        <a:rPr lang="pl-PL" sz="1600" dirty="0">
                          <a:effectLst>
                            <a:outerShdw blurRad="38100" dist="38100" dir="2700000" algn="tl">
                              <a:srgbClr val="000000">
                                <a:alpha val="43137"/>
                              </a:srgbClr>
                            </a:outerShdw>
                          </a:effectLst>
                        </a:rPr>
                        <a:t>Rosnąca częstość zaburzeń typu OCD </a:t>
                      </a:r>
                      <a:r>
                        <a:rPr lang="pl-PL" sz="1600" dirty="0" err="1">
                          <a:effectLst>
                            <a:outerShdw blurRad="38100" dist="38100" dir="2700000" algn="tl">
                              <a:srgbClr val="000000">
                                <a:alpha val="43137"/>
                              </a:srgbClr>
                            </a:outerShdw>
                          </a:effectLst>
                        </a:rPr>
                        <a:t>wprzebiegu</a:t>
                      </a:r>
                      <a:r>
                        <a:rPr lang="pl-PL" sz="1600" dirty="0">
                          <a:effectLst>
                            <a:outerShdw blurRad="38100" dist="38100" dir="2700000" algn="tl">
                              <a:srgbClr val="000000">
                                <a:alpha val="43137"/>
                              </a:srgbClr>
                            </a:outerShdw>
                          </a:effectLst>
                        </a:rPr>
                        <a:t> chorób somatycznych</a:t>
                      </a:r>
                      <a:r>
                        <a:rPr lang="pl-PL" sz="1600" baseline="0" dirty="0">
                          <a:effectLst>
                            <a:outerShdw blurRad="38100" dist="38100" dir="2700000" algn="tl">
                              <a:srgbClr val="000000">
                                <a:alpha val="43137"/>
                              </a:srgbClr>
                            </a:outerShdw>
                          </a:effectLst>
                        </a:rPr>
                        <a:t> i SPA</a:t>
                      </a:r>
                      <a:r>
                        <a:rPr lang="pl-PL" sz="1600" dirty="0">
                          <a:effectLst>
                            <a:outerShdw blurRad="38100" dist="38100" dir="2700000" algn="tl">
                              <a:srgbClr val="000000">
                                <a:alpha val="43137"/>
                              </a:srgbClr>
                            </a:outerShdw>
                          </a:effectLst>
                        </a:rPr>
                        <a:t> </a:t>
                      </a:r>
                    </a:p>
                  </a:txBody>
                  <a:tcPr marL="68580" marR="685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490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5163" y="427952"/>
            <a:ext cx="7200897" cy="1303867"/>
          </a:xfrm>
        </p:spPr>
        <p:txBody>
          <a:bodyPr>
            <a:normAutofit/>
          </a:bodyPr>
          <a:lstStyle/>
          <a:p>
            <a:r>
              <a:rPr lang="pl-PL" sz="3200" dirty="0"/>
              <a:t>Spektrum zaburzeń pourazowych i stresowych </a:t>
            </a:r>
          </a:p>
        </p:txBody>
      </p:sp>
      <p:graphicFrame>
        <p:nvGraphicFramePr>
          <p:cNvPr id="4" name="Symbol zastępczy zawartości 3"/>
          <p:cNvGraphicFramePr>
            <a:graphicFrameLocks noGrp="1"/>
          </p:cNvGraphicFramePr>
          <p:nvPr>
            <p:ph idx="1"/>
            <p:extLst/>
          </p:nvPr>
        </p:nvGraphicFramePr>
        <p:xfrm>
          <a:off x="2485158" y="1468583"/>
          <a:ext cx="7200900" cy="5209175"/>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300226">
                <a:tc>
                  <a:txBody>
                    <a:bodyPr/>
                    <a:lstStyle/>
                    <a:p>
                      <a:r>
                        <a:rPr lang="pl-PL" sz="1800" dirty="0"/>
                        <a:t>Zmiana </a:t>
                      </a:r>
                    </a:p>
                  </a:txBody>
                  <a:tcPr marL="68580" marR="68580"/>
                </a:tc>
                <a:tc>
                  <a:txBody>
                    <a:bodyPr/>
                    <a:lstStyle/>
                    <a:p>
                      <a:r>
                        <a:rPr lang="pl-PL" sz="1800" dirty="0"/>
                        <a:t>Uzasadnienie </a:t>
                      </a:r>
                    </a:p>
                  </a:txBody>
                  <a:tcPr marL="68580" marR="68580"/>
                </a:tc>
                <a:extLst>
                  <a:ext uri="{0D108BD9-81ED-4DB2-BD59-A6C34878D82A}">
                    <a16:rowId xmlns:a16="http://schemas.microsoft.com/office/drawing/2014/main" val="10000"/>
                  </a:ext>
                </a:extLst>
              </a:tr>
              <a:tr h="1426073">
                <a:tc>
                  <a:txBody>
                    <a:bodyPr/>
                    <a:lstStyle/>
                    <a:p>
                      <a:r>
                        <a:rPr lang="pl-PL" sz="1600" dirty="0">
                          <a:effectLst>
                            <a:outerShdw blurRad="38100" dist="38100" dir="2700000" algn="tl">
                              <a:srgbClr val="000000">
                                <a:alpha val="43137"/>
                              </a:srgbClr>
                            </a:outerShdw>
                          </a:effectLst>
                        </a:rPr>
                        <a:t>Ostre zaburzenie stresowe:</a:t>
                      </a:r>
                    </a:p>
                    <a:p>
                      <a:r>
                        <a:rPr lang="pl-PL" sz="1600" dirty="0">
                          <a:effectLst>
                            <a:outerShdw blurRad="38100" dist="38100" dir="2700000" algn="tl">
                              <a:srgbClr val="000000">
                                <a:alpha val="43137"/>
                              </a:srgbClr>
                            </a:outerShdw>
                          </a:effectLst>
                        </a:rPr>
                        <a:t>Wprowadzenie wymogu określenia urazu: bezpośredni, pośredni, bycie świadkiem </a:t>
                      </a:r>
                    </a:p>
                    <a:p>
                      <a:r>
                        <a:rPr lang="pl-PL" sz="1600" dirty="0">
                          <a:effectLst>
                            <a:outerShdw blurRad="38100" dist="38100" dir="2700000" algn="tl">
                              <a:srgbClr val="000000">
                                <a:alpha val="43137"/>
                              </a:srgbClr>
                            </a:outerShdw>
                          </a:effectLst>
                        </a:rPr>
                        <a:t>Konieczność</a:t>
                      </a:r>
                      <a:r>
                        <a:rPr lang="pl-PL" sz="1600" baseline="0" dirty="0">
                          <a:effectLst>
                            <a:outerShdw blurRad="38100" dist="38100" dir="2700000" algn="tl">
                              <a:srgbClr val="000000">
                                <a:alpha val="43137"/>
                              </a:srgbClr>
                            </a:outerShdw>
                          </a:effectLst>
                        </a:rPr>
                        <a:t> stwierdzenia 9 z 14 objawów w pięciu  obszarach: intruzywność, unikanie, dysocjacja, pobudzenie, negatywny nastrój</a:t>
                      </a:r>
                      <a:endParaRPr lang="pl-PL" sz="1600" dirty="0">
                        <a:effectLst>
                          <a:outerShdw blurRad="38100" dist="38100" dir="2700000" algn="tl">
                            <a:srgbClr val="000000">
                              <a:alpha val="43137"/>
                            </a:srgbClr>
                          </a:outerShdw>
                        </a:effectLst>
                      </a:endParaRPr>
                    </a:p>
                  </a:txBody>
                  <a:tcPr marL="68580" marR="685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600" dirty="0">
                          <a:effectLst>
                            <a:outerShdw blurRad="38100" dist="38100" dir="2700000" algn="tl">
                              <a:srgbClr val="000000">
                                <a:alpha val="43137"/>
                              </a:srgbClr>
                            </a:outerShdw>
                          </a:effectLst>
                        </a:rPr>
                        <a:t>Duża heterogenność obrazu klinicznego, ale i rodzajów traumy</a:t>
                      </a:r>
                    </a:p>
                  </a:txBody>
                  <a:tcPr marL="68580" marR="68580"/>
                </a:tc>
                <a:extLst>
                  <a:ext uri="{0D108BD9-81ED-4DB2-BD59-A6C34878D82A}">
                    <a16:rowId xmlns:a16="http://schemas.microsoft.com/office/drawing/2014/main" val="10001"/>
                  </a:ext>
                </a:extLst>
              </a:tr>
              <a:tr h="1002935">
                <a:tc>
                  <a:txBody>
                    <a:bodyPr/>
                    <a:lstStyle/>
                    <a:p>
                      <a:r>
                        <a:rPr lang="pl-PL" sz="1600" dirty="0">
                          <a:effectLst>
                            <a:outerShdw blurRad="38100" dist="38100" dir="2700000" algn="tl">
                              <a:srgbClr val="000000">
                                <a:alpha val="43137"/>
                              </a:srgbClr>
                            </a:outerShdw>
                          </a:effectLst>
                        </a:rPr>
                        <a:t>Zaburzenie adaptacyjne:</a:t>
                      </a:r>
                    </a:p>
                    <a:p>
                      <a:r>
                        <a:rPr lang="pl-PL" sz="1600" dirty="0">
                          <a:effectLst>
                            <a:outerShdw blurRad="38100" dist="38100" dir="2700000" algn="tl">
                              <a:srgbClr val="000000">
                                <a:alpha val="43137"/>
                              </a:srgbClr>
                            </a:outerShdw>
                          </a:effectLst>
                        </a:rPr>
                        <a:t>Heterogenne</a:t>
                      </a:r>
                      <a:r>
                        <a:rPr lang="pl-PL" sz="1600" baseline="0" dirty="0">
                          <a:effectLst>
                            <a:outerShdw blurRad="38100" dist="38100" dir="2700000" algn="tl">
                              <a:srgbClr val="000000">
                                <a:alpha val="43137"/>
                              </a:srgbClr>
                            </a:outerShdw>
                          </a:effectLst>
                        </a:rPr>
                        <a:t> spektrum reakcji na stresujące lub niestresujące traumy </a:t>
                      </a:r>
                      <a:endParaRPr lang="pl-PL" sz="1600" dirty="0">
                        <a:effectLst>
                          <a:outerShdw blurRad="38100" dist="38100" dir="2700000" algn="tl">
                            <a:srgbClr val="000000">
                              <a:alpha val="43137"/>
                            </a:srgbClr>
                          </a:outerShdw>
                        </a:effectLst>
                      </a:endParaRPr>
                    </a:p>
                  </a:txBody>
                  <a:tcPr marL="68580" marR="68580"/>
                </a:tc>
                <a:tc>
                  <a:txBody>
                    <a:bodyPr/>
                    <a:lstStyle/>
                    <a:p>
                      <a:r>
                        <a:rPr lang="pl-PL" sz="1600" dirty="0">
                          <a:effectLst>
                            <a:outerShdw blurRad="38100" dist="38100" dir="2700000" algn="tl">
                              <a:srgbClr val="000000">
                                <a:alpha val="43137"/>
                              </a:srgbClr>
                            </a:outerShdw>
                          </a:effectLst>
                        </a:rPr>
                        <a:t>Przewlekłość</a:t>
                      </a:r>
                      <a:r>
                        <a:rPr lang="pl-PL" sz="1600" baseline="0" dirty="0">
                          <a:effectLst>
                            <a:outerShdw blurRad="38100" dist="38100" dir="2700000" algn="tl">
                              <a:srgbClr val="000000">
                                <a:alpha val="43137"/>
                              </a:srgbClr>
                            </a:outerShdw>
                          </a:effectLst>
                        </a:rPr>
                        <a:t> reakcji na stres nie jest istotna w obrazie klinicznym i dynamice tego zaburzenia </a:t>
                      </a:r>
                      <a:endParaRPr lang="pl-PL" sz="1600" dirty="0">
                        <a:effectLst>
                          <a:outerShdw blurRad="38100" dist="38100" dir="2700000" algn="tl">
                            <a:srgbClr val="000000">
                              <a:alpha val="43137"/>
                            </a:srgbClr>
                          </a:outerShdw>
                        </a:effectLst>
                      </a:endParaRPr>
                    </a:p>
                  </a:txBody>
                  <a:tcPr marL="68580" marR="68580"/>
                </a:tc>
                <a:extLst>
                  <a:ext uri="{0D108BD9-81ED-4DB2-BD59-A6C34878D82A}">
                    <a16:rowId xmlns:a16="http://schemas.microsoft.com/office/drawing/2014/main" val="10002"/>
                  </a:ext>
                </a:extLst>
              </a:tr>
              <a:tr h="1876412">
                <a:tc>
                  <a:txBody>
                    <a:bodyPr/>
                    <a:lstStyle/>
                    <a:p>
                      <a:r>
                        <a:rPr lang="pl-PL" sz="1600" dirty="0">
                          <a:effectLst>
                            <a:outerShdw blurRad="38100" dist="38100" dir="2700000" algn="tl">
                              <a:srgbClr val="000000">
                                <a:alpha val="43137"/>
                              </a:srgbClr>
                            </a:outerShdw>
                          </a:effectLst>
                        </a:rPr>
                        <a:t>PTSD</a:t>
                      </a:r>
                    </a:p>
                    <a:p>
                      <a:r>
                        <a:rPr lang="pl-PL" sz="1600" dirty="0">
                          <a:effectLst>
                            <a:outerShdw blurRad="38100" dist="38100" dir="2700000" algn="tl">
                              <a:srgbClr val="000000">
                                <a:alpha val="43137"/>
                              </a:srgbClr>
                            </a:outerShdw>
                          </a:effectLst>
                        </a:rPr>
                        <a:t>Określenie w kryterium A sposobu przeżywania traumatycznego wydarzenia</a:t>
                      </a:r>
                    </a:p>
                    <a:p>
                      <a:r>
                        <a:rPr lang="pl-PL" sz="1600" dirty="0">
                          <a:effectLst>
                            <a:outerShdw blurRad="38100" dist="38100" dir="2700000" algn="tl">
                              <a:srgbClr val="000000">
                                <a:alpha val="43137"/>
                              </a:srgbClr>
                            </a:outerShdw>
                          </a:effectLst>
                        </a:rPr>
                        <a:t>Rozdzielenie kryterium A2: unikanie</a:t>
                      </a:r>
                      <a:r>
                        <a:rPr lang="pl-PL" sz="1600" baseline="0" dirty="0">
                          <a:effectLst>
                            <a:outerShdw blurRad="38100" dist="38100" dir="2700000" algn="tl">
                              <a:srgbClr val="000000">
                                <a:alpha val="43137"/>
                              </a:srgbClr>
                            </a:outerShdw>
                          </a:effectLst>
                        </a:rPr>
                        <a:t> / odrętwienie na dwa objawy: unikanie i przetrwałe wahania poznawcze i  nastroju</a:t>
                      </a:r>
                    </a:p>
                    <a:p>
                      <a:r>
                        <a:rPr lang="pl-PL" sz="1600" baseline="0" dirty="0">
                          <a:effectLst>
                            <a:outerShdw blurRad="38100" dist="38100" dir="2700000" algn="tl">
                              <a:srgbClr val="000000">
                                <a:alpha val="43137"/>
                              </a:srgbClr>
                            </a:outerShdw>
                          </a:effectLst>
                        </a:rPr>
                        <a:t>Wyraźniejsze wskazanie na zachowania destruktywne i autodestruktywne </a:t>
                      </a:r>
                      <a:endParaRPr lang="pl-PL" sz="1600" dirty="0">
                        <a:effectLst>
                          <a:outerShdw blurRad="38100" dist="38100" dir="2700000" algn="tl">
                            <a:srgbClr val="000000">
                              <a:alpha val="43137"/>
                            </a:srgbClr>
                          </a:outerShdw>
                        </a:effectLst>
                      </a:endParaRPr>
                    </a:p>
                  </a:txBody>
                  <a:tcPr marL="68580" marR="68580"/>
                </a:tc>
                <a:tc>
                  <a:txBody>
                    <a:bodyPr/>
                    <a:lstStyle/>
                    <a:p>
                      <a:r>
                        <a:rPr lang="pl-PL" sz="1600" dirty="0">
                          <a:effectLst>
                            <a:outerShdw blurRad="38100" dist="38100" dir="2700000" algn="tl">
                              <a:srgbClr val="000000">
                                <a:alpha val="43137"/>
                              </a:srgbClr>
                            </a:outerShdw>
                          </a:effectLst>
                        </a:rPr>
                        <a:t>Rosnąca liczba danych o </a:t>
                      </a:r>
                      <a:r>
                        <a:rPr lang="pl-PL" sz="1600" dirty="0" err="1">
                          <a:effectLst>
                            <a:outerShdw blurRad="38100" dist="38100" dir="2700000" algn="tl">
                              <a:srgbClr val="000000">
                                <a:alpha val="43137"/>
                              </a:srgbClr>
                            </a:outerShdw>
                          </a:effectLst>
                        </a:rPr>
                        <a:t>neurostrukturalnym</a:t>
                      </a:r>
                      <a:r>
                        <a:rPr lang="pl-PL" sz="1600" dirty="0">
                          <a:effectLst>
                            <a:outerShdw blurRad="38100" dist="38100" dir="2700000" algn="tl">
                              <a:srgbClr val="000000">
                                <a:alpha val="43137"/>
                              </a:srgbClr>
                            </a:outerShdw>
                          </a:effectLst>
                        </a:rPr>
                        <a:t> podłożu PTSD </a:t>
                      </a:r>
                    </a:p>
                  </a:txBody>
                  <a:tcPr marL="68580" marR="6858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38318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5163" y="427952"/>
            <a:ext cx="7200897" cy="1303867"/>
          </a:xfrm>
        </p:spPr>
        <p:txBody>
          <a:bodyPr>
            <a:normAutofit/>
          </a:bodyPr>
          <a:lstStyle/>
          <a:p>
            <a:r>
              <a:rPr lang="pl-PL" sz="2800" dirty="0"/>
              <a:t>Spektrum zaburzeń z objawami somatycznymi i pokrewnych  </a:t>
            </a:r>
          </a:p>
        </p:txBody>
      </p:sp>
      <p:graphicFrame>
        <p:nvGraphicFramePr>
          <p:cNvPr id="4" name="Symbol zastępczy zawartości 3"/>
          <p:cNvGraphicFramePr>
            <a:graphicFrameLocks noGrp="1"/>
          </p:cNvGraphicFramePr>
          <p:nvPr>
            <p:ph idx="1"/>
            <p:extLst/>
          </p:nvPr>
        </p:nvGraphicFramePr>
        <p:xfrm>
          <a:off x="2485158" y="1468581"/>
          <a:ext cx="7200900" cy="4766048"/>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436999">
                <a:tc>
                  <a:txBody>
                    <a:bodyPr/>
                    <a:lstStyle/>
                    <a:p>
                      <a:r>
                        <a:rPr lang="pl-PL" sz="1800" dirty="0"/>
                        <a:t>Zmiana </a:t>
                      </a:r>
                    </a:p>
                  </a:txBody>
                  <a:tcPr marL="68580" marR="68580"/>
                </a:tc>
                <a:tc>
                  <a:txBody>
                    <a:bodyPr/>
                    <a:lstStyle/>
                    <a:p>
                      <a:r>
                        <a:rPr lang="pl-PL" sz="1800" dirty="0"/>
                        <a:t>Uzasadnienie </a:t>
                      </a:r>
                    </a:p>
                  </a:txBody>
                  <a:tcPr marL="68580" marR="68580"/>
                </a:tc>
                <a:extLst>
                  <a:ext uri="{0D108BD9-81ED-4DB2-BD59-A6C34878D82A}">
                    <a16:rowId xmlns:a16="http://schemas.microsoft.com/office/drawing/2014/main" val="10000"/>
                  </a:ext>
                </a:extLst>
              </a:tr>
              <a:tr h="2104009">
                <a:tc>
                  <a:txBody>
                    <a:bodyPr/>
                    <a:lstStyle/>
                    <a:p>
                      <a:r>
                        <a:rPr lang="pl-PL" sz="2000" dirty="0">
                          <a:effectLst>
                            <a:outerShdw blurRad="38100" dist="38100" dir="2700000" algn="tl">
                              <a:srgbClr val="000000">
                                <a:alpha val="43137"/>
                              </a:srgbClr>
                            </a:outerShdw>
                          </a:effectLst>
                        </a:rPr>
                        <a:t>Zaburzenie z objawami somatycznymi:</a:t>
                      </a:r>
                    </a:p>
                    <a:p>
                      <a:r>
                        <a:rPr lang="pl-PL" sz="2000" dirty="0">
                          <a:effectLst>
                            <a:outerShdw blurRad="38100" dist="38100" dir="2700000" algn="tl">
                              <a:srgbClr val="000000">
                                <a:alpha val="43137"/>
                              </a:srgbClr>
                            </a:outerShdw>
                          </a:effectLst>
                        </a:rPr>
                        <a:t>Decydujący</a:t>
                      </a:r>
                      <a:r>
                        <a:rPr lang="pl-PL" sz="2000" baseline="0" dirty="0">
                          <a:effectLst>
                            <a:outerShdw blurRad="38100" dist="38100" dir="2700000" algn="tl">
                              <a:srgbClr val="000000">
                                <a:alpha val="43137"/>
                              </a:srgbClr>
                            </a:outerShdw>
                          </a:effectLst>
                        </a:rPr>
                        <a:t> styl myślenia, przekonania i uczucia a nie objawy somatyczne </a:t>
                      </a:r>
                      <a:endParaRPr lang="pl-PL" sz="2000" dirty="0">
                        <a:effectLst>
                          <a:outerShdw blurRad="38100" dist="38100" dir="2700000" algn="tl">
                            <a:srgbClr val="000000">
                              <a:alpha val="43137"/>
                            </a:srgbClr>
                          </a:outerShdw>
                        </a:effectLst>
                      </a:endParaRPr>
                    </a:p>
                  </a:txBody>
                  <a:tcPr marL="68580" marR="685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2000" dirty="0">
                          <a:effectLst>
                            <a:outerShdw blurRad="38100" dist="38100" dir="2700000" algn="tl">
                              <a:srgbClr val="000000">
                                <a:alpha val="43137"/>
                              </a:srgbClr>
                            </a:outerShdw>
                          </a:effectLst>
                        </a:rPr>
                        <a:t>W diagnozie zaburzenia </a:t>
                      </a:r>
                      <a:r>
                        <a:rPr lang="pl-PL" sz="2000" dirty="0" err="1">
                          <a:effectLst>
                            <a:outerShdw blurRad="38100" dist="38100" dir="2700000" algn="tl">
                              <a:srgbClr val="000000">
                                <a:alpha val="43137"/>
                              </a:srgbClr>
                            </a:outerShdw>
                          </a:effectLst>
                        </a:rPr>
                        <a:t>somatopodobnego</a:t>
                      </a:r>
                      <a:r>
                        <a:rPr lang="pl-PL" sz="2000" dirty="0">
                          <a:effectLst>
                            <a:outerShdw blurRad="38100" dist="38100" dir="2700000" algn="tl">
                              <a:srgbClr val="000000">
                                <a:alpha val="43137"/>
                              </a:srgbClr>
                            </a:outerShdw>
                          </a:effectLst>
                        </a:rPr>
                        <a:t> nadreprezentacja</a:t>
                      </a:r>
                      <a:r>
                        <a:rPr lang="pl-PL" sz="2000" baseline="0" dirty="0">
                          <a:effectLst>
                            <a:outerShdw blurRad="38100" dist="38100" dir="2700000" algn="tl">
                              <a:srgbClr val="000000">
                                <a:alpha val="43137"/>
                              </a:srgbClr>
                            </a:outerShdw>
                          </a:effectLst>
                        </a:rPr>
                        <a:t> złożonych objawów somatycznych, które mogły, ale nie musiały wiązać się z tym zaburzeniem </a:t>
                      </a:r>
                      <a:endParaRPr lang="pl-PL" sz="2000" dirty="0">
                        <a:effectLst>
                          <a:outerShdw blurRad="38100" dist="38100" dir="2700000" algn="tl">
                            <a:srgbClr val="000000">
                              <a:alpha val="43137"/>
                            </a:srgbClr>
                          </a:outerShdw>
                        </a:effectLst>
                      </a:endParaRPr>
                    </a:p>
                  </a:txBody>
                  <a:tcPr marL="68580" marR="68580"/>
                </a:tc>
                <a:extLst>
                  <a:ext uri="{0D108BD9-81ED-4DB2-BD59-A6C34878D82A}">
                    <a16:rowId xmlns:a16="http://schemas.microsoft.com/office/drawing/2014/main" val="10001"/>
                  </a:ext>
                </a:extLst>
              </a:tr>
              <a:tr h="1879581">
                <a:tc>
                  <a:txBody>
                    <a:bodyPr/>
                    <a:lstStyle/>
                    <a:p>
                      <a:r>
                        <a:rPr lang="pl-PL" sz="2000" dirty="0" err="1">
                          <a:effectLst>
                            <a:outerShdw blurRad="38100" dist="38100" dir="2700000" algn="tl">
                              <a:srgbClr val="000000">
                                <a:alpha val="43137"/>
                              </a:srgbClr>
                            </a:outerShdw>
                          </a:effectLst>
                        </a:rPr>
                        <a:t>Hypochondria</a:t>
                      </a:r>
                      <a:r>
                        <a:rPr lang="pl-PL" sz="2000" dirty="0">
                          <a:effectLst>
                            <a:outerShdw blurRad="38100" dist="38100" dir="2700000" algn="tl">
                              <a:srgbClr val="000000">
                                <a:alpha val="43137"/>
                              </a:srgbClr>
                            </a:outerShdw>
                          </a:effectLst>
                        </a:rPr>
                        <a:t>:</a:t>
                      </a:r>
                    </a:p>
                    <a:p>
                      <a:r>
                        <a:rPr lang="pl-PL" sz="2000" dirty="0">
                          <a:effectLst>
                            <a:outerShdw blurRad="38100" dist="38100" dir="2700000" algn="tl">
                              <a:srgbClr val="000000">
                                <a:alpha val="43137"/>
                              </a:srgbClr>
                            </a:outerShdw>
                          </a:effectLst>
                        </a:rPr>
                        <a:t>Usunięcie kategorii</a:t>
                      </a:r>
                    </a:p>
                    <a:p>
                      <a:r>
                        <a:rPr lang="pl-PL" sz="2000" dirty="0">
                          <a:effectLst>
                            <a:outerShdw blurRad="38100" dist="38100" dir="2700000" algn="tl">
                              <a:srgbClr val="000000">
                                <a:alpha val="43137"/>
                              </a:srgbClr>
                            </a:outerShdw>
                          </a:effectLst>
                        </a:rPr>
                        <a:t>Ból psychogenny: </a:t>
                      </a:r>
                    </a:p>
                    <a:p>
                      <a:r>
                        <a:rPr lang="pl-PL" sz="2000" dirty="0">
                          <a:effectLst>
                            <a:outerShdw blurRad="38100" dist="38100" dir="2700000" algn="tl">
                              <a:srgbClr val="000000">
                                <a:alpha val="43137"/>
                              </a:srgbClr>
                            </a:outerShdw>
                          </a:effectLst>
                        </a:rPr>
                        <a:t>Praktyczne usunięcie kategorii</a:t>
                      </a:r>
                    </a:p>
                  </a:txBody>
                  <a:tcPr marL="68580" marR="68580"/>
                </a:tc>
                <a:tc>
                  <a:txBody>
                    <a:bodyPr/>
                    <a:lstStyle/>
                    <a:p>
                      <a:r>
                        <a:rPr lang="pl-PL" sz="2000" dirty="0">
                          <a:effectLst>
                            <a:outerShdw blurRad="38100" dist="38100" dir="2700000" algn="tl">
                              <a:srgbClr val="000000">
                                <a:alpha val="43137"/>
                              </a:srgbClr>
                            </a:outerShdw>
                          </a:effectLst>
                        </a:rPr>
                        <a:t>Pejoratywne brzmienie, utrudniające terapię</a:t>
                      </a:r>
                    </a:p>
                    <a:p>
                      <a:endParaRPr lang="pl-PL" sz="2000" dirty="0">
                        <a:effectLst>
                          <a:outerShdw blurRad="38100" dist="38100" dir="2700000" algn="tl">
                            <a:srgbClr val="000000">
                              <a:alpha val="43137"/>
                            </a:srgbClr>
                          </a:outerShdw>
                        </a:effectLst>
                      </a:endParaRPr>
                    </a:p>
                    <a:p>
                      <a:r>
                        <a:rPr lang="pl-PL" sz="2000" dirty="0">
                          <a:effectLst>
                            <a:outerShdw blurRad="38100" dist="38100" dir="2700000" algn="tl">
                              <a:srgbClr val="000000">
                                <a:alpha val="43137"/>
                              </a:srgbClr>
                            </a:outerShdw>
                          </a:effectLst>
                        </a:rPr>
                        <a:t>Rozpoznanie pragmatyczne: zaburzenie z</a:t>
                      </a:r>
                      <a:r>
                        <a:rPr lang="pl-PL" sz="2000" baseline="0" dirty="0">
                          <a:effectLst>
                            <a:outerShdw blurRad="38100" dist="38100" dir="2700000" algn="tl">
                              <a:srgbClr val="000000">
                                <a:alpha val="43137"/>
                              </a:srgbClr>
                            </a:outerShdw>
                          </a:effectLst>
                        </a:rPr>
                        <a:t> objawami somatycznymi z dominującym bólem </a:t>
                      </a:r>
                      <a:endParaRPr lang="pl-PL" sz="2000" dirty="0">
                        <a:effectLst>
                          <a:outerShdw blurRad="38100" dist="38100" dir="2700000" algn="tl">
                            <a:srgbClr val="000000">
                              <a:alpha val="43137"/>
                            </a:srgbClr>
                          </a:outerShdw>
                        </a:effectLst>
                      </a:endParaRPr>
                    </a:p>
                  </a:txBody>
                  <a:tcPr marL="68580" marR="685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639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09800" y="190500"/>
            <a:ext cx="7772400" cy="762000"/>
          </a:xfrm>
        </p:spPr>
        <p:txBody>
          <a:bodyPr/>
          <a:lstStyle/>
          <a:p>
            <a:r>
              <a:rPr lang="pl-PL" i="1">
                <a:latin typeface="Times New Roman" pitchFamily="18" charset="0"/>
              </a:rPr>
              <a:t>„Mógłbym umrzeć”</a:t>
            </a:r>
            <a:endParaRPr lang="pl-PL">
              <a:latin typeface="Times New Roman" pitchFamily="18" charset="0"/>
            </a:endParaRPr>
          </a:p>
        </p:txBody>
      </p:sp>
      <p:sp>
        <p:nvSpPr>
          <p:cNvPr id="75779" name="Rectangle 3"/>
          <p:cNvSpPr>
            <a:spLocks noGrp="1" noChangeArrowheads="1"/>
          </p:cNvSpPr>
          <p:nvPr>
            <p:ph sz="quarter" idx="4294967295"/>
          </p:nvPr>
        </p:nvSpPr>
        <p:spPr>
          <a:xfrm>
            <a:off x="2286000" y="1524000"/>
            <a:ext cx="7772400" cy="4114800"/>
          </a:xfrm>
          <a:prstGeom prst="rect">
            <a:avLst/>
          </a:prstGeom>
        </p:spPr>
        <p:txBody>
          <a:bodyPr>
            <a:normAutofit fontScale="92500" lnSpcReduction="20000"/>
          </a:bodyPr>
          <a:lstStyle/>
          <a:p>
            <a:pPr>
              <a:lnSpc>
                <a:spcPct val="90000"/>
              </a:lnSpc>
              <a:buFont typeface="Wingdings" pitchFamily="2" charset="2"/>
              <a:buNone/>
            </a:pPr>
            <a:r>
              <a:rPr lang="pl-PL" sz="2000">
                <a:latin typeface="Times New Roman" pitchFamily="18" charset="0"/>
              </a:rPr>
              <a:t>	</a:t>
            </a:r>
            <a:r>
              <a:rPr lang="pl-PL" sz="2000" b="1">
                <a:latin typeface="Times New Roman" pitchFamily="18" charset="0"/>
              </a:rPr>
              <a:t>Jerzy obudził się krytycznej nocy z dusznością, obfitymi potami i kołataniem serca. Usiłował zmierzyć sobie tętno, ale nie było to możliwe - na sekundę przypadały co najmniej dwa uderzenie serca. Pomyślał „Mógłbym umrzeć”. Był to już trzeci tego typu atak w tym tygodniu i co najmniej 10-y w tym miesiącu - wszystkie z nich zdarzały się zaraz po zaśnięciu.</a:t>
            </a:r>
          </a:p>
          <a:p>
            <a:pPr>
              <a:lnSpc>
                <a:spcPct val="90000"/>
              </a:lnSpc>
              <a:buFont typeface="Wingdings" pitchFamily="2" charset="2"/>
              <a:buNone/>
            </a:pPr>
            <a:r>
              <a:rPr lang="pl-PL" sz="2000" b="1">
                <a:latin typeface="Times New Roman" pitchFamily="18" charset="0"/>
              </a:rPr>
              <a:t> Problem zaczął się przed dwoma laty, gdy skończył 50 lat, i budził lęk przed zasypianiem. Po każdym tego typu napadzie czuł się zmęczony przez następny dzień. Z powodu „ataków serca” leczył się u kardiologa, który rozpoznał u niego „chorobę wieńcową” i „niedotlenienie mięśnia sercowego”. Do psychiatry zgłosił się z powodu zaburzeń snu, prosząc o jakiś proszek nasenny. </a:t>
            </a:r>
          </a:p>
          <a:p>
            <a:pPr>
              <a:lnSpc>
                <a:spcPct val="90000"/>
              </a:lnSpc>
              <a:buFont typeface="Wingdings" pitchFamily="2" charset="2"/>
              <a:buNone/>
            </a:pPr>
            <a:r>
              <a:rPr lang="pl-PL" sz="2000" b="1">
                <a:latin typeface="Times New Roman" pitchFamily="18" charset="0"/>
              </a:rPr>
              <a:t>Wywiad ujawnił, że pierwsze tego typu napady wystąpiły w wieku 12 lat - pierwszy atak miał miejsce w czasie wycieczki szkolnej w Tatry. Przez 2-3 lata leczył się wtedy z powodu „nerwicy serca”. Okazało się, że napady przed dwoma laty nasiliły się po tym jak odchudził się o około 15 kg. Przed dwoma laty stał się również abstynentem - poprzednio wypijał dziennie 8-10 piw.</a:t>
            </a:r>
          </a:p>
        </p:txBody>
      </p:sp>
      <p:sp>
        <p:nvSpPr>
          <p:cNvPr id="6" name="Symbol zastępczy numeru slajdu 5"/>
          <p:cNvSpPr>
            <a:spLocks noGrp="1"/>
          </p:cNvSpPr>
          <p:nvPr>
            <p:ph type="sldNum" sz="quarter" idx="12"/>
          </p:nvPr>
        </p:nvSpPr>
        <p:spPr/>
        <p:txBody>
          <a:bodyPr/>
          <a:lstStyle/>
          <a:p>
            <a:fld id="{EBE7F109-48FA-47C9-9490-A4D4A5E0C087}" type="slidenum">
              <a:rPr lang="pl-PL">
                <a:solidFill>
                  <a:prstClr val="black"/>
                </a:solidFill>
              </a:rPr>
              <a:pPr/>
              <a:t>135</a:t>
            </a:fld>
            <a:endParaRPr lang="pl-PL">
              <a:solidFill>
                <a:prstClr val="black"/>
              </a:solidFill>
            </a:endParaRPr>
          </a:p>
        </p:txBody>
      </p:sp>
    </p:spTree>
    <p:extLst>
      <p:ext uri="{BB962C8B-B14F-4D97-AF65-F5344CB8AC3E}">
        <p14:creationId xmlns:p14="http://schemas.microsoft.com/office/powerpoint/2010/main" val="1042938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ppt_w</p:attrName>
                                        </p:attrNameLst>
                                      </p:cBhvr>
                                      <p:tavLst>
                                        <p:tav tm="0">
                                          <p:val>
                                            <p:fltVal val="0"/>
                                          </p:val>
                                        </p:tav>
                                        <p:tav tm="100000">
                                          <p:val>
                                            <p:strVal val="#ppt_w"/>
                                          </p:val>
                                        </p:tav>
                                      </p:tavLst>
                                    </p:anim>
                                    <p:anim calcmode="lin" valueType="num">
                                      <p:cBhvr>
                                        <p:cTn id="8" dur="500" fill="hold"/>
                                        <p:tgtEl>
                                          <p:spTgt spid="75778"/>
                                        </p:tgtEl>
                                        <p:attrNameLst>
                                          <p:attrName>ppt_h</p:attrName>
                                        </p:attrNameLst>
                                      </p:cBhvr>
                                      <p:tavLst>
                                        <p:tav tm="0">
                                          <p:val>
                                            <p:fltVal val="0"/>
                                          </p:val>
                                        </p:tav>
                                        <p:tav tm="100000">
                                          <p:val>
                                            <p:strVal val="#ppt_h"/>
                                          </p:val>
                                        </p:tav>
                                      </p:tavLst>
                                    </p:anim>
                                    <p:anim calcmode="lin" valueType="num">
                                      <p:cBhvr>
                                        <p:cTn id="9" dur="500" fill="hold"/>
                                        <p:tgtEl>
                                          <p:spTgt spid="75778"/>
                                        </p:tgtEl>
                                        <p:attrNameLst>
                                          <p:attrName>ppt_x</p:attrName>
                                        </p:attrNameLst>
                                      </p:cBhvr>
                                      <p:tavLst>
                                        <p:tav tm="0">
                                          <p:val>
                                            <p:fltVal val="0.5"/>
                                          </p:val>
                                        </p:tav>
                                        <p:tav tm="100000">
                                          <p:val>
                                            <p:strVal val="#ppt_x"/>
                                          </p:val>
                                        </p:tav>
                                      </p:tavLst>
                                    </p:anim>
                                    <p:anim calcmode="lin" valueType="num">
                                      <p:cBhvr>
                                        <p:cTn id="10" dur="500" fill="hold"/>
                                        <p:tgtEl>
                                          <p:spTgt spid="75778"/>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75778"/>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75779">
                                            <p:txEl>
                                              <p:pRg st="0" end="0"/>
                                            </p:txEl>
                                          </p:spTgt>
                                        </p:tgtEl>
                                        <p:attrNameLst>
                                          <p:attrName>style.visibility</p:attrName>
                                        </p:attrNameLst>
                                      </p:cBhvr>
                                      <p:to>
                                        <p:strVal val="visible"/>
                                      </p:to>
                                    </p:set>
                                    <p:anim calcmode="lin" valueType="num">
                                      <p:cBhvr>
                                        <p:cTn id="15" dur="500" fill="hold"/>
                                        <p:tgtEl>
                                          <p:spTgt spid="7577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577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75779">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75779">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75779">
                                            <p:txEl>
                                              <p:pRg st="0" end="0"/>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75779">
                                            <p:txEl>
                                              <p:pRg st="1" end="1"/>
                                            </p:txEl>
                                          </p:spTgt>
                                        </p:tgtEl>
                                        <p:attrNameLst>
                                          <p:attrName>style.visibility</p:attrName>
                                        </p:attrNameLst>
                                      </p:cBhvr>
                                      <p:to>
                                        <p:strVal val="visible"/>
                                      </p:to>
                                    </p:set>
                                    <p:anim calcmode="lin" valueType="num">
                                      <p:cBhvr>
                                        <p:cTn id="23" dur="500" fill="hold"/>
                                        <p:tgtEl>
                                          <p:spTgt spid="7577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75779">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75779">
                                            <p:txEl>
                                              <p:pRg st="1" end="1"/>
                                            </p:txEl>
                                          </p:spTgt>
                                        </p:tgtEl>
                                        <p:attrNameLst>
                                          <p:attrName>ppt_x</p:attrName>
                                        </p:attrNameLst>
                                      </p:cBhvr>
                                      <p:tavLst>
                                        <p:tav tm="0">
                                          <p:val>
                                            <p:fltVal val="0.5"/>
                                          </p:val>
                                        </p:tav>
                                        <p:tav tm="100000">
                                          <p:val>
                                            <p:strVal val="#ppt_x"/>
                                          </p:val>
                                        </p:tav>
                                      </p:tavLst>
                                    </p:anim>
                                    <p:anim calcmode="lin" valueType="num">
                                      <p:cBhvr>
                                        <p:cTn id="26" dur="500" fill="hold"/>
                                        <p:tgtEl>
                                          <p:spTgt spid="75779">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75779">
                                            <p:txEl>
                                              <p:pRg st="1" end="1"/>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75779">
                                            <p:txEl>
                                              <p:pRg st="2" end="2"/>
                                            </p:txEl>
                                          </p:spTgt>
                                        </p:tgtEl>
                                        <p:attrNameLst>
                                          <p:attrName>style.visibility</p:attrName>
                                        </p:attrNameLst>
                                      </p:cBhvr>
                                      <p:to>
                                        <p:strVal val="visible"/>
                                      </p:to>
                                    </p:set>
                                    <p:anim calcmode="lin" valueType="num">
                                      <p:cBhvr>
                                        <p:cTn id="31" dur="500" fill="hold"/>
                                        <p:tgtEl>
                                          <p:spTgt spid="7577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5779">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75779">
                                            <p:txEl>
                                              <p:pRg st="2" end="2"/>
                                            </p:txEl>
                                          </p:spTgt>
                                        </p:tgtEl>
                                        <p:attrNameLst>
                                          <p:attrName>ppt_x</p:attrName>
                                        </p:attrNameLst>
                                      </p:cBhvr>
                                      <p:tavLst>
                                        <p:tav tm="0">
                                          <p:val>
                                            <p:fltVal val="0.5"/>
                                          </p:val>
                                        </p:tav>
                                        <p:tav tm="100000">
                                          <p:val>
                                            <p:strVal val="#ppt_x"/>
                                          </p:val>
                                        </p:tav>
                                      </p:tavLst>
                                    </p:anim>
                                    <p:anim calcmode="lin" valueType="num">
                                      <p:cBhvr>
                                        <p:cTn id="34" dur="500" fill="hold"/>
                                        <p:tgtEl>
                                          <p:spTgt spid="75779">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75779">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779464"/>
            <a:ext cx="8229600" cy="727075"/>
          </a:xfrm>
        </p:spPr>
        <p:txBody>
          <a:bodyPr>
            <a:normAutofit fontScale="90000"/>
          </a:bodyPr>
          <a:lstStyle/>
          <a:p>
            <a:r>
              <a:rPr lang="pl-PL"/>
              <a:t>Historia #2</a:t>
            </a:r>
          </a:p>
        </p:txBody>
      </p:sp>
      <p:sp>
        <p:nvSpPr>
          <p:cNvPr id="17411" name="Rectangle 3"/>
          <p:cNvSpPr>
            <a:spLocks noGrp="1" noChangeArrowheads="1"/>
          </p:cNvSpPr>
          <p:nvPr>
            <p:ph sz="quarter" idx="4294967295"/>
          </p:nvPr>
        </p:nvSpPr>
        <p:spPr>
          <a:xfrm>
            <a:off x="1981201" y="1981200"/>
            <a:ext cx="4037013" cy="3886200"/>
          </a:xfrm>
          <a:prstGeom prst="rect">
            <a:avLst/>
          </a:prstGeom>
        </p:spPr>
        <p:txBody>
          <a:bodyPr>
            <a:normAutofit/>
          </a:bodyPr>
          <a:lstStyle/>
          <a:p>
            <a:r>
              <a:rPr lang="pl-PL"/>
              <a:t>Wywiad rodzinny</a:t>
            </a:r>
          </a:p>
          <a:p>
            <a:r>
              <a:rPr lang="pl-PL"/>
              <a:t>Jedynak, matka z cechami osobowości anankastycznej, ojciec podporządkowany. Przed rokiem ciężko przebył śmierć dziadka – wystąpiły wtedy obawy, że jest zakażony wirusem HIV.</a:t>
            </a:r>
          </a:p>
        </p:txBody>
      </p:sp>
      <p:sp>
        <p:nvSpPr>
          <p:cNvPr id="17412" name="Rectangle 4"/>
          <p:cNvSpPr>
            <a:spLocks noGrp="1" noChangeArrowheads="1"/>
          </p:cNvSpPr>
          <p:nvPr>
            <p:ph sz="quarter" idx="4294967295"/>
          </p:nvPr>
        </p:nvSpPr>
        <p:spPr>
          <a:xfrm>
            <a:off x="6153150" y="2367094"/>
            <a:ext cx="3829050" cy="3424107"/>
          </a:xfrm>
          <a:prstGeom prst="rect">
            <a:avLst/>
          </a:prstGeom>
        </p:spPr>
        <p:txBody>
          <a:bodyPr>
            <a:normAutofit fontScale="92500" lnSpcReduction="20000"/>
          </a:bodyPr>
          <a:lstStyle/>
          <a:p>
            <a:pPr>
              <a:lnSpc>
                <a:spcPct val="90000"/>
              </a:lnSpc>
            </a:pPr>
            <a:r>
              <a:rPr lang="pl-PL"/>
              <a:t>Wywiad socjalny</a:t>
            </a:r>
          </a:p>
          <a:p>
            <a:pPr>
              <a:lnSpc>
                <a:spcPct val="90000"/>
              </a:lnSpc>
            </a:pPr>
            <a:r>
              <a:rPr lang="pl-PL"/>
              <a:t>Mieszka w akademiku, często zmienia pokój „koledzy nie wytrzymują jak sprząta”. Od dwu lat ma dziewczynę, do której dzwoni 2-3 razy dziennie – dziewczyna mieszka innym mieście wojewódzkim.</a:t>
            </a:r>
          </a:p>
          <a:p>
            <a:pPr>
              <a:lnSpc>
                <a:spcPct val="90000"/>
              </a:lnSpc>
            </a:pPr>
            <a:r>
              <a:rPr lang="pl-PL"/>
              <a:t>Wywiad somatyczny</a:t>
            </a:r>
          </a:p>
          <a:p>
            <a:pPr>
              <a:lnSpc>
                <a:spcPct val="90000"/>
              </a:lnSpc>
            </a:pPr>
            <a:r>
              <a:rPr lang="pl-PL"/>
              <a:t>Bez przebytych i obecnych chorób somatycznych.</a:t>
            </a:r>
          </a:p>
        </p:txBody>
      </p:sp>
    </p:spTree>
    <p:extLst>
      <p:ext uri="{BB962C8B-B14F-4D97-AF65-F5344CB8AC3E}">
        <p14:creationId xmlns:p14="http://schemas.microsoft.com/office/powerpoint/2010/main" val="2686764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dissolve">
                                      <p:cBhvr>
                                        <p:cTn id="7" dur="5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dissolve">
                                      <p:cBhvr>
                                        <p:cTn id="12" dur="500"/>
                                        <p:tgtEl>
                                          <p:spTgt spid="17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dissolve">
                                      <p:cBhvr>
                                        <p:cTn id="17" dur="500"/>
                                        <p:tgtEl>
                                          <p:spTgt spid="17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2">
                                            <p:txEl>
                                              <p:pRg st="3" end="3"/>
                                            </p:txEl>
                                          </p:spTgt>
                                        </p:tgtEl>
                                        <p:attrNameLst>
                                          <p:attrName>style.visibility</p:attrName>
                                        </p:attrNameLst>
                                      </p:cBhvr>
                                      <p:to>
                                        <p:strVal val="visible"/>
                                      </p:to>
                                    </p:set>
                                    <p:animEffect transition="in" filter="dissolve">
                                      <p:cBhvr>
                                        <p:cTn id="22" dur="500"/>
                                        <p:tgtEl>
                                          <p:spTgt spid="174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1">
                                            <p:txEl>
                                              <p:pRg st="0" end="0"/>
                                            </p:txEl>
                                          </p:spTgt>
                                        </p:tgtEl>
                                        <p:attrNameLst>
                                          <p:attrName>style.visibility</p:attrName>
                                        </p:attrNameLst>
                                      </p:cBhvr>
                                      <p:to>
                                        <p:strVal val="visible"/>
                                      </p:to>
                                    </p:set>
                                    <p:animEffect transition="in" filter="dissolve">
                                      <p:cBhvr>
                                        <p:cTn id="27" dur="500"/>
                                        <p:tgtEl>
                                          <p:spTgt spid="174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11">
                                            <p:txEl>
                                              <p:pRg st="1" end="1"/>
                                            </p:txEl>
                                          </p:spTgt>
                                        </p:tgtEl>
                                        <p:attrNameLst>
                                          <p:attrName>style.visibility</p:attrName>
                                        </p:attrNameLst>
                                      </p:cBhvr>
                                      <p:to>
                                        <p:strVal val="visible"/>
                                      </p:to>
                                    </p:set>
                                    <p:animEffect transition="in" filter="dissolve">
                                      <p:cBhvr>
                                        <p:cTn id="3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P spid="17412"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779464"/>
            <a:ext cx="8229600" cy="727075"/>
          </a:xfrm>
        </p:spPr>
        <p:txBody>
          <a:bodyPr>
            <a:normAutofit fontScale="90000"/>
          </a:bodyPr>
          <a:lstStyle/>
          <a:p>
            <a:r>
              <a:rPr lang="pl-PL"/>
              <a:t>Historia #2</a:t>
            </a:r>
          </a:p>
        </p:txBody>
      </p:sp>
      <p:sp>
        <p:nvSpPr>
          <p:cNvPr id="18435" name="Rectangle 3"/>
          <p:cNvSpPr>
            <a:spLocks noGrp="1" noChangeArrowheads="1"/>
          </p:cNvSpPr>
          <p:nvPr>
            <p:ph sz="quarter" idx="4294967295"/>
          </p:nvPr>
        </p:nvSpPr>
        <p:spPr>
          <a:xfrm>
            <a:off x="1981201" y="1981200"/>
            <a:ext cx="4037013" cy="3886200"/>
          </a:xfrm>
          <a:prstGeom prst="rect">
            <a:avLst/>
          </a:prstGeom>
        </p:spPr>
        <p:txBody>
          <a:bodyPr>
            <a:normAutofit/>
          </a:bodyPr>
          <a:lstStyle/>
          <a:p>
            <a:r>
              <a:rPr lang="pl-PL"/>
              <a:t>Badanie stanu neurologicznego</a:t>
            </a:r>
          </a:p>
          <a:p>
            <a:r>
              <a:rPr lang="pl-PL"/>
              <a:t>Opisane jako dyskinezy, maskowata twarz, tiki ruchowe</a:t>
            </a:r>
          </a:p>
          <a:p>
            <a:r>
              <a:rPr lang="pl-PL"/>
              <a:t>EEG – niespecyficzne zmiany, bez zmian ogniskowych.</a:t>
            </a:r>
          </a:p>
        </p:txBody>
      </p:sp>
      <p:sp>
        <p:nvSpPr>
          <p:cNvPr id="18436" name="Rectangle 4"/>
          <p:cNvSpPr>
            <a:spLocks noGrp="1" noChangeArrowheads="1"/>
          </p:cNvSpPr>
          <p:nvPr>
            <p:ph sz="quarter" idx="4294967295"/>
          </p:nvPr>
        </p:nvSpPr>
        <p:spPr>
          <a:xfrm>
            <a:off x="6019801" y="1524000"/>
            <a:ext cx="4029075" cy="4114800"/>
          </a:xfrm>
          <a:prstGeom prst="rect">
            <a:avLst/>
          </a:prstGeom>
        </p:spPr>
        <p:txBody>
          <a:bodyPr>
            <a:normAutofit fontScale="92500" lnSpcReduction="20000"/>
          </a:bodyPr>
          <a:lstStyle/>
          <a:p>
            <a:pPr>
              <a:lnSpc>
                <a:spcPct val="90000"/>
              </a:lnSpc>
            </a:pPr>
            <a:r>
              <a:rPr lang="pl-PL"/>
              <a:t>Odchylenia w stanie psychicznym:</a:t>
            </a:r>
          </a:p>
          <a:p>
            <a:pPr>
              <a:lnSpc>
                <a:spcPct val="90000"/>
              </a:lnSpc>
            </a:pPr>
            <a:r>
              <a:rPr lang="pl-PL"/>
              <a:t>Słaby kontakt wzrokowy</a:t>
            </a:r>
          </a:p>
          <a:p>
            <a:pPr>
              <a:lnSpc>
                <a:spcPct val="90000"/>
              </a:lnSpc>
            </a:pPr>
            <a:r>
              <a:rPr lang="pl-PL"/>
              <a:t>Sztywny afekt</a:t>
            </a:r>
          </a:p>
          <a:p>
            <a:pPr>
              <a:lnSpc>
                <a:spcPct val="90000"/>
              </a:lnSpc>
            </a:pPr>
            <a:r>
              <a:rPr lang="pl-PL"/>
              <a:t>Cechy dysforii</a:t>
            </a:r>
          </a:p>
          <a:p>
            <a:pPr>
              <a:lnSpc>
                <a:spcPct val="90000"/>
              </a:lnSpc>
            </a:pPr>
            <a:r>
              <a:rPr lang="pl-PL"/>
              <a:t>Ciągle mówi o swojej dziewczynie</a:t>
            </a:r>
          </a:p>
          <a:p>
            <a:pPr>
              <a:lnSpc>
                <a:spcPct val="90000"/>
              </a:lnSpc>
            </a:pPr>
            <a:r>
              <a:rPr lang="pl-PL"/>
              <a:t>Chce zablokować myśli o niej i o „wacie szklanej”</a:t>
            </a:r>
          </a:p>
          <a:p>
            <a:pPr>
              <a:lnSpc>
                <a:spcPct val="90000"/>
              </a:lnSpc>
            </a:pPr>
            <a:r>
              <a:rPr lang="pl-PL"/>
              <a:t>Badany przed dwoma miesiącami przy użyciu Y-BOSC – obsesje=17, kompulsje=20; oraz MADRS=28</a:t>
            </a:r>
          </a:p>
        </p:txBody>
      </p:sp>
    </p:spTree>
    <p:extLst>
      <p:ext uri="{BB962C8B-B14F-4D97-AF65-F5344CB8AC3E}">
        <p14:creationId xmlns:p14="http://schemas.microsoft.com/office/powerpoint/2010/main" val="163620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dissolve">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dissolve">
                                      <p:cBhvr>
                                        <p:cTn id="12" dur="500"/>
                                        <p:tgtEl>
                                          <p:spTgt spid="18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animEffect transition="in" filter="dissolve">
                                      <p:cBhvr>
                                        <p:cTn id="17" dur="500"/>
                                        <p:tgtEl>
                                          <p:spTgt spid="184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6">
                                            <p:txEl>
                                              <p:pRg st="3" end="3"/>
                                            </p:txEl>
                                          </p:spTgt>
                                        </p:tgtEl>
                                        <p:attrNameLst>
                                          <p:attrName>style.visibility</p:attrName>
                                        </p:attrNameLst>
                                      </p:cBhvr>
                                      <p:to>
                                        <p:strVal val="visible"/>
                                      </p:to>
                                    </p:set>
                                    <p:animEffect transition="in" filter="dissolve">
                                      <p:cBhvr>
                                        <p:cTn id="22" dur="500"/>
                                        <p:tgtEl>
                                          <p:spTgt spid="184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36">
                                            <p:txEl>
                                              <p:pRg st="4" end="4"/>
                                            </p:txEl>
                                          </p:spTgt>
                                        </p:tgtEl>
                                        <p:attrNameLst>
                                          <p:attrName>style.visibility</p:attrName>
                                        </p:attrNameLst>
                                      </p:cBhvr>
                                      <p:to>
                                        <p:strVal val="visible"/>
                                      </p:to>
                                    </p:set>
                                    <p:animEffect transition="in" filter="dissolve">
                                      <p:cBhvr>
                                        <p:cTn id="27" dur="500"/>
                                        <p:tgtEl>
                                          <p:spTgt spid="184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436">
                                            <p:txEl>
                                              <p:pRg st="5" end="5"/>
                                            </p:txEl>
                                          </p:spTgt>
                                        </p:tgtEl>
                                        <p:attrNameLst>
                                          <p:attrName>style.visibility</p:attrName>
                                        </p:attrNameLst>
                                      </p:cBhvr>
                                      <p:to>
                                        <p:strVal val="visible"/>
                                      </p:to>
                                    </p:set>
                                    <p:animEffect transition="in" filter="dissolve">
                                      <p:cBhvr>
                                        <p:cTn id="32" dur="500"/>
                                        <p:tgtEl>
                                          <p:spTgt spid="184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36">
                                            <p:txEl>
                                              <p:pRg st="6" end="6"/>
                                            </p:txEl>
                                          </p:spTgt>
                                        </p:tgtEl>
                                        <p:attrNameLst>
                                          <p:attrName>style.visibility</p:attrName>
                                        </p:attrNameLst>
                                      </p:cBhvr>
                                      <p:to>
                                        <p:strVal val="visible"/>
                                      </p:to>
                                    </p:set>
                                    <p:animEffect transition="in" filter="dissolve">
                                      <p:cBhvr>
                                        <p:cTn id="37" dur="500"/>
                                        <p:tgtEl>
                                          <p:spTgt spid="184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435">
                                            <p:txEl>
                                              <p:pRg st="0" end="0"/>
                                            </p:txEl>
                                          </p:spTgt>
                                        </p:tgtEl>
                                        <p:attrNameLst>
                                          <p:attrName>style.visibility</p:attrName>
                                        </p:attrNameLst>
                                      </p:cBhvr>
                                      <p:to>
                                        <p:strVal val="visible"/>
                                      </p:to>
                                    </p:set>
                                    <p:animEffect transition="in" filter="dissolve">
                                      <p:cBhvr>
                                        <p:cTn id="42" dur="500"/>
                                        <p:tgtEl>
                                          <p:spTgt spid="1843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435">
                                            <p:txEl>
                                              <p:pRg st="1" end="1"/>
                                            </p:txEl>
                                          </p:spTgt>
                                        </p:tgtEl>
                                        <p:attrNameLst>
                                          <p:attrName>style.visibility</p:attrName>
                                        </p:attrNameLst>
                                      </p:cBhvr>
                                      <p:to>
                                        <p:strVal val="visible"/>
                                      </p:to>
                                    </p:set>
                                    <p:animEffect transition="in" filter="dissolve">
                                      <p:cBhvr>
                                        <p:cTn id="47" dur="500"/>
                                        <p:tgtEl>
                                          <p:spTgt spid="1843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435">
                                            <p:txEl>
                                              <p:pRg st="2" end="2"/>
                                            </p:txEl>
                                          </p:spTgt>
                                        </p:tgtEl>
                                        <p:attrNameLst>
                                          <p:attrName>style.visibility</p:attrName>
                                        </p:attrNameLst>
                                      </p:cBhvr>
                                      <p:to>
                                        <p:strVal val="visible"/>
                                      </p:to>
                                    </p:set>
                                    <p:animEffect transition="in" filter="dissolve">
                                      <p:cBhvr>
                                        <p:cTn id="52"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843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03513" y="0"/>
            <a:ext cx="8885237" cy="1155700"/>
          </a:xfrm>
        </p:spPr>
        <p:txBody>
          <a:bodyPr>
            <a:normAutofit/>
          </a:bodyPr>
          <a:lstStyle/>
          <a:p>
            <a:r>
              <a:rPr lang="pl-PL" sz="2800" dirty="0"/>
              <a:t>Częstość zaburzeń dwubiegunowych u pacjentów depresyjnych/lękowych u lekarzy rodzinnych</a:t>
            </a:r>
          </a:p>
        </p:txBody>
      </p:sp>
      <p:graphicFrame>
        <p:nvGraphicFramePr>
          <p:cNvPr id="3077" name="Object 5"/>
          <p:cNvGraphicFramePr>
            <a:graphicFrameLocks noGrp="1" noChangeAspect="1"/>
          </p:cNvGraphicFramePr>
          <p:nvPr>
            <p:ph type="chart" idx="1"/>
            <p:extLst/>
          </p:nvPr>
        </p:nvGraphicFramePr>
        <p:xfrm>
          <a:off x="1847529" y="1625345"/>
          <a:ext cx="8616849" cy="4641362"/>
        </p:xfrm>
        <a:graphic>
          <a:graphicData uri="http://schemas.openxmlformats.org/presentationml/2006/ole">
            <mc:AlternateContent xmlns:mc="http://schemas.openxmlformats.org/markup-compatibility/2006">
              <mc:Choice xmlns:v="urn:schemas-microsoft-com:vml" Requires="v">
                <p:oleObj spid="_x0000_s9223" name="Wykres" r:id="rId4" imgW="4372148" imgH="4133809" progId="MSGraph.Chart.8">
                  <p:embed followColorScheme="full"/>
                </p:oleObj>
              </mc:Choice>
              <mc:Fallback>
                <p:oleObj name="Wykres" r:id="rId4" imgW="4372148" imgH="4133809" progId="MSGraph.Chart.8">
                  <p:embed followColorScheme="full"/>
                  <p:pic>
                    <p:nvPicPr>
                      <p:cNvPr id="3077" name="Object 5"/>
                      <p:cNvPicPr>
                        <a:picLocks noGrp="1" noChangeAspect="1" noChangeArrowheads="1"/>
                      </p:cNvPicPr>
                      <p:nvPr/>
                    </p:nvPicPr>
                    <p:blipFill>
                      <a:blip r:embed="rId5"/>
                      <a:srcRect/>
                      <a:stretch>
                        <a:fillRect/>
                      </a:stretch>
                    </p:blipFill>
                    <p:spPr bwMode="auto">
                      <a:xfrm>
                        <a:off x="1847529" y="1625345"/>
                        <a:ext cx="8616849" cy="46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ymbol zastępczy stopki 4"/>
          <p:cNvSpPr>
            <a:spLocks noGrp="1"/>
          </p:cNvSpPr>
          <p:nvPr>
            <p:ph type="ftr" sz="quarter" idx="11"/>
          </p:nvPr>
        </p:nvSpPr>
        <p:spPr/>
        <p:txBody>
          <a:bodyPr/>
          <a:lstStyle/>
          <a:p>
            <a:r>
              <a:rPr lang="pl-PL">
                <a:solidFill>
                  <a:prstClr val="black">
                    <a:tint val="75000"/>
                  </a:prstClr>
                </a:solidFill>
                <a:latin typeface="Cambria"/>
              </a:rPr>
              <a:t>Manning i in. 1997</a:t>
            </a:r>
          </a:p>
        </p:txBody>
      </p:sp>
      <p:sp>
        <p:nvSpPr>
          <p:cNvPr id="3076" name="Rectangle 4"/>
          <p:cNvSpPr>
            <a:spLocks noChangeArrowheads="1"/>
          </p:cNvSpPr>
          <p:nvPr/>
        </p:nvSpPr>
        <p:spPr bwMode="auto">
          <a:xfrm>
            <a:off x="3952875" y="1819275"/>
            <a:ext cx="9144000" cy="369332"/>
          </a:xfrm>
          <a:prstGeom prst="rect">
            <a:avLst/>
          </a:prstGeom>
          <a:noFill/>
          <a:ln w="9525">
            <a:noFill/>
            <a:miter lim="800000"/>
            <a:headEnd/>
            <a:tailEnd/>
          </a:ln>
          <a:effectLst/>
        </p:spPr>
        <p:txBody>
          <a:bodyPr>
            <a:spAutoFit/>
          </a:bodyPr>
          <a:lstStyle/>
          <a:p>
            <a:endParaRPr lang="pl-PL">
              <a:solidFill>
                <a:prstClr val="black"/>
              </a:solidFill>
              <a:latin typeface="Cambria"/>
            </a:endParaRPr>
          </a:p>
        </p:txBody>
      </p:sp>
    </p:spTree>
    <p:extLst>
      <p:ext uri="{BB962C8B-B14F-4D97-AF65-F5344CB8AC3E}">
        <p14:creationId xmlns:p14="http://schemas.microsoft.com/office/powerpoint/2010/main" val="1967777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0-#ppt_w/2"/>
                                          </p:val>
                                        </p:tav>
                                        <p:tav tm="100000">
                                          <p:val>
                                            <p:strVal val="#ppt_x"/>
                                          </p:val>
                                        </p:tav>
                                      </p:tavLst>
                                    </p:anim>
                                    <p:anim calcmode="lin" valueType="num">
                                      <p:cBhvr additive="base">
                                        <p:cTn id="20" dur="500" fill="hold"/>
                                        <p:tgtEl>
                                          <p:spTgt spid="30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OleChart spid="3077" grpId="0"/>
      <p:bldP spid="30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lgn="ctr"/>
            <a:r>
              <a:rPr lang="pl-PL" sz="4000">
                <a:solidFill>
                  <a:srgbClr val="000082"/>
                </a:solidFill>
                <a:latin typeface="Cambria"/>
              </a:rPr>
              <a:t>Kłopoty diagnostyczne – BD vs. UD</a:t>
            </a:r>
            <a:br>
              <a:rPr lang="pl-PL" sz="4000">
                <a:solidFill>
                  <a:srgbClr val="000082"/>
                </a:solidFill>
                <a:latin typeface="Cambria"/>
              </a:rPr>
            </a:br>
            <a:r>
              <a:rPr lang="pl-PL" sz="2000">
                <a:solidFill>
                  <a:srgbClr val="000082"/>
                </a:solidFill>
                <a:latin typeface="Cambria"/>
              </a:rPr>
              <a:t>[Goodwin i Jamison-1990]</a:t>
            </a:r>
            <a:endParaRPr lang="pl-PL" sz="4000">
              <a:solidFill>
                <a:srgbClr val="000082"/>
              </a:solidFill>
              <a:latin typeface="Cambria"/>
            </a:endParaRPr>
          </a:p>
        </p:txBody>
      </p:sp>
      <p:graphicFrame>
        <p:nvGraphicFramePr>
          <p:cNvPr id="46088" name="Group 8"/>
          <p:cNvGraphicFramePr>
            <a:graphicFrameLocks noGrp="1"/>
          </p:cNvGraphicFramePr>
          <p:nvPr/>
        </p:nvGraphicFramePr>
        <p:xfrm>
          <a:off x="2209800" y="1981200"/>
          <a:ext cx="7772400" cy="4236720"/>
        </p:xfrm>
        <a:graphic>
          <a:graphicData uri="http://schemas.openxmlformats.org/drawingml/2006/table">
            <a:tbl>
              <a:tblPr/>
              <a:tblGrid>
                <a:gridCol w="5943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Wiek zachorowania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BD&lt;UD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K/M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UD&gt;BD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Pozytywny wywiad rodzinny co do UD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Pozytywny wywiad rodzinny co do BD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Pozytywny wywiad rodzinny co do uzależnienia od substancji psychoaktywnych (w tym alkoholu)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Przewlekłość depresji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UD&gt;BD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Czas trwania pełnoobjawowej depresji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Epizody depresji z cechami psychotycznymi (kobiety)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Poważne próby samobójcze (kobiety)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67046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3" name="Text Box 3"/>
          <p:cNvSpPr txBox="1">
            <a:spLocks noChangeArrowheads="1"/>
          </p:cNvSpPr>
          <p:nvPr/>
        </p:nvSpPr>
        <p:spPr bwMode="auto">
          <a:xfrm rot="-5378655">
            <a:off x="794545" y="3606007"/>
            <a:ext cx="3087687"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sz="1400" dirty="0">
                <a:solidFill>
                  <a:prstClr val="black"/>
                </a:solidFill>
                <a:latin typeface="Arial" charset="0"/>
              </a:rPr>
              <a:t>%</a:t>
            </a:r>
            <a:r>
              <a:rPr lang="en-US" sz="1400" dirty="0">
                <a:solidFill>
                  <a:prstClr val="black"/>
                </a:solidFill>
                <a:latin typeface="Arial" charset="0"/>
              </a:rPr>
              <a:t>*</a:t>
            </a:r>
          </a:p>
        </p:txBody>
      </p:sp>
      <p:sp>
        <p:nvSpPr>
          <p:cNvPr id="1233924" name="Rectangle 4"/>
          <p:cNvSpPr>
            <a:spLocks noGrp="1" noChangeArrowheads="1"/>
          </p:cNvSpPr>
          <p:nvPr>
            <p:ph type="title"/>
          </p:nvPr>
        </p:nvSpPr>
        <p:spPr>
          <a:xfrm>
            <a:off x="2084389" y="434976"/>
            <a:ext cx="8016875" cy="720725"/>
          </a:xfrm>
        </p:spPr>
        <p:txBody>
          <a:bodyPr>
            <a:normAutofit fontScale="90000"/>
          </a:bodyPr>
          <a:lstStyle/>
          <a:p>
            <a:r>
              <a:rPr lang="pl-PL" dirty="0"/>
              <a:t>CHAD</a:t>
            </a:r>
            <a:r>
              <a:rPr lang="en-US" dirty="0">
                <a:cs typeface="Arial" charset="0"/>
              </a:rPr>
              <a:t>—</a:t>
            </a:r>
            <a:r>
              <a:rPr lang="en-US" dirty="0"/>
              <a:t> 3.4% </a:t>
            </a:r>
            <a:r>
              <a:rPr lang="pl-PL" dirty="0"/>
              <a:t>populacji USA ma pozytywny wynik </a:t>
            </a:r>
            <a:r>
              <a:rPr lang="en-US" dirty="0"/>
              <a:t>MDQ</a:t>
            </a:r>
          </a:p>
        </p:txBody>
      </p:sp>
      <p:graphicFrame>
        <p:nvGraphicFramePr>
          <p:cNvPr id="2" name="Object 5"/>
          <p:cNvGraphicFramePr>
            <a:graphicFrameLocks noGrp="1" noChangeAspect="1"/>
          </p:cNvGraphicFramePr>
          <p:nvPr>
            <p:ph type="chart" idx="1"/>
            <p:extLst/>
          </p:nvPr>
        </p:nvGraphicFramePr>
        <p:xfrm>
          <a:off x="2563813" y="1974851"/>
          <a:ext cx="7194550" cy="2722563"/>
        </p:xfrm>
        <a:graphic>
          <a:graphicData uri="http://schemas.openxmlformats.org/drawingml/2006/chart">
            <c:chart xmlns:c="http://schemas.openxmlformats.org/drawingml/2006/chart" xmlns:r="http://schemas.openxmlformats.org/officeDocument/2006/relationships" r:id="rId3"/>
          </a:graphicData>
        </a:graphic>
      </p:graphicFrame>
      <p:sp>
        <p:nvSpPr>
          <p:cNvPr id="1233926" name="Line 6"/>
          <p:cNvSpPr>
            <a:spLocks noChangeShapeType="1"/>
          </p:cNvSpPr>
          <p:nvPr/>
        </p:nvSpPr>
        <p:spPr bwMode="auto">
          <a:xfrm>
            <a:off x="4275138" y="2135189"/>
            <a:ext cx="0" cy="3703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solidFill>
                <a:prstClr val="black"/>
              </a:solidFill>
              <a:latin typeface="Cambria"/>
            </a:endParaRPr>
          </a:p>
        </p:txBody>
      </p:sp>
      <p:sp>
        <p:nvSpPr>
          <p:cNvPr id="1233927" name="Line 7"/>
          <p:cNvSpPr>
            <a:spLocks noChangeShapeType="1"/>
          </p:cNvSpPr>
          <p:nvPr/>
        </p:nvSpPr>
        <p:spPr bwMode="auto">
          <a:xfrm>
            <a:off x="6983413" y="2125664"/>
            <a:ext cx="0" cy="3703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solidFill>
                <a:prstClr val="black"/>
              </a:solidFill>
              <a:latin typeface="Cambria"/>
            </a:endParaRPr>
          </a:p>
        </p:txBody>
      </p:sp>
      <p:sp>
        <p:nvSpPr>
          <p:cNvPr id="1233928" name="Text Box 8"/>
          <p:cNvSpPr txBox="1">
            <a:spLocks noChangeArrowheads="1"/>
          </p:cNvSpPr>
          <p:nvPr/>
        </p:nvSpPr>
        <p:spPr bwMode="auto">
          <a:xfrm>
            <a:off x="2640014" y="5383214"/>
            <a:ext cx="1785937" cy="30777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0"/>
              </a:spcBef>
              <a:tabLst>
                <a:tab pos="2403475" algn="l"/>
                <a:tab pos="5429250" algn="l"/>
              </a:tabLst>
              <a:defRPr sz="2400">
                <a:solidFill>
                  <a:schemeClr val="tx1"/>
                </a:solidFill>
                <a:latin typeface="Arial" charset="0"/>
              </a:defRPr>
            </a:lvl1pPr>
            <a:lvl2pPr algn="l">
              <a:spcBef>
                <a:spcPct val="0"/>
              </a:spcBef>
              <a:tabLst>
                <a:tab pos="2403475" algn="l"/>
                <a:tab pos="5429250" algn="l"/>
              </a:tabLst>
              <a:defRPr sz="2400">
                <a:solidFill>
                  <a:schemeClr val="tx1"/>
                </a:solidFill>
                <a:latin typeface="Arial" charset="0"/>
              </a:defRPr>
            </a:lvl2pPr>
            <a:lvl3pPr algn="l">
              <a:spcBef>
                <a:spcPct val="0"/>
              </a:spcBef>
              <a:tabLst>
                <a:tab pos="2403475" algn="l"/>
                <a:tab pos="5429250" algn="l"/>
              </a:tabLst>
              <a:defRPr sz="2400">
                <a:solidFill>
                  <a:schemeClr val="tx1"/>
                </a:solidFill>
                <a:latin typeface="Arial" charset="0"/>
              </a:defRPr>
            </a:lvl3pPr>
            <a:lvl4pPr algn="l">
              <a:spcBef>
                <a:spcPct val="0"/>
              </a:spcBef>
              <a:tabLst>
                <a:tab pos="2403475" algn="l"/>
                <a:tab pos="5429250" algn="l"/>
              </a:tabLst>
              <a:defRPr sz="2400">
                <a:solidFill>
                  <a:schemeClr val="tx1"/>
                </a:solidFill>
                <a:latin typeface="Arial" charset="0"/>
              </a:defRPr>
            </a:lvl4pPr>
            <a:lvl5pPr algn="l">
              <a:spcBef>
                <a:spcPct val="0"/>
              </a:spcBef>
              <a:tabLst>
                <a:tab pos="2403475" algn="l"/>
                <a:tab pos="5429250" algn="l"/>
              </a:tabLst>
              <a:defRPr sz="2400">
                <a:solidFill>
                  <a:schemeClr val="tx1"/>
                </a:solidFill>
                <a:latin typeface="Arial" charset="0"/>
              </a:defRPr>
            </a:lvl5pPr>
            <a:lvl6pPr eaLnBrk="0" fontAlgn="base" hangingPunct="0">
              <a:spcBef>
                <a:spcPct val="0"/>
              </a:spcBef>
              <a:spcAft>
                <a:spcPct val="0"/>
              </a:spcAft>
              <a:tabLst>
                <a:tab pos="2403475" algn="l"/>
                <a:tab pos="5429250" algn="l"/>
              </a:tabLst>
              <a:defRPr sz="2400">
                <a:solidFill>
                  <a:schemeClr val="tx1"/>
                </a:solidFill>
                <a:latin typeface="Arial" charset="0"/>
              </a:defRPr>
            </a:lvl6pPr>
            <a:lvl7pPr eaLnBrk="0" fontAlgn="base" hangingPunct="0">
              <a:spcBef>
                <a:spcPct val="0"/>
              </a:spcBef>
              <a:spcAft>
                <a:spcPct val="0"/>
              </a:spcAft>
              <a:tabLst>
                <a:tab pos="2403475" algn="l"/>
                <a:tab pos="5429250" algn="l"/>
              </a:tabLst>
              <a:defRPr sz="2400">
                <a:solidFill>
                  <a:schemeClr val="tx1"/>
                </a:solidFill>
                <a:latin typeface="Arial" charset="0"/>
              </a:defRPr>
            </a:lvl7pPr>
            <a:lvl8pPr eaLnBrk="0" fontAlgn="base" hangingPunct="0">
              <a:spcBef>
                <a:spcPct val="0"/>
              </a:spcBef>
              <a:spcAft>
                <a:spcPct val="0"/>
              </a:spcAft>
              <a:tabLst>
                <a:tab pos="2403475" algn="l"/>
                <a:tab pos="5429250" algn="l"/>
              </a:tabLst>
              <a:defRPr sz="2400">
                <a:solidFill>
                  <a:schemeClr val="tx1"/>
                </a:solidFill>
                <a:latin typeface="Arial" charset="0"/>
              </a:defRPr>
            </a:lvl8pPr>
            <a:lvl9pPr eaLnBrk="0" fontAlgn="base" hangingPunct="0">
              <a:spcBef>
                <a:spcPct val="0"/>
              </a:spcBef>
              <a:spcAft>
                <a:spcPct val="0"/>
              </a:spcAft>
              <a:tabLst>
                <a:tab pos="2403475" algn="l"/>
                <a:tab pos="5429250" algn="l"/>
              </a:tabLst>
              <a:defRPr sz="2400">
                <a:solidFill>
                  <a:schemeClr val="tx1"/>
                </a:solidFill>
                <a:latin typeface="Arial" charset="0"/>
              </a:defRPr>
            </a:lvl9pPr>
          </a:lstStyle>
          <a:p>
            <a:pPr algn="ctr">
              <a:spcBef>
                <a:spcPct val="50000"/>
              </a:spcBef>
            </a:pPr>
            <a:r>
              <a:rPr lang="pl-PL" sz="1400" dirty="0">
                <a:solidFill>
                  <a:prstClr val="black"/>
                </a:solidFill>
              </a:rPr>
              <a:t>Ogólny wynik </a:t>
            </a:r>
            <a:endParaRPr lang="en-US" sz="1400" dirty="0">
              <a:solidFill>
                <a:prstClr val="black"/>
              </a:solidFill>
            </a:endParaRPr>
          </a:p>
        </p:txBody>
      </p:sp>
      <p:sp>
        <p:nvSpPr>
          <p:cNvPr id="1233929" name="Text Box 9"/>
          <p:cNvSpPr txBox="1">
            <a:spLocks noChangeArrowheads="1"/>
          </p:cNvSpPr>
          <p:nvPr/>
        </p:nvSpPr>
        <p:spPr bwMode="auto">
          <a:xfrm>
            <a:off x="4879975" y="5583238"/>
            <a:ext cx="1519238"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0"/>
              </a:spcBef>
              <a:tabLst>
                <a:tab pos="2403475" algn="l"/>
                <a:tab pos="5429250" algn="l"/>
              </a:tabLst>
              <a:defRPr sz="2400">
                <a:solidFill>
                  <a:schemeClr val="tx1"/>
                </a:solidFill>
                <a:latin typeface="Arial" charset="0"/>
              </a:defRPr>
            </a:lvl1pPr>
            <a:lvl2pPr algn="l">
              <a:spcBef>
                <a:spcPct val="0"/>
              </a:spcBef>
              <a:tabLst>
                <a:tab pos="2403475" algn="l"/>
                <a:tab pos="5429250" algn="l"/>
              </a:tabLst>
              <a:defRPr sz="2400">
                <a:solidFill>
                  <a:schemeClr val="tx1"/>
                </a:solidFill>
                <a:latin typeface="Arial" charset="0"/>
              </a:defRPr>
            </a:lvl2pPr>
            <a:lvl3pPr algn="l">
              <a:spcBef>
                <a:spcPct val="0"/>
              </a:spcBef>
              <a:tabLst>
                <a:tab pos="2403475" algn="l"/>
                <a:tab pos="5429250" algn="l"/>
              </a:tabLst>
              <a:defRPr sz="2400">
                <a:solidFill>
                  <a:schemeClr val="tx1"/>
                </a:solidFill>
                <a:latin typeface="Arial" charset="0"/>
              </a:defRPr>
            </a:lvl3pPr>
            <a:lvl4pPr algn="l">
              <a:spcBef>
                <a:spcPct val="0"/>
              </a:spcBef>
              <a:tabLst>
                <a:tab pos="2403475" algn="l"/>
                <a:tab pos="5429250" algn="l"/>
              </a:tabLst>
              <a:defRPr sz="2400">
                <a:solidFill>
                  <a:schemeClr val="tx1"/>
                </a:solidFill>
                <a:latin typeface="Arial" charset="0"/>
              </a:defRPr>
            </a:lvl4pPr>
            <a:lvl5pPr algn="l">
              <a:spcBef>
                <a:spcPct val="0"/>
              </a:spcBef>
              <a:tabLst>
                <a:tab pos="2403475" algn="l"/>
                <a:tab pos="5429250" algn="l"/>
              </a:tabLst>
              <a:defRPr sz="2400">
                <a:solidFill>
                  <a:schemeClr val="tx1"/>
                </a:solidFill>
                <a:latin typeface="Arial" charset="0"/>
              </a:defRPr>
            </a:lvl5pPr>
            <a:lvl6pPr eaLnBrk="0" fontAlgn="base" hangingPunct="0">
              <a:spcBef>
                <a:spcPct val="0"/>
              </a:spcBef>
              <a:spcAft>
                <a:spcPct val="0"/>
              </a:spcAft>
              <a:tabLst>
                <a:tab pos="2403475" algn="l"/>
                <a:tab pos="5429250" algn="l"/>
              </a:tabLst>
              <a:defRPr sz="2400">
                <a:solidFill>
                  <a:schemeClr val="tx1"/>
                </a:solidFill>
                <a:latin typeface="Arial" charset="0"/>
              </a:defRPr>
            </a:lvl6pPr>
            <a:lvl7pPr eaLnBrk="0" fontAlgn="base" hangingPunct="0">
              <a:spcBef>
                <a:spcPct val="0"/>
              </a:spcBef>
              <a:spcAft>
                <a:spcPct val="0"/>
              </a:spcAft>
              <a:tabLst>
                <a:tab pos="2403475" algn="l"/>
                <a:tab pos="5429250" algn="l"/>
              </a:tabLst>
              <a:defRPr sz="2400">
                <a:solidFill>
                  <a:schemeClr val="tx1"/>
                </a:solidFill>
                <a:latin typeface="Arial" charset="0"/>
              </a:defRPr>
            </a:lvl7pPr>
            <a:lvl8pPr eaLnBrk="0" fontAlgn="base" hangingPunct="0">
              <a:spcBef>
                <a:spcPct val="0"/>
              </a:spcBef>
              <a:spcAft>
                <a:spcPct val="0"/>
              </a:spcAft>
              <a:tabLst>
                <a:tab pos="2403475" algn="l"/>
                <a:tab pos="5429250" algn="l"/>
              </a:tabLst>
              <a:defRPr sz="2400">
                <a:solidFill>
                  <a:schemeClr val="tx1"/>
                </a:solidFill>
                <a:latin typeface="Arial" charset="0"/>
              </a:defRPr>
            </a:lvl8pPr>
            <a:lvl9pPr eaLnBrk="0" fontAlgn="base" hangingPunct="0">
              <a:spcBef>
                <a:spcPct val="0"/>
              </a:spcBef>
              <a:spcAft>
                <a:spcPct val="0"/>
              </a:spcAft>
              <a:tabLst>
                <a:tab pos="2403475" algn="l"/>
                <a:tab pos="5429250" algn="l"/>
              </a:tabLst>
              <a:defRPr sz="2400">
                <a:solidFill>
                  <a:schemeClr val="tx1"/>
                </a:solidFill>
                <a:latin typeface="Arial" charset="0"/>
              </a:defRPr>
            </a:lvl9pPr>
          </a:lstStyle>
          <a:p>
            <a:pPr algn="ctr">
              <a:spcBef>
                <a:spcPct val="50000"/>
              </a:spcBef>
            </a:pPr>
            <a:r>
              <a:rPr lang="pl-PL" sz="1400" dirty="0">
                <a:solidFill>
                  <a:prstClr val="black"/>
                </a:solidFill>
              </a:rPr>
              <a:t>Grupy wiekowe </a:t>
            </a:r>
            <a:endParaRPr lang="en-US" sz="1400" dirty="0">
              <a:solidFill>
                <a:prstClr val="black"/>
              </a:solidFill>
            </a:endParaRPr>
          </a:p>
        </p:txBody>
      </p:sp>
      <p:sp>
        <p:nvSpPr>
          <p:cNvPr id="1233930" name="Text Box 10"/>
          <p:cNvSpPr txBox="1">
            <a:spLocks noChangeArrowheads="1"/>
          </p:cNvSpPr>
          <p:nvPr/>
        </p:nvSpPr>
        <p:spPr bwMode="auto">
          <a:xfrm>
            <a:off x="7708900" y="5583238"/>
            <a:ext cx="1314450"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0"/>
              </a:spcBef>
              <a:tabLst>
                <a:tab pos="2403475" algn="l"/>
                <a:tab pos="5429250" algn="l"/>
              </a:tabLst>
              <a:defRPr sz="2400">
                <a:solidFill>
                  <a:schemeClr val="tx1"/>
                </a:solidFill>
                <a:latin typeface="Arial" charset="0"/>
              </a:defRPr>
            </a:lvl1pPr>
            <a:lvl2pPr algn="l">
              <a:spcBef>
                <a:spcPct val="0"/>
              </a:spcBef>
              <a:tabLst>
                <a:tab pos="2403475" algn="l"/>
                <a:tab pos="5429250" algn="l"/>
              </a:tabLst>
              <a:defRPr sz="2400">
                <a:solidFill>
                  <a:schemeClr val="tx1"/>
                </a:solidFill>
                <a:latin typeface="Arial" charset="0"/>
              </a:defRPr>
            </a:lvl2pPr>
            <a:lvl3pPr algn="l">
              <a:spcBef>
                <a:spcPct val="0"/>
              </a:spcBef>
              <a:tabLst>
                <a:tab pos="2403475" algn="l"/>
                <a:tab pos="5429250" algn="l"/>
              </a:tabLst>
              <a:defRPr sz="2400">
                <a:solidFill>
                  <a:schemeClr val="tx1"/>
                </a:solidFill>
                <a:latin typeface="Arial" charset="0"/>
              </a:defRPr>
            </a:lvl3pPr>
            <a:lvl4pPr algn="l">
              <a:spcBef>
                <a:spcPct val="0"/>
              </a:spcBef>
              <a:tabLst>
                <a:tab pos="2403475" algn="l"/>
                <a:tab pos="5429250" algn="l"/>
              </a:tabLst>
              <a:defRPr sz="2400">
                <a:solidFill>
                  <a:schemeClr val="tx1"/>
                </a:solidFill>
                <a:latin typeface="Arial" charset="0"/>
              </a:defRPr>
            </a:lvl4pPr>
            <a:lvl5pPr algn="l">
              <a:spcBef>
                <a:spcPct val="0"/>
              </a:spcBef>
              <a:tabLst>
                <a:tab pos="2403475" algn="l"/>
                <a:tab pos="5429250" algn="l"/>
              </a:tabLst>
              <a:defRPr sz="2400">
                <a:solidFill>
                  <a:schemeClr val="tx1"/>
                </a:solidFill>
                <a:latin typeface="Arial" charset="0"/>
              </a:defRPr>
            </a:lvl5pPr>
            <a:lvl6pPr eaLnBrk="0" fontAlgn="base" hangingPunct="0">
              <a:spcBef>
                <a:spcPct val="0"/>
              </a:spcBef>
              <a:spcAft>
                <a:spcPct val="0"/>
              </a:spcAft>
              <a:tabLst>
                <a:tab pos="2403475" algn="l"/>
                <a:tab pos="5429250" algn="l"/>
              </a:tabLst>
              <a:defRPr sz="2400">
                <a:solidFill>
                  <a:schemeClr val="tx1"/>
                </a:solidFill>
                <a:latin typeface="Arial" charset="0"/>
              </a:defRPr>
            </a:lvl6pPr>
            <a:lvl7pPr eaLnBrk="0" fontAlgn="base" hangingPunct="0">
              <a:spcBef>
                <a:spcPct val="0"/>
              </a:spcBef>
              <a:spcAft>
                <a:spcPct val="0"/>
              </a:spcAft>
              <a:tabLst>
                <a:tab pos="2403475" algn="l"/>
                <a:tab pos="5429250" algn="l"/>
              </a:tabLst>
              <a:defRPr sz="2400">
                <a:solidFill>
                  <a:schemeClr val="tx1"/>
                </a:solidFill>
                <a:latin typeface="Arial" charset="0"/>
              </a:defRPr>
            </a:lvl7pPr>
            <a:lvl8pPr eaLnBrk="0" fontAlgn="base" hangingPunct="0">
              <a:spcBef>
                <a:spcPct val="0"/>
              </a:spcBef>
              <a:spcAft>
                <a:spcPct val="0"/>
              </a:spcAft>
              <a:tabLst>
                <a:tab pos="2403475" algn="l"/>
                <a:tab pos="5429250" algn="l"/>
              </a:tabLst>
              <a:defRPr sz="2400">
                <a:solidFill>
                  <a:schemeClr val="tx1"/>
                </a:solidFill>
                <a:latin typeface="Arial" charset="0"/>
              </a:defRPr>
            </a:lvl8pPr>
            <a:lvl9pPr eaLnBrk="0" fontAlgn="base" hangingPunct="0">
              <a:spcBef>
                <a:spcPct val="0"/>
              </a:spcBef>
              <a:spcAft>
                <a:spcPct val="0"/>
              </a:spcAft>
              <a:tabLst>
                <a:tab pos="2403475" algn="l"/>
                <a:tab pos="5429250" algn="l"/>
              </a:tabLst>
              <a:defRPr sz="2400">
                <a:solidFill>
                  <a:schemeClr val="tx1"/>
                </a:solidFill>
                <a:latin typeface="Arial" charset="0"/>
              </a:defRPr>
            </a:lvl9pPr>
          </a:lstStyle>
          <a:p>
            <a:pPr algn="ctr">
              <a:spcBef>
                <a:spcPct val="50000"/>
              </a:spcBef>
            </a:pPr>
            <a:r>
              <a:rPr lang="pl-PL" sz="1400" dirty="0">
                <a:solidFill>
                  <a:prstClr val="black"/>
                </a:solidFill>
              </a:rPr>
              <a:t>Dochód </a:t>
            </a:r>
            <a:r>
              <a:rPr lang="pl-PL" sz="1400" dirty="0" err="1">
                <a:solidFill>
                  <a:prstClr val="black"/>
                </a:solidFill>
              </a:rPr>
              <a:t>pc</a:t>
            </a:r>
            <a:r>
              <a:rPr lang="pl-PL" sz="1400" dirty="0">
                <a:solidFill>
                  <a:prstClr val="black"/>
                </a:solidFill>
              </a:rPr>
              <a:t> </a:t>
            </a:r>
            <a:endParaRPr lang="en-US" sz="1400" dirty="0">
              <a:solidFill>
                <a:prstClr val="black"/>
              </a:solidFill>
            </a:endParaRPr>
          </a:p>
        </p:txBody>
      </p:sp>
      <p:sp>
        <p:nvSpPr>
          <p:cNvPr id="1233931" name="Text Box 11"/>
          <p:cNvSpPr txBox="1">
            <a:spLocks noChangeArrowheads="1"/>
          </p:cNvSpPr>
          <p:nvPr/>
        </p:nvSpPr>
        <p:spPr bwMode="auto">
          <a:xfrm>
            <a:off x="1847851" y="6481763"/>
            <a:ext cx="4994275" cy="184666"/>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200" dirty="0" err="1">
                <a:solidFill>
                  <a:prstClr val="black"/>
                </a:solidFill>
                <a:latin typeface="Arial" charset="0"/>
              </a:rPr>
              <a:t>Hirschfeld</a:t>
            </a:r>
            <a:r>
              <a:rPr lang="en-US" sz="1200" dirty="0">
                <a:solidFill>
                  <a:prstClr val="black"/>
                </a:solidFill>
                <a:latin typeface="Arial" charset="0"/>
              </a:rPr>
              <a:t> </a:t>
            </a:r>
            <a:r>
              <a:rPr lang="pl-PL" sz="1200" dirty="0">
                <a:solidFill>
                  <a:prstClr val="black"/>
                </a:solidFill>
                <a:latin typeface="Arial" charset="0"/>
              </a:rPr>
              <a:t>i </a:t>
            </a:r>
            <a:r>
              <a:rPr lang="pl-PL" sz="1200" dirty="0" err="1">
                <a:solidFill>
                  <a:prstClr val="black"/>
                </a:solidFill>
                <a:latin typeface="Arial" charset="0"/>
              </a:rPr>
              <a:t>wsp</a:t>
            </a:r>
            <a:r>
              <a:rPr lang="pl-PL" sz="1200" dirty="0">
                <a:solidFill>
                  <a:prstClr val="black"/>
                </a:solidFill>
                <a:latin typeface="Arial" charset="0"/>
              </a:rPr>
              <a:t>. </a:t>
            </a:r>
            <a:r>
              <a:rPr lang="en-US" sz="1200" dirty="0">
                <a:solidFill>
                  <a:prstClr val="black"/>
                </a:solidFill>
                <a:latin typeface="Arial" charset="0"/>
              </a:rPr>
              <a:t>. </a:t>
            </a:r>
            <a:r>
              <a:rPr lang="en-US" sz="1200" i="1" dirty="0">
                <a:solidFill>
                  <a:prstClr val="black"/>
                </a:solidFill>
                <a:latin typeface="Arial" charset="0"/>
              </a:rPr>
              <a:t>J </a:t>
            </a:r>
            <a:r>
              <a:rPr lang="en-US" sz="1200" i="1" dirty="0" err="1">
                <a:solidFill>
                  <a:prstClr val="black"/>
                </a:solidFill>
                <a:latin typeface="Arial" charset="0"/>
              </a:rPr>
              <a:t>Clin</a:t>
            </a:r>
            <a:r>
              <a:rPr lang="en-US" sz="1200" i="1" dirty="0">
                <a:solidFill>
                  <a:prstClr val="black"/>
                </a:solidFill>
                <a:latin typeface="Arial" charset="0"/>
              </a:rPr>
              <a:t> Psychiatry.</a:t>
            </a:r>
            <a:r>
              <a:rPr lang="en-US" sz="1200" dirty="0">
                <a:solidFill>
                  <a:prstClr val="black"/>
                </a:solidFill>
                <a:latin typeface="Arial" charset="0"/>
              </a:rPr>
              <a:t> 2003; 64:53-59.</a:t>
            </a:r>
          </a:p>
        </p:txBody>
      </p:sp>
    </p:spTree>
    <p:extLst>
      <p:ext uri="{BB962C8B-B14F-4D97-AF65-F5344CB8AC3E}">
        <p14:creationId xmlns:p14="http://schemas.microsoft.com/office/powerpoint/2010/main" val="2671061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Co wskazuje na manię i co z tego wynika?</a:t>
            </a:r>
          </a:p>
        </p:txBody>
      </p:sp>
      <p:sp>
        <p:nvSpPr>
          <p:cNvPr id="9" name="Symbol zastępczy tekstu 8"/>
          <p:cNvSpPr>
            <a:spLocks noGrp="1"/>
          </p:cNvSpPr>
          <p:nvPr>
            <p:ph type="body" idx="1"/>
          </p:nvPr>
        </p:nvSpPr>
        <p:spPr/>
        <p:txBody>
          <a:bodyPr>
            <a:normAutofit fontScale="92500" lnSpcReduction="20000"/>
          </a:bodyPr>
          <a:lstStyle/>
          <a:p>
            <a:r>
              <a:rPr lang="pl-PL" dirty="0"/>
              <a:t>Zaburzenia zachowania wskazujące na manię</a:t>
            </a:r>
          </a:p>
        </p:txBody>
      </p:sp>
      <p:sp>
        <p:nvSpPr>
          <p:cNvPr id="10" name="Symbol zastępczy zawartości 9"/>
          <p:cNvSpPr>
            <a:spLocks noGrp="1"/>
          </p:cNvSpPr>
          <p:nvPr>
            <p:ph sz="half" idx="2"/>
          </p:nvPr>
        </p:nvSpPr>
        <p:spPr/>
        <p:txBody>
          <a:bodyPr/>
          <a:lstStyle/>
          <a:p>
            <a:r>
              <a:rPr lang="pl-PL" dirty="0"/>
              <a:t>Nadaktywność – 90%</a:t>
            </a:r>
          </a:p>
          <a:p>
            <a:r>
              <a:rPr lang="pl-PL" dirty="0"/>
              <a:t>Wielomówność – 89%</a:t>
            </a:r>
          </a:p>
          <a:p>
            <a:r>
              <a:rPr lang="pl-PL" dirty="0"/>
              <a:t>Natłok mowy – 88%</a:t>
            </a:r>
          </a:p>
          <a:p>
            <a:r>
              <a:rPr lang="pl-PL" dirty="0"/>
              <a:t>Skrócenie snu – 83%</a:t>
            </a:r>
          </a:p>
          <a:p>
            <a:pPr lvl="1"/>
            <a:r>
              <a:rPr lang="pl-PL" dirty="0"/>
              <a:t>Nagość – 29%</a:t>
            </a:r>
          </a:p>
          <a:p>
            <a:pPr lvl="1"/>
            <a:r>
              <a:rPr lang="pl-PL" dirty="0"/>
              <a:t>Nadmierna religijność – 39%</a:t>
            </a:r>
          </a:p>
          <a:p>
            <a:pPr lvl="1"/>
            <a:r>
              <a:rPr lang="pl-PL" dirty="0"/>
              <a:t>Dziwna dekoracja głowy – 28%</a:t>
            </a:r>
          </a:p>
          <a:p>
            <a:pPr lvl="1"/>
            <a:r>
              <a:rPr lang="pl-PL" dirty="0"/>
              <a:t>Zanieczyszczanie się kałem – 13%</a:t>
            </a:r>
          </a:p>
        </p:txBody>
      </p:sp>
      <p:sp>
        <p:nvSpPr>
          <p:cNvPr id="11" name="Symbol zastępczy tekstu 10"/>
          <p:cNvSpPr>
            <a:spLocks noGrp="1"/>
          </p:cNvSpPr>
          <p:nvPr>
            <p:ph type="body" sz="quarter" idx="3"/>
          </p:nvPr>
        </p:nvSpPr>
        <p:spPr/>
        <p:txBody>
          <a:bodyPr>
            <a:normAutofit fontScale="92500" lnSpcReduction="20000"/>
          </a:bodyPr>
          <a:lstStyle/>
          <a:p>
            <a:r>
              <a:rPr lang="pl-PL" dirty="0"/>
              <a:t>Związek manii z objawami „typowymi” dla schizofrenii </a:t>
            </a:r>
          </a:p>
        </p:txBody>
      </p:sp>
      <p:sp>
        <p:nvSpPr>
          <p:cNvPr id="12" name="Symbol zastępczy zawartości 11"/>
          <p:cNvSpPr>
            <a:spLocks noGrp="1"/>
          </p:cNvSpPr>
          <p:nvPr>
            <p:ph sz="quarter" idx="4"/>
          </p:nvPr>
        </p:nvSpPr>
        <p:spPr/>
        <p:txBody>
          <a:bodyPr/>
          <a:lstStyle/>
          <a:p>
            <a:r>
              <a:rPr lang="pl-PL" dirty="0"/>
              <a:t>Objawy psychotyczne – obecnie lub w przeszłości – 61%</a:t>
            </a:r>
          </a:p>
          <a:p>
            <a:r>
              <a:rPr lang="pl-PL" dirty="0"/>
              <a:t>Formalne zaburzenia myślenia – 19%</a:t>
            </a:r>
          </a:p>
          <a:p>
            <a:r>
              <a:rPr lang="pl-PL" dirty="0"/>
              <a:t>FRS – 18%</a:t>
            </a:r>
          </a:p>
        </p:txBody>
      </p:sp>
      <p:sp>
        <p:nvSpPr>
          <p:cNvPr id="14" name="Symbol zastępczy stopki 13"/>
          <p:cNvSpPr>
            <a:spLocks noGrp="1"/>
          </p:cNvSpPr>
          <p:nvPr>
            <p:ph type="ftr" sz="quarter" idx="11"/>
          </p:nvPr>
        </p:nvSpPr>
        <p:spPr/>
        <p:txBody>
          <a:bodyPr/>
          <a:lstStyle/>
          <a:p>
            <a:r>
              <a:rPr lang="pl-PL">
                <a:solidFill>
                  <a:prstClr val="black">
                    <a:tint val="75000"/>
                  </a:prstClr>
                </a:solidFill>
                <a:latin typeface="Cambria"/>
              </a:rPr>
              <a:t>Goodwin i Jamison 2007</a:t>
            </a:r>
          </a:p>
        </p:txBody>
      </p:sp>
    </p:spTree>
    <p:extLst>
      <p:ext uri="{BB962C8B-B14F-4D97-AF65-F5344CB8AC3E}">
        <p14:creationId xmlns:p14="http://schemas.microsoft.com/office/powerpoint/2010/main" val="2700342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p:txBody>
          <a:bodyPr/>
          <a:lstStyle/>
          <a:p>
            <a:pPr eaLnBrk="1" hangingPunct="1">
              <a:defRPr/>
            </a:pPr>
            <a:r>
              <a:rPr lang="pl-PL" dirty="0"/>
              <a:t>Depresja </a:t>
            </a:r>
            <a:r>
              <a:rPr lang="en-US" dirty="0"/>
              <a:t>:  </a:t>
            </a:r>
            <a:r>
              <a:rPr lang="pl-PL" dirty="0"/>
              <a:t>CHAD vs. F.33 </a:t>
            </a:r>
            <a:endParaRPr lang="en-US" dirty="0"/>
          </a:p>
        </p:txBody>
      </p:sp>
      <p:sp>
        <p:nvSpPr>
          <p:cNvPr id="1027" name="Rectangle 3"/>
          <p:cNvSpPr>
            <a:spLocks noGrp="1" noRot="1" noChangeArrowheads="1"/>
          </p:cNvSpPr>
          <p:nvPr>
            <p:ph idx="1"/>
          </p:nvPr>
        </p:nvSpPr>
        <p:spPr>
          <a:xfrm>
            <a:off x="1825625" y="1676401"/>
            <a:ext cx="8540750" cy="4422775"/>
          </a:xfrm>
          <a:prstGeom prst="rect">
            <a:avLst/>
          </a:prstGeom>
        </p:spPr>
        <p:txBody>
          <a:bodyPr/>
          <a:lstStyle/>
          <a:p>
            <a:pPr eaLnBrk="1" hangingPunct="1">
              <a:buFont typeface="Wingdings" pitchFamily="1" charset="2"/>
              <a:buChar char="§"/>
              <a:defRPr/>
            </a:pPr>
            <a:r>
              <a:rPr lang="pl-PL" dirty="0"/>
              <a:t>Wskazówki diagnozy depresji jako CHAD</a:t>
            </a:r>
            <a:endParaRPr lang="en-US" dirty="0"/>
          </a:p>
          <a:p>
            <a:pPr lvl="1" eaLnBrk="1" hangingPunct="1">
              <a:defRPr/>
            </a:pPr>
            <a:r>
              <a:rPr lang="pl-PL" dirty="0"/>
              <a:t>Wcześniejszy początek </a:t>
            </a:r>
            <a:endParaRPr lang="en-US" dirty="0"/>
          </a:p>
          <a:p>
            <a:pPr lvl="1" eaLnBrk="1" hangingPunct="1">
              <a:defRPr/>
            </a:pPr>
            <a:r>
              <a:rPr lang="pl-PL" dirty="0"/>
              <a:t>Krótsze remisje </a:t>
            </a:r>
            <a:endParaRPr lang="en-US" dirty="0"/>
          </a:p>
          <a:p>
            <a:pPr lvl="1" eaLnBrk="1" hangingPunct="1">
              <a:defRPr/>
            </a:pPr>
            <a:r>
              <a:rPr lang="pl-PL" dirty="0"/>
              <a:t>Początek w okresie połogu </a:t>
            </a:r>
            <a:endParaRPr lang="en-US" dirty="0"/>
          </a:p>
          <a:p>
            <a:pPr lvl="1" eaLnBrk="1" hangingPunct="1">
              <a:defRPr/>
            </a:pPr>
            <a:r>
              <a:rPr lang="en-US" dirty="0"/>
              <a:t>Rapid cycling</a:t>
            </a:r>
          </a:p>
          <a:p>
            <a:pPr lvl="1" eaLnBrk="1" hangingPunct="1">
              <a:defRPr/>
            </a:pPr>
            <a:r>
              <a:rPr lang="pl-PL" dirty="0"/>
              <a:t>Krótszy czas epizodu </a:t>
            </a:r>
            <a:endParaRPr lang="en-US" dirty="0"/>
          </a:p>
          <a:p>
            <a:pPr lvl="1" eaLnBrk="1" hangingPunct="1">
              <a:defRPr/>
            </a:pPr>
            <a:r>
              <a:rPr lang="pl-PL" dirty="0" err="1"/>
              <a:t>Przedchorobowa</a:t>
            </a:r>
            <a:r>
              <a:rPr lang="pl-PL" dirty="0"/>
              <a:t> osobowość </a:t>
            </a:r>
            <a:r>
              <a:rPr lang="pl-PL" dirty="0" err="1"/>
              <a:t>hipertymiczna</a:t>
            </a:r>
            <a:r>
              <a:rPr lang="pl-PL" dirty="0"/>
              <a:t> </a:t>
            </a:r>
            <a:endParaRPr lang="en-US" dirty="0"/>
          </a:p>
        </p:txBody>
      </p:sp>
      <p:sp>
        <p:nvSpPr>
          <p:cNvPr id="4" name="Symbol zastępczy daty 3"/>
          <p:cNvSpPr>
            <a:spLocks noGrp="1"/>
          </p:cNvSpPr>
          <p:nvPr>
            <p:ph type="dt" sz="half" idx="10"/>
          </p:nvPr>
        </p:nvSpPr>
        <p:spPr/>
        <p:txBody>
          <a:bodyPr/>
          <a:lstStyle/>
          <a:p>
            <a:pPr>
              <a:defRPr/>
            </a:pPr>
            <a:endParaRPr lang="en-US">
              <a:solidFill>
                <a:prstClr val="black">
                  <a:tint val="75000"/>
                </a:prstClr>
              </a:solidFill>
              <a:latin typeface="Cambria"/>
            </a:endParaRPr>
          </a:p>
        </p:txBody>
      </p:sp>
      <p:sp>
        <p:nvSpPr>
          <p:cNvPr id="5" name="Symbol zastępczy stopki 4"/>
          <p:cNvSpPr>
            <a:spLocks noGrp="1"/>
          </p:cNvSpPr>
          <p:nvPr>
            <p:ph type="ftr" sz="quarter" idx="11"/>
          </p:nvPr>
        </p:nvSpPr>
        <p:spPr/>
        <p:txBody>
          <a:bodyPr/>
          <a:lstStyle/>
          <a:p>
            <a:pPr>
              <a:defRPr/>
            </a:pPr>
            <a:endParaRPr lang="en-US">
              <a:solidFill>
                <a:prstClr val="black">
                  <a:tint val="75000"/>
                </a:prstClr>
              </a:solidFill>
              <a:latin typeface="Cambria"/>
            </a:endParaRPr>
          </a:p>
        </p:txBody>
      </p:sp>
    </p:spTree>
    <p:extLst>
      <p:ext uri="{BB962C8B-B14F-4D97-AF65-F5344CB8AC3E}">
        <p14:creationId xmlns:p14="http://schemas.microsoft.com/office/powerpoint/2010/main" val="4257898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lgn="ctr"/>
            <a:r>
              <a:rPr lang="pl-PL" sz="3600">
                <a:solidFill>
                  <a:srgbClr val="000082"/>
                </a:solidFill>
                <a:latin typeface="Cambria"/>
              </a:rPr>
              <a:t>Epizody depresyjne w kontekście ChAD</a:t>
            </a:r>
            <a:br>
              <a:rPr lang="pl-PL" sz="3600">
                <a:solidFill>
                  <a:srgbClr val="000082"/>
                </a:solidFill>
                <a:latin typeface="Cambria"/>
              </a:rPr>
            </a:br>
            <a:r>
              <a:rPr lang="pl-PL" sz="2000">
                <a:solidFill>
                  <a:srgbClr val="000082"/>
                </a:solidFill>
                <a:latin typeface="Cambria"/>
              </a:rPr>
              <a:t>[Frank-2001]</a:t>
            </a:r>
            <a:endParaRPr lang="pl-PL" sz="3600">
              <a:solidFill>
                <a:srgbClr val="000082"/>
              </a:solidFill>
              <a:latin typeface="Cambria"/>
            </a:endParaRPr>
          </a:p>
        </p:txBody>
      </p:sp>
      <p:sp>
        <p:nvSpPr>
          <p:cNvPr id="47109" name="Rectangle 5"/>
          <p:cNvSpPr>
            <a:spLocks noChangeArrowheads="1"/>
          </p:cNvSpPr>
          <p:nvPr/>
        </p:nvSpPr>
        <p:spPr bwMode="auto">
          <a:xfrm>
            <a:off x="2209800" y="1981200"/>
            <a:ext cx="7772400" cy="4114800"/>
          </a:xfrm>
          <a:prstGeom prst="rect">
            <a:avLst/>
          </a:prstGeom>
          <a:noFill/>
          <a:ln w="9525">
            <a:noFill/>
            <a:miter lim="800000"/>
            <a:headEnd/>
            <a:tailEnd/>
          </a:ln>
          <a:effectLst/>
        </p:spPr>
        <p:txBody>
          <a:bodyPr/>
          <a:lstStyle/>
          <a:p>
            <a:pPr marL="342900" indent="-342900">
              <a:lnSpc>
                <a:spcPct val="90000"/>
              </a:lnSpc>
              <a:spcBef>
                <a:spcPct val="20000"/>
              </a:spcBef>
              <a:buSzPct val="75000"/>
              <a:buFont typeface="Wingdings" pitchFamily="2" charset="2"/>
              <a:buChar char="v"/>
            </a:pPr>
            <a:r>
              <a:rPr lang="pl-PL" sz="2800">
                <a:solidFill>
                  <a:prstClr val="black"/>
                </a:solidFill>
                <a:latin typeface="Cambria"/>
              </a:rPr>
              <a:t>U kobiet z ChAD I. w historii życia stwierdza się więcej epizodów depresji niż manii</a:t>
            </a:r>
          </a:p>
          <a:p>
            <a:pPr marL="342900" indent="-342900">
              <a:lnSpc>
                <a:spcPct val="90000"/>
              </a:lnSpc>
              <a:spcBef>
                <a:spcPct val="20000"/>
              </a:spcBef>
              <a:buSzPct val="75000"/>
              <a:buFont typeface="Wingdings" pitchFamily="2" charset="2"/>
              <a:buChar char="v"/>
            </a:pPr>
            <a:r>
              <a:rPr lang="pl-PL" sz="2800">
                <a:solidFill>
                  <a:prstClr val="black"/>
                </a:solidFill>
                <a:latin typeface="Cambria"/>
              </a:rPr>
              <a:t>Nie leczone epizody depresji w przebiegu ChAD I.  trwają dłużej niż manie</a:t>
            </a:r>
          </a:p>
          <a:p>
            <a:pPr marL="342900" indent="-342900">
              <a:lnSpc>
                <a:spcPct val="90000"/>
              </a:lnSpc>
              <a:spcBef>
                <a:spcPct val="20000"/>
              </a:spcBef>
              <a:buSzPct val="75000"/>
              <a:buFont typeface="Wingdings" pitchFamily="2" charset="2"/>
              <a:buChar char="v"/>
            </a:pPr>
            <a:r>
              <a:rPr lang="pl-PL" sz="2800">
                <a:solidFill>
                  <a:prstClr val="black"/>
                </a:solidFill>
                <a:latin typeface="Cambria"/>
              </a:rPr>
              <a:t>Depresja w przebiegu ChAD I. leczy się gorzej niż:</a:t>
            </a:r>
          </a:p>
          <a:p>
            <a:pPr marL="742950" lvl="1" indent="-285750">
              <a:lnSpc>
                <a:spcPct val="90000"/>
              </a:lnSpc>
              <a:spcBef>
                <a:spcPct val="20000"/>
              </a:spcBef>
              <a:buSzPct val="75000"/>
              <a:buFont typeface="Wingdings" pitchFamily="2" charset="2"/>
              <a:buChar char="v"/>
            </a:pPr>
            <a:r>
              <a:rPr lang="pl-PL">
                <a:solidFill>
                  <a:prstClr val="black"/>
                </a:solidFill>
                <a:latin typeface="Cambria"/>
              </a:rPr>
              <a:t>Mania</a:t>
            </a:r>
          </a:p>
          <a:p>
            <a:pPr marL="742950" lvl="1" indent="-285750">
              <a:lnSpc>
                <a:spcPct val="90000"/>
              </a:lnSpc>
              <a:spcBef>
                <a:spcPct val="20000"/>
              </a:spcBef>
              <a:buSzPct val="75000"/>
              <a:buFont typeface="Wingdings" pitchFamily="2" charset="2"/>
              <a:buChar char="v"/>
            </a:pPr>
            <a:r>
              <a:rPr lang="pl-PL">
                <a:solidFill>
                  <a:prstClr val="black"/>
                </a:solidFill>
                <a:latin typeface="Cambria"/>
              </a:rPr>
              <a:t>Depresja w przebiegu UD</a:t>
            </a:r>
          </a:p>
          <a:p>
            <a:pPr marL="742950" lvl="1" indent="-285750">
              <a:lnSpc>
                <a:spcPct val="90000"/>
              </a:lnSpc>
              <a:spcBef>
                <a:spcPct val="20000"/>
              </a:spcBef>
              <a:buSzPct val="75000"/>
              <a:buFont typeface="Wingdings" pitchFamily="2" charset="2"/>
              <a:buChar char="v"/>
            </a:pPr>
            <a:r>
              <a:rPr lang="pl-PL">
                <a:solidFill>
                  <a:prstClr val="black"/>
                </a:solidFill>
                <a:latin typeface="Cambria"/>
              </a:rPr>
              <a:t>Depresja w przebiegu ChAD II. (?)</a:t>
            </a:r>
          </a:p>
        </p:txBody>
      </p:sp>
    </p:spTree>
    <p:extLst>
      <p:ext uri="{BB962C8B-B14F-4D97-AF65-F5344CB8AC3E}">
        <p14:creationId xmlns:p14="http://schemas.microsoft.com/office/powerpoint/2010/main" val="675253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self2"/>
          <p:cNvPicPr>
            <a:picLocks noChangeAspect="1" noChangeArrowheads="1"/>
          </p:cNvPicPr>
          <p:nvPr/>
        </p:nvPicPr>
        <p:blipFill>
          <a:blip r:embed="rId3" cstate="print"/>
          <a:srcRect/>
          <a:stretch>
            <a:fillRect/>
          </a:stretch>
        </p:blipFill>
        <p:spPr bwMode="auto">
          <a:xfrm>
            <a:off x="1524000" y="1214438"/>
            <a:ext cx="3073400" cy="3721100"/>
          </a:xfrm>
          <a:prstGeom prst="rect">
            <a:avLst/>
          </a:prstGeom>
          <a:noFill/>
          <a:ln w="9525">
            <a:noFill/>
            <a:miter lim="800000"/>
            <a:headEnd/>
            <a:tailEnd/>
          </a:ln>
        </p:spPr>
      </p:pic>
      <p:pic>
        <p:nvPicPr>
          <p:cNvPr id="5" name="Picture 19" descr="self3"/>
          <p:cNvPicPr>
            <a:picLocks noChangeAspect="1" noChangeArrowheads="1"/>
          </p:cNvPicPr>
          <p:nvPr/>
        </p:nvPicPr>
        <p:blipFill>
          <a:blip r:embed="rId4" cstate="print"/>
          <a:srcRect/>
          <a:stretch>
            <a:fillRect/>
          </a:stretch>
        </p:blipFill>
        <p:spPr bwMode="auto">
          <a:xfrm>
            <a:off x="3667126" y="2071689"/>
            <a:ext cx="2784475" cy="3756025"/>
          </a:xfrm>
          <a:prstGeom prst="rect">
            <a:avLst/>
          </a:prstGeom>
          <a:noFill/>
          <a:ln w="9525">
            <a:noFill/>
            <a:miter lim="800000"/>
            <a:headEnd/>
            <a:tailEnd/>
          </a:ln>
        </p:spPr>
      </p:pic>
      <p:pic>
        <p:nvPicPr>
          <p:cNvPr id="6" name="Picture 20" descr="self1"/>
          <p:cNvPicPr>
            <a:picLocks noChangeAspect="1" noChangeArrowheads="1"/>
          </p:cNvPicPr>
          <p:nvPr/>
        </p:nvPicPr>
        <p:blipFill>
          <a:blip r:embed="rId5" cstate="print"/>
          <a:srcRect/>
          <a:stretch>
            <a:fillRect/>
          </a:stretch>
        </p:blipFill>
        <p:spPr bwMode="auto">
          <a:xfrm>
            <a:off x="5667375" y="2571751"/>
            <a:ext cx="3106738" cy="3738563"/>
          </a:xfrm>
          <a:prstGeom prst="rect">
            <a:avLst/>
          </a:prstGeom>
          <a:noFill/>
          <a:ln w="9525">
            <a:noFill/>
            <a:miter lim="800000"/>
            <a:headEnd/>
            <a:tailEnd/>
          </a:ln>
        </p:spPr>
      </p:pic>
      <p:pic>
        <p:nvPicPr>
          <p:cNvPr id="7" name="Picture 19" descr="self4"/>
          <p:cNvPicPr>
            <a:picLocks noChangeAspect="1" noChangeArrowheads="1"/>
          </p:cNvPicPr>
          <p:nvPr/>
        </p:nvPicPr>
        <p:blipFill>
          <a:blip r:embed="rId6" cstate="print"/>
          <a:srcRect/>
          <a:stretch>
            <a:fillRect/>
          </a:stretch>
        </p:blipFill>
        <p:spPr bwMode="auto">
          <a:xfrm>
            <a:off x="7526338" y="214314"/>
            <a:ext cx="3141662" cy="3927475"/>
          </a:xfrm>
          <a:prstGeom prst="rect">
            <a:avLst/>
          </a:prstGeom>
          <a:noFill/>
          <a:ln w="9525">
            <a:noFill/>
            <a:miter lim="800000"/>
            <a:headEnd/>
            <a:tailEnd/>
          </a:ln>
        </p:spPr>
      </p:pic>
      <p:sp>
        <p:nvSpPr>
          <p:cNvPr id="8" name="Tytuł 7"/>
          <p:cNvSpPr>
            <a:spLocks noGrp="1"/>
          </p:cNvSpPr>
          <p:nvPr>
            <p:ph type="title"/>
          </p:nvPr>
        </p:nvSpPr>
        <p:spPr/>
        <p:txBody>
          <a:bodyPr/>
          <a:lstStyle/>
          <a:p>
            <a:r>
              <a:rPr lang="pl-PL" dirty="0"/>
              <a:t>CHAD</a:t>
            </a:r>
          </a:p>
        </p:txBody>
      </p:sp>
    </p:spTree>
    <p:extLst>
      <p:ext uri="{BB962C8B-B14F-4D97-AF65-F5344CB8AC3E}">
        <p14:creationId xmlns:p14="http://schemas.microsoft.com/office/powerpoint/2010/main" val="3065195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31505" y="260648"/>
            <a:ext cx="8885237" cy="1155700"/>
          </a:xfrm>
        </p:spPr>
        <p:txBody>
          <a:bodyPr>
            <a:normAutofit fontScale="90000"/>
          </a:bodyPr>
          <a:lstStyle/>
          <a:p>
            <a:r>
              <a:rPr lang="pl-PL" sz="3600" dirty="0"/>
              <a:t>Depresja w </a:t>
            </a:r>
            <a:r>
              <a:rPr lang="pl-PL" sz="3600" dirty="0" err="1"/>
              <a:t>ChAD</a:t>
            </a:r>
            <a:r>
              <a:rPr lang="pl-PL" sz="3600" dirty="0"/>
              <a:t> jest cięższa niż w zaburzeniu depresyjnym nawracającym</a:t>
            </a:r>
          </a:p>
        </p:txBody>
      </p:sp>
      <p:graphicFrame>
        <p:nvGraphicFramePr>
          <p:cNvPr id="11269" name="Object 5"/>
          <p:cNvGraphicFramePr>
            <a:graphicFrameLocks noGrp="1" noChangeAspect="1"/>
          </p:cNvGraphicFramePr>
          <p:nvPr>
            <p:ph type="chart" idx="1"/>
          </p:nvPr>
        </p:nvGraphicFramePr>
        <p:xfrm>
          <a:off x="1658938" y="2116931"/>
          <a:ext cx="8896350" cy="4133850"/>
        </p:xfrm>
        <a:graphic>
          <a:graphicData uri="http://schemas.openxmlformats.org/presentationml/2006/ole">
            <mc:AlternateContent xmlns:mc="http://schemas.openxmlformats.org/markup-compatibility/2006">
              <mc:Choice xmlns:v="urn:schemas-microsoft-com:vml" Requires="v">
                <p:oleObj spid="_x0000_s10247" name="Wykres" r:id="rId4" imgW="8896350" imgH="4133809" progId="MSGraph.Chart.8">
                  <p:embed followColorScheme="full"/>
                </p:oleObj>
              </mc:Choice>
              <mc:Fallback>
                <p:oleObj name="Wykres" r:id="rId4" imgW="8896350" imgH="4133809" progId="MSGraph.Chart.8">
                  <p:embed followColorScheme="full"/>
                  <p:pic>
                    <p:nvPicPr>
                      <p:cNvPr id="11269" name="Object 5"/>
                      <p:cNvPicPr>
                        <a:picLocks noGrp="1" noChangeAspect="1" noChangeArrowheads="1"/>
                      </p:cNvPicPr>
                      <p:nvPr/>
                    </p:nvPicPr>
                    <p:blipFill>
                      <a:blip r:embed="rId5"/>
                      <a:srcRect/>
                      <a:stretch>
                        <a:fillRect/>
                      </a:stretch>
                    </p:blipFill>
                    <p:spPr bwMode="auto">
                      <a:xfrm>
                        <a:off x="1658938" y="2116931"/>
                        <a:ext cx="8896350" cy="413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ymbol zastępczy stopki 4"/>
          <p:cNvSpPr>
            <a:spLocks noGrp="1"/>
          </p:cNvSpPr>
          <p:nvPr>
            <p:ph type="ftr" sz="quarter" idx="11"/>
          </p:nvPr>
        </p:nvSpPr>
        <p:spPr/>
        <p:txBody>
          <a:bodyPr/>
          <a:lstStyle/>
          <a:p>
            <a:r>
              <a:rPr lang="pl-PL">
                <a:solidFill>
                  <a:prstClr val="black">
                    <a:tint val="75000"/>
                  </a:prstClr>
                </a:solidFill>
                <a:latin typeface="Cambria"/>
              </a:rPr>
              <a:t>Hirschfeld i in. 2003</a:t>
            </a:r>
          </a:p>
        </p:txBody>
      </p:sp>
      <p:sp>
        <p:nvSpPr>
          <p:cNvPr id="11268" name="Rectangle 4"/>
          <p:cNvSpPr>
            <a:spLocks noChangeArrowheads="1"/>
          </p:cNvSpPr>
          <p:nvPr/>
        </p:nvSpPr>
        <p:spPr bwMode="auto">
          <a:xfrm>
            <a:off x="3952875" y="1819275"/>
            <a:ext cx="9144000" cy="369332"/>
          </a:xfrm>
          <a:prstGeom prst="rect">
            <a:avLst/>
          </a:prstGeom>
          <a:noFill/>
          <a:ln w="9525">
            <a:noFill/>
            <a:miter lim="800000"/>
            <a:headEnd/>
            <a:tailEnd/>
          </a:ln>
          <a:effectLst/>
        </p:spPr>
        <p:txBody>
          <a:bodyPr>
            <a:spAutoFit/>
          </a:bodyPr>
          <a:lstStyle/>
          <a:p>
            <a:endParaRPr lang="pl-PL">
              <a:solidFill>
                <a:prstClr val="black"/>
              </a:solidFill>
              <a:latin typeface="Cambria"/>
            </a:endParaRPr>
          </a:p>
        </p:txBody>
      </p:sp>
    </p:spTree>
    <p:extLst>
      <p:ext uri="{BB962C8B-B14F-4D97-AF65-F5344CB8AC3E}">
        <p14:creationId xmlns:p14="http://schemas.microsoft.com/office/powerpoint/2010/main" val="1556590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1862139" y="263526"/>
            <a:ext cx="8421687" cy="720725"/>
          </a:xfrm>
        </p:spPr>
        <p:txBody>
          <a:bodyPr>
            <a:normAutofit fontScale="90000"/>
          </a:bodyPr>
          <a:lstStyle/>
          <a:p>
            <a:r>
              <a:rPr lang="pl-PL" dirty="0"/>
              <a:t>Wpływ dwubiegunowości na funkcjonowanie psychosocjalne </a:t>
            </a:r>
            <a:endParaRPr lang="en-US" dirty="0"/>
          </a:p>
        </p:txBody>
      </p:sp>
      <p:graphicFrame>
        <p:nvGraphicFramePr>
          <p:cNvPr id="2" name="Object 3"/>
          <p:cNvGraphicFramePr>
            <a:graphicFrameLocks noGrp="1" noChangeAspect="1"/>
          </p:cNvGraphicFramePr>
          <p:nvPr>
            <p:ph type="chart" idx="1"/>
            <p:extLst/>
          </p:nvPr>
        </p:nvGraphicFramePr>
        <p:xfrm>
          <a:off x="2455863" y="2146301"/>
          <a:ext cx="7910512" cy="3813175"/>
        </p:xfrm>
        <a:graphic>
          <a:graphicData uri="http://schemas.openxmlformats.org/drawingml/2006/chart">
            <c:chart xmlns:c="http://schemas.openxmlformats.org/drawingml/2006/chart" xmlns:r="http://schemas.openxmlformats.org/officeDocument/2006/relationships" r:id="rId3"/>
          </a:graphicData>
        </a:graphic>
      </p:graphicFrame>
      <p:sp>
        <p:nvSpPr>
          <p:cNvPr id="1211396" name="Text Box 4"/>
          <p:cNvSpPr txBox="1">
            <a:spLocks noChangeArrowheads="1"/>
          </p:cNvSpPr>
          <p:nvPr/>
        </p:nvSpPr>
        <p:spPr bwMode="auto">
          <a:xfrm>
            <a:off x="1758951" y="6443664"/>
            <a:ext cx="4994275" cy="27463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fr-FR" sz="1200">
                <a:solidFill>
                  <a:prstClr val="black"/>
                </a:solidFill>
                <a:latin typeface="Arial" charset="0"/>
              </a:rPr>
              <a:t>Cal</a:t>
            </a:r>
            <a:r>
              <a:rPr lang="en-US" sz="1200">
                <a:solidFill>
                  <a:prstClr val="black"/>
                </a:solidFill>
                <a:latin typeface="Arial" charset="0"/>
              </a:rPr>
              <a:t>a</a:t>
            </a:r>
            <a:r>
              <a:rPr lang="fr-FR" sz="1200">
                <a:solidFill>
                  <a:prstClr val="black"/>
                </a:solidFill>
                <a:latin typeface="Arial" charset="0"/>
              </a:rPr>
              <a:t>brese. </a:t>
            </a:r>
            <a:r>
              <a:rPr lang="fr-FR" sz="1200" i="1">
                <a:solidFill>
                  <a:prstClr val="black"/>
                </a:solidFill>
                <a:latin typeface="Arial" charset="0"/>
              </a:rPr>
              <a:t>J Clin Psychiatry</a:t>
            </a:r>
            <a:r>
              <a:rPr lang="en-US" sz="1200">
                <a:solidFill>
                  <a:prstClr val="black"/>
                </a:solidFill>
                <a:latin typeface="Arial" charset="0"/>
              </a:rPr>
              <a:t>. 2003;64:425-432.</a:t>
            </a:r>
            <a:r>
              <a:rPr lang="fr-FR" sz="1200">
                <a:solidFill>
                  <a:prstClr val="black"/>
                </a:solidFill>
                <a:latin typeface="Arial" charset="0"/>
              </a:rPr>
              <a:t> </a:t>
            </a:r>
            <a:endParaRPr lang="en-US" sz="1200">
              <a:solidFill>
                <a:prstClr val="black"/>
              </a:solidFill>
              <a:latin typeface="Arial" charset="0"/>
            </a:endParaRPr>
          </a:p>
        </p:txBody>
      </p:sp>
      <p:sp>
        <p:nvSpPr>
          <p:cNvPr id="1211397" name="Text Box 5"/>
          <p:cNvSpPr txBox="1">
            <a:spLocks noChangeArrowheads="1"/>
          </p:cNvSpPr>
          <p:nvPr/>
        </p:nvSpPr>
        <p:spPr bwMode="auto">
          <a:xfrm rot="-5378655">
            <a:off x="711995" y="3463132"/>
            <a:ext cx="3087687"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prstClr val="black"/>
                </a:solidFill>
                <a:latin typeface="Arial" charset="0"/>
              </a:rPr>
              <a:t>Percent</a:t>
            </a:r>
          </a:p>
        </p:txBody>
      </p:sp>
      <p:sp>
        <p:nvSpPr>
          <p:cNvPr id="1211398" name="Text Box 6"/>
          <p:cNvSpPr txBox="1">
            <a:spLocks noChangeArrowheads="1"/>
          </p:cNvSpPr>
          <p:nvPr/>
        </p:nvSpPr>
        <p:spPr bwMode="auto">
          <a:xfrm>
            <a:off x="2365376" y="5719763"/>
            <a:ext cx="1687513"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i="1">
                <a:solidFill>
                  <a:prstClr val="black"/>
                </a:solidFill>
                <a:latin typeface="Arial" charset="0"/>
              </a:rPr>
              <a:t>* P</a:t>
            </a:r>
            <a:r>
              <a:rPr lang="en-US" sz="1400">
                <a:solidFill>
                  <a:prstClr val="black"/>
                </a:solidFill>
                <a:latin typeface="Arial" charset="0"/>
              </a:rPr>
              <a:t>&lt;0.0001</a:t>
            </a:r>
          </a:p>
        </p:txBody>
      </p:sp>
      <p:sp>
        <p:nvSpPr>
          <p:cNvPr id="1211399" name="Text Box 7"/>
          <p:cNvSpPr txBox="1">
            <a:spLocks noChangeArrowheads="1"/>
          </p:cNvSpPr>
          <p:nvPr/>
        </p:nvSpPr>
        <p:spPr bwMode="auto">
          <a:xfrm>
            <a:off x="3541714" y="2047876"/>
            <a:ext cx="376237"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prstClr val="black"/>
                </a:solidFill>
                <a:latin typeface="Arial" charset="0"/>
              </a:rPr>
              <a:t>*</a:t>
            </a:r>
          </a:p>
        </p:txBody>
      </p:sp>
      <p:sp>
        <p:nvSpPr>
          <p:cNvPr id="1211400" name="Text Box 8"/>
          <p:cNvSpPr txBox="1">
            <a:spLocks noChangeArrowheads="1"/>
          </p:cNvSpPr>
          <p:nvPr/>
        </p:nvSpPr>
        <p:spPr bwMode="auto">
          <a:xfrm>
            <a:off x="7823200" y="3203576"/>
            <a:ext cx="374650"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prstClr val="black"/>
                </a:solidFill>
                <a:latin typeface="Arial" charset="0"/>
              </a:rPr>
              <a:t>*</a:t>
            </a:r>
          </a:p>
        </p:txBody>
      </p:sp>
      <p:sp>
        <p:nvSpPr>
          <p:cNvPr id="1211401" name="Text Box 9"/>
          <p:cNvSpPr txBox="1">
            <a:spLocks noChangeArrowheads="1"/>
          </p:cNvSpPr>
          <p:nvPr/>
        </p:nvSpPr>
        <p:spPr bwMode="auto">
          <a:xfrm>
            <a:off x="5702300" y="2136776"/>
            <a:ext cx="376238"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prstClr val="black"/>
                </a:solidFill>
                <a:latin typeface="Arial" charset="0"/>
              </a:rPr>
              <a:t>*</a:t>
            </a:r>
          </a:p>
        </p:txBody>
      </p:sp>
    </p:spTree>
    <p:extLst>
      <p:ext uri="{BB962C8B-B14F-4D97-AF65-F5344CB8AC3E}">
        <p14:creationId xmlns:p14="http://schemas.microsoft.com/office/powerpoint/2010/main" val="3437177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Wpływ faz na GAF </a:t>
            </a:r>
          </a:p>
        </p:txBody>
      </p:sp>
      <p:graphicFrame>
        <p:nvGraphicFramePr>
          <p:cNvPr id="4" name="Symbol zastępczy zawartości 3"/>
          <p:cNvGraphicFramePr>
            <a:graphicFrameLocks noGrp="1"/>
          </p:cNvGraphicFramePr>
          <p:nvPr>
            <p:ph idx="1"/>
            <p:extLst/>
          </p:nvPr>
        </p:nvGraphicFramePr>
        <p:xfrm>
          <a:off x="2366963" y="1716088"/>
          <a:ext cx="8229600"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5" name="Symbol zastępczy stopki 4"/>
          <p:cNvSpPr>
            <a:spLocks noGrp="1"/>
          </p:cNvSpPr>
          <p:nvPr>
            <p:ph type="ftr" sz="quarter" idx="11"/>
          </p:nvPr>
        </p:nvSpPr>
        <p:spPr/>
        <p:txBody>
          <a:bodyPr/>
          <a:lstStyle/>
          <a:p>
            <a:r>
              <a:rPr lang="pl-PL">
                <a:solidFill>
                  <a:prstClr val="black">
                    <a:tint val="75000"/>
                  </a:prstClr>
                </a:solidFill>
                <a:latin typeface="Cambria"/>
              </a:rPr>
              <a:t>Hirschled i wsp. 2003</a:t>
            </a:r>
          </a:p>
        </p:txBody>
      </p:sp>
    </p:spTree>
    <p:extLst>
      <p:ext uri="{BB962C8B-B14F-4D97-AF65-F5344CB8AC3E}">
        <p14:creationId xmlns:p14="http://schemas.microsoft.com/office/powerpoint/2010/main" val="1607577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48802" y="116632"/>
            <a:ext cx="8885237" cy="1155700"/>
          </a:xfrm>
        </p:spPr>
        <p:txBody>
          <a:bodyPr/>
          <a:lstStyle/>
          <a:p>
            <a:r>
              <a:rPr lang="pl-PL" sz="2400" dirty="0" err="1"/>
              <a:t>Współchorobowość</a:t>
            </a:r>
            <a:r>
              <a:rPr lang="pl-PL" sz="2400" dirty="0"/>
              <a:t> depresji w przebiegu </a:t>
            </a:r>
            <a:r>
              <a:rPr lang="pl-PL" sz="2400" dirty="0" err="1"/>
              <a:t>ChAD</a:t>
            </a:r>
            <a:r>
              <a:rPr lang="pl-PL" sz="2400" dirty="0"/>
              <a:t> i F.33</a:t>
            </a:r>
          </a:p>
        </p:txBody>
      </p:sp>
      <p:graphicFrame>
        <p:nvGraphicFramePr>
          <p:cNvPr id="13339" name="Group 27"/>
          <p:cNvGraphicFramePr>
            <a:graphicFrameLocks noGrp="1"/>
          </p:cNvGraphicFramePr>
          <p:nvPr>
            <p:ph type="tbl" idx="1"/>
          </p:nvPr>
        </p:nvGraphicFramePr>
        <p:xfrm>
          <a:off x="1658938" y="2116139"/>
          <a:ext cx="8896350" cy="4135439"/>
        </p:xfrm>
        <a:graphic>
          <a:graphicData uri="http://schemas.openxmlformats.org/drawingml/2006/table">
            <a:tbl>
              <a:tblPr/>
              <a:tblGrid>
                <a:gridCol w="2965450">
                  <a:extLst>
                    <a:ext uri="{9D8B030D-6E8A-4147-A177-3AD203B41FA5}">
                      <a16:colId xmlns:a16="http://schemas.microsoft.com/office/drawing/2014/main" val="20000"/>
                    </a:ext>
                  </a:extLst>
                </a:gridCol>
                <a:gridCol w="2965450">
                  <a:extLst>
                    <a:ext uri="{9D8B030D-6E8A-4147-A177-3AD203B41FA5}">
                      <a16:colId xmlns:a16="http://schemas.microsoft.com/office/drawing/2014/main" val="20001"/>
                    </a:ext>
                  </a:extLst>
                </a:gridCol>
                <a:gridCol w="2965450">
                  <a:extLst>
                    <a:ext uri="{9D8B030D-6E8A-4147-A177-3AD203B41FA5}">
                      <a16:colId xmlns:a16="http://schemas.microsoft.com/office/drawing/2014/main" val="20002"/>
                    </a:ext>
                  </a:extLst>
                </a:gridCol>
              </a:tblGrid>
              <a:tr h="103346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Zaburzenie współistniejące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F.31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F.33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3505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Napady paniki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42%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03346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Zaburzenia lękowe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44%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03346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Zaburzenia odżywiania się</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 name="Symbol zastępczy stopki 4"/>
          <p:cNvSpPr>
            <a:spLocks noGrp="1"/>
          </p:cNvSpPr>
          <p:nvPr>
            <p:ph type="ftr" sz="quarter" idx="11"/>
          </p:nvPr>
        </p:nvSpPr>
        <p:spPr/>
        <p:txBody>
          <a:bodyPr/>
          <a:lstStyle/>
          <a:p>
            <a:r>
              <a:rPr lang="pl-PL">
                <a:solidFill>
                  <a:prstClr val="black">
                    <a:tint val="75000"/>
                  </a:prstClr>
                </a:solidFill>
                <a:latin typeface="Cambria"/>
              </a:rPr>
              <a:t>Frye i in. 2003</a:t>
            </a:r>
          </a:p>
        </p:txBody>
      </p:sp>
      <p:sp>
        <p:nvSpPr>
          <p:cNvPr id="13316" name="Rectangle 4"/>
          <p:cNvSpPr>
            <a:spLocks noChangeArrowheads="1"/>
          </p:cNvSpPr>
          <p:nvPr/>
        </p:nvSpPr>
        <p:spPr bwMode="auto">
          <a:xfrm>
            <a:off x="3952875" y="1819275"/>
            <a:ext cx="9144000" cy="369332"/>
          </a:xfrm>
          <a:prstGeom prst="rect">
            <a:avLst/>
          </a:prstGeom>
          <a:noFill/>
          <a:ln w="9525">
            <a:noFill/>
            <a:miter lim="800000"/>
            <a:headEnd/>
            <a:tailEnd/>
          </a:ln>
          <a:effectLst/>
        </p:spPr>
        <p:txBody>
          <a:bodyPr>
            <a:spAutoFit/>
          </a:bodyPr>
          <a:lstStyle/>
          <a:p>
            <a:endParaRPr lang="pl-PL">
              <a:solidFill>
                <a:prstClr val="black"/>
              </a:solidFill>
              <a:latin typeface="Cambria"/>
            </a:endParaRPr>
          </a:p>
        </p:txBody>
      </p:sp>
    </p:spTree>
    <p:extLst>
      <p:ext uri="{BB962C8B-B14F-4D97-AF65-F5344CB8AC3E}">
        <p14:creationId xmlns:p14="http://schemas.microsoft.com/office/powerpoint/2010/main" val="113147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39"/>
                                        </p:tgtEl>
                                        <p:attrNameLst>
                                          <p:attrName>style.visibility</p:attrName>
                                        </p:attrNameLst>
                                      </p:cBhvr>
                                      <p:to>
                                        <p:strVal val="visible"/>
                                      </p:to>
                                    </p:set>
                                    <p:anim calcmode="lin" valueType="num">
                                      <p:cBhvr additive="base">
                                        <p:cTn id="7" dur="500" fill="hold"/>
                                        <p:tgtEl>
                                          <p:spTgt spid="13339"/>
                                        </p:tgtEl>
                                        <p:attrNameLst>
                                          <p:attrName>ppt_x</p:attrName>
                                        </p:attrNameLst>
                                      </p:cBhvr>
                                      <p:tavLst>
                                        <p:tav tm="0">
                                          <p:val>
                                            <p:strVal val="0-#ppt_w/2"/>
                                          </p:val>
                                        </p:tav>
                                        <p:tav tm="100000">
                                          <p:val>
                                            <p:strVal val="#ppt_x"/>
                                          </p:val>
                                        </p:tav>
                                      </p:tavLst>
                                    </p:anim>
                                    <p:anim calcmode="lin" valueType="num">
                                      <p:cBhvr additive="base">
                                        <p:cTn id="8" dur="500" fill="hold"/>
                                        <p:tgtEl>
                                          <p:spTgt spid="133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2959100" y="274638"/>
            <a:ext cx="7499350" cy="1143000"/>
          </a:xfrm>
        </p:spPr>
        <p:txBody>
          <a:bodyPr>
            <a:noAutofit/>
          </a:bodyPr>
          <a:lstStyle/>
          <a:p>
            <a:pPr>
              <a:defRPr/>
            </a:pPr>
            <a:r>
              <a:rPr lang="pl-PL" sz="2400" dirty="0">
                <a:solidFill>
                  <a:schemeClr val="tx2">
                    <a:satMod val="130000"/>
                  </a:schemeClr>
                </a:solidFill>
                <a:latin typeface="Cambria" pitchFamily="18" charset="0"/>
              </a:rPr>
              <a:t>Ryzyko wystąpienia zespołu metabolicznego (</a:t>
            </a:r>
            <a:r>
              <a:rPr lang="pl-PL" sz="2400" dirty="0" err="1">
                <a:solidFill>
                  <a:schemeClr val="tx2">
                    <a:satMod val="130000"/>
                  </a:schemeClr>
                </a:solidFill>
                <a:latin typeface="Cambria" pitchFamily="18" charset="0"/>
              </a:rPr>
              <a:t>metS</a:t>
            </a:r>
            <a:r>
              <a:rPr lang="pl-PL" sz="2400" dirty="0">
                <a:solidFill>
                  <a:schemeClr val="tx2">
                    <a:satMod val="130000"/>
                  </a:schemeClr>
                </a:solidFill>
                <a:latin typeface="Cambria" pitchFamily="18" charset="0"/>
              </a:rPr>
              <a:t>) u chorych leczonych z powodu: CHAD, schizofrenii i zaburzenia </a:t>
            </a:r>
            <a:r>
              <a:rPr lang="pl-PL" sz="2400" dirty="0" err="1">
                <a:solidFill>
                  <a:schemeClr val="tx2">
                    <a:satMod val="130000"/>
                  </a:schemeClr>
                </a:solidFill>
                <a:latin typeface="Cambria" pitchFamily="18" charset="0"/>
              </a:rPr>
              <a:t>schizoafektywnego</a:t>
            </a:r>
            <a:r>
              <a:rPr lang="pl-PL" sz="2400" dirty="0">
                <a:solidFill>
                  <a:schemeClr val="tx2">
                    <a:satMod val="130000"/>
                  </a:schemeClr>
                </a:solidFill>
                <a:latin typeface="Cambria" pitchFamily="18" charset="0"/>
              </a:rPr>
              <a:t> (n=707) </a:t>
            </a:r>
          </a:p>
        </p:txBody>
      </p:sp>
      <p:sp>
        <p:nvSpPr>
          <p:cNvPr id="7" name="Symbol zastępczy stopki 6"/>
          <p:cNvSpPr>
            <a:spLocks noGrp="1"/>
          </p:cNvSpPr>
          <p:nvPr>
            <p:ph type="ftr" sz="quarter" idx="11"/>
          </p:nvPr>
        </p:nvSpPr>
        <p:spPr/>
        <p:txBody>
          <a:bodyPr>
            <a:normAutofit/>
          </a:bodyPr>
          <a:lstStyle/>
          <a:p>
            <a:pPr>
              <a:defRPr/>
            </a:pPr>
            <a:r>
              <a:rPr lang="nl-NL">
                <a:solidFill>
                  <a:srgbClr val="E0EDF8"/>
                </a:solidFill>
                <a:latin typeface="Cambria" pitchFamily="18" charset="0"/>
              </a:rPr>
              <a:t>Van Winkel i in. 2007</a:t>
            </a:r>
            <a:endParaRPr lang="pl-PL">
              <a:solidFill>
                <a:srgbClr val="E0EDF8"/>
              </a:solidFill>
              <a:latin typeface="Cambria" pitchFamily="18" charset="0"/>
            </a:endParaRPr>
          </a:p>
        </p:txBody>
      </p:sp>
      <p:pic>
        <p:nvPicPr>
          <p:cNvPr id="65539" name="Picture 2"/>
          <p:cNvPicPr>
            <a:picLocks noChangeAspect="1" noChangeArrowheads="1"/>
          </p:cNvPicPr>
          <p:nvPr/>
        </p:nvPicPr>
        <p:blipFill>
          <a:blip r:embed="rId2" cstate="print"/>
          <a:srcRect/>
          <a:stretch>
            <a:fillRect/>
          </a:stretch>
        </p:blipFill>
        <p:spPr bwMode="auto">
          <a:xfrm>
            <a:off x="2309813" y="1671639"/>
            <a:ext cx="7643812" cy="4543425"/>
          </a:xfrm>
          <a:prstGeom prst="rect">
            <a:avLst/>
          </a:prstGeom>
          <a:noFill/>
          <a:ln w="9525">
            <a:noFill/>
            <a:miter lim="800000"/>
            <a:headEnd/>
            <a:tailEnd/>
          </a:ln>
        </p:spPr>
      </p:pic>
      <p:sp>
        <p:nvSpPr>
          <p:cNvPr id="6" name="Prostokąt 5"/>
          <p:cNvSpPr/>
          <p:nvPr/>
        </p:nvSpPr>
        <p:spPr>
          <a:xfrm>
            <a:off x="3738563" y="1785939"/>
            <a:ext cx="1071562"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pl-PL" dirty="0">
                <a:solidFill>
                  <a:prstClr val="white"/>
                </a:solidFill>
                <a:latin typeface="Cambria" pitchFamily="18" charset="0"/>
              </a:rPr>
              <a:t>CHAD</a:t>
            </a:r>
          </a:p>
        </p:txBody>
      </p:sp>
      <p:sp>
        <p:nvSpPr>
          <p:cNvPr id="8" name="Prostokąt zaokrąglony 7"/>
          <p:cNvSpPr/>
          <p:nvPr/>
        </p:nvSpPr>
        <p:spPr>
          <a:xfrm>
            <a:off x="5453064" y="1714500"/>
            <a:ext cx="1500187" cy="2857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pl-PL" dirty="0">
                <a:solidFill>
                  <a:prstClr val="white"/>
                </a:solidFill>
                <a:latin typeface="Cambria" pitchFamily="18" charset="0"/>
              </a:rPr>
              <a:t>SCH</a:t>
            </a:r>
          </a:p>
        </p:txBody>
      </p:sp>
      <p:sp>
        <p:nvSpPr>
          <p:cNvPr id="9" name="Prostokąt 8"/>
          <p:cNvSpPr/>
          <p:nvPr/>
        </p:nvSpPr>
        <p:spPr>
          <a:xfrm>
            <a:off x="7739064" y="1785939"/>
            <a:ext cx="1571625" cy="35718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pl-PL" dirty="0">
                <a:solidFill>
                  <a:prstClr val="white"/>
                </a:solidFill>
                <a:latin typeface="Cambria" pitchFamily="18" charset="0"/>
              </a:rPr>
              <a:t>F.25</a:t>
            </a:r>
          </a:p>
        </p:txBody>
      </p:sp>
    </p:spTree>
    <p:extLst>
      <p:ext uri="{BB962C8B-B14F-4D97-AF65-F5344CB8AC3E}">
        <p14:creationId xmlns:p14="http://schemas.microsoft.com/office/powerpoint/2010/main" val="2544468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fontScale="90000"/>
          </a:bodyPr>
          <a:lstStyle/>
          <a:p>
            <a:pPr>
              <a:defRPr/>
            </a:pPr>
            <a:r>
              <a:rPr lang="pl-PL" dirty="0">
                <a:solidFill>
                  <a:schemeClr val="tx2">
                    <a:satMod val="130000"/>
                  </a:schemeClr>
                </a:solidFill>
                <a:latin typeface="Cambria" pitchFamily="18" charset="0"/>
              </a:rPr>
              <a:t>Modyfikowalne czynniki ryzyka CHNS w grupach ze schizofrenią i CHAD</a:t>
            </a:r>
          </a:p>
        </p:txBody>
      </p:sp>
      <p:graphicFrame>
        <p:nvGraphicFramePr>
          <p:cNvPr id="9" name="Symbol zastępczy zawartości 8"/>
          <p:cNvGraphicFramePr>
            <a:graphicFrameLocks noGrp="1"/>
          </p:cNvGraphicFramePr>
          <p:nvPr>
            <p:ph idx="1"/>
          </p:nvPr>
        </p:nvGraphicFramePr>
        <p:xfrm>
          <a:off x="2024063" y="2428875"/>
          <a:ext cx="8229600" cy="27736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pl-PL" sz="2000" dirty="0"/>
                        <a:t>Czynnik </a:t>
                      </a:r>
                    </a:p>
                  </a:txBody>
                  <a:tcPr/>
                </a:tc>
                <a:tc>
                  <a:txBody>
                    <a:bodyPr/>
                    <a:lstStyle/>
                    <a:p>
                      <a:r>
                        <a:rPr lang="pl-PL" sz="2000" dirty="0"/>
                        <a:t>SCH </a:t>
                      </a:r>
                    </a:p>
                  </a:txBody>
                  <a:tcPr/>
                </a:tc>
                <a:tc>
                  <a:txBody>
                    <a:bodyPr/>
                    <a:lstStyle/>
                    <a:p>
                      <a:r>
                        <a:rPr lang="pl-PL" sz="2000" dirty="0"/>
                        <a:t>CHAD</a:t>
                      </a:r>
                    </a:p>
                  </a:txBody>
                  <a:tcPr/>
                </a:tc>
                <a:extLst>
                  <a:ext uri="{0D108BD9-81ED-4DB2-BD59-A6C34878D82A}">
                    <a16:rowId xmlns:a16="http://schemas.microsoft.com/office/drawing/2014/main" val="10000"/>
                  </a:ext>
                </a:extLst>
              </a:tr>
              <a:tr h="370840">
                <a:tc>
                  <a:txBody>
                    <a:bodyPr/>
                    <a:lstStyle/>
                    <a:p>
                      <a:r>
                        <a:rPr lang="pl-PL" sz="2000" dirty="0"/>
                        <a:t>Otyłość</a:t>
                      </a:r>
                    </a:p>
                  </a:txBody>
                  <a:tcPr/>
                </a:tc>
                <a:tc>
                  <a:txBody>
                    <a:bodyPr/>
                    <a:lstStyle/>
                    <a:p>
                      <a:r>
                        <a:rPr lang="pl-PL" sz="2000" dirty="0"/>
                        <a:t>45-55%</a:t>
                      </a:r>
                    </a:p>
                  </a:txBody>
                  <a:tcPr/>
                </a:tc>
                <a:tc>
                  <a:txBody>
                    <a:bodyPr/>
                    <a:lstStyle/>
                    <a:p>
                      <a:r>
                        <a:rPr lang="pl-PL" sz="2000" dirty="0"/>
                        <a:t>21-49%</a:t>
                      </a:r>
                    </a:p>
                  </a:txBody>
                  <a:tcPr/>
                </a:tc>
                <a:extLst>
                  <a:ext uri="{0D108BD9-81ED-4DB2-BD59-A6C34878D82A}">
                    <a16:rowId xmlns:a16="http://schemas.microsoft.com/office/drawing/2014/main" val="10001"/>
                  </a:ext>
                </a:extLst>
              </a:tr>
              <a:tr h="370840">
                <a:tc>
                  <a:txBody>
                    <a:bodyPr/>
                    <a:lstStyle/>
                    <a:p>
                      <a:r>
                        <a:rPr lang="pl-PL" sz="2000" dirty="0"/>
                        <a:t>Palenie tytoniu </a:t>
                      </a:r>
                    </a:p>
                  </a:txBody>
                  <a:tcPr/>
                </a:tc>
                <a:tc>
                  <a:txBody>
                    <a:bodyPr/>
                    <a:lstStyle/>
                    <a:p>
                      <a:r>
                        <a:rPr lang="pl-PL" sz="2000" dirty="0"/>
                        <a:t>50-80%</a:t>
                      </a:r>
                    </a:p>
                  </a:txBody>
                  <a:tcPr/>
                </a:tc>
                <a:tc>
                  <a:txBody>
                    <a:bodyPr/>
                    <a:lstStyle/>
                    <a:p>
                      <a:r>
                        <a:rPr lang="pl-PL" sz="2000" dirty="0"/>
                        <a:t>54-68%</a:t>
                      </a:r>
                    </a:p>
                  </a:txBody>
                  <a:tcPr/>
                </a:tc>
                <a:extLst>
                  <a:ext uri="{0D108BD9-81ED-4DB2-BD59-A6C34878D82A}">
                    <a16:rowId xmlns:a16="http://schemas.microsoft.com/office/drawing/2014/main" val="10002"/>
                  </a:ext>
                </a:extLst>
              </a:tr>
              <a:tr h="370840">
                <a:tc>
                  <a:txBody>
                    <a:bodyPr/>
                    <a:lstStyle/>
                    <a:p>
                      <a:r>
                        <a:rPr lang="pl-PL" sz="2000" dirty="0"/>
                        <a:t>DM</a:t>
                      </a:r>
                    </a:p>
                  </a:txBody>
                  <a:tcPr/>
                </a:tc>
                <a:tc>
                  <a:txBody>
                    <a:bodyPr/>
                    <a:lstStyle/>
                    <a:p>
                      <a:r>
                        <a:rPr lang="pl-PL" sz="2000" dirty="0"/>
                        <a:t>10-15%</a:t>
                      </a:r>
                    </a:p>
                  </a:txBody>
                  <a:tcPr/>
                </a:tc>
                <a:tc>
                  <a:txBody>
                    <a:bodyPr/>
                    <a:lstStyle/>
                    <a:p>
                      <a:r>
                        <a:rPr lang="pl-PL" sz="2000" dirty="0"/>
                        <a:t>8-17% </a:t>
                      </a:r>
                    </a:p>
                  </a:txBody>
                  <a:tcPr/>
                </a:tc>
                <a:extLst>
                  <a:ext uri="{0D108BD9-81ED-4DB2-BD59-A6C34878D82A}">
                    <a16:rowId xmlns:a16="http://schemas.microsoft.com/office/drawing/2014/main" val="10003"/>
                  </a:ext>
                </a:extLst>
              </a:tr>
              <a:tr h="370840">
                <a:tc>
                  <a:txBody>
                    <a:bodyPr/>
                    <a:lstStyle/>
                    <a:p>
                      <a:r>
                        <a:rPr lang="pl-PL" sz="2000" dirty="0"/>
                        <a:t>NT</a:t>
                      </a:r>
                    </a:p>
                  </a:txBody>
                  <a:tcPr>
                    <a:solidFill>
                      <a:srgbClr val="FFC000"/>
                    </a:solidFill>
                  </a:tcPr>
                </a:tc>
                <a:tc>
                  <a:txBody>
                    <a:bodyPr/>
                    <a:lstStyle/>
                    <a:p>
                      <a:r>
                        <a:rPr lang="pl-PL" sz="2000" dirty="0"/>
                        <a:t>19-58%</a:t>
                      </a:r>
                    </a:p>
                  </a:txBody>
                  <a:tcPr>
                    <a:solidFill>
                      <a:srgbClr val="FFC000"/>
                    </a:solidFill>
                  </a:tcPr>
                </a:tc>
                <a:tc>
                  <a:txBody>
                    <a:bodyPr/>
                    <a:lstStyle/>
                    <a:p>
                      <a:r>
                        <a:rPr lang="pl-PL" sz="2000" dirty="0"/>
                        <a:t>35-61%</a:t>
                      </a:r>
                    </a:p>
                  </a:txBody>
                  <a:tcPr>
                    <a:solidFill>
                      <a:srgbClr val="FFC000"/>
                    </a:solidFill>
                  </a:tcPr>
                </a:tc>
                <a:extLst>
                  <a:ext uri="{0D108BD9-81ED-4DB2-BD59-A6C34878D82A}">
                    <a16:rowId xmlns:a16="http://schemas.microsoft.com/office/drawing/2014/main" val="10004"/>
                  </a:ext>
                </a:extLst>
              </a:tr>
              <a:tr h="370840">
                <a:tc>
                  <a:txBody>
                    <a:bodyPr/>
                    <a:lstStyle/>
                    <a:p>
                      <a:r>
                        <a:rPr lang="pl-PL" sz="2000" dirty="0" err="1"/>
                        <a:t>Dyslipidemie</a:t>
                      </a:r>
                      <a:r>
                        <a:rPr lang="pl-PL" sz="2000" dirty="0"/>
                        <a:t> </a:t>
                      </a:r>
                    </a:p>
                  </a:txBody>
                  <a:tcPr/>
                </a:tc>
                <a:tc>
                  <a:txBody>
                    <a:bodyPr/>
                    <a:lstStyle/>
                    <a:p>
                      <a:r>
                        <a:rPr lang="pl-PL" sz="2000" dirty="0"/>
                        <a:t>25-69% </a:t>
                      </a:r>
                    </a:p>
                  </a:txBody>
                  <a:tcPr/>
                </a:tc>
                <a:tc>
                  <a:txBody>
                    <a:bodyPr/>
                    <a:lstStyle/>
                    <a:p>
                      <a:r>
                        <a:rPr lang="pl-PL" sz="2000" dirty="0"/>
                        <a:t>23-38% </a:t>
                      </a:r>
                    </a:p>
                  </a:txBody>
                  <a:tcPr/>
                </a:tc>
                <a:extLst>
                  <a:ext uri="{0D108BD9-81ED-4DB2-BD59-A6C34878D82A}">
                    <a16:rowId xmlns:a16="http://schemas.microsoft.com/office/drawing/2014/main" val="10005"/>
                  </a:ext>
                </a:extLst>
              </a:tr>
              <a:tr h="370840">
                <a:tc>
                  <a:txBody>
                    <a:bodyPr/>
                    <a:lstStyle/>
                    <a:p>
                      <a:r>
                        <a:rPr lang="pl-PL" sz="2000" dirty="0"/>
                        <a:t>ZM</a:t>
                      </a:r>
                    </a:p>
                  </a:txBody>
                  <a:tcPr/>
                </a:tc>
                <a:tc>
                  <a:txBody>
                    <a:bodyPr/>
                    <a:lstStyle/>
                    <a:p>
                      <a:r>
                        <a:rPr lang="pl-PL" sz="2000" dirty="0"/>
                        <a:t>37-63% </a:t>
                      </a:r>
                    </a:p>
                  </a:txBody>
                  <a:tcPr/>
                </a:tc>
                <a:tc>
                  <a:txBody>
                    <a:bodyPr/>
                    <a:lstStyle/>
                    <a:p>
                      <a:r>
                        <a:rPr lang="pl-PL" sz="2000" dirty="0"/>
                        <a:t>30-49% </a:t>
                      </a:r>
                    </a:p>
                  </a:txBody>
                  <a:tcPr/>
                </a:tc>
                <a:extLst>
                  <a:ext uri="{0D108BD9-81ED-4DB2-BD59-A6C34878D82A}">
                    <a16:rowId xmlns:a16="http://schemas.microsoft.com/office/drawing/2014/main" val="10006"/>
                  </a:ext>
                </a:extLst>
              </a:tr>
            </a:tbl>
          </a:graphicData>
        </a:graphic>
      </p:graphicFrame>
      <p:sp>
        <p:nvSpPr>
          <p:cNvPr id="4" name="Symbol zastępczy stopki 3"/>
          <p:cNvSpPr>
            <a:spLocks noGrp="1"/>
          </p:cNvSpPr>
          <p:nvPr>
            <p:ph type="ftr" sz="quarter" idx="11"/>
          </p:nvPr>
        </p:nvSpPr>
        <p:spPr/>
        <p:txBody>
          <a:bodyPr>
            <a:normAutofit/>
          </a:bodyPr>
          <a:lstStyle/>
          <a:p>
            <a:pPr>
              <a:defRPr/>
            </a:pPr>
            <a:r>
              <a:rPr lang="pl-PL">
                <a:solidFill>
                  <a:srgbClr val="E0EDF8"/>
                </a:solidFill>
                <a:latin typeface="Cambria" pitchFamily="18" charset="0"/>
              </a:rPr>
              <a:t>Correll 2007</a:t>
            </a:r>
          </a:p>
        </p:txBody>
      </p:sp>
    </p:spTree>
    <p:extLst>
      <p:ext uri="{BB962C8B-B14F-4D97-AF65-F5344CB8AC3E}">
        <p14:creationId xmlns:p14="http://schemas.microsoft.com/office/powerpoint/2010/main" val="2251977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3"/>
          <p:cNvSpPr>
            <a:spLocks noGrp="1"/>
          </p:cNvSpPr>
          <p:nvPr>
            <p:ph type="sldNum" sz="quarter" idx="12"/>
          </p:nvPr>
        </p:nvSpPr>
        <p:spPr/>
        <p:txBody>
          <a:bodyPr/>
          <a:lstStyle/>
          <a:p>
            <a:fld id="{91490811-EF8D-4890-83E9-069A90BC54A1}" type="slidenum">
              <a:rPr lang="pl-PL" sz="1600">
                <a:solidFill>
                  <a:srgbClr val="FFFFFF"/>
                </a:solidFill>
              </a:rPr>
              <a:pPr/>
              <a:t>26</a:t>
            </a:fld>
            <a:endParaRPr lang="pl-PL" sz="1600">
              <a:solidFill>
                <a:srgbClr val="FFFFFF"/>
              </a:solidFill>
            </a:endParaRPr>
          </a:p>
        </p:txBody>
      </p:sp>
      <p:sp>
        <p:nvSpPr>
          <p:cNvPr id="168964" name="Rectangle 4"/>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fontAlgn="base">
              <a:spcBef>
                <a:spcPct val="0"/>
              </a:spcBef>
              <a:spcAft>
                <a:spcPct val="0"/>
              </a:spcAft>
            </a:pPr>
            <a:r>
              <a:rPr lang="pl-PL" sz="4000">
                <a:solidFill>
                  <a:srgbClr val="FFFFFF"/>
                </a:solidFill>
                <a:latin typeface="Comic Sans MS" pitchFamily="66" charset="0"/>
              </a:rPr>
              <a:t>Epidemiologia zaburzenia afektywnego dwubiegunowego (BD)</a:t>
            </a:r>
          </a:p>
        </p:txBody>
      </p:sp>
      <p:sp>
        <p:nvSpPr>
          <p:cNvPr id="168965" name="Rectangle 5"/>
          <p:cNvSpPr>
            <a:spLocks noChangeArrowheads="1"/>
          </p:cNvSpPr>
          <p:nvPr/>
        </p:nvSpPr>
        <p:spPr bwMode="auto">
          <a:xfrm>
            <a:off x="2209800" y="1981200"/>
            <a:ext cx="3810000" cy="4114800"/>
          </a:xfrm>
          <a:prstGeom prst="rect">
            <a:avLst/>
          </a:prstGeom>
          <a:noFill/>
          <a:ln w="9525">
            <a:noFill/>
            <a:miter lim="800000"/>
            <a:headEnd/>
            <a:tailEnd/>
          </a:ln>
          <a:effectLst/>
        </p:spPr>
        <p:txBody>
          <a:bodyPr/>
          <a:lstStyle/>
          <a:p>
            <a:pPr fontAlgn="base">
              <a:lnSpc>
                <a:spcPct val="90000"/>
              </a:lnSpc>
              <a:spcBef>
                <a:spcPct val="0"/>
              </a:spcBef>
              <a:spcAft>
                <a:spcPct val="0"/>
              </a:spcAft>
            </a:pPr>
            <a:r>
              <a:rPr lang="pl-PL" sz="2000" b="1">
                <a:solidFill>
                  <a:srgbClr val="FFFFFF"/>
                </a:solidFill>
                <a:latin typeface="Times New Roman" charset="0"/>
              </a:rPr>
              <a:t>Częstość występowania</a:t>
            </a:r>
          </a:p>
          <a:p>
            <a:pPr lvl="1" fontAlgn="base">
              <a:lnSpc>
                <a:spcPct val="90000"/>
              </a:lnSpc>
              <a:spcBef>
                <a:spcPct val="0"/>
              </a:spcBef>
              <a:spcAft>
                <a:spcPct val="0"/>
              </a:spcAft>
            </a:pPr>
            <a:r>
              <a:rPr lang="pl-PL" b="1">
                <a:solidFill>
                  <a:srgbClr val="FFFFFF"/>
                </a:solidFill>
                <a:latin typeface="Times New Roman" charset="0"/>
              </a:rPr>
              <a:t>BD – 1.2% populacji w czwartej dekadzie życia [Weissman i in. 1988]</a:t>
            </a:r>
          </a:p>
          <a:p>
            <a:pPr lvl="1" fontAlgn="base">
              <a:lnSpc>
                <a:spcPct val="90000"/>
              </a:lnSpc>
              <a:spcBef>
                <a:spcPct val="0"/>
              </a:spcBef>
              <a:spcAft>
                <a:spcPct val="0"/>
              </a:spcAft>
            </a:pPr>
            <a:r>
              <a:rPr lang="pl-PL" b="1">
                <a:solidFill>
                  <a:srgbClr val="FFFFFF"/>
                </a:solidFill>
                <a:latin typeface="Times New Roman" charset="0"/>
              </a:rPr>
              <a:t>BD I - 0.8%, BD II –0.5% populacji USA [APA-1994] </a:t>
            </a:r>
          </a:p>
          <a:p>
            <a:pPr lvl="1" fontAlgn="base">
              <a:lnSpc>
                <a:spcPct val="90000"/>
              </a:lnSpc>
              <a:spcBef>
                <a:spcPct val="0"/>
              </a:spcBef>
              <a:spcAft>
                <a:spcPct val="0"/>
              </a:spcAft>
            </a:pPr>
            <a:r>
              <a:rPr lang="pl-PL" b="1">
                <a:solidFill>
                  <a:srgbClr val="FFFFFF"/>
                </a:solidFill>
                <a:latin typeface="Times New Roman" charset="0"/>
              </a:rPr>
              <a:t>BD – 3.3% populacji powyżej 18 r.ż. [Angst-1993] </a:t>
            </a:r>
          </a:p>
          <a:p>
            <a:pPr lvl="1" fontAlgn="base">
              <a:lnSpc>
                <a:spcPct val="90000"/>
              </a:lnSpc>
              <a:spcBef>
                <a:spcPct val="0"/>
              </a:spcBef>
              <a:spcAft>
                <a:spcPct val="0"/>
              </a:spcAft>
            </a:pPr>
            <a:r>
              <a:rPr lang="pl-PL" b="1">
                <a:solidFill>
                  <a:srgbClr val="FFFFFF"/>
                </a:solidFill>
                <a:latin typeface="Times New Roman" charset="0"/>
              </a:rPr>
              <a:t>Cyklotymia – 1.4% populacji M i 4% populacji K [Hagnell i in.-1982]</a:t>
            </a:r>
          </a:p>
          <a:p>
            <a:pPr fontAlgn="base">
              <a:lnSpc>
                <a:spcPct val="90000"/>
              </a:lnSpc>
              <a:spcBef>
                <a:spcPct val="0"/>
              </a:spcBef>
              <a:spcAft>
                <a:spcPct val="0"/>
              </a:spcAft>
            </a:pPr>
            <a:r>
              <a:rPr lang="pl-PL" sz="2000" b="1">
                <a:solidFill>
                  <a:srgbClr val="FFFFFF"/>
                </a:solidFill>
                <a:latin typeface="Times New Roman" charset="0"/>
              </a:rPr>
              <a:t>Wiek pierwszego zachorowania:</a:t>
            </a:r>
          </a:p>
          <a:p>
            <a:pPr lvl="1" fontAlgn="base">
              <a:lnSpc>
                <a:spcPct val="90000"/>
              </a:lnSpc>
              <a:spcBef>
                <a:spcPct val="0"/>
              </a:spcBef>
              <a:spcAft>
                <a:spcPct val="0"/>
              </a:spcAft>
            </a:pPr>
            <a:r>
              <a:rPr lang="pl-PL" b="1">
                <a:solidFill>
                  <a:srgbClr val="FFFFFF"/>
                </a:solidFill>
                <a:latin typeface="Times New Roman" charset="0"/>
              </a:rPr>
              <a:t>Średnio: 21 lat, szczyt zachorowań – 15-19 lat [APA-1994]</a:t>
            </a:r>
          </a:p>
          <a:p>
            <a:pPr lvl="1" fontAlgn="base">
              <a:lnSpc>
                <a:spcPct val="90000"/>
              </a:lnSpc>
              <a:spcBef>
                <a:spcPct val="0"/>
              </a:spcBef>
              <a:spcAft>
                <a:spcPct val="0"/>
              </a:spcAft>
            </a:pPr>
            <a:r>
              <a:rPr lang="pl-PL" b="1">
                <a:solidFill>
                  <a:srgbClr val="FFFFFF"/>
                </a:solidFill>
                <a:latin typeface="Times New Roman" charset="0"/>
              </a:rPr>
              <a:t>Pierwsza terapia – śr. 22 lata, pierwsza hospitalizacja – śr. 26 lat [Egeland-198]</a:t>
            </a:r>
          </a:p>
        </p:txBody>
      </p:sp>
      <p:sp>
        <p:nvSpPr>
          <p:cNvPr id="168966" name="Rectangle 6"/>
          <p:cNvSpPr>
            <a:spLocks noChangeArrowheads="1"/>
          </p:cNvSpPr>
          <p:nvPr/>
        </p:nvSpPr>
        <p:spPr bwMode="auto">
          <a:xfrm>
            <a:off x="6172200" y="1981200"/>
            <a:ext cx="3810000" cy="4114800"/>
          </a:xfrm>
          <a:prstGeom prst="rect">
            <a:avLst/>
          </a:prstGeom>
          <a:noFill/>
          <a:ln w="9525">
            <a:noFill/>
            <a:miter lim="800000"/>
            <a:headEnd/>
            <a:tailEnd/>
          </a:ln>
          <a:effectLst/>
        </p:spPr>
        <p:txBody>
          <a:bodyPr/>
          <a:lstStyle/>
          <a:p>
            <a:pPr fontAlgn="base">
              <a:spcBef>
                <a:spcPct val="0"/>
              </a:spcBef>
              <a:spcAft>
                <a:spcPct val="0"/>
              </a:spcAft>
            </a:pPr>
            <a:r>
              <a:rPr lang="pl-PL" sz="2800">
                <a:solidFill>
                  <a:srgbClr val="FFFFFF"/>
                </a:solidFill>
                <a:latin typeface="Times New Roman" charset="0"/>
              </a:rPr>
              <a:t>K/M</a:t>
            </a:r>
          </a:p>
          <a:p>
            <a:pPr lvl="1" fontAlgn="base">
              <a:spcBef>
                <a:spcPct val="0"/>
              </a:spcBef>
              <a:spcAft>
                <a:spcPct val="0"/>
              </a:spcAft>
            </a:pPr>
            <a:r>
              <a:rPr lang="pl-PL" sz="2800">
                <a:solidFill>
                  <a:srgbClr val="FFFFFF"/>
                </a:solidFill>
                <a:latin typeface="Times New Roman" charset="0"/>
              </a:rPr>
              <a:t>BD I – K=M</a:t>
            </a:r>
          </a:p>
          <a:p>
            <a:pPr lvl="1" fontAlgn="base">
              <a:spcBef>
                <a:spcPct val="0"/>
              </a:spcBef>
              <a:spcAft>
                <a:spcPct val="0"/>
              </a:spcAft>
            </a:pPr>
            <a:r>
              <a:rPr lang="pl-PL" sz="2800">
                <a:solidFill>
                  <a:srgbClr val="FFFFFF"/>
                </a:solidFill>
                <a:latin typeface="Times New Roman" charset="0"/>
              </a:rPr>
              <a:t>BD II – K&gt;M</a:t>
            </a:r>
          </a:p>
          <a:p>
            <a:pPr fontAlgn="base">
              <a:spcBef>
                <a:spcPct val="0"/>
              </a:spcBef>
              <a:spcAft>
                <a:spcPct val="0"/>
              </a:spcAft>
            </a:pPr>
            <a:r>
              <a:rPr lang="pl-PL" sz="2800">
                <a:solidFill>
                  <a:srgbClr val="FFFFFF"/>
                </a:solidFill>
                <a:latin typeface="Times New Roman" charset="0"/>
              </a:rPr>
              <a:t>Rasy</a:t>
            </a:r>
          </a:p>
          <a:p>
            <a:pPr lvl="1" fontAlgn="base">
              <a:spcBef>
                <a:spcPct val="0"/>
              </a:spcBef>
              <a:spcAft>
                <a:spcPct val="0"/>
              </a:spcAft>
            </a:pPr>
            <a:r>
              <a:rPr lang="pl-PL" sz="2800">
                <a:solidFill>
                  <a:srgbClr val="FFFFFF"/>
                </a:solidFill>
                <a:latin typeface="Times New Roman" charset="0"/>
              </a:rPr>
              <a:t>Brak różnic</a:t>
            </a:r>
          </a:p>
        </p:txBody>
      </p:sp>
    </p:spTree>
    <p:extLst>
      <p:ext uri="{BB962C8B-B14F-4D97-AF65-F5344CB8AC3E}">
        <p14:creationId xmlns:p14="http://schemas.microsoft.com/office/powerpoint/2010/main" val="1228826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EF0D011B-F60E-4222-90B4-459A20DA8FBF}" type="slidenum">
              <a:rPr lang="pl-PL">
                <a:solidFill>
                  <a:srgbClr val="FFFFFF"/>
                </a:solidFill>
              </a:rPr>
              <a:pPr/>
              <a:t>27</a:t>
            </a:fld>
            <a:endParaRPr lang="pl-PL">
              <a:solidFill>
                <a:srgbClr val="FFFFFF"/>
              </a:solidFill>
            </a:endParaRPr>
          </a:p>
        </p:txBody>
      </p:sp>
      <p:sp>
        <p:nvSpPr>
          <p:cNvPr id="272386" name="Rectangle 2"/>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fontAlgn="base">
              <a:spcBef>
                <a:spcPct val="0"/>
              </a:spcBef>
              <a:spcAft>
                <a:spcPct val="0"/>
              </a:spcAft>
            </a:pPr>
            <a:r>
              <a:rPr lang="pl-PL" sz="4400">
                <a:solidFill>
                  <a:srgbClr val="FFFFFF"/>
                </a:solidFill>
                <a:latin typeface="Comic Sans MS" pitchFamily="66" charset="0"/>
              </a:rPr>
              <a:t>Kłopoty diagnostyczne – mania vs. hipomania</a:t>
            </a:r>
          </a:p>
        </p:txBody>
      </p:sp>
      <p:sp>
        <p:nvSpPr>
          <p:cNvPr id="272387" name="Rectangle 3"/>
          <p:cNvSpPr>
            <a:spLocks noChangeArrowheads="1"/>
          </p:cNvSpPr>
          <p:nvPr/>
        </p:nvSpPr>
        <p:spPr bwMode="auto">
          <a:xfrm>
            <a:off x="2209800" y="1981200"/>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Clr>
                <a:srgbClr val="CCFF33"/>
              </a:buClr>
              <a:buSzPct val="70000"/>
              <a:buFont typeface="Wingdings" pitchFamily="2" charset="2"/>
              <a:buChar char="n"/>
            </a:pPr>
            <a:r>
              <a:rPr lang="pl-PL" sz="3200">
                <a:solidFill>
                  <a:srgbClr val="FFFFFF"/>
                </a:solidFill>
              </a:rPr>
              <a:t>Nasilenie objawów</a:t>
            </a:r>
          </a:p>
          <a:p>
            <a:pPr marL="342900" indent="-342900" fontAlgn="base">
              <a:spcBef>
                <a:spcPct val="20000"/>
              </a:spcBef>
              <a:spcAft>
                <a:spcPct val="0"/>
              </a:spcAft>
              <a:buClr>
                <a:srgbClr val="CCFF33"/>
              </a:buClr>
              <a:buSzPct val="70000"/>
              <a:buFont typeface="Wingdings" pitchFamily="2" charset="2"/>
              <a:buChar char="n"/>
            </a:pPr>
            <a:r>
              <a:rPr lang="pl-PL" sz="3200">
                <a:solidFill>
                  <a:srgbClr val="FFFFFF"/>
                </a:solidFill>
              </a:rPr>
              <a:t>Brak objawów psychotycznych</a:t>
            </a:r>
          </a:p>
          <a:p>
            <a:pPr marL="342900" indent="-342900" fontAlgn="base">
              <a:spcBef>
                <a:spcPct val="20000"/>
              </a:spcBef>
              <a:spcAft>
                <a:spcPct val="0"/>
              </a:spcAft>
              <a:buClr>
                <a:srgbClr val="CCFF33"/>
              </a:buClr>
              <a:buSzPct val="70000"/>
              <a:buFont typeface="Wingdings" pitchFamily="2" charset="2"/>
              <a:buChar char="n"/>
            </a:pPr>
            <a:r>
              <a:rPr lang="pl-PL" sz="3200">
                <a:solidFill>
                  <a:srgbClr val="FFFFFF"/>
                </a:solidFill>
              </a:rPr>
              <a:t>Czas trwania (7 dni v 4 dni)</a:t>
            </a:r>
          </a:p>
          <a:p>
            <a:pPr marL="342900" indent="-342900" fontAlgn="base">
              <a:spcBef>
                <a:spcPct val="20000"/>
              </a:spcBef>
              <a:spcAft>
                <a:spcPct val="0"/>
              </a:spcAft>
              <a:buClr>
                <a:srgbClr val="CCFF33"/>
              </a:buClr>
              <a:buSzPct val="70000"/>
              <a:buFont typeface="Wingdings" pitchFamily="2" charset="2"/>
              <a:buChar char="n"/>
            </a:pPr>
            <a:r>
              <a:rPr lang="pl-PL" sz="3200">
                <a:solidFill>
                  <a:srgbClr val="FFFFFF"/>
                </a:solidFill>
              </a:rPr>
              <a:t>Brak konieczności hospitalizacji w hipomanii?</a:t>
            </a:r>
          </a:p>
          <a:p>
            <a:pPr marL="342900" indent="-342900" fontAlgn="base">
              <a:spcBef>
                <a:spcPct val="20000"/>
              </a:spcBef>
              <a:spcAft>
                <a:spcPct val="0"/>
              </a:spcAft>
              <a:buClr>
                <a:srgbClr val="CCFF33"/>
              </a:buClr>
              <a:buSzPct val="70000"/>
              <a:buFont typeface="Wingdings" pitchFamily="2" charset="2"/>
              <a:buChar char="n"/>
            </a:pPr>
            <a:r>
              <a:rPr lang="pl-PL" sz="3200">
                <a:solidFill>
                  <a:srgbClr val="FFFFFF"/>
                </a:solidFill>
              </a:rPr>
              <a:t>Brak konieczności stosowania leków antypsychotycznych w hipomanii (?)</a:t>
            </a:r>
          </a:p>
        </p:txBody>
      </p:sp>
    </p:spTree>
    <p:extLst>
      <p:ext uri="{BB962C8B-B14F-4D97-AF65-F5344CB8AC3E}">
        <p14:creationId xmlns:p14="http://schemas.microsoft.com/office/powerpoint/2010/main" val="3434527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Co wskazuje na manię i co z tego wynika?</a:t>
            </a:r>
          </a:p>
        </p:txBody>
      </p:sp>
      <p:sp>
        <p:nvSpPr>
          <p:cNvPr id="9" name="Symbol zastępczy tekstu 8"/>
          <p:cNvSpPr>
            <a:spLocks noGrp="1"/>
          </p:cNvSpPr>
          <p:nvPr>
            <p:ph type="body" idx="1"/>
          </p:nvPr>
        </p:nvSpPr>
        <p:spPr/>
        <p:txBody>
          <a:bodyPr>
            <a:normAutofit fontScale="92500" lnSpcReduction="20000"/>
          </a:bodyPr>
          <a:lstStyle/>
          <a:p>
            <a:r>
              <a:rPr lang="pl-PL" dirty="0"/>
              <a:t>Zaburzenia zachowania wskazujące na manię</a:t>
            </a:r>
          </a:p>
        </p:txBody>
      </p:sp>
      <p:sp>
        <p:nvSpPr>
          <p:cNvPr id="10" name="Symbol zastępczy zawartości 9"/>
          <p:cNvSpPr>
            <a:spLocks noGrp="1"/>
          </p:cNvSpPr>
          <p:nvPr>
            <p:ph sz="half" idx="2"/>
          </p:nvPr>
        </p:nvSpPr>
        <p:spPr/>
        <p:txBody>
          <a:bodyPr/>
          <a:lstStyle/>
          <a:p>
            <a:r>
              <a:rPr lang="pl-PL" dirty="0"/>
              <a:t>Nadaktywność – 90%</a:t>
            </a:r>
          </a:p>
          <a:p>
            <a:r>
              <a:rPr lang="pl-PL" dirty="0"/>
              <a:t>Wielomówność – 89%</a:t>
            </a:r>
          </a:p>
          <a:p>
            <a:r>
              <a:rPr lang="pl-PL" dirty="0"/>
              <a:t>Natłok mowy – 88%</a:t>
            </a:r>
          </a:p>
          <a:p>
            <a:r>
              <a:rPr lang="pl-PL" dirty="0"/>
              <a:t>Skrócenie snu – 83%</a:t>
            </a:r>
          </a:p>
          <a:p>
            <a:pPr lvl="1"/>
            <a:r>
              <a:rPr lang="pl-PL" dirty="0"/>
              <a:t>Nagość – 29%</a:t>
            </a:r>
          </a:p>
          <a:p>
            <a:pPr lvl="1"/>
            <a:r>
              <a:rPr lang="pl-PL" dirty="0"/>
              <a:t>Nadmierna religijność – 39%</a:t>
            </a:r>
          </a:p>
          <a:p>
            <a:pPr lvl="1"/>
            <a:r>
              <a:rPr lang="pl-PL" dirty="0"/>
              <a:t>Dziwna dekoracja głowy – 28%</a:t>
            </a:r>
          </a:p>
          <a:p>
            <a:pPr lvl="1"/>
            <a:r>
              <a:rPr lang="pl-PL" dirty="0"/>
              <a:t>Zanieczyszczanie się kałem – 13%</a:t>
            </a:r>
          </a:p>
        </p:txBody>
      </p:sp>
      <p:sp>
        <p:nvSpPr>
          <p:cNvPr id="11" name="Symbol zastępczy tekstu 10"/>
          <p:cNvSpPr>
            <a:spLocks noGrp="1"/>
          </p:cNvSpPr>
          <p:nvPr>
            <p:ph type="body" sz="quarter" idx="3"/>
          </p:nvPr>
        </p:nvSpPr>
        <p:spPr/>
        <p:txBody>
          <a:bodyPr>
            <a:normAutofit fontScale="92500" lnSpcReduction="20000"/>
          </a:bodyPr>
          <a:lstStyle/>
          <a:p>
            <a:r>
              <a:rPr lang="pl-PL" dirty="0"/>
              <a:t>Związek manii z objawami „typowymi” dla schizofrenii </a:t>
            </a:r>
          </a:p>
        </p:txBody>
      </p:sp>
      <p:sp>
        <p:nvSpPr>
          <p:cNvPr id="12" name="Symbol zastępczy zawartości 11"/>
          <p:cNvSpPr>
            <a:spLocks noGrp="1"/>
          </p:cNvSpPr>
          <p:nvPr>
            <p:ph sz="quarter" idx="4"/>
          </p:nvPr>
        </p:nvSpPr>
        <p:spPr/>
        <p:txBody>
          <a:bodyPr/>
          <a:lstStyle/>
          <a:p>
            <a:r>
              <a:rPr lang="pl-PL" dirty="0"/>
              <a:t>Objawy psychotyczne – obecnie lub w przeszłości – 61%</a:t>
            </a:r>
          </a:p>
          <a:p>
            <a:r>
              <a:rPr lang="pl-PL" dirty="0"/>
              <a:t>Formalne zaburzenia myślenia – 19%</a:t>
            </a:r>
          </a:p>
          <a:p>
            <a:r>
              <a:rPr lang="pl-PL" dirty="0"/>
              <a:t>FRS – 18%</a:t>
            </a:r>
          </a:p>
        </p:txBody>
      </p:sp>
      <p:sp>
        <p:nvSpPr>
          <p:cNvPr id="14" name="Symbol zastępczy stopki 13"/>
          <p:cNvSpPr>
            <a:spLocks noGrp="1"/>
          </p:cNvSpPr>
          <p:nvPr>
            <p:ph type="ftr" sz="quarter" idx="11"/>
          </p:nvPr>
        </p:nvSpPr>
        <p:spPr/>
        <p:txBody>
          <a:bodyPr/>
          <a:lstStyle/>
          <a:p>
            <a:r>
              <a:rPr lang="pl-PL">
                <a:solidFill>
                  <a:prstClr val="black">
                    <a:tint val="75000"/>
                  </a:prstClr>
                </a:solidFill>
              </a:rPr>
              <a:t>Goodwin i Jamison 2007</a:t>
            </a:r>
          </a:p>
        </p:txBody>
      </p:sp>
    </p:spTree>
    <p:extLst>
      <p:ext uri="{BB962C8B-B14F-4D97-AF65-F5344CB8AC3E}">
        <p14:creationId xmlns:p14="http://schemas.microsoft.com/office/powerpoint/2010/main" val="2754736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524000" y="0"/>
            <a:ext cx="9144000" cy="1143000"/>
          </a:xfrm>
          <a:gradFill flip="none" rotWithShape="1">
            <a:gsLst>
              <a:gs pos="0">
                <a:srgbClr val="000000"/>
              </a:gs>
              <a:gs pos="39999">
                <a:srgbClr val="0A128C"/>
              </a:gs>
              <a:gs pos="70000">
                <a:srgbClr val="181CC7"/>
              </a:gs>
              <a:gs pos="88000">
                <a:srgbClr val="7005D4">
                  <a:alpha val="21000"/>
                </a:srgbClr>
              </a:gs>
            </a:gsLst>
            <a:lin ang="5400000" scaled="1"/>
            <a:tileRect/>
          </a:gradFill>
        </p:spPr>
        <p:txBody>
          <a:bodyPr/>
          <a:lstStyle/>
          <a:p>
            <a:r>
              <a:rPr lang="pl-PL" sz="3200" dirty="0">
                <a:solidFill>
                  <a:schemeClr val="accent2">
                    <a:lumMod val="20000"/>
                    <a:lumOff val="80000"/>
                  </a:schemeClr>
                </a:solidFill>
              </a:rPr>
              <a:t>Rozpowszechnienie zaburzeń BP-</a:t>
            </a:r>
            <a:r>
              <a:rPr lang="en-US" sz="3200" dirty="0">
                <a:solidFill>
                  <a:schemeClr val="accent2">
                    <a:lumMod val="20000"/>
                    <a:lumOff val="80000"/>
                  </a:schemeClr>
                </a:solidFill>
              </a:rPr>
              <a:t>I</a:t>
            </a:r>
            <a:r>
              <a:rPr lang="pl-PL" sz="3200" dirty="0">
                <a:solidFill>
                  <a:schemeClr val="accent2">
                    <a:lumMod val="20000"/>
                    <a:lumOff val="80000"/>
                  </a:schemeClr>
                </a:solidFill>
              </a:rPr>
              <a:t> i </a:t>
            </a:r>
            <a:r>
              <a:rPr lang="en-US" sz="3200" dirty="0">
                <a:solidFill>
                  <a:schemeClr val="accent2">
                    <a:lumMod val="20000"/>
                    <a:lumOff val="80000"/>
                  </a:schemeClr>
                </a:solidFill>
              </a:rPr>
              <a:t>II</a:t>
            </a:r>
          </a:p>
        </p:txBody>
      </p:sp>
      <p:sp>
        <p:nvSpPr>
          <p:cNvPr id="143363" name="Rectangle 3"/>
          <p:cNvSpPr>
            <a:spLocks noGrp="1" noChangeArrowheads="1"/>
          </p:cNvSpPr>
          <p:nvPr>
            <p:ph type="body" idx="1"/>
          </p:nvPr>
        </p:nvSpPr>
        <p:spPr>
          <a:xfrm>
            <a:off x="1952596" y="2071679"/>
            <a:ext cx="8229600" cy="3787775"/>
          </a:xfrm>
        </p:spPr>
        <p:txBody>
          <a:bodyPr/>
          <a:lstStyle/>
          <a:p>
            <a:pPr>
              <a:spcAft>
                <a:spcPct val="80000"/>
              </a:spcAft>
            </a:pPr>
            <a:r>
              <a:rPr lang="pl-PL" sz="2700" b="1" i="1" dirty="0">
                <a:solidFill>
                  <a:srgbClr val="FF0000"/>
                </a:solidFill>
              </a:rPr>
              <a:t>Najwyższy</a:t>
            </a:r>
            <a:r>
              <a:rPr lang="pl-PL" sz="2700" dirty="0"/>
              <a:t> poziom współchorobowości psychiatrycznej i somatycznej wśród wszystkich zaburzeń psychicznych </a:t>
            </a:r>
            <a:endParaRPr lang="en-US" sz="2700" dirty="0"/>
          </a:p>
          <a:p>
            <a:pPr>
              <a:spcAft>
                <a:spcPct val="80000"/>
              </a:spcAft>
            </a:pPr>
            <a:r>
              <a:rPr lang="pl-PL" sz="2700" b="1" i="1" dirty="0">
                <a:solidFill>
                  <a:srgbClr val="FF0000"/>
                </a:solidFill>
              </a:rPr>
              <a:t>Najwyższy</a:t>
            </a:r>
            <a:r>
              <a:rPr lang="pl-PL" sz="2700" dirty="0"/>
              <a:t> udział zaburzeń klasyfikowanych jako „ciężkie” ze wszystkich zaburzeń psychicznych </a:t>
            </a:r>
          </a:p>
          <a:p>
            <a:pPr>
              <a:spcAft>
                <a:spcPct val="80000"/>
              </a:spcAft>
            </a:pPr>
            <a:r>
              <a:rPr lang="pl-PL" sz="2700" b="1" i="1" dirty="0">
                <a:solidFill>
                  <a:srgbClr val="FF0000"/>
                </a:solidFill>
              </a:rPr>
              <a:t>Najczęściej</a:t>
            </a:r>
            <a:r>
              <a:rPr lang="pl-PL" sz="2700" dirty="0"/>
              <a:t> nieprawidłowo rozpoznawane zaburzenie wśród ogółu chorób</a:t>
            </a:r>
            <a:endParaRPr lang="en-US" sz="2700" dirty="0"/>
          </a:p>
          <a:p>
            <a:pPr>
              <a:spcAft>
                <a:spcPct val="80000"/>
              </a:spcAft>
            </a:pPr>
            <a:endParaRPr lang="en-US" sz="2700" dirty="0"/>
          </a:p>
        </p:txBody>
      </p:sp>
      <p:sp>
        <p:nvSpPr>
          <p:cNvPr id="143364" name="Text Box 4"/>
          <p:cNvSpPr txBox="1">
            <a:spLocks noChangeArrowheads="1"/>
          </p:cNvSpPr>
          <p:nvPr/>
        </p:nvSpPr>
        <p:spPr bwMode="auto">
          <a:xfrm>
            <a:off x="1774826" y="6473826"/>
            <a:ext cx="4187237" cy="276999"/>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200" dirty="0">
                <a:solidFill>
                  <a:srgbClr val="022F6C"/>
                </a:solidFill>
                <a:latin typeface="Garamond" pitchFamily="18" charset="0"/>
              </a:rPr>
              <a:t>Kessler R, et al. Arch Gen Psychiatry 2005;62:593-602 and 617-627</a:t>
            </a:r>
          </a:p>
        </p:txBody>
      </p:sp>
    </p:spTree>
    <p:extLst>
      <p:ext uri="{BB962C8B-B14F-4D97-AF65-F5344CB8AC3E}">
        <p14:creationId xmlns:p14="http://schemas.microsoft.com/office/powerpoint/2010/main" val="2775762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D6F277EF-0E62-4873-A22D-8692ECE1330B}" type="slidenum">
              <a:rPr lang="pl-PL" sz="2400">
                <a:solidFill>
                  <a:srgbClr val="FFFFFF"/>
                </a:solidFill>
              </a:rPr>
              <a:pPr/>
              <a:t>3</a:t>
            </a:fld>
            <a:endParaRPr lang="pl-PL" sz="2400">
              <a:solidFill>
                <a:srgbClr val="FFFFFF"/>
              </a:solidFill>
            </a:endParaRPr>
          </a:p>
        </p:txBody>
      </p:sp>
      <p:sp>
        <p:nvSpPr>
          <p:cNvPr id="167942" name="Rectangle 6"/>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fontAlgn="base">
              <a:spcBef>
                <a:spcPct val="0"/>
              </a:spcBef>
              <a:spcAft>
                <a:spcPct val="0"/>
              </a:spcAft>
            </a:pPr>
            <a:r>
              <a:rPr lang="pl-PL" sz="4000">
                <a:solidFill>
                  <a:srgbClr val="FFFFFF"/>
                </a:solidFill>
                <a:latin typeface="Comic Sans MS" pitchFamily="66" charset="0"/>
              </a:rPr>
              <a:t>Kto pierwszy to zauważył?</a:t>
            </a:r>
          </a:p>
        </p:txBody>
      </p:sp>
      <p:sp>
        <p:nvSpPr>
          <p:cNvPr id="167943" name="Rectangle 7"/>
          <p:cNvSpPr>
            <a:spLocks noChangeArrowheads="1"/>
          </p:cNvSpPr>
          <p:nvPr/>
        </p:nvSpPr>
        <p:spPr bwMode="auto">
          <a:xfrm>
            <a:off x="2209800" y="1981200"/>
            <a:ext cx="7772400" cy="4114800"/>
          </a:xfrm>
          <a:prstGeom prst="rect">
            <a:avLst/>
          </a:prstGeom>
          <a:noFill/>
          <a:ln w="9525">
            <a:noFill/>
            <a:miter lim="800000"/>
            <a:headEnd/>
            <a:tailEnd/>
          </a:ln>
          <a:effectLst/>
        </p:spPr>
        <p:txBody>
          <a:bodyPr/>
          <a:lstStyle/>
          <a:p>
            <a:pPr fontAlgn="base">
              <a:spcBef>
                <a:spcPct val="0"/>
              </a:spcBef>
              <a:spcAft>
                <a:spcPct val="0"/>
              </a:spcAft>
            </a:pPr>
            <a:r>
              <a:rPr lang="pl-PL" sz="4000" i="1">
                <a:solidFill>
                  <a:srgbClr val="FFFFFF"/>
                </a:solidFill>
                <a:latin typeface="Times New Roman" charset="0"/>
              </a:rPr>
              <a:t>„depresja bez wątpliwości jest początkiem, a nawet częścią zaburzenia nazywanego manią”</a:t>
            </a:r>
          </a:p>
          <a:p>
            <a:pPr lvl="1" fontAlgn="base">
              <a:spcBef>
                <a:spcPct val="0"/>
              </a:spcBef>
              <a:spcAft>
                <a:spcPct val="0"/>
              </a:spcAft>
            </a:pPr>
            <a:r>
              <a:rPr lang="pl-PL" sz="4000">
                <a:solidFill>
                  <a:srgbClr val="FFFFFF"/>
                </a:solidFill>
                <a:latin typeface="Times New Roman" charset="0"/>
              </a:rPr>
              <a:t>Arateusz z Kappadocji  (I w. AD)</a:t>
            </a:r>
          </a:p>
        </p:txBody>
      </p:sp>
    </p:spTree>
    <p:extLst>
      <p:ext uri="{BB962C8B-B14F-4D97-AF65-F5344CB8AC3E}">
        <p14:creationId xmlns:p14="http://schemas.microsoft.com/office/powerpoint/2010/main" val="1351097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9750" y="642939"/>
            <a:ext cx="8382000" cy="1069975"/>
          </a:xfrm>
        </p:spPr>
        <p:txBody>
          <a:bodyPr>
            <a:noAutofit/>
          </a:bodyPr>
          <a:lstStyle/>
          <a:p>
            <a:pPr fontAlgn="auto">
              <a:spcAft>
                <a:spcPts val="0"/>
              </a:spcAft>
              <a:defRPr/>
            </a:pPr>
            <a:r>
              <a:rPr lang="pl-PL" sz="2400" dirty="0"/>
              <a:t>Kryteria i problemy  diagnostyczne manii z cechami psychotycznymi wg DSM-IV</a:t>
            </a:r>
          </a:p>
        </p:txBody>
      </p:sp>
      <p:sp>
        <p:nvSpPr>
          <p:cNvPr id="4" name="Symbol zastępczy tekstu 3"/>
          <p:cNvSpPr>
            <a:spLocks noGrp="1"/>
          </p:cNvSpPr>
          <p:nvPr>
            <p:ph type="body" idx="1"/>
          </p:nvPr>
        </p:nvSpPr>
        <p:spPr/>
        <p:txBody>
          <a:bodyPr/>
          <a:lstStyle/>
          <a:p>
            <a:pPr fontAlgn="auto">
              <a:spcAft>
                <a:spcPts val="0"/>
              </a:spcAft>
              <a:buClr>
                <a:schemeClr val="accent3"/>
              </a:buClr>
              <a:defRPr/>
            </a:pPr>
            <a:r>
              <a:rPr lang="pl-PL" sz="2000" dirty="0"/>
              <a:t>Kryteria diagnostyczne</a:t>
            </a:r>
          </a:p>
        </p:txBody>
      </p:sp>
      <p:sp>
        <p:nvSpPr>
          <p:cNvPr id="15365" name="Symbol zastępczy zawartości 2"/>
          <p:cNvSpPr>
            <a:spLocks noGrp="1"/>
          </p:cNvSpPr>
          <p:nvPr>
            <p:ph sz="half" idx="2"/>
          </p:nvPr>
        </p:nvSpPr>
        <p:spPr/>
        <p:txBody>
          <a:bodyPr/>
          <a:lstStyle/>
          <a:p>
            <a:r>
              <a:rPr lang="pl-PL" sz="2000" dirty="0"/>
              <a:t>Rozpoznanie manii  ze współistniejącymi w czasie jej trwania urojeniami / halucynacjami </a:t>
            </a:r>
          </a:p>
          <a:p>
            <a:pPr lvl="1"/>
            <a:r>
              <a:rPr lang="pl-PL" sz="1800" dirty="0"/>
              <a:t>Kongruentnymi</a:t>
            </a:r>
          </a:p>
          <a:p>
            <a:pPr lvl="1"/>
            <a:r>
              <a:rPr lang="pl-PL" sz="1800" dirty="0"/>
              <a:t>Nie kongruentnymi z nastrojem</a:t>
            </a:r>
          </a:p>
          <a:p>
            <a:pPr lvl="1"/>
            <a:endParaRPr lang="pl-PL" sz="1800" dirty="0"/>
          </a:p>
        </p:txBody>
      </p:sp>
      <p:sp>
        <p:nvSpPr>
          <p:cNvPr id="5" name="Symbol zastępczy tekstu 4"/>
          <p:cNvSpPr>
            <a:spLocks noGrp="1"/>
          </p:cNvSpPr>
          <p:nvPr>
            <p:ph type="body" sz="quarter" idx="3"/>
          </p:nvPr>
        </p:nvSpPr>
        <p:spPr/>
        <p:txBody>
          <a:bodyPr/>
          <a:lstStyle/>
          <a:p>
            <a:pPr fontAlgn="auto">
              <a:spcAft>
                <a:spcPts val="0"/>
              </a:spcAft>
              <a:buClr>
                <a:schemeClr val="accent3"/>
              </a:buClr>
              <a:defRPr/>
            </a:pPr>
            <a:r>
              <a:rPr lang="pl-PL" sz="2000" dirty="0"/>
              <a:t>Problemy diagnostyczne</a:t>
            </a:r>
          </a:p>
        </p:txBody>
      </p:sp>
      <p:sp>
        <p:nvSpPr>
          <p:cNvPr id="15366" name="Symbol zastępczy zawartości 5"/>
          <p:cNvSpPr>
            <a:spLocks noGrp="1"/>
          </p:cNvSpPr>
          <p:nvPr>
            <p:ph sz="quarter" idx="4"/>
          </p:nvPr>
        </p:nvSpPr>
        <p:spPr/>
        <p:txBody>
          <a:bodyPr>
            <a:normAutofit/>
          </a:bodyPr>
          <a:lstStyle/>
          <a:p>
            <a:r>
              <a:rPr lang="pl-PL" sz="2000" dirty="0"/>
              <a:t>Mania psychotyczna może wystąpić w każdym  epizodzie manii</a:t>
            </a:r>
          </a:p>
          <a:p>
            <a:r>
              <a:rPr lang="pl-PL" sz="2000" dirty="0"/>
              <a:t>Występuje częściej niż wydaje się większości psychiatrów</a:t>
            </a:r>
          </a:p>
          <a:p>
            <a:r>
              <a:rPr lang="pl-PL" sz="2000" dirty="0"/>
              <a:t>Czy mania  psychotyczna jest postacią ciężkiej manii czy odrębnym zaburzeniem </a:t>
            </a:r>
          </a:p>
        </p:txBody>
      </p:sp>
      <p:sp>
        <p:nvSpPr>
          <p:cNvPr id="7" name="Symbol zastępczy stopki 6"/>
          <p:cNvSpPr>
            <a:spLocks noGrp="1"/>
          </p:cNvSpPr>
          <p:nvPr>
            <p:ph type="ftr" sz="quarter" idx="11"/>
          </p:nvPr>
        </p:nvSpPr>
        <p:spPr/>
        <p:txBody>
          <a:bodyPr/>
          <a:lstStyle/>
          <a:p>
            <a:pPr>
              <a:defRPr/>
            </a:pPr>
            <a:r>
              <a:rPr lang="pl-PL">
                <a:solidFill>
                  <a:srgbClr val="FFFFFF"/>
                </a:solidFill>
              </a:rPr>
              <a:t>Rotchild 2009</a:t>
            </a:r>
          </a:p>
        </p:txBody>
      </p:sp>
    </p:spTree>
    <p:extLst>
      <p:ext uri="{BB962C8B-B14F-4D97-AF65-F5344CB8AC3E}">
        <p14:creationId xmlns:p14="http://schemas.microsoft.com/office/powerpoint/2010/main" val="2950188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a:t>Analiza czynnikowa manii</a:t>
            </a:r>
          </a:p>
        </p:txBody>
      </p:sp>
      <p:sp>
        <p:nvSpPr>
          <p:cNvPr id="5" name="Symbol zastępczy tekstu 4"/>
          <p:cNvSpPr>
            <a:spLocks noGrp="1"/>
          </p:cNvSpPr>
          <p:nvPr>
            <p:ph type="body" idx="1"/>
          </p:nvPr>
        </p:nvSpPr>
        <p:spPr/>
        <p:txBody>
          <a:bodyPr/>
          <a:lstStyle/>
          <a:p>
            <a:r>
              <a:rPr lang="pl-PL" dirty="0"/>
              <a:t>Houston i </a:t>
            </a:r>
            <a:r>
              <a:rPr lang="pl-PL" dirty="0" err="1"/>
              <a:t>wsp</a:t>
            </a:r>
            <a:r>
              <a:rPr lang="pl-PL" dirty="0"/>
              <a:t>. 2010</a:t>
            </a:r>
          </a:p>
        </p:txBody>
      </p:sp>
      <p:sp>
        <p:nvSpPr>
          <p:cNvPr id="7" name="Symbol zastępczy zawartości 6"/>
          <p:cNvSpPr>
            <a:spLocks noGrp="1"/>
          </p:cNvSpPr>
          <p:nvPr>
            <p:ph sz="half" idx="2"/>
          </p:nvPr>
        </p:nvSpPr>
        <p:spPr>
          <a:prstGeom prst="rect">
            <a:avLst/>
          </a:prstGeom>
        </p:spPr>
        <p:txBody>
          <a:bodyPr>
            <a:normAutofit/>
          </a:bodyPr>
          <a:lstStyle/>
          <a:p>
            <a:r>
              <a:rPr lang="pl-PL" dirty="0"/>
              <a:t>Nadaktywność psychomotoryczna + poczucie winy i </a:t>
            </a:r>
            <a:r>
              <a:rPr lang="pl-PL" dirty="0" err="1"/>
              <a:t>suicydialność</a:t>
            </a:r>
            <a:r>
              <a:rPr lang="pl-PL" dirty="0"/>
              <a:t> – dobra reakcja na LPPIIG i </a:t>
            </a:r>
            <a:r>
              <a:rPr lang="pl-PL" dirty="0" err="1"/>
              <a:t>walproinian</a:t>
            </a:r>
            <a:endParaRPr lang="pl-PL" dirty="0"/>
          </a:p>
          <a:p>
            <a:r>
              <a:rPr lang="pl-PL" dirty="0"/>
              <a:t>Euforyczno-wielkościowy </a:t>
            </a:r>
          </a:p>
        </p:txBody>
      </p:sp>
      <p:sp>
        <p:nvSpPr>
          <p:cNvPr id="6" name="Symbol zastępczy tekstu 5"/>
          <p:cNvSpPr>
            <a:spLocks noGrp="1"/>
          </p:cNvSpPr>
          <p:nvPr>
            <p:ph type="body" sz="quarter" idx="3"/>
          </p:nvPr>
        </p:nvSpPr>
        <p:spPr/>
        <p:txBody>
          <a:bodyPr>
            <a:normAutofit/>
          </a:bodyPr>
          <a:lstStyle/>
          <a:p>
            <a:r>
              <a:rPr lang="pl-PL" dirty="0" err="1"/>
              <a:t>Hanwella</a:t>
            </a:r>
            <a:r>
              <a:rPr lang="pl-PL" dirty="0"/>
              <a:t> i Silva 2011</a:t>
            </a:r>
          </a:p>
        </p:txBody>
      </p:sp>
      <p:sp>
        <p:nvSpPr>
          <p:cNvPr id="8" name="Symbol zastępczy zawartości 7"/>
          <p:cNvSpPr>
            <a:spLocks noGrp="1"/>
          </p:cNvSpPr>
          <p:nvPr>
            <p:ph sz="quarter" idx="4"/>
          </p:nvPr>
        </p:nvSpPr>
        <p:spPr>
          <a:prstGeom prst="rect">
            <a:avLst/>
          </a:prstGeom>
        </p:spPr>
        <p:txBody>
          <a:bodyPr/>
          <a:lstStyle/>
          <a:p>
            <a:r>
              <a:rPr lang="pl-PL" dirty="0"/>
              <a:t>Mania drażliwa </a:t>
            </a:r>
          </a:p>
          <a:p>
            <a:r>
              <a:rPr lang="pl-PL" dirty="0"/>
              <a:t>Mania radosna</a:t>
            </a:r>
          </a:p>
          <a:p>
            <a:r>
              <a:rPr lang="pl-PL" dirty="0"/>
              <a:t>Mania psychotyczna </a:t>
            </a:r>
          </a:p>
        </p:txBody>
      </p:sp>
    </p:spTree>
    <p:extLst>
      <p:ext uri="{BB962C8B-B14F-4D97-AF65-F5344CB8AC3E}">
        <p14:creationId xmlns:p14="http://schemas.microsoft.com/office/powerpoint/2010/main" val="1859004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890" name="Object 2"/>
          <p:cNvGraphicFramePr>
            <a:graphicFrameLocks noChangeAspect="1"/>
          </p:cNvGraphicFramePr>
          <p:nvPr>
            <p:extLst/>
          </p:nvPr>
        </p:nvGraphicFramePr>
        <p:xfrm>
          <a:off x="2057803" y="1727982"/>
          <a:ext cx="8843656" cy="4549791"/>
        </p:xfrm>
        <a:graphic>
          <a:graphicData uri="http://schemas.openxmlformats.org/presentationml/2006/ole">
            <mc:AlternateContent xmlns:mc="http://schemas.openxmlformats.org/markup-compatibility/2006">
              <mc:Choice xmlns:v="urn:schemas-microsoft-com:vml" Requires="v">
                <p:oleObj spid="_x0000_s1043" name="Chart" r:id="rId4" imgW="7896391" imgH="4067073" progId="MSGraph.Chart.8">
                  <p:embed followColorScheme="full"/>
                </p:oleObj>
              </mc:Choice>
              <mc:Fallback>
                <p:oleObj name="Chart" r:id="rId4" imgW="7896391" imgH="4067073" progId="MSGraph.Chart.8">
                  <p:embed followColorScheme="full"/>
                  <p:pic>
                    <p:nvPicPr>
                      <p:cNvPr id="0" name=""/>
                      <p:cNvPicPr>
                        <a:picLocks noChangeAspect="1" noChangeArrowheads="1"/>
                      </p:cNvPicPr>
                      <p:nvPr/>
                    </p:nvPicPr>
                    <p:blipFill>
                      <a:blip r:embed="rId5"/>
                      <a:srcRect/>
                      <a:stretch>
                        <a:fillRect/>
                      </a:stretch>
                    </p:blipFill>
                    <p:spPr bwMode="auto">
                      <a:xfrm>
                        <a:off x="2057803" y="1727982"/>
                        <a:ext cx="8843656" cy="45497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891" name="Rectangle 3"/>
          <p:cNvSpPr>
            <a:spLocks noChangeArrowheads="1"/>
          </p:cNvSpPr>
          <p:nvPr/>
        </p:nvSpPr>
        <p:spPr bwMode="auto">
          <a:xfrm>
            <a:off x="1760538" y="6473826"/>
            <a:ext cx="4753032" cy="276999"/>
          </a:xfrm>
          <a:prstGeom prst="rect">
            <a:avLst/>
          </a:prstGeom>
          <a:noFill/>
          <a:ln w="9525" algn="ctr">
            <a:noFill/>
            <a:miter lim="800000"/>
            <a:headEnd/>
            <a:tailEnd/>
          </a:ln>
          <a:effectLst/>
        </p:spPr>
        <p:txBody>
          <a:bodyPr wrap="none">
            <a:spAutoFit/>
          </a:bodyPr>
          <a:lstStyle/>
          <a:p>
            <a:pPr fontAlgn="base">
              <a:spcBef>
                <a:spcPct val="0"/>
              </a:spcBef>
              <a:spcAft>
                <a:spcPct val="0"/>
              </a:spcAft>
            </a:pPr>
            <a:r>
              <a:rPr lang="en-US" sz="1200" dirty="0" err="1">
                <a:solidFill>
                  <a:srgbClr val="022F6C"/>
                </a:solidFill>
                <a:latin typeface="Garamond" pitchFamily="18" charset="0"/>
              </a:rPr>
              <a:t>Azorin</a:t>
            </a:r>
            <a:r>
              <a:rPr lang="en-US" sz="1200" dirty="0">
                <a:solidFill>
                  <a:srgbClr val="022F6C"/>
                </a:solidFill>
                <a:latin typeface="Garamond" pitchFamily="18" charset="0"/>
              </a:rPr>
              <a:t> JM, </a:t>
            </a:r>
            <a:r>
              <a:rPr lang="en-US" sz="1200" dirty="0" err="1">
                <a:solidFill>
                  <a:srgbClr val="022F6C"/>
                </a:solidFill>
                <a:latin typeface="Garamond" pitchFamily="18" charset="0"/>
              </a:rPr>
              <a:t>i</a:t>
            </a:r>
            <a:r>
              <a:rPr lang="en-US" sz="1200" dirty="0">
                <a:solidFill>
                  <a:srgbClr val="022F6C"/>
                </a:solidFill>
                <a:latin typeface="Garamond" pitchFamily="18" charset="0"/>
              </a:rPr>
              <a:t> </a:t>
            </a:r>
            <a:r>
              <a:rPr lang="en-US" sz="1200" dirty="0" err="1">
                <a:solidFill>
                  <a:srgbClr val="022F6C"/>
                </a:solidFill>
                <a:latin typeface="Garamond" pitchFamily="18" charset="0"/>
              </a:rPr>
              <a:t>wsp</a:t>
            </a:r>
            <a:r>
              <a:rPr lang="en-US" sz="1200" dirty="0">
                <a:solidFill>
                  <a:srgbClr val="022F6C"/>
                </a:solidFill>
                <a:latin typeface="Garamond" pitchFamily="18" charset="0"/>
              </a:rPr>
              <a:t>. J Affect </a:t>
            </a:r>
            <a:r>
              <a:rPr lang="en-US" sz="1200" dirty="0" err="1">
                <a:solidFill>
                  <a:srgbClr val="022F6C"/>
                </a:solidFill>
                <a:latin typeface="Garamond" pitchFamily="18" charset="0"/>
              </a:rPr>
              <a:t>Disord</a:t>
            </a:r>
            <a:r>
              <a:rPr lang="en-US" sz="1200" dirty="0">
                <a:solidFill>
                  <a:srgbClr val="022F6C"/>
                </a:solidFill>
                <a:latin typeface="Garamond" pitchFamily="18" charset="0"/>
              </a:rPr>
              <a:t> 2006;96:215-223 </a:t>
            </a:r>
            <a:r>
              <a:rPr lang="pl-PL" sz="1200" dirty="0">
                <a:solidFill>
                  <a:srgbClr val="022F6C"/>
                </a:solidFill>
                <a:latin typeface="Garamond" pitchFamily="18" charset="0"/>
              </a:rPr>
              <a:t>; 1090 pacjentów z manią</a:t>
            </a:r>
            <a:endParaRPr lang="en-US" sz="1200" dirty="0">
              <a:solidFill>
                <a:srgbClr val="022F6C"/>
              </a:solidFill>
              <a:latin typeface="Garamond" pitchFamily="18" charset="0"/>
            </a:endParaRPr>
          </a:p>
        </p:txBody>
      </p:sp>
      <p:sp>
        <p:nvSpPr>
          <p:cNvPr id="165892" name="Rectangle 4"/>
          <p:cNvSpPr>
            <a:spLocks noGrp="1" noChangeArrowheads="1"/>
          </p:cNvSpPr>
          <p:nvPr>
            <p:ph type="title"/>
          </p:nvPr>
        </p:nvSpPr>
        <p:spPr>
          <a:xfrm>
            <a:off x="1981200" y="285736"/>
            <a:ext cx="8229600" cy="1143000"/>
          </a:xfrm>
        </p:spPr>
        <p:txBody>
          <a:bodyPr>
            <a:normAutofit fontScale="90000"/>
          </a:bodyPr>
          <a:lstStyle/>
          <a:p>
            <a:r>
              <a:rPr lang="pl-PL" sz="2800" dirty="0"/>
              <a:t>Dlaczego stosujemy neuroleptyki w leczeniu zaburzeń dwubiegunowych ?</a:t>
            </a:r>
            <a:br>
              <a:rPr lang="pl-PL" sz="2800" dirty="0"/>
            </a:br>
            <a:r>
              <a:rPr lang="pl-PL" sz="2800" dirty="0"/>
              <a:t>MANIA: 1090 pacjentów</a:t>
            </a:r>
            <a:endParaRPr lang="en-GB" sz="2800" dirty="0"/>
          </a:p>
        </p:txBody>
      </p:sp>
    </p:spTree>
    <p:extLst>
      <p:ext uri="{BB962C8B-B14F-4D97-AF65-F5344CB8AC3E}">
        <p14:creationId xmlns:p14="http://schemas.microsoft.com/office/powerpoint/2010/main" val="2376332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3"/>
          <p:cNvSpPr txBox="1">
            <a:spLocks noGrp="1"/>
          </p:cNvSpPr>
          <p:nvPr>
            <p:ph type="title"/>
          </p:nvPr>
        </p:nvSpPr>
        <p:spPr/>
        <p:txBody>
          <a:bodyPr>
            <a:normAutofit/>
          </a:bodyPr>
          <a:lstStyle/>
          <a:p>
            <a:pPr lvl="0"/>
            <a:r>
              <a:rPr lang="pl-PL" sz="4000"/>
              <a:t>Częstość różnych grup objawów w manii</a:t>
            </a:r>
          </a:p>
        </p:txBody>
      </p:sp>
      <p:sp>
        <p:nvSpPr>
          <p:cNvPr id="3" name="Symbol zastępczy tekstu 5"/>
          <p:cNvSpPr txBox="1">
            <a:spLocks noGrp="1"/>
          </p:cNvSpPr>
          <p:nvPr>
            <p:ph type="body" idx="1"/>
          </p:nvPr>
        </p:nvSpPr>
        <p:spPr>
          <a:xfrm>
            <a:off x="1981200" y="1600201"/>
            <a:ext cx="4040184" cy="639759"/>
          </a:xfrm>
        </p:spPr>
        <p:txBody>
          <a:bodyPr anchor="b"/>
          <a:lstStyle/>
          <a:p>
            <a:pPr>
              <a:spcBef>
                <a:spcPts val="600"/>
              </a:spcBef>
            </a:pPr>
            <a:r>
              <a:rPr lang="pl-PL"/>
              <a:t>Objawy afektywne</a:t>
            </a:r>
          </a:p>
        </p:txBody>
      </p:sp>
      <p:sp>
        <p:nvSpPr>
          <p:cNvPr id="5" name="Symbol zastępczy tekstu 7"/>
          <p:cNvSpPr txBox="1">
            <a:spLocks noGrp="1"/>
          </p:cNvSpPr>
          <p:nvPr>
            <p:ph sz="half" idx="2"/>
          </p:nvPr>
        </p:nvSpPr>
        <p:spPr>
          <a:xfrm>
            <a:off x="6169023" y="1600201"/>
            <a:ext cx="4041776" cy="639759"/>
          </a:xfrm>
        </p:spPr>
        <p:txBody>
          <a:bodyPr anchor="b">
            <a:normAutofit/>
          </a:bodyPr>
          <a:lstStyle/>
          <a:p>
            <a:pPr marL="0" indent="0">
              <a:spcBef>
                <a:spcPts val="600"/>
              </a:spcBef>
              <a:buNone/>
            </a:pPr>
            <a:r>
              <a:rPr lang="pl-PL" b="1"/>
              <a:t>Objawy „nie-afektywne „</a:t>
            </a:r>
          </a:p>
        </p:txBody>
      </p:sp>
      <p:sp>
        <p:nvSpPr>
          <p:cNvPr id="4" name="Symbol zastępczy zawartości 6"/>
          <p:cNvSpPr txBox="1">
            <a:spLocks noGrp="1"/>
          </p:cNvSpPr>
          <p:nvPr>
            <p:ph type="body" sz="quarter" idx="3"/>
          </p:nvPr>
        </p:nvSpPr>
        <p:spPr>
          <a:xfrm>
            <a:off x="1981200" y="2297109"/>
            <a:ext cx="4040184" cy="3951286"/>
          </a:xfrm>
        </p:spPr>
        <p:txBody>
          <a:bodyPr/>
          <a:lstStyle/>
          <a:p>
            <a:pPr>
              <a:spcBef>
                <a:spcPts val="600"/>
              </a:spcBef>
            </a:pPr>
            <a:r>
              <a:rPr lang="pl-PL"/>
              <a:t>Drażliwość  (mania gniewna) - 71%</a:t>
            </a:r>
          </a:p>
          <a:p>
            <a:pPr>
              <a:spcBef>
                <a:spcPts val="600"/>
              </a:spcBef>
            </a:pPr>
            <a:r>
              <a:rPr lang="pl-PL"/>
              <a:t>Euforia  (mania radosna) – 63%</a:t>
            </a:r>
          </a:p>
          <a:p>
            <a:pPr>
              <a:spcBef>
                <a:spcPts val="600"/>
              </a:spcBef>
            </a:pPr>
            <a:r>
              <a:rPr lang="pl-PL"/>
              <a:t>Ekspansywność – 60%</a:t>
            </a:r>
          </a:p>
          <a:p>
            <a:pPr>
              <a:spcBef>
                <a:spcPts val="600"/>
              </a:spcBef>
            </a:pPr>
            <a:r>
              <a:rPr lang="pl-PL"/>
              <a:t>Chwiejność afektywna – 49%</a:t>
            </a:r>
          </a:p>
          <a:p>
            <a:pPr>
              <a:spcBef>
                <a:spcPts val="600"/>
              </a:spcBef>
            </a:pPr>
            <a:r>
              <a:rPr lang="pl-PL"/>
              <a:t>Depresja – 46% !</a:t>
            </a:r>
          </a:p>
        </p:txBody>
      </p:sp>
      <p:sp>
        <p:nvSpPr>
          <p:cNvPr id="6" name="Symbol zastępczy zawartości 8"/>
          <p:cNvSpPr txBox="1">
            <a:spLocks noGrp="1"/>
          </p:cNvSpPr>
          <p:nvPr>
            <p:ph sz="quarter" idx="4"/>
          </p:nvPr>
        </p:nvSpPr>
        <p:spPr>
          <a:xfrm>
            <a:off x="6169023" y="2297109"/>
            <a:ext cx="4041776" cy="3951286"/>
          </a:xfrm>
        </p:spPr>
        <p:txBody>
          <a:bodyPr>
            <a:normAutofit/>
          </a:bodyPr>
          <a:lstStyle/>
          <a:p>
            <a:pPr>
              <a:lnSpc>
                <a:spcPct val="90000"/>
              </a:lnSpc>
              <a:spcBef>
                <a:spcPts val="500"/>
              </a:spcBef>
            </a:pPr>
            <a:r>
              <a:rPr lang="pl-PL" sz="2000"/>
              <a:t>Deficyty poznawcze (76-29%) !</a:t>
            </a:r>
          </a:p>
          <a:p>
            <a:pPr lvl="1">
              <a:lnSpc>
                <a:spcPct val="90000"/>
              </a:lnSpc>
              <a:spcBef>
                <a:spcPts val="400"/>
              </a:spcBef>
            </a:pPr>
            <a:r>
              <a:rPr lang="pl-PL" sz="1700"/>
              <a:t>Gonitwa myśli – 76%</a:t>
            </a:r>
          </a:p>
          <a:p>
            <a:pPr lvl="1">
              <a:lnSpc>
                <a:spcPct val="90000"/>
              </a:lnSpc>
              <a:spcBef>
                <a:spcPts val="400"/>
              </a:spcBef>
            </a:pPr>
            <a:r>
              <a:rPr lang="pl-PL" sz="1700"/>
              <a:t>Zaburzenia koncentracji = 75%</a:t>
            </a:r>
          </a:p>
          <a:p>
            <a:pPr lvl="1">
              <a:lnSpc>
                <a:spcPct val="90000"/>
              </a:lnSpc>
              <a:spcBef>
                <a:spcPts val="400"/>
              </a:spcBef>
            </a:pPr>
            <a:endParaRPr lang="pl-PL" sz="1700"/>
          </a:p>
          <a:p>
            <a:pPr>
              <a:lnSpc>
                <a:spcPct val="90000"/>
              </a:lnSpc>
              <a:spcBef>
                <a:spcPts val="500"/>
              </a:spcBef>
            </a:pPr>
            <a:r>
              <a:rPr lang="pl-PL" sz="2000"/>
              <a:t>Objawy psychotyczne  (53-12%)</a:t>
            </a:r>
          </a:p>
          <a:p>
            <a:pPr lvl="1">
              <a:lnSpc>
                <a:spcPct val="90000"/>
              </a:lnSpc>
              <a:spcBef>
                <a:spcPts val="400"/>
              </a:spcBef>
            </a:pPr>
            <a:r>
              <a:rPr lang="pl-PL" sz="1700"/>
              <a:t>Urojenia – 51%</a:t>
            </a:r>
          </a:p>
          <a:p>
            <a:pPr lvl="1">
              <a:lnSpc>
                <a:spcPct val="90000"/>
              </a:lnSpc>
              <a:spcBef>
                <a:spcPts val="400"/>
              </a:spcBef>
            </a:pPr>
            <a:r>
              <a:rPr lang="pl-PL" sz="1700"/>
              <a:t>Urojenia wielkościowe – 31%!</a:t>
            </a:r>
          </a:p>
          <a:p>
            <a:pPr lvl="1">
              <a:lnSpc>
                <a:spcPct val="90000"/>
              </a:lnSpc>
              <a:spcBef>
                <a:spcPts val="400"/>
              </a:spcBef>
            </a:pPr>
            <a:r>
              <a:rPr lang="pl-PL" sz="1700"/>
              <a:t>Halucynacje słuchowe – 18%</a:t>
            </a:r>
          </a:p>
          <a:p>
            <a:pPr lvl="1">
              <a:lnSpc>
                <a:spcPct val="90000"/>
              </a:lnSpc>
              <a:spcBef>
                <a:spcPts val="400"/>
              </a:spcBef>
            </a:pPr>
            <a:r>
              <a:rPr lang="pl-PL" sz="1700"/>
              <a:t>Halucynacje wzrokowe – 12%!</a:t>
            </a:r>
          </a:p>
        </p:txBody>
      </p:sp>
      <p:sp>
        <p:nvSpPr>
          <p:cNvPr id="7" name="Symbol zastępczy stopki 9"/>
          <p:cNvSpPr txBox="1"/>
          <p:nvPr/>
        </p:nvSpPr>
        <p:spPr>
          <a:xfrm>
            <a:off x="4648204" y="6356352"/>
            <a:ext cx="2895603" cy="365129"/>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r>
              <a:rPr lang="pl-PL" sz="1200">
                <a:solidFill>
                  <a:srgbClr val="000000"/>
                </a:solidFill>
                <a:latin typeface="Gill Sans MT"/>
              </a:rPr>
              <a:t>Goodwin i Jamison 2007</a:t>
            </a:r>
          </a:p>
        </p:txBody>
      </p:sp>
    </p:spTree>
    <p:extLst>
      <p:ext uri="{BB962C8B-B14F-4D97-AF65-F5344CB8AC3E}">
        <p14:creationId xmlns:p14="http://schemas.microsoft.com/office/powerpoint/2010/main" val="3697099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6E4E9A61-2464-4457-AD33-1EEAA63539D0}" type="slidenum">
              <a:rPr lang="pl-PL" sz="2000">
                <a:solidFill>
                  <a:srgbClr val="FFFFFF"/>
                </a:solidFill>
              </a:rPr>
              <a:pPr/>
              <a:t>34</a:t>
            </a:fld>
            <a:endParaRPr lang="pl-PL" sz="2000">
              <a:solidFill>
                <a:srgbClr val="FFFFFF"/>
              </a:solidFill>
            </a:endParaRPr>
          </a:p>
        </p:txBody>
      </p:sp>
      <p:sp>
        <p:nvSpPr>
          <p:cNvPr id="175108" name="Rectangle 4"/>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fontAlgn="base">
              <a:spcBef>
                <a:spcPct val="0"/>
              </a:spcBef>
              <a:spcAft>
                <a:spcPct val="0"/>
              </a:spcAft>
            </a:pPr>
            <a:r>
              <a:rPr lang="pl-PL" sz="3600">
                <a:solidFill>
                  <a:srgbClr val="FFFFFF"/>
                </a:solidFill>
                <a:latin typeface="Comic Sans MS" pitchFamily="66" charset="0"/>
              </a:rPr>
              <a:t>Problemy związane z ChAD -  co wiemy na pewno</a:t>
            </a:r>
          </a:p>
        </p:txBody>
      </p:sp>
      <p:sp>
        <p:nvSpPr>
          <p:cNvPr id="175109" name="Rectangle 5"/>
          <p:cNvSpPr>
            <a:spLocks noChangeArrowheads="1"/>
          </p:cNvSpPr>
          <p:nvPr/>
        </p:nvSpPr>
        <p:spPr bwMode="auto">
          <a:xfrm>
            <a:off x="2209800" y="1981200"/>
            <a:ext cx="7772400" cy="4114800"/>
          </a:xfrm>
          <a:prstGeom prst="rect">
            <a:avLst/>
          </a:prstGeom>
          <a:noFill/>
          <a:ln w="9525">
            <a:noFill/>
            <a:miter lim="800000"/>
            <a:headEnd/>
            <a:tailEnd/>
          </a:ln>
          <a:effectLst/>
        </p:spPr>
        <p:txBody>
          <a:bodyPr/>
          <a:lstStyle/>
          <a:p>
            <a:pPr fontAlgn="base">
              <a:spcBef>
                <a:spcPct val="0"/>
              </a:spcBef>
              <a:spcAft>
                <a:spcPct val="0"/>
              </a:spcAft>
            </a:pPr>
            <a:r>
              <a:rPr lang="pl-PL" sz="3600">
                <a:solidFill>
                  <a:srgbClr val="FFFFFF"/>
                </a:solidFill>
                <a:latin typeface="Times New Roman" charset="0"/>
              </a:rPr>
              <a:t>Przewlekła choroba z częstym nawrotami</a:t>
            </a:r>
          </a:p>
          <a:p>
            <a:pPr fontAlgn="base">
              <a:spcBef>
                <a:spcPct val="0"/>
              </a:spcBef>
              <a:spcAft>
                <a:spcPct val="0"/>
              </a:spcAft>
            </a:pPr>
            <a:r>
              <a:rPr lang="pl-PL" sz="3600">
                <a:solidFill>
                  <a:srgbClr val="FFFFFF"/>
                </a:solidFill>
                <a:latin typeface="Times New Roman" charset="0"/>
              </a:rPr>
              <a:t>Zaburzenia współistniejące</a:t>
            </a:r>
          </a:p>
          <a:p>
            <a:pPr fontAlgn="base">
              <a:spcBef>
                <a:spcPct val="0"/>
              </a:spcBef>
              <a:spcAft>
                <a:spcPct val="0"/>
              </a:spcAft>
            </a:pPr>
            <a:r>
              <a:rPr lang="pl-PL" sz="3600">
                <a:solidFill>
                  <a:srgbClr val="FFFFFF"/>
                </a:solidFill>
                <a:latin typeface="Times New Roman" charset="0"/>
              </a:rPr>
              <a:t>Wysokie ryzyko samobójstwa</a:t>
            </a:r>
          </a:p>
          <a:p>
            <a:pPr fontAlgn="base">
              <a:spcBef>
                <a:spcPct val="0"/>
              </a:spcBef>
              <a:spcAft>
                <a:spcPct val="0"/>
              </a:spcAft>
            </a:pPr>
            <a:r>
              <a:rPr lang="pl-PL" sz="3600">
                <a:solidFill>
                  <a:srgbClr val="FFFFFF"/>
                </a:solidFill>
                <a:latin typeface="Times New Roman" charset="0"/>
              </a:rPr>
              <a:t>Objawy psychotyczne</a:t>
            </a:r>
          </a:p>
          <a:p>
            <a:pPr fontAlgn="base">
              <a:spcBef>
                <a:spcPct val="0"/>
              </a:spcBef>
              <a:spcAft>
                <a:spcPct val="0"/>
              </a:spcAft>
            </a:pPr>
            <a:r>
              <a:rPr lang="pl-PL" sz="3600">
                <a:solidFill>
                  <a:srgbClr val="FFFFFF"/>
                </a:solidFill>
                <a:latin typeface="Times New Roman" charset="0"/>
              </a:rPr>
              <a:t>Skutki psychosocjalne</a:t>
            </a:r>
          </a:p>
        </p:txBody>
      </p:sp>
    </p:spTree>
    <p:extLst>
      <p:ext uri="{BB962C8B-B14F-4D97-AF65-F5344CB8AC3E}">
        <p14:creationId xmlns:p14="http://schemas.microsoft.com/office/powerpoint/2010/main" val="2172802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Text Box 2"/>
          <p:cNvSpPr txBox="1">
            <a:spLocks noChangeArrowheads="1"/>
          </p:cNvSpPr>
          <p:nvPr/>
        </p:nvSpPr>
        <p:spPr bwMode="auto">
          <a:xfrm>
            <a:off x="1773238" y="6234113"/>
            <a:ext cx="6405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base">
              <a:spcBef>
                <a:spcPct val="0"/>
              </a:spcBef>
              <a:spcAft>
                <a:spcPct val="0"/>
              </a:spcAft>
            </a:pPr>
            <a:r>
              <a:rPr lang="en-US">
                <a:solidFill>
                  <a:srgbClr val="000000"/>
                </a:solidFill>
                <a:effectLst>
                  <a:outerShdw blurRad="38100" dist="38100" dir="2700000" algn="tl">
                    <a:srgbClr val="000000"/>
                  </a:outerShdw>
                </a:effectLst>
              </a:rPr>
              <a:t>Akiskal. </a:t>
            </a:r>
            <a:r>
              <a:rPr lang="en-US" i="1">
                <a:solidFill>
                  <a:srgbClr val="000000"/>
                </a:solidFill>
                <a:effectLst>
                  <a:outerShdw blurRad="38100" dist="38100" dir="2700000" algn="tl">
                    <a:srgbClr val="000000"/>
                  </a:outerShdw>
                </a:effectLst>
              </a:rPr>
              <a:t>J Clin Psychopharmacol.</a:t>
            </a:r>
            <a:r>
              <a:rPr lang="en-US">
                <a:solidFill>
                  <a:srgbClr val="000000"/>
                </a:solidFill>
                <a:effectLst>
                  <a:outerShdw blurRad="38100" dist="38100" dir="2700000" algn="tl">
                    <a:srgbClr val="000000"/>
                  </a:outerShdw>
                </a:effectLst>
              </a:rPr>
              <a:t> 1996;16(suppl 1):4S-14S.</a:t>
            </a:r>
          </a:p>
        </p:txBody>
      </p:sp>
      <p:sp>
        <p:nvSpPr>
          <p:cNvPr id="1367043" name="Rectangle 3"/>
          <p:cNvSpPr>
            <a:spLocks noGrp="1" noChangeArrowheads="1"/>
          </p:cNvSpPr>
          <p:nvPr>
            <p:ph type="title"/>
          </p:nvPr>
        </p:nvSpPr>
        <p:spPr>
          <a:xfrm>
            <a:off x="1776413" y="434975"/>
            <a:ext cx="8634412" cy="641350"/>
          </a:xfrm>
        </p:spPr>
        <p:txBody>
          <a:bodyPr>
            <a:normAutofit fontScale="90000"/>
          </a:bodyPr>
          <a:lstStyle/>
          <a:p>
            <a:r>
              <a:rPr lang="pl-PL" dirty="0" err="1"/>
              <a:t>Predyktory</a:t>
            </a:r>
            <a:r>
              <a:rPr lang="pl-PL" dirty="0"/>
              <a:t> samobójstwa w CHAD</a:t>
            </a:r>
            <a:endParaRPr lang="en-US" dirty="0"/>
          </a:p>
        </p:txBody>
      </p:sp>
      <p:sp>
        <p:nvSpPr>
          <p:cNvPr id="1367044" name="Rectangle 4"/>
          <p:cNvSpPr>
            <a:spLocks noGrp="1" noChangeArrowheads="1"/>
          </p:cNvSpPr>
          <p:nvPr>
            <p:ph idx="1"/>
          </p:nvPr>
        </p:nvSpPr>
        <p:spPr>
          <a:xfrm>
            <a:off x="2673351" y="1476376"/>
            <a:ext cx="6843713" cy="4238625"/>
          </a:xfrm>
        </p:spPr>
        <p:txBody>
          <a:bodyPr>
            <a:normAutofit/>
          </a:bodyPr>
          <a:lstStyle/>
          <a:p>
            <a:r>
              <a:rPr lang="pl-PL" dirty="0"/>
              <a:t>Impulsywność </a:t>
            </a:r>
            <a:endParaRPr lang="en-US" dirty="0"/>
          </a:p>
          <a:p>
            <a:r>
              <a:rPr lang="pl-PL" dirty="0"/>
              <a:t>SPA</a:t>
            </a:r>
            <a:endParaRPr lang="en-US" dirty="0"/>
          </a:p>
          <a:p>
            <a:r>
              <a:rPr lang="pl-PL" dirty="0"/>
              <a:t>Epizody mieszane </a:t>
            </a:r>
            <a:endParaRPr lang="en-US" dirty="0"/>
          </a:p>
          <a:p>
            <a:r>
              <a:rPr lang="pl-PL" dirty="0"/>
              <a:t>Przemoc w okresie dzieciństwa </a:t>
            </a:r>
            <a:endParaRPr lang="en-US" dirty="0"/>
          </a:p>
          <a:p>
            <a:r>
              <a:rPr lang="pl-PL" dirty="0"/>
              <a:t>Niewłaściwa terapia </a:t>
            </a:r>
            <a:endParaRPr lang="en-US" dirty="0"/>
          </a:p>
          <a:p>
            <a:pPr>
              <a:buFontTx/>
              <a:buNone/>
            </a:pPr>
            <a:endParaRPr lang="en-US" dirty="0"/>
          </a:p>
        </p:txBody>
      </p:sp>
      <p:sp>
        <p:nvSpPr>
          <p:cNvPr id="1367045" name="Rectangle 5"/>
          <p:cNvSpPr>
            <a:spLocks noChangeArrowheads="1"/>
          </p:cNvSpPr>
          <p:nvPr/>
        </p:nvSpPr>
        <p:spPr bwMode="auto">
          <a:xfrm>
            <a:off x="1773238" y="1104900"/>
            <a:ext cx="8640762" cy="76200"/>
          </a:xfrm>
          <a:prstGeom prst="rect">
            <a:avLst/>
          </a:prstGeom>
          <a:gradFill rotWithShape="0">
            <a:gsLst>
              <a:gs pos="0">
                <a:srgbClr val="66CCFF"/>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l-PL">
              <a:solidFill>
                <a:srgbClr val="000000"/>
              </a:solidFill>
              <a:latin typeface="Garamond" pitchFamily="18" charset="0"/>
            </a:endParaRPr>
          </a:p>
        </p:txBody>
      </p:sp>
    </p:spTree>
    <p:extLst>
      <p:ext uri="{BB962C8B-B14F-4D97-AF65-F5344CB8AC3E}">
        <p14:creationId xmlns:p14="http://schemas.microsoft.com/office/powerpoint/2010/main" val="720511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Symbol zastępczy numeru slajdu 3"/>
          <p:cNvSpPr>
            <a:spLocks noGrp="1"/>
          </p:cNvSpPr>
          <p:nvPr>
            <p:ph type="sldNum" sz="quarter" idx="12"/>
          </p:nvPr>
        </p:nvSpPr>
        <p:spPr/>
        <p:txBody>
          <a:bodyPr/>
          <a:lstStyle/>
          <a:p>
            <a:pPr>
              <a:defRPr/>
            </a:pPr>
            <a:fld id="{3861B879-5410-42F6-89F4-566204689062}" type="slidenum">
              <a:rPr lang="pl-PL" altLang="en-US">
                <a:solidFill>
                  <a:srgbClr val="FFFFFF"/>
                </a:solidFill>
                <a:latin typeface="Cambria" pitchFamily="18" charset="0"/>
              </a:rPr>
              <a:pPr>
                <a:defRPr/>
              </a:pPr>
              <a:t>36</a:t>
            </a:fld>
            <a:endParaRPr lang="pl-PL" altLang="en-US" dirty="0">
              <a:solidFill>
                <a:srgbClr val="FFFFFF"/>
              </a:solidFill>
              <a:latin typeface="Cambria" pitchFamily="18" charset="0"/>
            </a:endParaRPr>
          </a:p>
        </p:txBody>
      </p:sp>
      <p:sp>
        <p:nvSpPr>
          <p:cNvPr id="30723" name="Line 4"/>
          <p:cNvSpPr>
            <a:spLocks noChangeShapeType="1"/>
          </p:cNvSpPr>
          <p:nvPr/>
        </p:nvSpPr>
        <p:spPr bwMode="auto">
          <a:xfrm flipV="1">
            <a:off x="4054475" y="1562100"/>
            <a:ext cx="0" cy="4203700"/>
          </a:xfrm>
          <a:prstGeom prst="line">
            <a:avLst/>
          </a:prstGeom>
          <a:noFill/>
          <a:ln w="57150" cmpd="thinThick">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24" name="Line 5"/>
          <p:cNvSpPr>
            <a:spLocks noChangeShapeType="1"/>
          </p:cNvSpPr>
          <p:nvPr/>
        </p:nvSpPr>
        <p:spPr bwMode="auto">
          <a:xfrm flipV="1">
            <a:off x="7829550" y="1574800"/>
            <a:ext cx="0" cy="420370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25" name="Freeform 6"/>
          <p:cNvSpPr>
            <a:spLocks/>
          </p:cNvSpPr>
          <p:nvPr/>
        </p:nvSpPr>
        <p:spPr bwMode="auto">
          <a:xfrm>
            <a:off x="2514600" y="1511300"/>
            <a:ext cx="7715250" cy="4267200"/>
          </a:xfrm>
          <a:custGeom>
            <a:avLst/>
            <a:gdLst>
              <a:gd name="T0" fmla="*/ 0 w 4456"/>
              <a:gd name="T1" fmla="*/ 0 h 2704"/>
              <a:gd name="T2" fmla="*/ 0 w 4456"/>
              <a:gd name="T3" fmla="*/ 2704 h 2704"/>
              <a:gd name="T4" fmla="*/ 4456 w 4456"/>
              <a:gd name="T5" fmla="*/ 2704 h 2704"/>
              <a:gd name="T6" fmla="*/ 0 60000 65536"/>
              <a:gd name="T7" fmla="*/ 0 60000 65536"/>
              <a:gd name="T8" fmla="*/ 0 60000 65536"/>
              <a:gd name="T9" fmla="*/ 0 w 4456"/>
              <a:gd name="T10" fmla="*/ 0 h 2704"/>
              <a:gd name="T11" fmla="*/ 4456 w 4456"/>
              <a:gd name="T12" fmla="*/ 2704 h 2704"/>
            </a:gdLst>
            <a:ahLst/>
            <a:cxnLst>
              <a:cxn ang="T6">
                <a:pos x="T0" y="T1"/>
              </a:cxn>
              <a:cxn ang="T7">
                <a:pos x="T2" y="T3"/>
              </a:cxn>
              <a:cxn ang="T8">
                <a:pos x="T4" y="T5"/>
              </a:cxn>
            </a:cxnLst>
            <a:rect l="T9" t="T10" r="T11" b="T12"/>
            <a:pathLst>
              <a:path w="4456" h="2704">
                <a:moveTo>
                  <a:pt x="0" y="0"/>
                </a:moveTo>
                <a:lnTo>
                  <a:pt x="0" y="2704"/>
                </a:lnTo>
                <a:lnTo>
                  <a:pt x="4456" y="2704"/>
                </a:lnTo>
              </a:path>
            </a:pathLst>
          </a:custGeom>
          <a:noFill/>
          <a:ln w="12700">
            <a:solidFill>
              <a:schemeClr val="tx1"/>
            </a:solidFill>
            <a:round/>
            <a:headEnd/>
            <a:tailEnd/>
          </a:ln>
        </p:spPr>
        <p:txBody>
          <a:bodyPr wrap="none" anchor="ctr"/>
          <a:lstStyle/>
          <a:p>
            <a:pPr eaLnBrk="0" fontAlgn="base" hangingPunct="0">
              <a:spcBef>
                <a:spcPct val="0"/>
              </a:spcBef>
              <a:spcAft>
                <a:spcPct val="0"/>
              </a:spcAft>
            </a:pPr>
            <a:endParaRPr lang="pl-PL">
              <a:solidFill>
                <a:srgbClr val="FFFFFF"/>
              </a:solidFill>
              <a:latin typeface="Cambria" pitchFamily="18" charset="0"/>
            </a:endParaRPr>
          </a:p>
        </p:txBody>
      </p:sp>
      <p:sp>
        <p:nvSpPr>
          <p:cNvPr id="30726" name="Rectangle 7"/>
          <p:cNvSpPr>
            <a:spLocks noChangeArrowheads="1"/>
          </p:cNvSpPr>
          <p:nvPr/>
        </p:nvSpPr>
        <p:spPr bwMode="auto">
          <a:xfrm>
            <a:off x="2600325" y="267335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GB" sz="2400" b="1">
              <a:solidFill>
                <a:srgbClr val="FFFFFF"/>
              </a:solidFill>
              <a:latin typeface="Cambria" pitchFamily="18" charset="0"/>
            </a:endParaRPr>
          </a:p>
        </p:txBody>
      </p:sp>
      <p:sp>
        <p:nvSpPr>
          <p:cNvPr id="30727" name="Text Box 8"/>
          <p:cNvSpPr txBox="1">
            <a:spLocks noChangeArrowheads="1"/>
          </p:cNvSpPr>
          <p:nvPr/>
        </p:nvSpPr>
        <p:spPr bwMode="auto">
          <a:xfrm>
            <a:off x="2543176" y="1763714"/>
            <a:ext cx="912813" cy="338137"/>
          </a:xfrm>
          <a:prstGeom prst="rect">
            <a:avLst/>
          </a:prstGeom>
          <a:noFill/>
          <a:ln w="9525">
            <a:noFill/>
            <a:miter lim="800000"/>
            <a:headEnd/>
            <a:tailEnd/>
          </a:ln>
        </p:spPr>
        <p:txBody>
          <a:bodyPr wrap="none">
            <a:spAutoFit/>
          </a:bodyPr>
          <a:lstStyle/>
          <a:p>
            <a:pPr eaLnBrk="0" fontAlgn="base" hangingPunct="0">
              <a:lnSpc>
                <a:spcPct val="80000"/>
              </a:lnSpc>
              <a:spcBef>
                <a:spcPct val="0"/>
              </a:spcBef>
              <a:spcAft>
                <a:spcPct val="0"/>
              </a:spcAft>
            </a:pPr>
            <a:r>
              <a:rPr lang="en-GB" sz="2000" b="1">
                <a:solidFill>
                  <a:srgbClr val="FFFFFF"/>
                </a:solidFill>
                <a:latin typeface="Cambria" pitchFamily="18" charset="0"/>
              </a:rPr>
              <a:t>Mania</a:t>
            </a:r>
          </a:p>
        </p:txBody>
      </p:sp>
      <p:sp>
        <p:nvSpPr>
          <p:cNvPr id="30728" name="Text Box 9"/>
          <p:cNvSpPr txBox="1">
            <a:spLocks noChangeArrowheads="1"/>
          </p:cNvSpPr>
          <p:nvPr/>
        </p:nvSpPr>
        <p:spPr bwMode="auto">
          <a:xfrm>
            <a:off x="2543175" y="2601914"/>
            <a:ext cx="1544638" cy="338137"/>
          </a:xfrm>
          <a:prstGeom prst="rect">
            <a:avLst/>
          </a:prstGeom>
          <a:noFill/>
          <a:ln w="9525">
            <a:noFill/>
            <a:miter lim="800000"/>
            <a:headEnd/>
            <a:tailEnd/>
          </a:ln>
        </p:spPr>
        <p:txBody>
          <a:bodyPr wrap="none">
            <a:spAutoFit/>
          </a:bodyPr>
          <a:lstStyle/>
          <a:p>
            <a:pPr eaLnBrk="0" fontAlgn="base" hangingPunct="0">
              <a:lnSpc>
                <a:spcPct val="80000"/>
              </a:lnSpc>
              <a:spcBef>
                <a:spcPct val="0"/>
              </a:spcBef>
              <a:spcAft>
                <a:spcPct val="0"/>
              </a:spcAft>
            </a:pPr>
            <a:r>
              <a:rPr lang="en-GB" sz="2000" b="1">
                <a:solidFill>
                  <a:srgbClr val="FFFFFF"/>
                </a:solidFill>
                <a:latin typeface="Cambria" pitchFamily="18" charset="0"/>
              </a:rPr>
              <a:t>Hypomania</a:t>
            </a:r>
          </a:p>
        </p:txBody>
      </p:sp>
      <p:sp>
        <p:nvSpPr>
          <p:cNvPr id="30729" name="Text Box 10"/>
          <p:cNvSpPr txBox="1">
            <a:spLocks noChangeArrowheads="1"/>
          </p:cNvSpPr>
          <p:nvPr/>
        </p:nvSpPr>
        <p:spPr bwMode="auto">
          <a:xfrm>
            <a:off x="2543176" y="3440114"/>
            <a:ext cx="1158875" cy="338137"/>
          </a:xfrm>
          <a:prstGeom prst="rect">
            <a:avLst/>
          </a:prstGeom>
          <a:noFill/>
          <a:ln w="9525">
            <a:noFill/>
            <a:miter lim="800000"/>
            <a:headEnd/>
            <a:tailEnd/>
          </a:ln>
        </p:spPr>
        <p:txBody>
          <a:bodyPr wrap="none">
            <a:spAutoFit/>
          </a:bodyPr>
          <a:lstStyle/>
          <a:p>
            <a:pPr eaLnBrk="0" fontAlgn="base" hangingPunct="0">
              <a:lnSpc>
                <a:spcPct val="80000"/>
              </a:lnSpc>
              <a:spcBef>
                <a:spcPct val="0"/>
              </a:spcBef>
              <a:spcAft>
                <a:spcPct val="0"/>
              </a:spcAft>
            </a:pPr>
            <a:r>
              <a:rPr lang="en-GB" sz="2000" b="1">
                <a:solidFill>
                  <a:srgbClr val="FFFFFF"/>
                </a:solidFill>
                <a:latin typeface="Cambria" pitchFamily="18" charset="0"/>
              </a:rPr>
              <a:t>Eut</a:t>
            </a:r>
            <a:r>
              <a:rPr lang="pl-PL" sz="2000" b="1">
                <a:solidFill>
                  <a:srgbClr val="FFFFFF"/>
                </a:solidFill>
                <a:latin typeface="Cambria" pitchFamily="18" charset="0"/>
              </a:rPr>
              <a:t>y</a:t>
            </a:r>
            <a:r>
              <a:rPr lang="en-GB" sz="2000" b="1">
                <a:solidFill>
                  <a:srgbClr val="FFFFFF"/>
                </a:solidFill>
                <a:latin typeface="Cambria" pitchFamily="18" charset="0"/>
              </a:rPr>
              <a:t>mia</a:t>
            </a:r>
          </a:p>
        </p:txBody>
      </p:sp>
      <p:sp>
        <p:nvSpPr>
          <p:cNvPr id="30730" name="Text Box 11"/>
          <p:cNvSpPr txBox="1">
            <a:spLocks noChangeArrowheads="1"/>
          </p:cNvSpPr>
          <p:nvPr/>
        </p:nvSpPr>
        <p:spPr bwMode="auto">
          <a:xfrm>
            <a:off x="2543176" y="4049713"/>
            <a:ext cx="1268413" cy="584200"/>
          </a:xfrm>
          <a:prstGeom prst="rect">
            <a:avLst/>
          </a:prstGeom>
          <a:noFill/>
          <a:ln w="9525">
            <a:noFill/>
            <a:miter lim="800000"/>
            <a:headEnd/>
            <a:tailEnd/>
          </a:ln>
        </p:spPr>
        <p:txBody>
          <a:bodyPr wrap="none">
            <a:spAutoFit/>
          </a:bodyPr>
          <a:lstStyle/>
          <a:p>
            <a:pPr eaLnBrk="0" fontAlgn="base" hangingPunct="0">
              <a:lnSpc>
                <a:spcPct val="80000"/>
              </a:lnSpc>
              <a:spcBef>
                <a:spcPct val="0"/>
              </a:spcBef>
              <a:spcAft>
                <a:spcPct val="0"/>
              </a:spcAft>
            </a:pPr>
            <a:r>
              <a:rPr lang="pl-PL" sz="2000" b="1">
                <a:solidFill>
                  <a:srgbClr val="FFFFFF"/>
                </a:solidFill>
                <a:latin typeface="Cambria" pitchFamily="18" charset="0"/>
              </a:rPr>
              <a:t>„mała”</a:t>
            </a:r>
          </a:p>
          <a:p>
            <a:pPr eaLnBrk="0" fontAlgn="base" hangingPunct="0">
              <a:lnSpc>
                <a:spcPct val="80000"/>
              </a:lnSpc>
              <a:spcBef>
                <a:spcPct val="0"/>
              </a:spcBef>
              <a:spcAft>
                <a:spcPct val="0"/>
              </a:spcAft>
            </a:pPr>
            <a:r>
              <a:rPr lang="pl-PL" sz="2000" b="1">
                <a:solidFill>
                  <a:srgbClr val="FFFFFF"/>
                </a:solidFill>
                <a:latin typeface="Cambria" pitchFamily="18" charset="0"/>
              </a:rPr>
              <a:t> depresja</a:t>
            </a:r>
            <a:endParaRPr lang="en-GB" sz="2000" b="1">
              <a:solidFill>
                <a:srgbClr val="FFFFFF"/>
              </a:solidFill>
              <a:latin typeface="Cambria" pitchFamily="18" charset="0"/>
            </a:endParaRPr>
          </a:p>
        </p:txBody>
      </p:sp>
      <p:sp>
        <p:nvSpPr>
          <p:cNvPr id="30731" name="Text Box 12"/>
          <p:cNvSpPr txBox="1">
            <a:spLocks noChangeArrowheads="1"/>
          </p:cNvSpPr>
          <p:nvPr/>
        </p:nvSpPr>
        <p:spPr bwMode="auto">
          <a:xfrm>
            <a:off x="2543176" y="4964113"/>
            <a:ext cx="1268413" cy="584200"/>
          </a:xfrm>
          <a:prstGeom prst="rect">
            <a:avLst/>
          </a:prstGeom>
          <a:noFill/>
          <a:ln w="9525">
            <a:noFill/>
            <a:miter lim="800000"/>
            <a:headEnd/>
            <a:tailEnd/>
          </a:ln>
        </p:spPr>
        <p:txBody>
          <a:bodyPr wrap="none">
            <a:spAutoFit/>
          </a:bodyPr>
          <a:lstStyle/>
          <a:p>
            <a:pPr eaLnBrk="0" fontAlgn="base" hangingPunct="0">
              <a:lnSpc>
                <a:spcPct val="80000"/>
              </a:lnSpc>
              <a:spcBef>
                <a:spcPct val="0"/>
              </a:spcBef>
              <a:spcAft>
                <a:spcPct val="0"/>
              </a:spcAft>
            </a:pPr>
            <a:r>
              <a:rPr lang="pl-PL" sz="2000" b="1">
                <a:solidFill>
                  <a:srgbClr val="FFFFFF"/>
                </a:solidFill>
                <a:latin typeface="Cambria" pitchFamily="18" charset="0"/>
              </a:rPr>
              <a:t>„duża”</a:t>
            </a:r>
          </a:p>
          <a:p>
            <a:pPr eaLnBrk="0" fontAlgn="base" hangingPunct="0">
              <a:lnSpc>
                <a:spcPct val="80000"/>
              </a:lnSpc>
              <a:spcBef>
                <a:spcPct val="0"/>
              </a:spcBef>
              <a:spcAft>
                <a:spcPct val="0"/>
              </a:spcAft>
            </a:pPr>
            <a:r>
              <a:rPr lang="pl-PL" sz="2000" b="1">
                <a:solidFill>
                  <a:srgbClr val="FFFFFF"/>
                </a:solidFill>
                <a:latin typeface="Cambria" pitchFamily="18" charset="0"/>
              </a:rPr>
              <a:t> depresja</a:t>
            </a:r>
            <a:endParaRPr lang="en-GB" sz="2000" b="1">
              <a:solidFill>
                <a:srgbClr val="FFFFFF"/>
              </a:solidFill>
              <a:latin typeface="Cambria" pitchFamily="18" charset="0"/>
            </a:endParaRPr>
          </a:p>
        </p:txBody>
      </p:sp>
      <p:sp>
        <p:nvSpPr>
          <p:cNvPr id="30732" name="Text Box 13"/>
          <p:cNvSpPr txBox="1">
            <a:spLocks noChangeArrowheads="1"/>
          </p:cNvSpPr>
          <p:nvPr/>
        </p:nvSpPr>
        <p:spPr bwMode="auto">
          <a:xfrm>
            <a:off x="3957639" y="5827714"/>
            <a:ext cx="3506787" cy="338137"/>
          </a:xfrm>
          <a:prstGeom prst="rect">
            <a:avLst/>
          </a:prstGeom>
          <a:noFill/>
          <a:ln w="9525">
            <a:noFill/>
            <a:miter lim="800000"/>
            <a:headEnd/>
            <a:tailEnd/>
          </a:ln>
        </p:spPr>
        <p:txBody>
          <a:bodyPr wrap="none">
            <a:spAutoFit/>
          </a:bodyPr>
          <a:lstStyle/>
          <a:p>
            <a:pPr algn="ctr" eaLnBrk="0" fontAlgn="base" hangingPunct="0">
              <a:lnSpc>
                <a:spcPct val="80000"/>
              </a:lnSpc>
              <a:spcBef>
                <a:spcPct val="0"/>
              </a:spcBef>
              <a:spcAft>
                <a:spcPct val="0"/>
              </a:spcAft>
            </a:pPr>
            <a:r>
              <a:rPr lang="pl-PL" sz="2000" b="1">
                <a:solidFill>
                  <a:srgbClr val="FFFFFF"/>
                </a:solidFill>
                <a:latin typeface="Cambria" pitchFamily="18" charset="0"/>
              </a:rPr>
              <a:t>Faza terapii ostrego epizodu</a:t>
            </a:r>
            <a:endParaRPr lang="en-GB" sz="2000" b="1">
              <a:solidFill>
                <a:srgbClr val="FFFFFF"/>
              </a:solidFill>
              <a:latin typeface="Cambria" pitchFamily="18" charset="0"/>
            </a:endParaRPr>
          </a:p>
        </p:txBody>
      </p:sp>
      <p:sp>
        <p:nvSpPr>
          <p:cNvPr id="30733" name="Text Box 14"/>
          <p:cNvSpPr txBox="1">
            <a:spLocks noChangeArrowheads="1"/>
          </p:cNvSpPr>
          <p:nvPr/>
        </p:nvSpPr>
        <p:spPr bwMode="auto">
          <a:xfrm>
            <a:off x="7165975" y="5791200"/>
            <a:ext cx="3778250" cy="338138"/>
          </a:xfrm>
          <a:prstGeom prst="rect">
            <a:avLst/>
          </a:prstGeom>
          <a:noFill/>
          <a:ln w="9525">
            <a:noFill/>
            <a:miter lim="800000"/>
            <a:headEnd/>
            <a:tailEnd/>
          </a:ln>
        </p:spPr>
        <p:txBody>
          <a:bodyPr wrap="none">
            <a:spAutoFit/>
          </a:bodyPr>
          <a:lstStyle/>
          <a:p>
            <a:pPr algn="ctr" eaLnBrk="0" fontAlgn="base" hangingPunct="0">
              <a:lnSpc>
                <a:spcPct val="80000"/>
              </a:lnSpc>
              <a:spcBef>
                <a:spcPct val="0"/>
              </a:spcBef>
              <a:spcAft>
                <a:spcPct val="0"/>
              </a:spcAft>
            </a:pPr>
            <a:r>
              <a:rPr lang="pl-PL" sz="2000" b="1">
                <a:solidFill>
                  <a:srgbClr val="FFFFFF"/>
                </a:solidFill>
                <a:latin typeface="Cambria" pitchFamily="18" charset="0"/>
              </a:rPr>
              <a:t>Faza leczenia profilaktycznego</a:t>
            </a:r>
            <a:endParaRPr lang="en-GB" sz="2000" b="1">
              <a:solidFill>
                <a:srgbClr val="FFFFFF"/>
              </a:solidFill>
              <a:latin typeface="Cambria" pitchFamily="18" charset="0"/>
            </a:endParaRPr>
          </a:p>
        </p:txBody>
      </p:sp>
      <p:sp>
        <p:nvSpPr>
          <p:cNvPr id="30734" name="Freeform 15"/>
          <p:cNvSpPr>
            <a:spLocks/>
          </p:cNvSpPr>
          <p:nvPr/>
        </p:nvSpPr>
        <p:spPr bwMode="auto">
          <a:xfrm>
            <a:off x="2747963" y="5759451"/>
            <a:ext cx="17462" cy="15875"/>
          </a:xfrm>
          <a:custGeom>
            <a:avLst/>
            <a:gdLst>
              <a:gd name="T0" fmla="*/ 5 w 10"/>
              <a:gd name="T1" fmla="*/ 10 h 10"/>
              <a:gd name="T2" fmla="*/ 0 w 10"/>
              <a:gd name="T3" fmla="*/ 10 h 10"/>
              <a:gd name="T4" fmla="*/ 0 w 10"/>
              <a:gd name="T5" fmla="*/ 5 h 10"/>
              <a:gd name="T6" fmla="*/ 10 w 10"/>
              <a:gd name="T7" fmla="*/ 5 h 10"/>
              <a:gd name="T8" fmla="*/ 5 w 10"/>
              <a:gd name="T9" fmla="*/ 0 h 10"/>
              <a:gd name="T10" fmla="*/ 5 w 10"/>
              <a:gd name="T11" fmla="*/ 1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5" y="10"/>
                </a:moveTo>
                <a:lnTo>
                  <a:pt x="0" y="10"/>
                </a:lnTo>
                <a:lnTo>
                  <a:pt x="0" y="5"/>
                </a:lnTo>
                <a:lnTo>
                  <a:pt x="10" y="5"/>
                </a:lnTo>
                <a:lnTo>
                  <a:pt x="5" y="0"/>
                </a:lnTo>
                <a:lnTo>
                  <a:pt x="5" y="1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35" name="Line 16"/>
          <p:cNvSpPr>
            <a:spLocks noChangeShapeType="1"/>
          </p:cNvSpPr>
          <p:nvPr/>
        </p:nvSpPr>
        <p:spPr bwMode="auto">
          <a:xfrm>
            <a:off x="2514601" y="3962400"/>
            <a:ext cx="7458075"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36" name="Line 17"/>
          <p:cNvSpPr>
            <a:spLocks noChangeShapeType="1"/>
          </p:cNvSpPr>
          <p:nvPr/>
        </p:nvSpPr>
        <p:spPr bwMode="auto">
          <a:xfrm>
            <a:off x="2514601" y="3187700"/>
            <a:ext cx="7331075"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37" name="Line 18"/>
          <p:cNvSpPr>
            <a:spLocks noChangeShapeType="1"/>
          </p:cNvSpPr>
          <p:nvPr/>
        </p:nvSpPr>
        <p:spPr bwMode="auto">
          <a:xfrm>
            <a:off x="2514600" y="2349500"/>
            <a:ext cx="7715250"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grpSp>
        <p:nvGrpSpPr>
          <p:cNvPr id="2" name="Group 19"/>
          <p:cNvGrpSpPr>
            <a:grpSpLocks/>
          </p:cNvGrpSpPr>
          <p:nvPr/>
        </p:nvGrpSpPr>
        <p:grpSpPr bwMode="auto">
          <a:xfrm>
            <a:off x="4143376" y="1804988"/>
            <a:ext cx="5743575" cy="3905250"/>
            <a:chOff x="1890" y="1137"/>
            <a:chExt cx="3618" cy="2460"/>
          </a:xfrm>
        </p:grpSpPr>
        <p:sp>
          <p:nvSpPr>
            <p:cNvPr id="30744" name="Freeform 20"/>
            <p:cNvSpPr>
              <a:spLocks/>
            </p:cNvSpPr>
            <p:nvPr/>
          </p:nvSpPr>
          <p:spPr bwMode="auto">
            <a:xfrm>
              <a:off x="1897" y="1137"/>
              <a:ext cx="3568" cy="1925"/>
            </a:xfrm>
            <a:custGeom>
              <a:avLst/>
              <a:gdLst>
                <a:gd name="T0" fmla="*/ 250 w 3568"/>
                <a:gd name="T1" fmla="*/ 76 h 1925"/>
                <a:gd name="T2" fmla="*/ 288 w 3568"/>
                <a:gd name="T3" fmla="*/ 26 h 1925"/>
                <a:gd name="T4" fmla="*/ 324 w 3568"/>
                <a:gd name="T5" fmla="*/ 2 h 1925"/>
                <a:gd name="T6" fmla="*/ 355 w 3568"/>
                <a:gd name="T7" fmla="*/ 0 h 1925"/>
                <a:gd name="T8" fmla="*/ 383 w 3568"/>
                <a:gd name="T9" fmla="*/ 11 h 1925"/>
                <a:gd name="T10" fmla="*/ 406 w 3568"/>
                <a:gd name="T11" fmla="*/ 30 h 1925"/>
                <a:gd name="T12" fmla="*/ 436 w 3568"/>
                <a:gd name="T13" fmla="*/ 76 h 1925"/>
                <a:gd name="T14" fmla="*/ 464 w 3568"/>
                <a:gd name="T15" fmla="*/ 128 h 1925"/>
                <a:gd name="T16" fmla="*/ 494 w 3568"/>
                <a:gd name="T17" fmla="*/ 206 h 1925"/>
                <a:gd name="T18" fmla="*/ 527 w 3568"/>
                <a:gd name="T19" fmla="*/ 306 h 1925"/>
                <a:gd name="T20" fmla="*/ 593 w 3568"/>
                <a:gd name="T21" fmla="*/ 553 h 1925"/>
                <a:gd name="T22" fmla="*/ 693 w 3568"/>
                <a:gd name="T23" fmla="*/ 985 h 1925"/>
                <a:gd name="T24" fmla="*/ 801 w 3568"/>
                <a:gd name="T25" fmla="*/ 1510 h 1925"/>
                <a:gd name="T26" fmla="*/ 860 w 3568"/>
                <a:gd name="T27" fmla="*/ 1778 h 1925"/>
                <a:gd name="T28" fmla="*/ 895 w 3568"/>
                <a:gd name="T29" fmla="*/ 1835 h 1925"/>
                <a:gd name="T30" fmla="*/ 935 w 3568"/>
                <a:gd name="T31" fmla="*/ 1875 h 1925"/>
                <a:gd name="T32" fmla="*/ 976 w 3568"/>
                <a:gd name="T33" fmla="*/ 1902 h 1925"/>
                <a:gd name="T34" fmla="*/ 1014 w 3568"/>
                <a:gd name="T35" fmla="*/ 1917 h 1925"/>
                <a:gd name="T36" fmla="*/ 1062 w 3568"/>
                <a:gd name="T37" fmla="*/ 1925 h 1925"/>
                <a:gd name="T38" fmla="*/ 1598 w 3568"/>
                <a:gd name="T39" fmla="*/ 1925 h 1925"/>
                <a:gd name="T40" fmla="*/ 1668 w 3568"/>
                <a:gd name="T41" fmla="*/ 1916 h 1925"/>
                <a:gd name="T42" fmla="*/ 1724 w 3568"/>
                <a:gd name="T43" fmla="*/ 1893 h 1925"/>
                <a:gd name="T44" fmla="*/ 1768 w 3568"/>
                <a:gd name="T45" fmla="*/ 1861 h 1925"/>
                <a:gd name="T46" fmla="*/ 1798 w 3568"/>
                <a:gd name="T47" fmla="*/ 1825 h 1925"/>
                <a:gd name="T48" fmla="*/ 1834 w 3568"/>
                <a:gd name="T49" fmla="*/ 1756 h 1925"/>
                <a:gd name="T50" fmla="*/ 1872 w 3568"/>
                <a:gd name="T51" fmla="*/ 1579 h 1925"/>
                <a:gd name="T52" fmla="*/ 1922 w 3568"/>
                <a:gd name="T53" fmla="*/ 1369 h 1925"/>
                <a:gd name="T54" fmla="*/ 1972 w 3568"/>
                <a:gd name="T55" fmla="*/ 1218 h 1925"/>
                <a:gd name="T56" fmla="*/ 1987 w 3568"/>
                <a:gd name="T57" fmla="*/ 1178 h 1925"/>
                <a:gd name="T58" fmla="*/ 2004 w 3568"/>
                <a:gd name="T59" fmla="*/ 1145 h 1925"/>
                <a:gd name="T60" fmla="*/ 2026 w 3568"/>
                <a:gd name="T61" fmla="*/ 1116 h 1925"/>
                <a:gd name="T62" fmla="*/ 2072 w 3568"/>
                <a:gd name="T63" fmla="*/ 1083 h 1925"/>
                <a:gd name="T64" fmla="*/ 2146 w 3568"/>
                <a:gd name="T65" fmla="*/ 1053 h 1925"/>
                <a:gd name="T66" fmla="*/ 2227 w 3568"/>
                <a:gd name="T67" fmla="*/ 1035 h 1925"/>
                <a:gd name="T68" fmla="*/ 2340 w 3568"/>
                <a:gd name="T69" fmla="*/ 1025 h 1925"/>
                <a:gd name="T70" fmla="*/ 2419 w 3568"/>
                <a:gd name="T71" fmla="*/ 1026 h 1925"/>
                <a:gd name="T72" fmla="*/ 2834 w 3568"/>
                <a:gd name="T73" fmla="*/ 1027 h 1925"/>
                <a:gd name="T74" fmla="*/ 2922 w 3568"/>
                <a:gd name="T75" fmla="*/ 1023 h 1925"/>
                <a:gd name="T76" fmla="*/ 2992 w 3568"/>
                <a:gd name="T77" fmla="*/ 1008 h 1925"/>
                <a:gd name="T78" fmla="*/ 3054 w 3568"/>
                <a:gd name="T79" fmla="*/ 985 h 1925"/>
                <a:gd name="T80" fmla="*/ 3091 w 3568"/>
                <a:gd name="T81" fmla="*/ 962 h 1925"/>
                <a:gd name="T82" fmla="*/ 3141 w 3568"/>
                <a:gd name="T83" fmla="*/ 949 h 1925"/>
                <a:gd name="T84" fmla="*/ 3181 w 3568"/>
                <a:gd name="T85" fmla="*/ 955 h 1925"/>
                <a:gd name="T86" fmla="*/ 3216 w 3568"/>
                <a:gd name="T87" fmla="*/ 974 h 1925"/>
                <a:gd name="T88" fmla="*/ 3263 w 3568"/>
                <a:gd name="T89" fmla="*/ 1011 h 1925"/>
                <a:gd name="T90" fmla="*/ 3299 w 3568"/>
                <a:gd name="T91" fmla="*/ 1028 h 1925"/>
                <a:gd name="T92" fmla="*/ 3367 w 3568"/>
                <a:gd name="T93" fmla="*/ 1049 h 1925"/>
                <a:gd name="T94" fmla="*/ 3439 w 3568"/>
                <a:gd name="T95" fmla="*/ 1055 h 19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68"/>
                <a:gd name="T145" fmla="*/ 0 h 1925"/>
                <a:gd name="T146" fmla="*/ 3568 w 3568"/>
                <a:gd name="T147" fmla="*/ 1925 h 19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68" h="1925">
                  <a:moveTo>
                    <a:pt x="0" y="636"/>
                  </a:moveTo>
                  <a:lnTo>
                    <a:pt x="250" y="76"/>
                  </a:lnTo>
                  <a:lnTo>
                    <a:pt x="269" y="48"/>
                  </a:lnTo>
                  <a:lnTo>
                    <a:pt x="288" y="26"/>
                  </a:lnTo>
                  <a:lnTo>
                    <a:pt x="306" y="11"/>
                  </a:lnTo>
                  <a:lnTo>
                    <a:pt x="324" y="2"/>
                  </a:lnTo>
                  <a:lnTo>
                    <a:pt x="339" y="0"/>
                  </a:lnTo>
                  <a:lnTo>
                    <a:pt x="355" y="0"/>
                  </a:lnTo>
                  <a:lnTo>
                    <a:pt x="370" y="3"/>
                  </a:lnTo>
                  <a:lnTo>
                    <a:pt x="383" y="11"/>
                  </a:lnTo>
                  <a:lnTo>
                    <a:pt x="394" y="20"/>
                  </a:lnTo>
                  <a:lnTo>
                    <a:pt x="406" y="30"/>
                  </a:lnTo>
                  <a:lnTo>
                    <a:pt x="422" y="52"/>
                  </a:lnTo>
                  <a:lnTo>
                    <a:pt x="436" y="76"/>
                  </a:lnTo>
                  <a:lnTo>
                    <a:pt x="450" y="99"/>
                  </a:lnTo>
                  <a:lnTo>
                    <a:pt x="464" y="128"/>
                  </a:lnTo>
                  <a:lnTo>
                    <a:pt x="478" y="164"/>
                  </a:lnTo>
                  <a:lnTo>
                    <a:pt x="494" y="206"/>
                  </a:lnTo>
                  <a:lnTo>
                    <a:pt x="510" y="253"/>
                  </a:lnTo>
                  <a:lnTo>
                    <a:pt x="527" y="306"/>
                  </a:lnTo>
                  <a:lnTo>
                    <a:pt x="560" y="423"/>
                  </a:lnTo>
                  <a:lnTo>
                    <a:pt x="593" y="553"/>
                  </a:lnTo>
                  <a:lnTo>
                    <a:pt x="628" y="693"/>
                  </a:lnTo>
                  <a:lnTo>
                    <a:pt x="693" y="985"/>
                  </a:lnTo>
                  <a:lnTo>
                    <a:pt x="753" y="1269"/>
                  </a:lnTo>
                  <a:lnTo>
                    <a:pt x="801" y="1510"/>
                  </a:lnTo>
                  <a:lnTo>
                    <a:pt x="844" y="1742"/>
                  </a:lnTo>
                  <a:lnTo>
                    <a:pt x="860" y="1778"/>
                  </a:lnTo>
                  <a:lnTo>
                    <a:pt x="876" y="1809"/>
                  </a:lnTo>
                  <a:lnTo>
                    <a:pt x="895" y="1835"/>
                  </a:lnTo>
                  <a:lnTo>
                    <a:pt x="915" y="1857"/>
                  </a:lnTo>
                  <a:lnTo>
                    <a:pt x="935" y="1875"/>
                  </a:lnTo>
                  <a:lnTo>
                    <a:pt x="955" y="1890"/>
                  </a:lnTo>
                  <a:lnTo>
                    <a:pt x="976" y="1902"/>
                  </a:lnTo>
                  <a:lnTo>
                    <a:pt x="995" y="1911"/>
                  </a:lnTo>
                  <a:lnTo>
                    <a:pt x="1014" y="1917"/>
                  </a:lnTo>
                  <a:lnTo>
                    <a:pt x="1032" y="1921"/>
                  </a:lnTo>
                  <a:lnTo>
                    <a:pt x="1062" y="1925"/>
                  </a:lnTo>
                  <a:lnTo>
                    <a:pt x="1089" y="1925"/>
                  </a:lnTo>
                  <a:lnTo>
                    <a:pt x="1598" y="1925"/>
                  </a:lnTo>
                  <a:lnTo>
                    <a:pt x="1635" y="1922"/>
                  </a:lnTo>
                  <a:lnTo>
                    <a:pt x="1668" y="1916"/>
                  </a:lnTo>
                  <a:lnTo>
                    <a:pt x="1697" y="1906"/>
                  </a:lnTo>
                  <a:lnTo>
                    <a:pt x="1724" y="1893"/>
                  </a:lnTo>
                  <a:lnTo>
                    <a:pt x="1747" y="1879"/>
                  </a:lnTo>
                  <a:lnTo>
                    <a:pt x="1768" y="1861"/>
                  </a:lnTo>
                  <a:lnTo>
                    <a:pt x="1784" y="1843"/>
                  </a:lnTo>
                  <a:lnTo>
                    <a:pt x="1798" y="1825"/>
                  </a:lnTo>
                  <a:lnTo>
                    <a:pt x="1820" y="1788"/>
                  </a:lnTo>
                  <a:lnTo>
                    <a:pt x="1834" y="1756"/>
                  </a:lnTo>
                  <a:lnTo>
                    <a:pt x="1843" y="1726"/>
                  </a:lnTo>
                  <a:lnTo>
                    <a:pt x="1872" y="1579"/>
                  </a:lnTo>
                  <a:lnTo>
                    <a:pt x="1899" y="1461"/>
                  </a:lnTo>
                  <a:lnTo>
                    <a:pt x="1922" y="1369"/>
                  </a:lnTo>
                  <a:lnTo>
                    <a:pt x="1942" y="1299"/>
                  </a:lnTo>
                  <a:lnTo>
                    <a:pt x="1972" y="1218"/>
                  </a:lnTo>
                  <a:lnTo>
                    <a:pt x="1982" y="1195"/>
                  </a:lnTo>
                  <a:lnTo>
                    <a:pt x="1987" y="1178"/>
                  </a:lnTo>
                  <a:lnTo>
                    <a:pt x="1995" y="1160"/>
                  </a:lnTo>
                  <a:lnTo>
                    <a:pt x="2004" y="1145"/>
                  </a:lnTo>
                  <a:lnTo>
                    <a:pt x="2015" y="1129"/>
                  </a:lnTo>
                  <a:lnTo>
                    <a:pt x="2026" y="1116"/>
                  </a:lnTo>
                  <a:lnTo>
                    <a:pt x="2041" y="1104"/>
                  </a:lnTo>
                  <a:lnTo>
                    <a:pt x="2072" y="1083"/>
                  </a:lnTo>
                  <a:lnTo>
                    <a:pt x="2108" y="1065"/>
                  </a:lnTo>
                  <a:lnTo>
                    <a:pt x="2146" y="1053"/>
                  </a:lnTo>
                  <a:lnTo>
                    <a:pt x="2186" y="1043"/>
                  </a:lnTo>
                  <a:lnTo>
                    <a:pt x="2227" y="1035"/>
                  </a:lnTo>
                  <a:lnTo>
                    <a:pt x="2306" y="1026"/>
                  </a:lnTo>
                  <a:lnTo>
                    <a:pt x="2340" y="1025"/>
                  </a:lnTo>
                  <a:lnTo>
                    <a:pt x="2372" y="1025"/>
                  </a:lnTo>
                  <a:lnTo>
                    <a:pt x="2419" y="1026"/>
                  </a:lnTo>
                  <a:lnTo>
                    <a:pt x="2437" y="1027"/>
                  </a:lnTo>
                  <a:lnTo>
                    <a:pt x="2834" y="1027"/>
                  </a:lnTo>
                  <a:lnTo>
                    <a:pt x="2880" y="1027"/>
                  </a:lnTo>
                  <a:lnTo>
                    <a:pt x="2922" y="1023"/>
                  </a:lnTo>
                  <a:lnTo>
                    <a:pt x="2959" y="1016"/>
                  </a:lnTo>
                  <a:lnTo>
                    <a:pt x="2992" y="1008"/>
                  </a:lnTo>
                  <a:lnTo>
                    <a:pt x="3038" y="993"/>
                  </a:lnTo>
                  <a:lnTo>
                    <a:pt x="3054" y="985"/>
                  </a:lnTo>
                  <a:lnTo>
                    <a:pt x="3073" y="972"/>
                  </a:lnTo>
                  <a:lnTo>
                    <a:pt x="3091" y="962"/>
                  </a:lnTo>
                  <a:lnTo>
                    <a:pt x="3126" y="951"/>
                  </a:lnTo>
                  <a:lnTo>
                    <a:pt x="3141" y="949"/>
                  </a:lnTo>
                  <a:lnTo>
                    <a:pt x="3156" y="949"/>
                  </a:lnTo>
                  <a:lnTo>
                    <a:pt x="3181" y="955"/>
                  </a:lnTo>
                  <a:lnTo>
                    <a:pt x="3201" y="963"/>
                  </a:lnTo>
                  <a:lnTo>
                    <a:pt x="3216" y="974"/>
                  </a:lnTo>
                  <a:lnTo>
                    <a:pt x="3229" y="985"/>
                  </a:lnTo>
                  <a:lnTo>
                    <a:pt x="3263" y="1011"/>
                  </a:lnTo>
                  <a:lnTo>
                    <a:pt x="3281" y="1020"/>
                  </a:lnTo>
                  <a:lnTo>
                    <a:pt x="3299" y="1028"/>
                  </a:lnTo>
                  <a:lnTo>
                    <a:pt x="3334" y="1041"/>
                  </a:lnTo>
                  <a:lnTo>
                    <a:pt x="3367" y="1049"/>
                  </a:lnTo>
                  <a:lnTo>
                    <a:pt x="3419" y="1055"/>
                  </a:lnTo>
                  <a:lnTo>
                    <a:pt x="3439" y="1055"/>
                  </a:lnTo>
                  <a:lnTo>
                    <a:pt x="3568" y="1055"/>
                  </a:lnTo>
                </a:path>
              </a:pathLst>
            </a:custGeom>
            <a:noFill/>
            <a:ln w="38100">
              <a:solidFill>
                <a:srgbClr val="FFFF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45" name="Freeform 21"/>
            <p:cNvSpPr>
              <a:spLocks/>
            </p:cNvSpPr>
            <p:nvPr/>
          </p:nvSpPr>
          <p:spPr bwMode="auto">
            <a:xfrm>
              <a:off x="1890" y="1144"/>
              <a:ext cx="3564" cy="2184"/>
            </a:xfrm>
            <a:custGeom>
              <a:avLst/>
              <a:gdLst>
                <a:gd name="T0" fmla="*/ 20 w 3168"/>
                <a:gd name="T1" fmla="*/ 617 h 2184"/>
                <a:gd name="T2" fmla="*/ 65 w 3168"/>
                <a:gd name="T3" fmla="*/ 624 h 2184"/>
                <a:gd name="T4" fmla="*/ 140 w 3168"/>
                <a:gd name="T5" fmla="*/ 625 h 2184"/>
                <a:gd name="T6" fmla="*/ 276 w 3168"/>
                <a:gd name="T7" fmla="*/ 616 h 2184"/>
                <a:gd name="T8" fmla="*/ 340 w 3168"/>
                <a:gd name="T9" fmla="*/ 600 h 2184"/>
                <a:gd name="T10" fmla="*/ 388 w 3168"/>
                <a:gd name="T11" fmla="*/ 568 h 2184"/>
                <a:gd name="T12" fmla="*/ 428 w 3168"/>
                <a:gd name="T13" fmla="*/ 533 h 2184"/>
                <a:gd name="T14" fmla="*/ 469 w 3168"/>
                <a:gd name="T15" fmla="*/ 477 h 2184"/>
                <a:gd name="T16" fmla="*/ 499 w 3168"/>
                <a:gd name="T17" fmla="*/ 416 h 2184"/>
                <a:gd name="T18" fmla="*/ 601 w 3168"/>
                <a:gd name="T19" fmla="*/ 123 h 2184"/>
                <a:gd name="T20" fmla="*/ 608 w 3168"/>
                <a:gd name="T21" fmla="*/ 100 h 2184"/>
                <a:gd name="T22" fmla="*/ 633 w 3168"/>
                <a:gd name="T23" fmla="*/ 62 h 2184"/>
                <a:gd name="T24" fmla="*/ 668 w 3168"/>
                <a:gd name="T25" fmla="*/ 35 h 2184"/>
                <a:gd name="T26" fmla="*/ 709 w 3168"/>
                <a:gd name="T27" fmla="*/ 17 h 2184"/>
                <a:gd name="T28" fmla="*/ 770 w 3168"/>
                <a:gd name="T29" fmla="*/ 3 h 2184"/>
                <a:gd name="T30" fmla="*/ 839 w 3168"/>
                <a:gd name="T31" fmla="*/ 0 h 2184"/>
                <a:gd name="T32" fmla="*/ 1320 w 3168"/>
                <a:gd name="T33" fmla="*/ 4 h 2184"/>
                <a:gd name="T34" fmla="*/ 1398 w 3168"/>
                <a:gd name="T35" fmla="*/ 26 h 2184"/>
                <a:gd name="T36" fmla="*/ 1459 w 3168"/>
                <a:gd name="T37" fmla="*/ 62 h 2184"/>
                <a:gd name="T38" fmla="*/ 1504 w 3168"/>
                <a:gd name="T39" fmla="*/ 106 h 2184"/>
                <a:gd name="T40" fmla="*/ 1537 w 3168"/>
                <a:gd name="T41" fmla="*/ 153 h 2184"/>
                <a:gd name="T42" fmla="*/ 1558 w 3168"/>
                <a:gd name="T43" fmla="*/ 198 h 2184"/>
                <a:gd name="T44" fmla="*/ 1574 w 3168"/>
                <a:gd name="T45" fmla="*/ 245 h 2184"/>
                <a:gd name="T46" fmla="*/ 1716 w 3168"/>
                <a:gd name="T47" fmla="*/ 1220 h 2184"/>
                <a:gd name="T48" fmla="*/ 1932 w 3168"/>
                <a:gd name="T49" fmla="*/ 2184 h 2184"/>
                <a:gd name="T50" fmla="*/ 1968 w 3168"/>
                <a:gd name="T51" fmla="*/ 2148 h 2184"/>
                <a:gd name="T52" fmla="*/ 2256 w 3168"/>
                <a:gd name="T53" fmla="*/ 1680 h 2184"/>
                <a:gd name="T54" fmla="*/ 2388 w 3168"/>
                <a:gd name="T55" fmla="*/ 1680 h 2184"/>
                <a:gd name="T56" fmla="*/ 2400 w 3168"/>
                <a:gd name="T57" fmla="*/ 1680 h 2184"/>
                <a:gd name="T58" fmla="*/ 2604 w 3168"/>
                <a:gd name="T59" fmla="*/ 1680 h 2184"/>
                <a:gd name="T60" fmla="*/ 2940 w 3168"/>
                <a:gd name="T61" fmla="*/ 1668 h 2184"/>
                <a:gd name="T62" fmla="*/ 2748 w 3168"/>
                <a:gd name="T63" fmla="*/ 1680 h 2184"/>
                <a:gd name="T64" fmla="*/ 2856 w 3168"/>
                <a:gd name="T65" fmla="*/ 1680 h 2184"/>
                <a:gd name="T66" fmla="*/ 2952 w 3168"/>
                <a:gd name="T67" fmla="*/ 1692 h 2184"/>
                <a:gd name="T68" fmla="*/ 2964 w 3168"/>
                <a:gd name="T69" fmla="*/ 1668 h 2184"/>
                <a:gd name="T70" fmla="*/ 3144 w 3168"/>
                <a:gd name="T71" fmla="*/ 1680 h 2184"/>
                <a:gd name="T72" fmla="*/ 3060 w 3168"/>
                <a:gd name="T73" fmla="*/ 1680 h 2184"/>
                <a:gd name="T74" fmla="*/ 3168 w 3168"/>
                <a:gd name="T75" fmla="*/ 1680 h 2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68"/>
                <a:gd name="T115" fmla="*/ 0 h 2184"/>
                <a:gd name="T116" fmla="*/ 3168 w 3168"/>
                <a:gd name="T117" fmla="*/ 2184 h 21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68" h="2184">
                  <a:moveTo>
                    <a:pt x="0" y="612"/>
                  </a:moveTo>
                  <a:lnTo>
                    <a:pt x="20" y="617"/>
                  </a:lnTo>
                  <a:lnTo>
                    <a:pt x="41" y="621"/>
                  </a:lnTo>
                  <a:lnTo>
                    <a:pt x="65" y="624"/>
                  </a:lnTo>
                  <a:lnTo>
                    <a:pt x="90" y="625"/>
                  </a:lnTo>
                  <a:lnTo>
                    <a:pt x="140" y="625"/>
                  </a:lnTo>
                  <a:lnTo>
                    <a:pt x="192" y="624"/>
                  </a:lnTo>
                  <a:lnTo>
                    <a:pt x="276" y="616"/>
                  </a:lnTo>
                  <a:lnTo>
                    <a:pt x="311" y="612"/>
                  </a:lnTo>
                  <a:lnTo>
                    <a:pt x="340" y="600"/>
                  </a:lnTo>
                  <a:lnTo>
                    <a:pt x="365" y="584"/>
                  </a:lnTo>
                  <a:lnTo>
                    <a:pt x="388" y="568"/>
                  </a:lnTo>
                  <a:lnTo>
                    <a:pt x="410" y="551"/>
                  </a:lnTo>
                  <a:lnTo>
                    <a:pt x="428" y="533"/>
                  </a:lnTo>
                  <a:lnTo>
                    <a:pt x="444" y="514"/>
                  </a:lnTo>
                  <a:lnTo>
                    <a:pt x="469" y="477"/>
                  </a:lnTo>
                  <a:lnTo>
                    <a:pt x="488" y="444"/>
                  </a:lnTo>
                  <a:lnTo>
                    <a:pt x="499" y="416"/>
                  </a:lnTo>
                  <a:lnTo>
                    <a:pt x="509" y="391"/>
                  </a:lnTo>
                  <a:lnTo>
                    <a:pt x="601" y="123"/>
                  </a:lnTo>
                  <a:lnTo>
                    <a:pt x="604" y="111"/>
                  </a:lnTo>
                  <a:lnTo>
                    <a:pt x="608" y="100"/>
                  </a:lnTo>
                  <a:lnTo>
                    <a:pt x="618" y="79"/>
                  </a:lnTo>
                  <a:lnTo>
                    <a:pt x="633" y="62"/>
                  </a:lnTo>
                  <a:lnTo>
                    <a:pt x="649" y="48"/>
                  </a:lnTo>
                  <a:lnTo>
                    <a:pt x="668" y="35"/>
                  </a:lnTo>
                  <a:lnTo>
                    <a:pt x="687" y="25"/>
                  </a:lnTo>
                  <a:lnTo>
                    <a:pt x="709" y="17"/>
                  </a:lnTo>
                  <a:lnTo>
                    <a:pt x="729" y="11"/>
                  </a:lnTo>
                  <a:lnTo>
                    <a:pt x="770" y="3"/>
                  </a:lnTo>
                  <a:lnTo>
                    <a:pt x="805" y="0"/>
                  </a:lnTo>
                  <a:lnTo>
                    <a:pt x="839" y="0"/>
                  </a:lnTo>
                  <a:lnTo>
                    <a:pt x="1275" y="0"/>
                  </a:lnTo>
                  <a:lnTo>
                    <a:pt x="1320" y="4"/>
                  </a:lnTo>
                  <a:lnTo>
                    <a:pt x="1362" y="13"/>
                  </a:lnTo>
                  <a:lnTo>
                    <a:pt x="1398" y="26"/>
                  </a:lnTo>
                  <a:lnTo>
                    <a:pt x="1431" y="42"/>
                  </a:lnTo>
                  <a:lnTo>
                    <a:pt x="1459" y="62"/>
                  </a:lnTo>
                  <a:lnTo>
                    <a:pt x="1484" y="83"/>
                  </a:lnTo>
                  <a:lnTo>
                    <a:pt x="1504" y="106"/>
                  </a:lnTo>
                  <a:lnTo>
                    <a:pt x="1523" y="130"/>
                  </a:lnTo>
                  <a:lnTo>
                    <a:pt x="1537" y="153"/>
                  </a:lnTo>
                  <a:lnTo>
                    <a:pt x="1549" y="176"/>
                  </a:lnTo>
                  <a:lnTo>
                    <a:pt x="1558" y="198"/>
                  </a:lnTo>
                  <a:lnTo>
                    <a:pt x="1565" y="217"/>
                  </a:lnTo>
                  <a:lnTo>
                    <a:pt x="1574" y="245"/>
                  </a:lnTo>
                  <a:lnTo>
                    <a:pt x="1576" y="257"/>
                  </a:lnTo>
                  <a:lnTo>
                    <a:pt x="1716" y="1220"/>
                  </a:lnTo>
                  <a:lnTo>
                    <a:pt x="1848" y="2172"/>
                  </a:lnTo>
                  <a:lnTo>
                    <a:pt x="1932" y="2184"/>
                  </a:lnTo>
                  <a:lnTo>
                    <a:pt x="2004" y="2076"/>
                  </a:lnTo>
                  <a:lnTo>
                    <a:pt x="1968" y="2148"/>
                  </a:lnTo>
                  <a:lnTo>
                    <a:pt x="2196" y="1716"/>
                  </a:lnTo>
                  <a:lnTo>
                    <a:pt x="2256" y="1680"/>
                  </a:lnTo>
                  <a:lnTo>
                    <a:pt x="2328" y="1680"/>
                  </a:lnTo>
                  <a:lnTo>
                    <a:pt x="2388" y="1680"/>
                  </a:lnTo>
                  <a:lnTo>
                    <a:pt x="2544" y="1680"/>
                  </a:lnTo>
                  <a:lnTo>
                    <a:pt x="2400" y="1680"/>
                  </a:lnTo>
                  <a:lnTo>
                    <a:pt x="2472" y="1680"/>
                  </a:lnTo>
                  <a:lnTo>
                    <a:pt x="2604" y="1680"/>
                  </a:lnTo>
                  <a:lnTo>
                    <a:pt x="2676" y="1680"/>
                  </a:lnTo>
                  <a:lnTo>
                    <a:pt x="2940" y="1668"/>
                  </a:lnTo>
                  <a:lnTo>
                    <a:pt x="2604" y="1680"/>
                  </a:lnTo>
                  <a:lnTo>
                    <a:pt x="2748" y="1680"/>
                  </a:lnTo>
                  <a:lnTo>
                    <a:pt x="2772" y="1680"/>
                  </a:lnTo>
                  <a:lnTo>
                    <a:pt x="2856" y="1680"/>
                  </a:lnTo>
                  <a:lnTo>
                    <a:pt x="2832" y="1680"/>
                  </a:lnTo>
                  <a:lnTo>
                    <a:pt x="2952" y="1692"/>
                  </a:lnTo>
                  <a:lnTo>
                    <a:pt x="2952" y="1680"/>
                  </a:lnTo>
                  <a:lnTo>
                    <a:pt x="2964" y="1668"/>
                  </a:lnTo>
                  <a:lnTo>
                    <a:pt x="3120" y="1680"/>
                  </a:lnTo>
                  <a:lnTo>
                    <a:pt x="3144" y="1680"/>
                  </a:lnTo>
                  <a:lnTo>
                    <a:pt x="3060" y="1680"/>
                  </a:lnTo>
                  <a:lnTo>
                    <a:pt x="3108" y="1680"/>
                  </a:lnTo>
                  <a:lnTo>
                    <a:pt x="3168" y="1680"/>
                  </a:lnTo>
                  <a:lnTo>
                    <a:pt x="3144" y="1680"/>
                  </a:lnTo>
                </a:path>
              </a:pathLst>
            </a:custGeom>
            <a:noFill/>
            <a:ln w="38100">
              <a:solidFill>
                <a:srgbClr val="FFFF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46" name="Freeform 22"/>
            <p:cNvSpPr>
              <a:spLocks/>
            </p:cNvSpPr>
            <p:nvPr/>
          </p:nvSpPr>
          <p:spPr bwMode="auto">
            <a:xfrm>
              <a:off x="1897" y="1761"/>
              <a:ext cx="3568" cy="932"/>
            </a:xfrm>
            <a:custGeom>
              <a:avLst/>
              <a:gdLst>
                <a:gd name="T0" fmla="*/ 21 w 3568"/>
                <a:gd name="T1" fmla="*/ 2 h 932"/>
                <a:gd name="T2" fmla="*/ 61 w 3568"/>
                <a:gd name="T3" fmla="*/ 11 h 932"/>
                <a:gd name="T4" fmla="*/ 102 w 3568"/>
                <a:gd name="T5" fmla="*/ 28 h 932"/>
                <a:gd name="T6" fmla="*/ 163 w 3568"/>
                <a:gd name="T7" fmla="*/ 67 h 932"/>
                <a:gd name="T8" fmla="*/ 241 w 3568"/>
                <a:gd name="T9" fmla="*/ 133 h 932"/>
                <a:gd name="T10" fmla="*/ 311 w 3568"/>
                <a:gd name="T11" fmla="*/ 211 h 932"/>
                <a:gd name="T12" fmla="*/ 420 w 3568"/>
                <a:gd name="T13" fmla="*/ 355 h 932"/>
                <a:gd name="T14" fmla="*/ 478 w 3568"/>
                <a:gd name="T15" fmla="*/ 439 h 932"/>
                <a:gd name="T16" fmla="*/ 537 w 3568"/>
                <a:gd name="T17" fmla="*/ 487 h 932"/>
                <a:gd name="T18" fmla="*/ 602 w 3568"/>
                <a:gd name="T19" fmla="*/ 522 h 932"/>
                <a:gd name="T20" fmla="*/ 668 w 3568"/>
                <a:gd name="T21" fmla="*/ 545 h 932"/>
                <a:gd name="T22" fmla="*/ 759 w 3568"/>
                <a:gd name="T23" fmla="*/ 561 h 932"/>
                <a:gd name="T24" fmla="*/ 880 w 3568"/>
                <a:gd name="T25" fmla="*/ 564 h 932"/>
                <a:gd name="T26" fmla="*/ 1003 w 3568"/>
                <a:gd name="T27" fmla="*/ 547 h 932"/>
                <a:gd name="T28" fmla="*/ 1134 w 3568"/>
                <a:gd name="T29" fmla="*/ 528 h 932"/>
                <a:gd name="T30" fmla="*/ 1256 w 3568"/>
                <a:gd name="T31" fmla="*/ 524 h 932"/>
                <a:gd name="T32" fmla="*/ 1328 w 3568"/>
                <a:gd name="T33" fmla="*/ 528 h 932"/>
                <a:gd name="T34" fmla="*/ 1474 w 3568"/>
                <a:gd name="T35" fmla="*/ 547 h 932"/>
                <a:gd name="T36" fmla="*/ 1550 w 3568"/>
                <a:gd name="T37" fmla="*/ 554 h 932"/>
                <a:gd name="T38" fmla="*/ 1629 w 3568"/>
                <a:gd name="T39" fmla="*/ 552 h 932"/>
                <a:gd name="T40" fmla="*/ 1797 w 3568"/>
                <a:gd name="T41" fmla="*/ 537 h 932"/>
                <a:gd name="T42" fmla="*/ 1969 w 3568"/>
                <a:gd name="T43" fmla="*/ 521 h 932"/>
                <a:gd name="T44" fmla="*/ 2053 w 3568"/>
                <a:gd name="T45" fmla="*/ 518 h 932"/>
                <a:gd name="T46" fmla="*/ 2134 w 3568"/>
                <a:gd name="T47" fmla="*/ 524 h 932"/>
                <a:gd name="T48" fmla="*/ 2225 w 3568"/>
                <a:gd name="T49" fmla="*/ 540 h 932"/>
                <a:gd name="T50" fmla="*/ 2303 w 3568"/>
                <a:gd name="T51" fmla="*/ 571 h 932"/>
                <a:gd name="T52" fmla="*/ 2366 w 3568"/>
                <a:gd name="T53" fmla="*/ 611 h 932"/>
                <a:gd name="T54" fmla="*/ 2414 w 3568"/>
                <a:gd name="T55" fmla="*/ 656 h 932"/>
                <a:gd name="T56" fmla="*/ 2477 w 3568"/>
                <a:gd name="T57" fmla="*/ 739 h 932"/>
                <a:gd name="T58" fmla="*/ 2521 w 3568"/>
                <a:gd name="T59" fmla="*/ 821 h 932"/>
                <a:gd name="T60" fmla="*/ 2561 w 3568"/>
                <a:gd name="T61" fmla="*/ 874 h 932"/>
                <a:gd name="T62" fmla="*/ 2603 w 3568"/>
                <a:gd name="T63" fmla="*/ 907 h 932"/>
                <a:gd name="T64" fmla="*/ 2631 w 3568"/>
                <a:gd name="T65" fmla="*/ 922 h 932"/>
                <a:gd name="T66" fmla="*/ 2658 w 3568"/>
                <a:gd name="T67" fmla="*/ 930 h 932"/>
                <a:gd name="T68" fmla="*/ 2711 w 3568"/>
                <a:gd name="T69" fmla="*/ 930 h 932"/>
                <a:gd name="T70" fmla="*/ 2758 w 3568"/>
                <a:gd name="T71" fmla="*/ 913 h 932"/>
                <a:gd name="T72" fmla="*/ 2799 w 3568"/>
                <a:gd name="T73" fmla="*/ 885 h 932"/>
                <a:gd name="T74" fmla="*/ 2829 w 3568"/>
                <a:gd name="T75" fmla="*/ 851 h 932"/>
                <a:gd name="T76" fmla="*/ 2845 w 3568"/>
                <a:gd name="T77" fmla="*/ 816 h 932"/>
                <a:gd name="T78" fmla="*/ 2899 w 3568"/>
                <a:gd name="T79" fmla="*/ 710 h 932"/>
                <a:gd name="T80" fmla="*/ 2934 w 3568"/>
                <a:gd name="T81" fmla="*/ 637 h 932"/>
                <a:gd name="T82" fmla="*/ 2960 w 3568"/>
                <a:gd name="T83" fmla="*/ 597 h 932"/>
                <a:gd name="T84" fmla="*/ 2989 w 3568"/>
                <a:gd name="T85" fmla="*/ 570 h 932"/>
                <a:gd name="T86" fmla="*/ 3025 w 3568"/>
                <a:gd name="T87" fmla="*/ 550 h 932"/>
                <a:gd name="T88" fmla="*/ 3090 w 3568"/>
                <a:gd name="T89" fmla="*/ 526 h 932"/>
                <a:gd name="T90" fmla="*/ 3191 w 3568"/>
                <a:gd name="T91" fmla="*/ 508 h 932"/>
                <a:gd name="T92" fmla="*/ 3298 w 3568"/>
                <a:gd name="T93" fmla="*/ 503 h 932"/>
                <a:gd name="T94" fmla="*/ 3487 w 3568"/>
                <a:gd name="T95" fmla="*/ 509 h 9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68"/>
                <a:gd name="T145" fmla="*/ 0 h 932"/>
                <a:gd name="T146" fmla="*/ 3568 w 3568"/>
                <a:gd name="T147" fmla="*/ 932 h 9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68" h="932">
                  <a:moveTo>
                    <a:pt x="0" y="0"/>
                  </a:moveTo>
                  <a:lnTo>
                    <a:pt x="21" y="2"/>
                  </a:lnTo>
                  <a:lnTo>
                    <a:pt x="41" y="5"/>
                  </a:lnTo>
                  <a:lnTo>
                    <a:pt x="61" y="11"/>
                  </a:lnTo>
                  <a:lnTo>
                    <a:pt x="82" y="18"/>
                  </a:lnTo>
                  <a:lnTo>
                    <a:pt x="102" y="28"/>
                  </a:lnTo>
                  <a:lnTo>
                    <a:pt x="123" y="40"/>
                  </a:lnTo>
                  <a:lnTo>
                    <a:pt x="163" y="67"/>
                  </a:lnTo>
                  <a:lnTo>
                    <a:pt x="203" y="99"/>
                  </a:lnTo>
                  <a:lnTo>
                    <a:pt x="241" y="133"/>
                  </a:lnTo>
                  <a:lnTo>
                    <a:pt x="277" y="171"/>
                  </a:lnTo>
                  <a:lnTo>
                    <a:pt x="311" y="211"/>
                  </a:lnTo>
                  <a:lnTo>
                    <a:pt x="373" y="287"/>
                  </a:lnTo>
                  <a:lnTo>
                    <a:pt x="420" y="355"/>
                  </a:lnTo>
                  <a:lnTo>
                    <a:pt x="461" y="420"/>
                  </a:lnTo>
                  <a:lnTo>
                    <a:pt x="478" y="439"/>
                  </a:lnTo>
                  <a:lnTo>
                    <a:pt x="498" y="457"/>
                  </a:lnTo>
                  <a:lnTo>
                    <a:pt x="537" y="487"/>
                  </a:lnTo>
                  <a:lnTo>
                    <a:pt x="580" y="512"/>
                  </a:lnTo>
                  <a:lnTo>
                    <a:pt x="602" y="522"/>
                  </a:lnTo>
                  <a:lnTo>
                    <a:pt x="624" y="531"/>
                  </a:lnTo>
                  <a:lnTo>
                    <a:pt x="668" y="545"/>
                  </a:lnTo>
                  <a:lnTo>
                    <a:pt x="714" y="555"/>
                  </a:lnTo>
                  <a:lnTo>
                    <a:pt x="759" y="561"/>
                  </a:lnTo>
                  <a:lnTo>
                    <a:pt x="801" y="564"/>
                  </a:lnTo>
                  <a:lnTo>
                    <a:pt x="880" y="564"/>
                  </a:lnTo>
                  <a:lnTo>
                    <a:pt x="944" y="557"/>
                  </a:lnTo>
                  <a:lnTo>
                    <a:pt x="1003" y="547"/>
                  </a:lnTo>
                  <a:lnTo>
                    <a:pt x="1091" y="533"/>
                  </a:lnTo>
                  <a:lnTo>
                    <a:pt x="1134" y="528"/>
                  </a:lnTo>
                  <a:lnTo>
                    <a:pt x="1177" y="526"/>
                  </a:lnTo>
                  <a:lnTo>
                    <a:pt x="1256" y="524"/>
                  </a:lnTo>
                  <a:lnTo>
                    <a:pt x="1293" y="526"/>
                  </a:lnTo>
                  <a:lnTo>
                    <a:pt x="1328" y="528"/>
                  </a:lnTo>
                  <a:lnTo>
                    <a:pt x="1435" y="540"/>
                  </a:lnTo>
                  <a:lnTo>
                    <a:pt x="1474" y="547"/>
                  </a:lnTo>
                  <a:lnTo>
                    <a:pt x="1511" y="552"/>
                  </a:lnTo>
                  <a:lnTo>
                    <a:pt x="1550" y="554"/>
                  </a:lnTo>
                  <a:lnTo>
                    <a:pt x="1589" y="554"/>
                  </a:lnTo>
                  <a:lnTo>
                    <a:pt x="1629" y="552"/>
                  </a:lnTo>
                  <a:lnTo>
                    <a:pt x="1713" y="546"/>
                  </a:lnTo>
                  <a:lnTo>
                    <a:pt x="1797" y="537"/>
                  </a:lnTo>
                  <a:lnTo>
                    <a:pt x="1884" y="527"/>
                  </a:lnTo>
                  <a:lnTo>
                    <a:pt x="1969" y="521"/>
                  </a:lnTo>
                  <a:lnTo>
                    <a:pt x="2011" y="519"/>
                  </a:lnTo>
                  <a:lnTo>
                    <a:pt x="2053" y="518"/>
                  </a:lnTo>
                  <a:lnTo>
                    <a:pt x="2094" y="521"/>
                  </a:lnTo>
                  <a:lnTo>
                    <a:pt x="2134" y="524"/>
                  </a:lnTo>
                  <a:lnTo>
                    <a:pt x="2181" y="531"/>
                  </a:lnTo>
                  <a:lnTo>
                    <a:pt x="2225" y="540"/>
                  </a:lnTo>
                  <a:lnTo>
                    <a:pt x="2266" y="554"/>
                  </a:lnTo>
                  <a:lnTo>
                    <a:pt x="2303" y="571"/>
                  </a:lnTo>
                  <a:lnTo>
                    <a:pt x="2336" y="591"/>
                  </a:lnTo>
                  <a:lnTo>
                    <a:pt x="2366" y="611"/>
                  </a:lnTo>
                  <a:lnTo>
                    <a:pt x="2391" y="634"/>
                  </a:lnTo>
                  <a:lnTo>
                    <a:pt x="2414" y="656"/>
                  </a:lnTo>
                  <a:lnTo>
                    <a:pt x="2451" y="700"/>
                  </a:lnTo>
                  <a:lnTo>
                    <a:pt x="2477" y="739"/>
                  </a:lnTo>
                  <a:lnTo>
                    <a:pt x="2496" y="775"/>
                  </a:lnTo>
                  <a:lnTo>
                    <a:pt x="2521" y="821"/>
                  </a:lnTo>
                  <a:lnTo>
                    <a:pt x="2548" y="858"/>
                  </a:lnTo>
                  <a:lnTo>
                    <a:pt x="2561" y="874"/>
                  </a:lnTo>
                  <a:lnTo>
                    <a:pt x="2575" y="886"/>
                  </a:lnTo>
                  <a:lnTo>
                    <a:pt x="2603" y="907"/>
                  </a:lnTo>
                  <a:lnTo>
                    <a:pt x="2617" y="916"/>
                  </a:lnTo>
                  <a:lnTo>
                    <a:pt x="2631" y="922"/>
                  </a:lnTo>
                  <a:lnTo>
                    <a:pt x="2645" y="926"/>
                  </a:lnTo>
                  <a:lnTo>
                    <a:pt x="2658" y="930"/>
                  </a:lnTo>
                  <a:lnTo>
                    <a:pt x="2684" y="932"/>
                  </a:lnTo>
                  <a:lnTo>
                    <a:pt x="2711" y="930"/>
                  </a:lnTo>
                  <a:lnTo>
                    <a:pt x="2735" y="923"/>
                  </a:lnTo>
                  <a:lnTo>
                    <a:pt x="2758" y="913"/>
                  </a:lnTo>
                  <a:lnTo>
                    <a:pt x="2780" y="900"/>
                  </a:lnTo>
                  <a:lnTo>
                    <a:pt x="2799" y="885"/>
                  </a:lnTo>
                  <a:lnTo>
                    <a:pt x="2815" y="869"/>
                  </a:lnTo>
                  <a:lnTo>
                    <a:pt x="2829" y="851"/>
                  </a:lnTo>
                  <a:lnTo>
                    <a:pt x="2839" y="834"/>
                  </a:lnTo>
                  <a:lnTo>
                    <a:pt x="2845" y="816"/>
                  </a:lnTo>
                  <a:lnTo>
                    <a:pt x="2877" y="761"/>
                  </a:lnTo>
                  <a:lnTo>
                    <a:pt x="2899" y="710"/>
                  </a:lnTo>
                  <a:lnTo>
                    <a:pt x="2920" y="661"/>
                  </a:lnTo>
                  <a:lnTo>
                    <a:pt x="2934" y="637"/>
                  </a:lnTo>
                  <a:lnTo>
                    <a:pt x="2950" y="612"/>
                  </a:lnTo>
                  <a:lnTo>
                    <a:pt x="2960" y="597"/>
                  </a:lnTo>
                  <a:lnTo>
                    <a:pt x="2974" y="583"/>
                  </a:lnTo>
                  <a:lnTo>
                    <a:pt x="2989" y="570"/>
                  </a:lnTo>
                  <a:lnTo>
                    <a:pt x="3006" y="559"/>
                  </a:lnTo>
                  <a:lnTo>
                    <a:pt x="3025" y="550"/>
                  </a:lnTo>
                  <a:lnTo>
                    <a:pt x="3045" y="541"/>
                  </a:lnTo>
                  <a:lnTo>
                    <a:pt x="3090" y="526"/>
                  </a:lnTo>
                  <a:lnTo>
                    <a:pt x="3140" y="515"/>
                  </a:lnTo>
                  <a:lnTo>
                    <a:pt x="3191" y="508"/>
                  </a:lnTo>
                  <a:lnTo>
                    <a:pt x="3244" y="504"/>
                  </a:lnTo>
                  <a:lnTo>
                    <a:pt x="3298" y="503"/>
                  </a:lnTo>
                  <a:lnTo>
                    <a:pt x="3400" y="504"/>
                  </a:lnTo>
                  <a:lnTo>
                    <a:pt x="3487" y="509"/>
                  </a:lnTo>
                  <a:lnTo>
                    <a:pt x="3568" y="519"/>
                  </a:lnTo>
                </a:path>
              </a:pathLst>
            </a:custGeom>
            <a:noFill/>
            <a:ln w="38100">
              <a:solidFill>
                <a:srgbClr val="FFFF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47" name="Freeform 23"/>
            <p:cNvSpPr>
              <a:spLocks/>
            </p:cNvSpPr>
            <p:nvPr/>
          </p:nvSpPr>
          <p:spPr bwMode="auto">
            <a:xfrm>
              <a:off x="1890" y="1720"/>
              <a:ext cx="3618" cy="1635"/>
            </a:xfrm>
            <a:custGeom>
              <a:avLst/>
              <a:gdLst>
                <a:gd name="T0" fmla="*/ 24 w 3568"/>
                <a:gd name="T1" fmla="*/ 17 h 1635"/>
                <a:gd name="T2" fmla="*/ 95 w 3568"/>
                <a:gd name="T3" fmla="*/ 100 h 1635"/>
                <a:gd name="T4" fmla="*/ 174 w 3568"/>
                <a:gd name="T5" fmla="*/ 273 h 1635"/>
                <a:gd name="T6" fmla="*/ 264 w 3568"/>
                <a:gd name="T7" fmla="*/ 616 h 1635"/>
                <a:gd name="T8" fmla="*/ 327 w 3568"/>
                <a:gd name="T9" fmla="*/ 974 h 1635"/>
                <a:gd name="T10" fmla="*/ 373 w 3568"/>
                <a:gd name="T11" fmla="*/ 1371 h 1635"/>
                <a:gd name="T12" fmla="*/ 385 w 3568"/>
                <a:gd name="T13" fmla="*/ 1442 h 1635"/>
                <a:gd name="T14" fmla="*/ 421 w 3568"/>
                <a:gd name="T15" fmla="*/ 1530 h 1635"/>
                <a:gd name="T16" fmla="*/ 480 w 3568"/>
                <a:gd name="T17" fmla="*/ 1591 h 1635"/>
                <a:gd name="T18" fmla="*/ 540 w 3568"/>
                <a:gd name="T19" fmla="*/ 1617 h 1635"/>
                <a:gd name="T20" fmla="*/ 606 w 3568"/>
                <a:gd name="T21" fmla="*/ 1621 h 1635"/>
                <a:gd name="T22" fmla="*/ 997 w 3568"/>
                <a:gd name="T23" fmla="*/ 1595 h 1635"/>
                <a:gd name="T24" fmla="*/ 1061 w 3568"/>
                <a:gd name="T25" fmla="*/ 1554 h 1635"/>
                <a:gd name="T26" fmla="*/ 1131 w 3568"/>
                <a:gd name="T27" fmla="*/ 1474 h 1635"/>
                <a:gd name="T28" fmla="*/ 1346 w 3568"/>
                <a:gd name="T29" fmla="*/ 1037 h 1635"/>
                <a:gd name="T30" fmla="*/ 1414 w 3568"/>
                <a:gd name="T31" fmla="*/ 957 h 1635"/>
                <a:gd name="T32" fmla="*/ 1487 w 3568"/>
                <a:gd name="T33" fmla="*/ 922 h 1635"/>
                <a:gd name="T34" fmla="*/ 1557 w 3568"/>
                <a:gd name="T35" fmla="*/ 928 h 1635"/>
                <a:gd name="T36" fmla="*/ 1608 w 3568"/>
                <a:gd name="T37" fmla="*/ 957 h 1635"/>
                <a:gd name="T38" fmla="*/ 1648 w 3568"/>
                <a:gd name="T39" fmla="*/ 1001 h 1635"/>
                <a:gd name="T40" fmla="*/ 1697 w 3568"/>
                <a:gd name="T41" fmla="*/ 1104 h 1635"/>
                <a:gd name="T42" fmla="*/ 1882 w 3568"/>
                <a:gd name="T43" fmla="*/ 1515 h 1635"/>
                <a:gd name="T44" fmla="*/ 1930 w 3568"/>
                <a:gd name="T45" fmla="*/ 1576 h 1635"/>
                <a:gd name="T46" fmla="*/ 1973 w 3568"/>
                <a:gd name="T47" fmla="*/ 1612 h 1635"/>
                <a:gd name="T48" fmla="*/ 2015 w 3568"/>
                <a:gd name="T49" fmla="*/ 1630 h 1635"/>
                <a:gd name="T50" fmla="*/ 2053 w 3568"/>
                <a:gd name="T51" fmla="*/ 1630 h 1635"/>
                <a:gd name="T52" fmla="*/ 2117 w 3568"/>
                <a:gd name="T53" fmla="*/ 1599 h 1635"/>
                <a:gd name="T54" fmla="*/ 2163 w 3568"/>
                <a:gd name="T55" fmla="*/ 1552 h 1635"/>
                <a:gd name="T56" fmla="*/ 2308 w 3568"/>
                <a:gd name="T57" fmla="*/ 1102 h 1635"/>
                <a:gd name="T58" fmla="*/ 2372 w 3568"/>
                <a:gd name="T59" fmla="*/ 1034 h 1635"/>
                <a:gd name="T60" fmla="*/ 2463 w 3568"/>
                <a:gd name="T61" fmla="*/ 999 h 1635"/>
                <a:gd name="T62" fmla="*/ 2539 w 3568"/>
                <a:gd name="T63" fmla="*/ 1014 h 1635"/>
                <a:gd name="T64" fmla="*/ 2613 w 3568"/>
                <a:gd name="T65" fmla="*/ 1069 h 1635"/>
                <a:gd name="T66" fmla="*/ 2786 w 3568"/>
                <a:gd name="T67" fmla="*/ 1526 h 1635"/>
                <a:gd name="T68" fmla="*/ 2858 w 3568"/>
                <a:gd name="T69" fmla="*/ 1605 h 1635"/>
                <a:gd name="T70" fmla="*/ 2905 w 3568"/>
                <a:gd name="T71" fmla="*/ 1630 h 1635"/>
                <a:gd name="T72" fmla="*/ 2969 w 3568"/>
                <a:gd name="T73" fmla="*/ 1632 h 1635"/>
                <a:gd name="T74" fmla="*/ 3021 w 3568"/>
                <a:gd name="T75" fmla="*/ 1604 h 1635"/>
                <a:gd name="T76" fmla="*/ 3067 w 3568"/>
                <a:gd name="T77" fmla="*/ 1543 h 1635"/>
                <a:gd name="T78" fmla="*/ 3161 w 3568"/>
                <a:gd name="T79" fmla="*/ 1166 h 1635"/>
                <a:gd name="T80" fmla="*/ 3254 w 3568"/>
                <a:gd name="T81" fmla="*/ 862 h 1635"/>
                <a:gd name="T82" fmla="*/ 3299 w 3568"/>
                <a:gd name="T83" fmla="*/ 778 h 1635"/>
                <a:gd name="T84" fmla="*/ 3360 w 3568"/>
                <a:gd name="T85" fmla="*/ 714 h 1635"/>
                <a:gd name="T86" fmla="*/ 3436 w 3568"/>
                <a:gd name="T87" fmla="*/ 689 h 1635"/>
                <a:gd name="T88" fmla="*/ 3502 w 3568"/>
                <a:gd name="T89" fmla="*/ 696 h 1635"/>
                <a:gd name="T90" fmla="*/ 3568 w 3568"/>
                <a:gd name="T91" fmla="*/ 730 h 16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68"/>
                <a:gd name="T139" fmla="*/ 0 h 1635"/>
                <a:gd name="T140" fmla="*/ 3568 w 3568"/>
                <a:gd name="T141" fmla="*/ 1635 h 16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68" h="1635">
                  <a:moveTo>
                    <a:pt x="0" y="0"/>
                  </a:moveTo>
                  <a:lnTo>
                    <a:pt x="13" y="8"/>
                  </a:lnTo>
                  <a:lnTo>
                    <a:pt x="24" y="17"/>
                  </a:lnTo>
                  <a:lnTo>
                    <a:pt x="49" y="39"/>
                  </a:lnTo>
                  <a:lnTo>
                    <a:pt x="72" y="67"/>
                  </a:lnTo>
                  <a:lnTo>
                    <a:pt x="95" y="100"/>
                  </a:lnTo>
                  <a:lnTo>
                    <a:pt x="115" y="137"/>
                  </a:lnTo>
                  <a:lnTo>
                    <a:pt x="135" y="179"/>
                  </a:lnTo>
                  <a:lnTo>
                    <a:pt x="174" y="273"/>
                  </a:lnTo>
                  <a:lnTo>
                    <a:pt x="207" y="380"/>
                  </a:lnTo>
                  <a:lnTo>
                    <a:pt x="237" y="495"/>
                  </a:lnTo>
                  <a:lnTo>
                    <a:pt x="264" y="616"/>
                  </a:lnTo>
                  <a:lnTo>
                    <a:pt x="288" y="737"/>
                  </a:lnTo>
                  <a:lnTo>
                    <a:pt x="309" y="858"/>
                  </a:lnTo>
                  <a:lnTo>
                    <a:pt x="327" y="974"/>
                  </a:lnTo>
                  <a:lnTo>
                    <a:pt x="352" y="1176"/>
                  </a:lnTo>
                  <a:lnTo>
                    <a:pt x="367" y="1317"/>
                  </a:lnTo>
                  <a:lnTo>
                    <a:pt x="373" y="1371"/>
                  </a:lnTo>
                  <a:lnTo>
                    <a:pt x="375" y="1396"/>
                  </a:lnTo>
                  <a:lnTo>
                    <a:pt x="380" y="1421"/>
                  </a:lnTo>
                  <a:lnTo>
                    <a:pt x="385" y="1442"/>
                  </a:lnTo>
                  <a:lnTo>
                    <a:pt x="390" y="1463"/>
                  </a:lnTo>
                  <a:lnTo>
                    <a:pt x="404" y="1500"/>
                  </a:lnTo>
                  <a:lnTo>
                    <a:pt x="421" y="1530"/>
                  </a:lnTo>
                  <a:lnTo>
                    <a:pt x="440" y="1554"/>
                  </a:lnTo>
                  <a:lnTo>
                    <a:pt x="459" y="1575"/>
                  </a:lnTo>
                  <a:lnTo>
                    <a:pt x="480" y="1591"/>
                  </a:lnTo>
                  <a:lnTo>
                    <a:pt x="500" y="1603"/>
                  </a:lnTo>
                  <a:lnTo>
                    <a:pt x="521" y="1612"/>
                  </a:lnTo>
                  <a:lnTo>
                    <a:pt x="540" y="1617"/>
                  </a:lnTo>
                  <a:lnTo>
                    <a:pt x="573" y="1622"/>
                  </a:lnTo>
                  <a:lnTo>
                    <a:pt x="597" y="1622"/>
                  </a:lnTo>
                  <a:lnTo>
                    <a:pt x="606" y="1621"/>
                  </a:lnTo>
                  <a:lnTo>
                    <a:pt x="945" y="1614"/>
                  </a:lnTo>
                  <a:lnTo>
                    <a:pt x="972" y="1605"/>
                  </a:lnTo>
                  <a:lnTo>
                    <a:pt x="997" y="1595"/>
                  </a:lnTo>
                  <a:lnTo>
                    <a:pt x="1020" y="1584"/>
                  </a:lnTo>
                  <a:lnTo>
                    <a:pt x="1042" y="1570"/>
                  </a:lnTo>
                  <a:lnTo>
                    <a:pt x="1061" y="1554"/>
                  </a:lnTo>
                  <a:lnTo>
                    <a:pt x="1079" y="1538"/>
                  </a:lnTo>
                  <a:lnTo>
                    <a:pt x="1108" y="1505"/>
                  </a:lnTo>
                  <a:lnTo>
                    <a:pt x="1131" y="1474"/>
                  </a:lnTo>
                  <a:lnTo>
                    <a:pt x="1147" y="1447"/>
                  </a:lnTo>
                  <a:lnTo>
                    <a:pt x="1159" y="1422"/>
                  </a:lnTo>
                  <a:lnTo>
                    <a:pt x="1346" y="1037"/>
                  </a:lnTo>
                  <a:lnTo>
                    <a:pt x="1367" y="1004"/>
                  </a:lnTo>
                  <a:lnTo>
                    <a:pt x="1390" y="977"/>
                  </a:lnTo>
                  <a:lnTo>
                    <a:pt x="1414" y="957"/>
                  </a:lnTo>
                  <a:lnTo>
                    <a:pt x="1439" y="940"/>
                  </a:lnTo>
                  <a:lnTo>
                    <a:pt x="1463" y="928"/>
                  </a:lnTo>
                  <a:lnTo>
                    <a:pt x="1487" y="922"/>
                  </a:lnTo>
                  <a:lnTo>
                    <a:pt x="1511" y="921"/>
                  </a:lnTo>
                  <a:lnTo>
                    <a:pt x="1536" y="922"/>
                  </a:lnTo>
                  <a:lnTo>
                    <a:pt x="1557" y="928"/>
                  </a:lnTo>
                  <a:lnTo>
                    <a:pt x="1579" y="937"/>
                  </a:lnTo>
                  <a:lnTo>
                    <a:pt x="1599" y="949"/>
                  </a:lnTo>
                  <a:lnTo>
                    <a:pt x="1608" y="957"/>
                  </a:lnTo>
                  <a:lnTo>
                    <a:pt x="1617" y="964"/>
                  </a:lnTo>
                  <a:lnTo>
                    <a:pt x="1634" y="982"/>
                  </a:lnTo>
                  <a:lnTo>
                    <a:pt x="1648" y="1001"/>
                  </a:lnTo>
                  <a:lnTo>
                    <a:pt x="1658" y="1022"/>
                  </a:lnTo>
                  <a:lnTo>
                    <a:pt x="1667" y="1044"/>
                  </a:lnTo>
                  <a:lnTo>
                    <a:pt x="1697" y="1104"/>
                  </a:lnTo>
                  <a:lnTo>
                    <a:pt x="1732" y="1176"/>
                  </a:lnTo>
                  <a:lnTo>
                    <a:pt x="1803" y="1331"/>
                  </a:lnTo>
                  <a:lnTo>
                    <a:pt x="1882" y="1515"/>
                  </a:lnTo>
                  <a:lnTo>
                    <a:pt x="1899" y="1538"/>
                  </a:lnTo>
                  <a:lnTo>
                    <a:pt x="1914" y="1558"/>
                  </a:lnTo>
                  <a:lnTo>
                    <a:pt x="1930" y="1576"/>
                  </a:lnTo>
                  <a:lnTo>
                    <a:pt x="1944" y="1590"/>
                  </a:lnTo>
                  <a:lnTo>
                    <a:pt x="1959" y="1603"/>
                  </a:lnTo>
                  <a:lnTo>
                    <a:pt x="1973" y="1612"/>
                  </a:lnTo>
                  <a:lnTo>
                    <a:pt x="1987" y="1619"/>
                  </a:lnTo>
                  <a:lnTo>
                    <a:pt x="2001" y="1626"/>
                  </a:lnTo>
                  <a:lnTo>
                    <a:pt x="2015" y="1630"/>
                  </a:lnTo>
                  <a:lnTo>
                    <a:pt x="2028" y="1631"/>
                  </a:lnTo>
                  <a:lnTo>
                    <a:pt x="2041" y="1631"/>
                  </a:lnTo>
                  <a:lnTo>
                    <a:pt x="2053" y="1630"/>
                  </a:lnTo>
                  <a:lnTo>
                    <a:pt x="2076" y="1623"/>
                  </a:lnTo>
                  <a:lnTo>
                    <a:pt x="2098" y="1613"/>
                  </a:lnTo>
                  <a:lnTo>
                    <a:pt x="2117" y="1599"/>
                  </a:lnTo>
                  <a:lnTo>
                    <a:pt x="2135" y="1584"/>
                  </a:lnTo>
                  <a:lnTo>
                    <a:pt x="2150" y="1568"/>
                  </a:lnTo>
                  <a:lnTo>
                    <a:pt x="2163" y="1552"/>
                  </a:lnTo>
                  <a:lnTo>
                    <a:pt x="2181" y="1526"/>
                  </a:lnTo>
                  <a:lnTo>
                    <a:pt x="2186" y="1515"/>
                  </a:lnTo>
                  <a:lnTo>
                    <a:pt x="2308" y="1102"/>
                  </a:lnTo>
                  <a:lnTo>
                    <a:pt x="2340" y="1062"/>
                  </a:lnTo>
                  <a:lnTo>
                    <a:pt x="2357" y="1047"/>
                  </a:lnTo>
                  <a:lnTo>
                    <a:pt x="2372" y="1034"/>
                  </a:lnTo>
                  <a:lnTo>
                    <a:pt x="2404" y="1015"/>
                  </a:lnTo>
                  <a:lnTo>
                    <a:pt x="2433" y="1002"/>
                  </a:lnTo>
                  <a:lnTo>
                    <a:pt x="2463" y="999"/>
                  </a:lnTo>
                  <a:lnTo>
                    <a:pt x="2489" y="999"/>
                  </a:lnTo>
                  <a:lnTo>
                    <a:pt x="2515" y="1005"/>
                  </a:lnTo>
                  <a:lnTo>
                    <a:pt x="2539" y="1014"/>
                  </a:lnTo>
                  <a:lnTo>
                    <a:pt x="2581" y="1039"/>
                  </a:lnTo>
                  <a:lnTo>
                    <a:pt x="2598" y="1055"/>
                  </a:lnTo>
                  <a:lnTo>
                    <a:pt x="2613" y="1069"/>
                  </a:lnTo>
                  <a:lnTo>
                    <a:pt x="2633" y="1092"/>
                  </a:lnTo>
                  <a:lnTo>
                    <a:pt x="2640" y="1102"/>
                  </a:lnTo>
                  <a:lnTo>
                    <a:pt x="2786" y="1526"/>
                  </a:lnTo>
                  <a:lnTo>
                    <a:pt x="2811" y="1560"/>
                  </a:lnTo>
                  <a:lnTo>
                    <a:pt x="2835" y="1585"/>
                  </a:lnTo>
                  <a:lnTo>
                    <a:pt x="2858" y="1605"/>
                  </a:lnTo>
                  <a:lnTo>
                    <a:pt x="2882" y="1621"/>
                  </a:lnTo>
                  <a:lnTo>
                    <a:pt x="2894" y="1626"/>
                  </a:lnTo>
                  <a:lnTo>
                    <a:pt x="2905" y="1630"/>
                  </a:lnTo>
                  <a:lnTo>
                    <a:pt x="2927" y="1635"/>
                  </a:lnTo>
                  <a:lnTo>
                    <a:pt x="2948" y="1635"/>
                  </a:lnTo>
                  <a:lnTo>
                    <a:pt x="2969" y="1632"/>
                  </a:lnTo>
                  <a:lnTo>
                    <a:pt x="2988" y="1626"/>
                  </a:lnTo>
                  <a:lnTo>
                    <a:pt x="3005" y="1616"/>
                  </a:lnTo>
                  <a:lnTo>
                    <a:pt x="3021" y="1604"/>
                  </a:lnTo>
                  <a:lnTo>
                    <a:pt x="3035" y="1590"/>
                  </a:lnTo>
                  <a:lnTo>
                    <a:pt x="3058" y="1560"/>
                  </a:lnTo>
                  <a:lnTo>
                    <a:pt x="3067" y="1543"/>
                  </a:lnTo>
                  <a:lnTo>
                    <a:pt x="3072" y="1526"/>
                  </a:lnTo>
                  <a:lnTo>
                    <a:pt x="3121" y="1325"/>
                  </a:lnTo>
                  <a:lnTo>
                    <a:pt x="3161" y="1166"/>
                  </a:lnTo>
                  <a:lnTo>
                    <a:pt x="3195" y="1046"/>
                  </a:lnTo>
                  <a:lnTo>
                    <a:pt x="3220" y="958"/>
                  </a:lnTo>
                  <a:lnTo>
                    <a:pt x="3254" y="862"/>
                  </a:lnTo>
                  <a:lnTo>
                    <a:pt x="3265" y="839"/>
                  </a:lnTo>
                  <a:lnTo>
                    <a:pt x="3286" y="796"/>
                  </a:lnTo>
                  <a:lnTo>
                    <a:pt x="3299" y="778"/>
                  </a:lnTo>
                  <a:lnTo>
                    <a:pt x="3311" y="761"/>
                  </a:lnTo>
                  <a:lnTo>
                    <a:pt x="3335" y="735"/>
                  </a:lnTo>
                  <a:lnTo>
                    <a:pt x="3360" y="714"/>
                  </a:lnTo>
                  <a:lnTo>
                    <a:pt x="3386" y="700"/>
                  </a:lnTo>
                  <a:lnTo>
                    <a:pt x="3411" y="693"/>
                  </a:lnTo>
                  <a:lnTo>
                    <a:pt x="3436" y="689"/>
                  </a:lnTo>
                  <a:lnTo>
                    <a:pt x="3460" y="689"/>
                  </a:lnTo>
                  <a:lnTo>
                    <a:pt x="3481" y="691"/>
                  </a:lnTo>
                  <a:lnTo>
                    <a:pt x="3502" y="696"/>
                  </a:lnTo>
                  <a:lnTo>
                    <a:pt x="3536" y="710"/>
                  </a:lnTo>
                  <a:lnTo>
                    <a:pt x="3559" y="723"/>
                  </a:lnTo>
                  <a:lnTo>
                    <a:pt x="3568" y="730"/>
                  </a:lnTo>
                </a:path>
              </a:pathLst>
            </a:custGeom>
            <a:noFill/>
            <a:ln w="38100">
              <a:solidFill>
                <a:srgbClr val="FFFF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48" name="Freeform 24"/>
            <p:cNvSpPr>
              <a:spLocks/>
            </p:cNvSpPr>
            <p:nvPr/>
          </p:nvSpPr>
          <p:spPr bwMode="auto">
            <a:xfrm>
              <a:off x="1890" y="2680"/>
              <a:ext cx="3564" cy="671"/>
            </a:xfrm>
            <a:custGeom>
              <a:avLst/>
              <a:gdLst>
                <a:gd name="T0" fmla="*/ 0 w 3168"/>
                <a:gd name="T1" fmla="*/ 671 h 671"/>
                <a:gd name="T2" fmla="*/ 24 w 3168"/>
                <a:gd name="T3" fmla="*/ 637 h 671"/>
                <a:gd name="T4" fmla="*/ 48 w 3168"/>
                <a:gd name="T5" fmla="*/ 608 h 671"/>
                <a:gd name="T6" fmla="*/ 70 w 3168"/>
                <a:gd name="T7" fmla="*/ 582 h 671"/>
                <a:gd name="T8" fmla="*/ 93 w 3168"/>
                <a:gd name="T9" fmla="*/ 561 h 671"/>
                <a:gd name="T10" fmla="*/ 134 w 3168"/>
                <a:gd name="T11" fmla="*/ 526 h 671"/>
                <a:gd name="T12" fmla="*/ 171 w 3168"/>
                <a:gd name="T13" fmla="*/ 503 h 671"/>
                <a:gd name="T14" fmla="*/ 201 w 3168"/>
                <a:gd name="T15" fmla="*/ 489 h 671"/>
                <a:gd name="T16" fmla="*/ 223 w 3168"/>
                <a:gd name="T17" fmla="*/ 483 h 671"/>
                <a:gd name="T18" fmla="*/ 243 w 3168"/>
                <a:gd name="T19" fmla="*/ 479 h 671"/>
                <a:gd name="T20" fmla="*/ 350 w 3168"/>
                <a:gd name="T21" fmla="*/ 443 h 671"/>
                <a:gd name="T22" fmla="*/ 449 w 3168"/>
                <a:gd name="T23" fmla="*/ 408 h 671"/>
                <a:gd name="T24" fmla="*/ 539 w 3168"/>
                <a:gd name="T25" fmla="*/ 373 h 671"/>
                <a:gd name="T26" fmla="*/ 621 w 3168"/>
                <a:gd name="T27" fmla="*/ 339 h 671"/>
                <a:gd name="T28" fmla="*/ 694 w 3168"/>
                <a:gd name="T29" fmla="*/ 307 h 671"/>
                <a:gd name="T30" fmla="*/ 761 w 3168"/>
                <a:gd name="T31" fmla="*/ 276 h 671"/>
                <a:gd name="T32" fmla="*/ 819 w 3168"/>
                <a:gd name="T33" fmla="*/ 247 h 671"/>
                <a:gd name="T34" fmla="*/ 871 w 3168"/>
                <a:gd name="T35" fmla="*/ 220 h 671"/>
                <a:gd name="T36" fmla="*/ 952 w 3168"/>
                <a:gd name="T37" fmla="*/ 173 h 671"/>
                <a:gd name="T38" fmla="*/ 1009 w 3168"/>
                <a:gd name="T39" fmla="*/ 137 h 671"/>
                <a:gd name="T40" fmla="*/ 1051 w 3168"/>
                <a:gd name="T41" fmla="*/ 105 h 671"/>
                <a:gd name="T42" fmla="*/ 1083 w 3168"/>
                <a:gd name="T43" fmla="*/ 81 h 671"/>
                <a:gd name="T44" fmla="*/ 1113 w 3168"/>
                <a:gd name="T45" fmla="*/ 59 h 671"/>
                <a:gd name="T46" fmla="*/ 1143 w 3168"/>
                <a:gd name="T47" fmla="*/ 43 h 671"/>
                <a:gd name="T48" fmla="*/ 1171 w 3168"/>
                <a:gd name="T49" fmla="*/ 29 h 671"/>
                <a:gd name="T50" fmla="*/ 1198 w 3168"/>
                <a:gd name="T51" fmla="*/ 19 h 671"/>
                <a:gd name="T52" fmla="*/ 1223 w 3168"/>
                <a:gd name="T53" fmla="*/ 11 h 671"/>
                <a:gd name="T54" fmla="*/ 1269 w 3168"/>
                <a:gd name="T55" fmla="*/ 2 h 671"/>
                <a:gd name="T56" fmla="*/ 1306 w 3168"/>
                <a:gd name="T57" fmla="*/ 0 h 671"/>
                <a:gd name="T58" fmla="*/ 1334 w 3168"/>
                <a:gd name="T59" fmla="*/ 2 h 671"/>
                <a:gd name="T60" fmla="*/ 1358 w 3168"/>
                <a:gd name="T61" fmla="*/ 7 h 671"/>
                <a:gd name="T62" fmla="*/ 1504 w 3168"/>
                <a:gd name="T63" fmla="*/ 19 h 671"/>
                <a:gd name="T64" fmla="*/ 1656 w 3168"/>
                <a:gd name="T65" fmla="*/ 28 h 671"/>
                <a:gd name="T66" fmla="*/ 1809 w 3168"/>
                <a:gd name="T67" fmla="*/ 33 h 671"/>
                <a:gd name="T68" fmla="*/ 1965 w 3168"/>
                <a:gd name="T69" fmla="*/ 37 h 671"/>
                <a:gd name="T70" fmla="*/ 2118 w 3168"/>
                <a:gd name="T71" fmla="*/ 38 h 671"/>
                <a:gd name="T72" fmla="*/ 2269 w 3168"/>
                <a:gd name="T73" fmla="*/ 38 h 671"/>
                <a:gd name="T74" fmla="*/ 2552 w 3168"/>
                <a:gd name="T75" fmla="*/ 33 h 671"/>
                <a:gd name="T76" fmla="*/ 2796 w 3168"/>
                <a:gd name="T77" fmla="*/ 36 h 671"/>
                <a:gd name="T78" fmla="*/ 2988 w 3168"/>
                <a:gd name="T79" fmla="*/ 36 h 671"/>
                <a:gd name="T80" fmla="*/ 3168 w 3168"/>
                <a:gd name="T81" fmla="*/ 36 h 6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8"/>
                <a:gd name="T124" fmla="*/ 0 h 671"/>
                <a:gd name="T125" fmla="*/ 3168 w 3168"/>
                <a:gd name="T126" fmla="*/ 671 h 6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8" h="671">
                  <a:moveTo>
                    <a:pt x="0" y="671"/>
                  </a:moveTo>
                  <a:lnTo>
                    <a:pt x="24" y="637"/>
                  </a:lnTo>
                  <a:lnTo>
                    <a:pt x="48" y="608"/>
                  </a:lnTo>
                  <a:lnTo>
                    <a:pt x="70" y="582"/>
                  </a:lnTo>
                  <a:lnTo>
                    <a:pt x="93" y="561"/>
                  </a:lnTo>
                  <a:lnTo>
                    <a:pt x="134" y="526"/>
                  </a:lnTo>
                  <a:lnTo>
                    <a:pt x="171" y="503"/>
                  </a:lnTo>
                  <a:lnTo>
                    <a:pt x="201" y="489"/>
                  </a:lnTo>
                  <a:lnTo>
                    <a:pt x="223" y="483"/>
                  </a:lnTo>
                  <a:lnTo>
                    <a:pt x="243" y="479"/>
                  </a:lnTo>
                  <a:lnTo>
                    <a:pt x="350" y="443"/>
                  </a:lnTo>
                  <a:lnTo>
                    <a:pt x="449" y="408"/>
                  </a:lnTo>
                  <a:lnTo>
                    <a:pt x="539" y="373"/>
                  </a:lnTo>
                  <a:lnTo>
                    <a:pt x="621" y="339"/>
                  </a:lnTo>
                  <a:lnTo>
                    <a:pt x="694" y="307"/>
                  </a:lnTo>
                  <a:lnTo>
                    <a:pt x="761" y="276"/>
                  </a:lnTo>
                  <a:lnTo>
                    <a:pt x="819" y="247"/>
                  </a:lnTo>
                  <a:lnTo>
                    <a:pt x="871" y="220"/>
                  </a:lnTo>
                  <a:lnTo>
                    <a:pt x="952" y="173"/>
                  </a:lnTo>
                  <a:lnTo>
                    <a:pt x="1009" y="137"/>
                  </a:lnTo>
                  <a:lnTo>
                    <a:pt x="1051" y="105"/>
                  </a:lnTo>
                  <a:lnTo>
                    <a:pt x="1083" y="81"/>
                  </a:lnTo>
                  <a:lnTo>
                    <a:pt x="1113" y="59"/>
                  </a:lnTo>
                  <a:lnTo>
                    <a:pt x="1143" y="43"/>
                  </a:lnTo>
                  <a:lnTo>
                    <a:pt x="1171" y="29"/>
                  </a:lnTo>
                  <a:lnTo>
                    <a:pt x="1198" y="19"/>
                  </a:lnTo>
                  <a:lnTo>
                    <a:pt x="1223" y="11"/>
                  </a:lnTo>
                  <a:lnTo>
                    <a:pt x="1269" y="2"/>
                  </a:lnTo>
                  <a:lnTo>
                    <a:pt x="1306" y="0"/>
                  </a:lnTo>
                  <a:lnTo>
                    <a:pt x="1334" y="2"/>
                  </a:lnTo>
                  <a:lnTo>
                    <a:pt x="1358" y="7"/>
                  </a:lnTo>
                  <a:lnTo>
                    <a:pt x="1504" y="19"/>
                  </a:lnTo>
                  <a:lnTo>
                    <a:pt x="1656" y="28"/>
                  </a:lnTo>
                  <a:lnTo>
                    <a:pt x="1809" y="33"/>
                  </a:lnTo>
                  <a:lnTo>
                    <a:pt x="1965" y="37"/>
                  </a:lnTo>
                  <a:lnTo>
                    <a:pt x="2118" y="38"/>
                  </a:lnTo>
                  <a:lnTo>
                    <a:pt x="2269" y="38"/>
                  </a:lnTo>
                  <a:lnTo>
                    <a:pt x="2552" y="33"/>
                  </a:lnTo>
                  <a:lnTo>
                    <a:pt x="2796" y="36"/>
                  </a:lnTo>
                  <a:lnTo>
                    <a:pt x="2988" y="36"/>
                  </a:lnTo>
                  <a:lnTo>
                    <a:pt x="3168" y="36"/>
                  </a:lnTo>
                </a:path>
              </a:pathLst>
            </a:custGeom>
            <a:noFill/>
            <a:ln w="38100">
              <a:solidFill>
                <a:srgbClr val="FF00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49" name="Freeform 25"/>
            <p:cNvSpPr>
              <a:spLocks/>
            </p:cNvSpPr>
            <p:nvPr/>
          </p:nvSpPr>
          <p:spPr bwMode="auto">
            <a:xfrm>
              <a:off x="1897" y="1415"/>
              <a:ext cx="3568" cy="1949"/>
            </a:xfrm>
            <a:custGeom>
              <a:avLst/>
              <a:gdLst>
                <a:gd name="T0" fmla="*/ 315 w 3568"/>
                <a:gd name="T1" fmla="*/ 1931 h 1949"/>
                <a:gd name="T2" fmla="*/ 365 w 3568"/>
                <a:gd name="T3" fmla="*/ 1927 h 1949"/>
                <a:gd name="T4" fmla="*/ 408 w 3568"/>
                <a:gd name="T5" fmla="*/ 1914 h 1949"/>
                <a:gd name="T6" fmla="*/ 447 w 3568"/>
                <a:gd name="T7" fmla="*/ 1897 h 1949"/>
                <a:gd name="T8" fmla="*/ 510 w 3568"/>
                <a:gd name="T9" fmla="*/ 1843 h 1949"/>
                <a:gd name="T10" fmla="*/ 556 w 3568"/>
                <a:gd name="T11" fmla="*/ 1777 h 1949"/>
                <a:gd name="T12" fmla="*/ 588 w 3568"/>
                <a:gd name="T13" fmla="*/ 1707 h 1949"/>
                <a:gd name="T14" fmla="*/ 615 w 3568"/>
                <a:gd name="T15" fmla="*/ 1611 h 1949"/>
                <a:gd name="T16" fmla="*/ 624 w 3568"/>
                <a:gd name="T17" fmla="*/ 1552 h 1949"/>
                <a:gd name="T18" fmla="*/ 828 w 3568"/>
                <a:gd name="T19" fmla="*/ 190 h 1949"/>
                <a:gd name="T20" fmla="*/ 846 w 3568"/>
                <a:gd name="T21" fmla="*/ 133 h 1949"/>
                <a:gd name="T22" fmla="*/ 869 w 3568"/>
                <a:gd name="T23" fmla="*/ 89 h 1949"/>
                <a:gd name="T24" fmla="*/ 894 w 3568"/>
                <a:gd name="T25" fmla="*/ 53 h 1949"/>
                <a:gd name="T26" fmla="*/ 923 w 3568"/>
                <a:gd name="T27" fmla="*/ 28 h 1949"/>
                <a:gd name="T28" fmla="*/ 954 w 3568"/>
                <a:gd name="T29" fmla="*/ 11 h 1949"/>
                <a:gd name="T30" fmla="*/ 986 w 3568"/>
                <a:gd name="T31" fmla="*/ 1 h 1949"/>
                <a:gd name="T32" fmla="*/ 1052 w 3568"/>
                <a:gd name="T33" fmla="*/ 3 h 1949"/>
                <a:gd name="T34" fmla="*/ 1101 w 3568"/>
                <a:gd name="T35" fmla="*/ 21 h 1949"/>
                <a:gd name="T36" fmla="*/ 1145 w 3568"/>
                <a:gd name="T37" fmla="*/ 49 h 1949"/>
                <a:gd name="T38" fmla="*/ 1195 w 3568"/>
                <a:gd name="T39" fmla="*/ 99 h 1949"/>
                <a:gd name="T40" fmla="*/ 1231 w 3568"/>
                <a:gd name="T41" fmla="*/ 158 h 1949"/>
                <a:gd name="T42" fmla="*/ 1279 w 3568"/>
                <a:gd name="T43" fmla="*/ 266 h 1949"/>
                <a:gd name="T44" fmla="*/ 1351 w 3568"/>
                <a:gd name="T45" fmla="*/ 396 h 1949"/>
                <a:gd name="T46" fmla="*/ 1440 w 3568"/>
                <a:gd name="T47" fmla="*/ 544 h 1949"/>
                <a:gd name="T48" fmla="*/ 1479 w 3568"/>
                <a:gd name="T49" fmla="*/ 590 h 1949"/>
                <a:gd name="T50" fmla="*/ 1507 w 3568"/>
                <a:gd name="T51" fmla="*/ 613 h 1949"/>
                <a:gd name="T52" fmla="*/ 1555 w 3568"/>
                <a:gd name="T53" fmla="*/ 636 h 1949"/>
                <a:gd name="T54" fmla="*/ 1625 w 3568"/>
                <a:gd name="T55" fmla="*/ 648 h 1949"/>
                <a:gd name="T56" fmla="*/ 1704 w 3568"/>
                <a:gd name="T57" fmla="*/ 646 h 1949"/>
                <a:gd name="T58" fmla="*/ 1788 w 3568"/>
                <a:gd name="T59" fmla="*/ 632 h 1949"/>
                <a:gd name="T60" fmla="*/ 1978 w 3568"/>
                <a:gd name="T61" fmla="*/ 591 h 1949"/>
                <a:gd name="T62" fmla="*/ 2241 w 3568"/>
                <a:gd name="T63" fmla="*/ 563 h 1949"/>
                <a:gd name="T64" fmla="*/ 2682 w 3568"/>
                <a:gd name="T65" fmla="*/ 543 h 1949"/>
                <a:gd name="T66" fmla="*/ 3152 w 3568"/>
                <a:gd name="T67" fmla="*/ 534 h 1949"/>
                <a:gd name="T68" fmla="*/ 3459 w 3568"/>
                <a:gd name="T69" fmla="*/ 536 h 19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68"/>
                <a:gd name="T106" fmla="*/ 0 h 1949"/>
                <a:gd name="T107" fmla="*/ 3568 w 3568"/>
                <a:gd name="T108" fmla="*/ 1949 h 19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68" h="1949">
                  <a:moveTo>
                    <a:pt x="0" y="1949"/>
                  </a:moveTo>
                  <a:lnTo>
                    <a:pt x="315" y="1931"/>
                  </a:lnTo>
                  <a:lnTo>
                    <a:pt x="341" y="1930"/>
                  </a:lnTo>
                  <a:lnTo>
                    <a:pt x="365" y="1927"/>
                  </a:lnTo>
                  <a:lnTo>
                    <a:pt x="387" y="1922"/>
                  </a:lnTo>
                  <a:lnTo>
                    <a:pt x="408" y="1914"/>
                  </a:lnTo>
                  <a:lnTo>
                    <a:pt x="429" y="1907"/>
                  </a:lnTo>
                  <a:lnTo>
                    <a:pt x="447" y="1897"/>
                  </a:lnTo>
                  <a:lnTo>
                    <a:pt x="481" y="1872"/>
                  </a:lnTo>
                  <a:lnTo>
                    <a:pt x="510" y="1843"/>
                  </a:lnTo>
                  <a:lnTo>
                    <a:pt x="536" y="1811"/>
                  </a:lnTo>
                  <a:lnTo>
                    <a:pt x="556" y="1777"/>
                  </a:lnTo>
                  <a:lnTo>
                    <a:pt x="574" y="1741"/>
                  </a:lnTo>
                  <a:lnTo>
                    <a:pt x="588" y="1707"/>
                  </a:lnTo>
                  <a:lnTo>
                    <a:pt x="600" y="1672"/>
                  </a:lnTo>
                  <a:lnTo>
                    <a:pt x="615" y="1611"/>
                  </a:lnTo>
                  <a:lnTo>
                    <a:pt x="623" y="1568"/>
                  </a:lnTo>
                  <a:lnTo>
                    <a:pt x="624" y="1552"/>
                  </a:lnTo>
                  <a:lnTo>
                    <a:pt x="726" y="870"/>
                  </a:lnTo>
                  <a:lnTo>
                    <a:pt x="828" y="190"/>
                  </a:lnTo>
                  <a:lnTo>
                    <a:pt x="837" y="160"/>
                  </a:lnTo>
                  <a:lnTo>
                    <a:pt x="846" y="133"/>
                  </a:lnTo>
                  <a:lnTo>
                    <a:pt x="857" y="109"/>
                  </a:lnTo>
                  <a:lnTo>
                    <a:pt x="869" y="89"/>
                  </a:lnTo>
                  <a:lnTo>
                    <a:pt x="881" y="70"/>
                  </a:lnTo>
                  <a:lnTo>
                    <a:pt x="894" y="53"/>
                  </a:lnTo>
                  <a:lnTo>
                    <a:pt x="908" y="39"/>
                  </a:lnTo>
                  <a:lnTo>
                    <a:pt x="923" y="28"/>
                  </a:lnTo>
                  <a:lnTo>
                    <a:pt x="939" y="19"/>
                  </a:lnTo>
                  <a:lnTo>
                    <a:pt x="954" y="11"/>
                  </a:lnTo>
                  <a:lnTo>
                    <a:pt x="969" y="5"/>
                  </a:lnTo>
                  <a:lnTo>
                    <a:pt x="986" y="1"/>
                  </a:lnTo>
                  <a:lnTo>
                    <a:pt x="1019" y="0"/>
                  </a:lnTo>
                  <a:lnTo>
                    <a:pt x="1052" y="3"/>
                  </a:lnTo>
                  <a:lnTo>
                    <a:pt x="1084" y="14"/>
                  </a:lnTo>
                  <a:lnTo>
                    <a:pt x="1101" y="21"/>
                  </a:lnTo>
                  <a:lnTo>
                    <a:pt x="1116" y="29"/>
                  </a:lnTo>
                  <a:lnTo>
                    <a:pt x="1145" y="49"/>
                  </a:lnTo>
                  <a:lnTo>
                    <a:pt x="1172" y="72"/>
                  </a:lnTo>
                  <a:lnTo>
                    <a:pt x="1195" y="99"/>
                  </a:lnTo>
                  <a:lnTo>
                    <a:pt x="1215" y="127"/>
                  </a:lnTo>
                  <a:lnTo>
                    <a:pt x="1231" y="158"/>
                  </a:lnTo>
                  <a:lnTo>
                    <a:pt x="1241" y="190"/>
                  </a:lnTo>
                  <a:lnTo>
                    <a:pt x="1279" y="266"/>
                  </a:lnTo>
                  <a:lnTo>
                    <a:pt x="1316" y="335"/>
                  </a:lnTo>
                  <a:lnTo>
                    <a:pt x="1351" y="396"/>
                  </a:lnTo>
                  <a:lnTo>
                    <a:pt x="1380" y="447"/>
                  </a:lnTo>
                  <a:lnTo>
                    <a:pt x="1440" y="544"/>
                  </a:lnTo>
                  <a:lnTo>
                    <a:pt x="1465" y="577"/>
                  </a:lnTo>
                  <a:lnTo>
                    <a:pt x="1479" y="590"/>
                  </a:lnTo>
                  <a:lnTo>
                    <a:pt x="1493" y="603"/>
                  </a:lnTo>
                  <a:lnTo>
                    <a:pt x="1507" y="613"/>
                  </a:lnTo>
                  <a:lnTo>
                    <a:pt x="1523" y="622"/>
                  </a:lnTo>
                  <a:lnTo>
                    <a:pt x="1555" y="636"/>
                  </a:lnTo>
                  <a:lnTo>
                    <a:pt x="1589" y="645"/>
                  </a:lnTo>
                  <a:lnTo>
                    <a:pt x="1625" y="648"/>
                  </a:lnTo>
                  <a:lnTo>
                    <a:pt x="1663" y="648"/>
                  </a:lnTo>
                  <a:lnTo>
                    <a:pt x="1704" y="646"/>
                  </a:lnTo>
                  <a:lnTo>
                    <a:pt x="1745" y="641"/>
                  </a:lnTo>
                  <a:lnTo>
                    <a:pt x="1788" y="632"/>
                  </a:lnTo>
                  <a:lnTo>
                    <a:pt x="1880" y="613"/>
                  </a:lnTo>
                  <a:lnTo>
                    <a:pt x="1978" y="591"/>
                  </a:lnTo>
                  <a:lnTo>
                    <a:pt x="2080" y="573"/>
                  </a:lnTo>
                  <a:lnTo>
                    <a:pt x="2241" y="563"/>
                  </a:lnTo>
                  <a:lnTo>
                    <a:pt x="2395" y="555"/>
                  </a:lnTo>
                  <a:lnTo>
                    <a:pt x="2682" y="543"/>
                  </a:lnTo>
                  <a:lnTo>
                    <a:pt x="2936" y="536"/>
                  </a:lnTo>
                  <a:lnTo>
                    <a:pt x="3152" y="534"/>
                  </a:lnTo>
                  <a:lnTo>
                    <a:pt x="3328" y="534"/>
                  </a:lnTo>
                  <a:lnTo>
                    <a:pt x="3459" y="536"/>
                  </a:lnTo>
                  <a:lnTo>
                    <a:pt x="3568" y="539"/>
                  </a:lnTo>
                </a:path>
              </a:pathLst>
            </a:custGeom>
            <a:noFill/>
            <a:ln w="38100">
              <a:solidFill>
                <a:srgbClr val="FF00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50" name="Freeform 26"/>
            <p:cNvSpPr>
              <a:spLocks/>
            </p:cNvSpPr>
            <p:nvPr/>
          </p:nvSpPr>
          <p:spPr bwMode="auto">
            <a:xfrm>
              <a:off x="1897" y="2283"/>
              <a:ext cx="3568" cy="1077"/>
            </a:xfrm>
            <a:custGeom>
              <a:avLst/>
              <a:gdLst>
                <a:gd name="T0" fmla="*/ 0 w 3568"/>
                <a:gd name="T1" fmla="*/ 1075 h 1077"/>
                <a:gd name="T2" fmla="*/ 32 w 3568"/>
                <a:gd name="T3" fmla="*/ 1063 h 1077"/>
                <a:gd name="T4" fmla="*/ 49 w 3568"/>
                <a:gd name="T5" fmla="*/ 1054 h 1077"/>
                <a:gd name="T6" fmla="*/ 65 w 3568"/>
                <a:gd name="T7" fmla="*/ 1044 h 1077"/>
                <a:gd name="T8" fmla="*/ 82 w 3568"/>
                <a:gd name="T9" fmla="*/ 1030 h 1077"/>
                <a:gd name="T10" fmla="*/ 100 w 3568"/>
                <a:gd name="T11" fmla="*/ 1016 h 1077"/>
                <a:gd name="T12" fmla="*/ 133 w 3568"/>
                <a:gd name="T13" fmla="*/ 981 h 1077"/>
                <a:gd name="T14" fmla="*/ 167 w 3568"/>
                <a:gd name="T15" fmla="*/ 943 h 1077"/>
                <a:gd name="T16" fmla="*/ 199 w 3568"/>
                <a:gd name="T17" fmla="*/ 901 h 1077"/>
                <a:gd name="T18" fmla="*/ 262 w 3568"/>
                <a:gd name="T19" fmla="*/ 812 h 1077"/>
                <a:gd name="T20" fmla="*/ 290 w 3568"/>
                <a:gd name="T21" fmla="*/ 766 h 1077"/>
                <a:gd name="T22" fmla="*/ 315 w 3568"/>
                <a:gd name="T23" fmla="*/ 723 h 1077"/>
                <a:gd name="T24" fmla="*/ 359 w 3568"/>
                <a:gd name="T25" fmla="*/ 647 h 1077"/>
                <a:gd name="T26" fmla="*/ 397 w 3568"/>
                <a:gd name="T27" fmla="*/ 573 h 1077"/>
                <a:gd name="T28" fmla="*/ 426 w 3568"/>
                <a:gd name="T29" fmla="*/ 543 h 1077"/>
                <a:gd name="T30" fmla="*/ 455 w 3568"/>
                <a:gd name="T31" fmla="*/ 520 h 1077"/>
                <a:gd name="T32" fmla="*/ 484 w 3568"/>
                <a:gd name="T33" fmla="*/ 505 h 1077"/>
                <a:gd name="T34" fmla="*/ 498 w 3568"/>
                <a:gd name="T35" fmla="*/ 500 h 1077"/>
                <a:gd name="T36" fmla="*/ 510 w 3568"/>
                <a:gd name="T37" fmla="*/ 496 h 1077"/>
                <a:gd name="T38" fmla="*/ 536 w 3568"/>
                <a:gd name="T39" fmla="*/ 492 h 1077"/>
                <a:gd name="T40" fmla="*/ 560 w 3568"/>
                <a:gd name="T41" fmla="*/ 492 h 1077"/>
                <a:gd name="T42" fmla="*/ 583 w 3568"/>
                <a:gd name="T43" fmla="*/ 497 h 1077"/>
                <a:gd name="T44" fmla="*/ 603 w 3568"/>
                <a:gd name="T45" fmla="*/ 503 h 1077"/>
                <a:gd name="T46" fmla="*/ 638 w 3568"/>
                <a:gd name="T47" fmla="*/ 525 h 1077"/>
                <a:gd name="T48" fmla="*/ 665 w 3568"/>
                <a:gd name="T49" fmla="*/ 548 h 1077"/>
                <a:gd name="T50" fmla="*/ 681 w 3568"/>
                <a:gd name="T51" fmla="*/ 566 h 1077"/>
                <a:gd name="T52" fmla="*/ 688 w 3568"/>
                <a:gd name="T53" fmla="*/ 573 h 1077"/>
                <a:gd name="T54" fmla="*/ 869 w 3568"/>
                <a:gd name="T55" fmla="*/ 1004 h 1077"/>
                <a:gd name="T56" fmla="*/ 890 w 3568"/>
                <a:gd name="T57" fmla="*/ 1036 h 1077"/>
                <a:gd name="T58" fmla="*/ 912 w 3568"/>
                <a:gd name="T59" fmla="*/ 1058 h 1077"/>
                <a:gd name="T60" fmla="*/ 925 w 3568"/>
                <a:gd name="T61" fmla="*/ 1064 h 1077"/>
                <a:gd name="T62" fmla="*/ 936 w 3568"/>
                <a:gd name="T63" fmla="*/ 1071 h 1077"/>
                <a:gd name="T64" fmla="*/ 962 w 3568"/>
                <a:gd name="T65" fmla="*/ 1076 h 1077"/>
                <a:gd name="T66" fmla="*/ 974 w 3568"/>
                <a:gd name="T67" fmla="*/ 1077 h 1077"/>
                <a:gd name="T68" fmla="*/ 989 w 3568"/>
                <a:gd name="T69" fmla="*/ 1076 h 1077"/>
                <a:gd name="T70" fmla="*/ 1014 w 3568"/>
                <a:gd name="T71" fmla="*/ 1069 h 1077"/>
                <a:gd name="T72" fmla="*/ 1040 w 3568"/>
                <a:gd name="T73" fmla="*/ 1059 h 1077"/>
                <a:gd name="T74" fmla="*/ 1065 w 3568"/>
                <a:gd name="T75" fmla="*/ 1045 h 1077"/>
                <a:gd name="T76" fmla="*/ 1089 w 3568"/>
                <a:gd name="T77" fmla="*/ 1030 h 1077"/>
                <a:gd name="T78" fmla="*/ 1111 w 3568"/>
                <a:gd name="T79" fmla="*/ 1012 h 1077"/>
                <a:gd name="T80" fmla="*/ 1131 w 3568"/>
                <a:gd name="T81" fmla="*/ 995 h 1077"/>
                <a:gd name="T82" fmla="*/ 1148 w 3568"/>
                <a:gd name="T83" fmla="*/ 979 h 1077"/>
                <a:gd name="T84" fmla="*/ 1173 w 3568"/>
                <a:gd name="T85" fmla="*/ 952 h 1077"/>
                <a:gd name="T86" fmla="*/ 1182 w 3568"/>
                <a:gd name="T87" fmla="*/ 942 h 1077"/>
                <a:gd name="T88" fmla="*/ 1726 w 3568"/>
                <a:gd name="T89" fmla="*/ 166 h 1077"/>
                <a:gd name="T90" fmla="*/ 1741 w 3568"/>
                <a:gd name="T91" fmla="*/ 148 h 1077"/>
                <a:gd name="T92" fmla="*/ 1760 w 3568"/>
                <a:gd name="T93" fmla="*/ 131 h 1077"/>
                <a:gd name="T94" fmla="*/ 1801 w 3568"/>
                <a:gd name="T95" fmla="*/ 102 h 1077"/>
                <a:gd name="T96" fmla="*/ 1849 w 3568"/>
                <a:gd name="T97" fmla="*/ 78 h 1077"/>
                <a:gd name="T98" fmla="*/ 1900 w 3568"/>
                <a:gd name="T99" fmla="*/ 57 h 1077"/>
                <a:gd name="T100" fmla="*/ 1955 w 3568"/>
                <a:gd name="T101" fmla="*/ 41 h 1077"/>
                <a:gd name="T102" fmla="*/ 2012 w 3568"/>
                <a:gd name="T103" fmla="*/ 28 h 1077"/>
                <a:gd name="T104" fmla="*/ 2070 w 3568"/>
                <a:gd name="T105" fmla="*/ 18 h 1077"/>
                <a:gd name="T106" fmla="*/ 2127 w 3568"/>
                <a:gd name="T107" fmla="*/ 10 h 1077"/>
                <a:gd name="T108" fmla="*/ 2234 w 3568"/>
                <a:gd name="T109" fmla="*/ 2 h 1077"/>
                <a:gd name="T110" fmla="*/ 2324 w 3568"/>
                <a:gd name="T111" fmla="*/ 0 h 1077"/>
                <a:gd name="T112" fmla="*/ 2384 w 3568"/>
                <a:gd name="T113" fmla="*/ 1 h 1077"/>
                <a:gd name="T114" fmla="*/ 2406 w 3568"/>
                <a:gd name="T115" fmla="*/ 2 h 1077"/>
                <a:gd name="T116" fmla="*/ 3291 w 3568"/>
                <a:gd name="T117" fmla="*/ 38 h 1077"/>
                <a:gd name="T118" fmla="*/ 3568 w 3568"/>
                <a:gd name="T119" fmla="*/ 49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68"/>
                <a:gd name="T181" fmla="*/ 0 h 1077"/>
                <a:gd name="T182" fmla="*/ 3568 w 3568"/>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68" h="1077">
                  <a:moveTo>
                    <a:pt x="0" y="1075"/>
                  </a:moveTo>
                  <a:lnTo>
                    <a:pt x="32" y="1063"/>
                  </a:lnTo>
                  <a:lnTo>
                    <a:pt x="49" y="1054"/>
                  </a:lnTo>
                  <a:lnTo>
                    <a:pt x="65" y="1044"/>
                  </a:lnTo>
                  <a:lnTo>
                    <a:pt x="82" y="1030"/>
                  </a:lnTo>
                  <a:lnTo>
                    <a:pt x="100" y="1016"/>
                  </a:lnTo>
                  <a:lnTo>
                    <a:pt x="133" y="981"/>
                  </a:lnTo>
                  <a:lnTo>
                    <a:pt x="167" y="943"/>
                  </a:lnTo>
                  <a:lnTo>
                    <a:pt x="199" y="901"/>
                  </a:lnTo>
                  <a:lnTo>
                    <a:pt x="262" y="812"/>
                  </a:lnTo>
                  <a:lnTo>
                    <a:pt x="290" y="766"/>
                  </a:lnTo>
                  <a:lnTo>
                    <a:pt x="315" y="723"/>
                  </a:lnTo>
                  <a:lnTo>
                    <a:pt x="359" y="647"/>
                  </a:lnTo>
                  <a:lnTo>
                    <a:pt x="397" y="573"/>
                  </a:lnTo>
                  <a:lnTo>
                    <a:pt x="426" y="543"/>
                  </a:lnTo>
                  <a:lnTo>
                    <a:pt x="455" y="520"/>
                  </a:lnTo>
                  <a:lnTo>
                    <a:pt x="484" y="505"/>
                  </a:lnTo>
                  <a:lnTo>
                    <a:pt x="498" y="500"/>
                  </a:lnTo>
                  <a:lnTo>
                    <a:pt x="510" y="496"/>
                  </a:lnTo>
                  <a:lnTo>
                    <a:pt x="536" y="492"/>
                  </a:lnTo>
                  <a:lnTo>
                    <a:pt x="560" y="492"/>
                  </a:lnTo>
                  <a:lnTo>
                    <a:pt x="583" y="497"/>
                  </a:lnTo>
                  <a:lnTo>
                    <a:pt x="603" y="503"/>
                  </a:lnTo>
                  <a:lnTo>
                    <a:pt x="638" y="525"/>
                  </a:lnTo>
                  <a:lnTo>
                    <a:pt x="665" y="548"/>
                  </a:lnTo>
                  <a:lnTo>
                    <a:pt x="681" y="566"/>
                  </a:lnTo>
                  <a:lnTo>
                    <a:pt x="688" y="573"/>
                  </a:lnTo>
                  <a:lnTo>
                    <a:pt x="869" y="1004"/>
                  </a:lnTo>
                  <a:lnTo>
                    <a:pt x="890" y="1036"/>
                  </a:lnTo>
                  <a:lnTo>
                    <a:pt x="912" y="1058"/>
                  </a:lnTo>
                  <a:lnTo>
                    <a:pt x="925" y="1064"/>
                  </a:lnTo>
                  <a:lnTo>
                    <a:pt x="936" y="1071"/>
                  </a:lnTo>
                  <a:lnTo>
                    <a:pt x="962" y="1076"/>
                  </a:lnTo>
                  <a:lnTo>
                    <a:pt x="974" y="1077"/>
                  </a:lnTo>
                  <a:lnTo>
                    <a:pt x="989" y="1076"/>
                  </a:lnTo>
                  <a:lnTo>
                    <a:pt x="1014" y="1069"/>
                  </a:lnTo>
                  <a:lnTo>
                    <a:pt x="1040" y="1059"/>
                  </a:lnTo>
                  <a:lnTo>
                    <a:pt x="1065" y="1045"/>
                  </a:lnTo>
                  <a:lnTo>
                    <a:pt x="1089" y="1030"/>
                  </a:lnTo>
                  <a:lnTo>
                    <a:pt x="1111" y="1012"/>
                  </a:lnTo>
                  <a:lnTo>
                    <a:pt x="1131" y="995"/>
                  </a:lnTo>
                  <a:lnTo>
                    <a:pt x="1148" y="979"/>
                  </a:lnTo>
                  <a:lnTo>
                    <a:pt x="1173" y="952"/>
                  </a:lnTo>
                  <a:lnTo>
                    <a:pt x="1182" y="942"/>
                  </a:lnTo>
                  <a:lnTo>
                    <a:pt x="1726" y="166"/>
                  </a:lnTo>
                  <a:lnTo>
                    <a:pt x="1741" y="148"/>
                  </a:lnTo>
                  <a:lnTo>
                    <a:pt x="1760" y="131"/>
                  </a:lnTo>
                  <a:lnTo>
                    <a:pt x="1801" y="102"/>
                  </a:lnTo>
                  <a:lnTo>
                    <a:pt x="1849" y="78"/>
                  </a:lnTo>
                  <a:lnTo>
                    <a:pt x="1900" y="57"/>
                  </a:lnTo>
                  <a:lnTo>
                    <a:pt x="1955" y="41"/>
                  </a:lnTo>
                  <a:lnTo>
                    <a:pt x="2012" y="28"/>
                  </a:lnTo>
                  <a:lnTo>
                    <a:pt x="2070" y="18"/>
                  </a:lnTo>
                  <a:lnTo>
                    <a:pt x="2127" y="10"/>
                  </a:lnTo>
                  <a:lnTo>
                    <a:pt x="2234" y="2"/>
                  </a:lnTo>
                  <a:lnTo>
                    <a:pt x="2324" y="0"/>
                  </a:lnTo>
                  <a:lnTo>
                    <a:pt x="2384" y="1"/>
                  </a:lnTo>
                  <a:lnTo>
                    <a:pt x="2406" y="2"/>
                  </a:lnTo>
                  <a:lnTo>
                    <a:pt x="3291" y="38"/>
                  </a:lnTo>
                  <a:lnTo>
                    <a:pt x="3568" y="49"/>
                  </a:lnTo>
                </a:path>
              </a:pathLst>
            </a:custGeom>
            <a:noFill/>
            <a:ln w="38100">
              <a:solidFill>
                <a:srgbClr val="FF0000"/>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51" name="Freeform 27"/>
            <p:cNvSpPr>
              <a:spLocks/>
            </p:cNvSpPr>
            <p:nvPr/>
          </p:nvSpPr>
          <p:spPr bwMode="auto">
            <a:xfrm>
              <a:off x="1897" y="1185"/>
              <a:ext cx="3557" cy="1043"/>
            </a:xfrm>
            <a:custGeom>
              <a:avLst/>
              <a:gdLst>
                <a:gd name="T0" fmla="*/ 0 w 3557"/>
                <a:gd name="T1" fmla="*/ 0 h 1043"/>
                <a:gd name="T2" fmla="*/ 32 w 3557"/>
                <a:gd name="T3" fmla="*/ 3 h 1043"/>
                <a:gd name="T4" fmla="*/ 63 w 3557"/>
                <a:gd name="T5" fmla="*/ 8 h 1043"/>
                <a:gd name="T6" fmla="*/ 77 w 3557"/>
                <a:gd name="T7" fmla="*/ 10 h 1043"/>
                <a:gd name="T8" fmla="*/ 92 w 3557"/>
                <a:gd name="T9" fmla="*/ 14 h 1043"/>
                <a:gd name="T10" fmla="*/ 121 w 3557"/>
                <a:gd name="T11" fmla="*/ 23 h 1043"/>
                <a:gd name="T12" fmla="*/ 149 w 3557"/>
                <a:gd name="T13" fmla="*/ 35 h 1043"/>
                <a:gd name="T14" fmla="*/ 176 w 3557"/>
                <a:gd name="T15" fmla="*/ 49 h 1043"/>
                <a:gd name="T16" fmla="*/ 202 w 3557"/>
                <a:gd name="T17" fmla="*/ 64 h 1043"/>
                <a:gd name="T18" fmla="*/ 227 w 3557"/>
                <a:gd name="T19" fmla="*/ 82 h 1043"/>
                <a:gd name="T20" fmla="*/ 251 w 3557"/>
                <a:gd name="T21" fmla="*/ 102 h 1043"/>
                <a:gd name="T22" fmla="*/ 276 w 3557"/>
                <a:gd name="T23" fmla="*/ 124 h 1043"/>
                <a:gd name="T24" fmla="*/ 297 w 3557"/>
                <a:gd name="T25" fmla="*/ 148 h 1043"/>
                <a:gd name="T26" fmla="*/ 319 w 3557"/>
                <a:gd name="T27" fmla="*/ 175 h 1043"/>
                <a:gd name="T28" fmla="*/ 360 w 3557"/>
                <a:gd name="T29" fmla="*/ 233 h 1043"/>
                <a:gd name="T30" fmla="*/ 379 w 3557"/>
                <a:gd name="T31" fmla="*/ 267 h 1043"/>
                <a:gd name="T32" fmla="*/ 397 w 3557"/>
                <a:gd name="T33" fmla="*/ 302 h 1043"/>
                <a:gd name="T34" fmla="*/ 457 w 3557"/>
                <a:gd name="T35" fmla="*/ 455 h 1043"/>
                <a:gd name="T36" fmla="*/ 487 w 3557"/>
                <a:gd name="T37" fmla="*/ 523 h 1043"/>
                <a:gd name="T38" fmla="*/ 519 w 3557"/>
                <a:gd name="T39" fmla="*/ 585 h 1043"/>
                <a:gd name="T40" fmla="*/ 550 w 3557"/>
                <a:gd name="T41" fmla="*/ 644 h 1043"/>
                <a:gd name="T42" fmla="*/ 580 w 3557"/>
                <a:gd name="T43" fmla="*/ 696 h 1043"/>
                <a:gd name="T44" fmla="*/ 611 w 3557"/>
                <a:gd name="T45" fmla="*/ 743 h 1043"/>
                <a:gd name="T46" fmla="*/ 643 w 3557"/>
                <a:gd name="T47" fmla="*/ 787 h 1043"/>
                <a:gd name="T48" fmla="*/ 674 w 3557"/>
                <a:gd name="T49" fmla="*/ 826 h 1043"/>
                <a:gd name="T50" fmla="*/ 703 w 3557"/>
                <a:gd name="T51" fmla="*/ 861 h 1043"/>
                <a:gd name="T52" fmla="*/ 733 w 3557"/>
                <a:gd name="T53" fmla="*/ 893 h 1043"/>
                <a:gd name="T54" fmla="*/ 763 w 3557"/>
                <a:gd name="T55" fmla="*/ 919 h 1043"/>
                <a:gd name="T56" fmla="*/ 792 w 3557"/>
                <a:gd name="T57" fmla="*/ 944 h 1043"/>
                <a:gd name="T58" fmla="*/ 821 w 3557"/>
                <a:gd name="T59" fmla="*/ 964 h 1043"/>
                <a:gd name="T60" fmla="*/ 878 w 3557"/>
                <a:gd name="T61" fmla="*/ 997 h 1043"/>
                <a:gd name="T62" fmla="*/ 930 w 3557"/>
                <a:gd name="T63" fmla="*/ 1020 h 1043"/>
                <a:gd name="T64" fmla="*/ 955 w 3557"/>
                <a:gd name="T65" fmla="*/ 1028 h 1043"/>
                <a:gd name="T66" fmla="*/ 980 w 3557"/>
                <a:gd name="T67" fmla="*/ 1033 h 1043"/>
                <a:gd name="T68" fmla="*/ 1025 w 3557"/>
                <a:gd name="T69" fmla="*/ 1040 h 1043"/>
                <a:gd name="T70" fmla="*/ 1068 w 3557"/>
                <a:gd name="T71" fmla="*/ 1043 h 1043"/>
                <a:gd name="T72" fmla="*/ 1105 w 3557"/>
                <a:gd name="T73" fmla="*/ 1042 h 1043"/>
                <a:gd name="T74" fmla="*/ 1136 w 3557"/>
                <a:gd name="T75" fmla="*/ 1039 h 1043"/>
                <a:gd name="T76" fmla="*/ 1163 w 3557"/>
                <a:gd name="T77" fmla="*/ 1037 h 1043"/>
                <a:gd name="T78" fmla="*/ 1182 w 3557"/>
                <a:gd name="T79" fmla="*/ 1037 h 1043"/>
                <a:gd name="T80" fmla="*/ 1305 w 3557"/>
                <a:gd name="T81" fmla="*/ 1003 h 1043"/>
                <a:gd name="T82" fmla="*/ 1421 w 3557"/>
                <a:gd name="T83" fmla="*/ 975 h 1043"/>
                <a:gd name="T84" fmla="*/ 1534 w 3557"/>
                <a:gd name="T85" fmla="*/ 951 h 1043"/>
                <a:gd name="T86" fmla="*/ 1640 w 3557"/>
                <a:gd name="T87" fmla="*/ 931 h 1043"/>
                <a:gd name="T88" fmla="*/ 1742 w 3557"/>
                <a:gd name="T89" fmla="*/ 914 h 1043"/>
                <a:gd name="T90" fmla="*/ 1836 w 3557"/>
                <a:gd name="T91" fmla="*/ 901 h 1043"/>
                <a:gd name="T92" fmla="*/ 2005 w 3557"/>
                <a:gd name="T93" fmla="*/ 882 h 1043"/>
                <a:gd name="T94" fmla="*/ 2143 w 3557"/>
                <a:gd name="T95" fmla="*/ 872 h 1043"/>
                <a:gd name="T96" fmla="*/ 2246 w 3557"/>
                <a:gd name="T97" fmla="*/ 867 h 1043"/>
                <a:gd name="T98" fmla="*/ 2333 w 3557"/>
                <a:gd name="T99" fmla="*/ 867 h 1043"/>
                <a:gd name="T100" fmla="*/ 2945 w 3557"/>
                <a:gd name="T101" fmla="*/ 867 h 1043"/>
                <a:gd name="T102" fmla="*/ 3557 w 3557"/>
                <a:gd name="T103" fmla="*/ 867 h 10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57"/>
                <a:gd name="T157" fmla="*/ 0 h 1043"/>
                <a:gd name="T158" fmla="*/ 3557 w 3557"/>
                <a:gd name="T159" fmla="*/ 1043 h 10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57" h="1043">
                  <a:moveTo>
                    <a:pt x="0" y="0"/>
                  </a:moveTo>
                  <a:lnTo>
                    <a:pt x="32" y="3"/>
                  </a:lnTo>
                  <a:lnTo>
                    <a:pt x="63" y="8"/>
                  </a:lnTo>
                  <a:lnTo>
                    <a:pt x="77" y="10"/>
                  </a:lnTo>
                  <a:lnTo>
                    <a:pt x="92" y="14"/>
                  </a:lnTo>
                  <a:lnTo>
                    <a:pt x="121" y="23"/>
                  </a:lnTo>
                  <a:lnTo>
                    <a:pt x="149" y="35"/>
                  </a:lnTo>
                  <a:lnTo>
                    <a:pt x="176" y="49"/>
                  </a:lnTo>
                  <a:lnTo>
                    <a:pt x="202" y="64"/>
                  </a:lnTo>
                  <a:lnTo>
                    <a:pt x="227" y="82"/>
                  </a:lnTo>
                  <a:lnTo>
                    <a:pt x="251" y="102"/>
                  </a:lnTo>
                  <a:lnTo>
                    <a:pt x="276" y="124"/>
                  </a:lnTo>
                  <a:lnTo>
                    <a:pt x="297" y="148"/>
                  </a:lnTo>
                  <a:lnTo>
                    <a:pt x="319" y="175"/>
                  </a:lnTo>
                  <a:lnTo>
                    <a:pt x="360" y="233"/>
                  </a:lnTo>
                  <a:lnTo>
                    <a:pt x="379" y="267"/>
                  </a:lnTo>
                  <a:lnTo>
                    <a:pt x="397" y="302"/>
                  </a:lnTo>
                  <a:lnTo>
                    <a:pt x="457" y="455"/>
                  </a:lnTo>
                  <a:lnTo>
                    <a:pt x="487" y="523"/>
                  </a:lnTo>
                  <a:lnTo>
                    <a:pt x="519" y="585"/>
                  </a:lnTo>
                  <a:lnTo>
                    <a:pt x="550" y="644"/>
                  </a:lnTo>
                  <a:lnTo>
                    <a:pt x="580" y="696"/>
                  </a:lnTo>
                  <a:lnTo>
                    <a:pt x="611" y="743"/>
                  </a:lnTo>
                  <a:lnTo>
                    <a:pt x="643" y="787"/>
                  </a:lnTo>
                  <a:lnTo>
                    <a:pt x="674" y="826"/>
                  </a:lnTo>
                  <a:lnTo>
                    <a:pt x="703" y="861"/>
                  </a:lnTo>
                  <a:lnTo>
                    <a:pt x="733" y="893"/>
                  </a:lnTo>
                  <a:lnTo>
                    <a:pt x="763" y="919"/>
                  </a:lnTo>
                  <a:lnTo>
                    <a:pt x="792" y="944"/>
                  </a:lnTo>
                  <a:lnTo>
                    <a:pt x="821" y="964"/>
                  </a:lnTo>
                  <a:lnTo>
                    <a:pt x="878" y="997"/>
                  </a:lnTo>
                  <a:lnTo>
                    <a:pt x="930" y="1020"/>
                  </a:lnTo>
                  <a:lnTo>
                    <a:pt x="955" y="1028"/>
                  </a:lnTo>
                  <a:lnTo>
                    <a:pt x="980" y="1033"/>
                  </a:lnTo>
                  <a:lnTo>
                    <a:pt x="1025" y="1040"/>
                  </a:lnTo>
                  <a:lnTo>
                    <a:pt x="1068" y="1043"/>
                  </a:lnTo>
                  <a:lnTo>
                    <a:pt x="1105" y="1042"/>
                  </a:lnTo>
                  <a:lnTo>
                    <a:pt x="1136" y="1039"/>
                  </a:lnTo>
                  <a:lnTo>
                    <a:pt x="1163" y="1037"/>
                  </a:lnTo>
                  <a:lnTo>
                    <a:pt x="1182" y="1037"/>
                  </a:lnTo>
                  <a:lnTo>
                    <a:pt x="1305" y="1003"/>
                  </a:lnTo>
                  <a:lnTo>
                    <a:pt x="1421" y="975"/>
                  </a:lnTo>
                  <a:lnTo>
                    <a:pt x="1534" y="951"/>
                  </a:lnTo>
                  <a:lnTo>
                    <a:pt x="1640" y="931"/>
                  </a:lnTo>
                  <a:lnTo>
                    <a:pt x="1742" y="914"/>
                  </a:lnTo>
                  <a:lnTo>
                    <a:pt x="1836" y="901"/>
                  </a:lnTo>
                  <a:lnTo>
                    <a:pt x="2005" y="882"/>
                  </a:lnTo>
                  <a:lnTo>
                    <a:pt x="2143" y="872"/>
                  </a:lnTo>
                  <a:lnTo>
                    <a:pt x="2246" y="867"/>
                  </a:lnTo>
                  <a:lnTo>
                    <a:pt x="2333" y="867"/>
                  </a:lnTo>
                  <a:lnTo>
                    <a:pt x="2945" y="867"/>
                  </a:lnTo>
                  <a:lnTo>
                    <a:pt x="3557" y="867"/>
                  </a:lnTo>
                </a:path>
              </a:pathLst>
            </a:custGeom>
            <a:noFill/>
            <a:ln w="38100">
              <a:solidFill>
                <a:srgbClr val="00FFFF"/>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sp>
          <p:nvSpPr>
            <p:cNvPr id="30752" name="Freeform 28"/>
            <p:cNvSpPr>
              <a:spLocks/>
            </p:cNvSpPr>
            <p:nvPr/>
          </p:nvSpPr>
          <p:spPr bwMode="auto">
            <a:xfrm>
              <a:off x="1897" y="1190"/>
              <a:ext cx="3549" cy="2407"/>
            </a:xfrm>
            <a:custGeom>
              <a:avLst/>
              <a:gdLst>
                <a:gd name="T0" fmla="*/ 3470 w 3549"/>
                <a:gd name="T1" fmla="*/ 2386 h 2407"/>
                <a:gd name="T2" fmla="*/ 3367 w 3549"/>
                <a:gd name="T3" fmla="*/ 2373 h 2407"/>
                <a:gd name="T4" fmla="*/ 3280 w 3549"/>
                <a:gd name="T5" fmla="*/ 2333 h 2407"/>
                <a:gd name="T6" fmla="*/ 3187 w 3549"/>
                <a:gd name="T7" fmla="*/ 2254 h 2407"/>
                <a:gd name="T8" fmla="*/ 3093 w 3549"/>
                <a:gd name="T9" fmla="*/ 2104 h 2407"/>
                <a:gd name="T10" fmla="*/ 3040 w 3549"/>
                <a:gd name="T11" fmla="*/ 1962 h 2407"/>
                <a:gd name="T12" fmla="*/ 3008 w 3549"/>
                <a:gd name="T13" fmla="*/ 1827 h 2407"/>
                <a:gd name="T14" fmla="*/ 2966 w 3549"/>
                <a:gd name="T15" fmla="*/ 1744 h 2407"/>
                <a:gd name="T16" fmla="*/ 2934 w 3549"/>
                <a:gd name="T17" fmla="*/ 1723 h 2407"/>
                <a:gd name="T18" fmla="*/ 2903 w 3549"/>
                <a:gd name="T19" fmla="*/ 1724 h 2407"/>
                <a:gd name="T20" fmla="*/ 2855 w 3549"/>
                <a:gd name="T21" fmla="*/ 1760 h 2407"/>
                <a:gd name="T22" fmla="*/ 2817 w 3549"/>
                <a:gd name="T23" fmla="*/ 1822 h 2407"/>
                <a:gd name="T24" fmla="*/ 2769 w 3549"/>
                <a:gd name="T25" fmla="*/ 1956 h 2407"/>
                <a:gd name="T26" fmla="*/ 2676 w 3549"/>
                <a:gd name="T27" fmla="*/ 2171 h 2407"/>
                <a:gd name="T28" fmla="*/ 2579 w 3549"/>
                <a:gd name="T29" fmla="*/ 2332 h 2407"/>
                <a:gd name="T30" fmla="*/ 2517 w 3549"/>
                <a:gd name="T31" fmla="*/ 2389 h 2407"/>
                <a:gd name="T32" fmla="*/ 2449 w 3549"/>
                <a:gd name="T33" fmla="*/ 2406 h 2407"/>
                <a:gd name="T34" fmla="*/ 2391 w 3549"/>
                <a:gd name="T35" fmla="*/ 2377 h 2407"/>
                <a:gd name="T36" fmla="*/ 2331 w 3549"/>
                <a:gd name="T37" fmla="*/ 2303 h 2407"/>
                <a:gd name="T38" fmla="*/ 2231 w 3549"/>
                <a:gd name="T39" fmla="*/ 2020 h 2407"/>
                <a:gd name="T40" fmla="*/ 2169 w 3549"/>
                <a:gd name="T41" fmla="*/ 1827 h 2407"/>
                <a:gd name="T42" fmla="*/ 2135 w 3549"/>
                <a:gd name="T43" fmla="*/ 1782 h 2407"/>
                <a:gd name="T44" fmla="*/ 2108 w 3549"/>
                <a:gd name="T45" fmla="*/ 1770 h 2407"/>
                <a:gd name="T46" fmla="*/ 2063 w 3549"/>
                <a:gd name="T47" fmla="*/ 1776 h 2407"/>
                <a:gd name="T48" fmla="*/ 2024 w 3549"/>
                <a:gd name="T49" fmla="*/ 1814 h 2407"/>
                <a:gd name="T50" fmla="*/ 1993 w 3549"/>
                <a:gd name="T51" fmla="*/ 1888 h 2407"/>
                <a:gd name="T52" fmla="*/ 1905 w 3549"/>
                <a:gd name="T53" fmla="*/ 2273 h 2407"/>
                <a:gd name="T54" fmla="*/ 1881 w 3549"/>
                <a:gd name="T55" fmla="*/ 2314 h 2407"/>
                <a:gd name="T56" fmla="*/ 1843 w 3549"/>
                <a:gd name="T57" fmla="*/ 2347 h 2407"/>
                <a:gd name="T58" fmla="*/ 1792 w 3549"/>
                <a:gd name="T59" fmla="*/ 2363 h 2407"/>
                <a:gd name="T60" fmla="*/ 1709 w 3549"/>
                <a:gd name="T61" fmla="*/ 2343 h 2407"/>
                <a:gd name="T62" fmla="*/ 1621 w 3549"/>
                <a:gd name="T63" fmla="*/ 2273 h 2407"/>
                <a:gd name="T64" fmla="*/ 1559 w 3549"/>
                <a:gd name="T65" fmla="*/ 2159 h 2407"/>
                <a:gd name="T66" fmla="*/ 1506 w 3549"/>
                <a:gd name="T67" fmla="*/ 2003 h 2407"/>
                <a:gd name="T68" fmla="*/ 1479 w 3549"/>
                <a:gd name="T69" fmla="*/ 1902 h 2407"/>
                <a:gd name="T70" fmla="*/ 1441 w 3549"/>
                <a:gd name="T71" fmla="*/ 1842 h 2407"/>
                <a:gd name="T72" fmla="*/ 1403 w 3549"/>
                <a:gd name="T73" fmla="*/ 1827 h 2407"/>
                <a:gd name="T74" fmla="*/ 1369 w 3549"/>
                <a:gd name="T75" fmla="*/ 1845 h 2407"/>
                <a:gd name="T76" fmla="*/ 1338 w 3549"/>
                <a:gd name="T77" fmla="*/ 1884 h 2407"/>
                <a:gd name="T78" fmla="*/ 1307 w 3549"/>
                <a:gd name="T79" fmla="*/ 1967 h 2407"/>
                <a:gd name="T80" fmla="*/ 1269 w 3549"/>
                <a:gd name="T81" fmla="*/ 2057 h 2407"/>
                <a:gd name="T82" fmla="*/ 1167 w 3549"/>
                <a:gd name="T83" fmla="*/ 2187 h 2407"/>
                <a:gd name="T84" fmla="*/ 1050 w 3549"/>
                <a:gd name="T85" fmla="*/ 2264 h 2407"/>
                <a:gd name="T86" fmla="*/ 915 w 3549"/>
                <a:gd name="T87" fmla="*/ 2312 h 2407"/>
                <a:gd name="T88" fmla="*/ 856 w 3549"/>
                <a:gd name="T89" fmla="*/ 2319 h 2407"/>
                <a:gd name="T90" fmla="*/ 455 w 3549"/>
                <a:gd name="T91" fmla="*/ 2310 h 2407"/>
                <a:gd name="T92" fmla="*/ 388 w 3549"/>
                <a:gd name="T93" fmla="*/ 2272 h 2407"/>
                <a:gd name="T94" fmla="*/ 359 w 3549"/>
                <a:gd name="T95" fmla="*/ 2236 h 2407"/>
                <a:gd name="T96" fmla="*/ 338 w 3549"/>
                <a:gd name="T97" fmla="*/ 2185 h 2407"/>
                <a:gd name="T98" fmla="*/ 251 w 3549"/>
                <a:gd name="T99" fmla="*/ 865 h 2407"/>
                <a:gd name="T100" fmla="*/ 194 w 3549"/>
                <a:gd name="T101" fmla="*/ 454 h 2407"/>
                <a:gd name="T102" fmla="*/ 128 w 3549"/>
                <a:gd name="T103" fmla="*/ 200 h 2407"/>
                <a:gd name="T104" fmla="*/ 64 w 3549"/>
                <a:gd name="T105" fmla="*/ 64 h 2407"/>
                <a:gd name="T106" fmla="*/ 8 w 3549"/>
                <a:gd name="T107" fmla="*/ 4 h 24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49"/>
                <a:gd name="T163" fmla="*/ 0 h 2407"/>
                <a:gd name="T164" fmla="*/ 3549 w 3549"/>
                <a:gd name="T165" fmla="*/ 2407 h 24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49" h="2407">
                  <a:moveTo>
                    <a:pt x="3549" y="2378"/>
                  </a:moveTo>
                  <a:lnTo>
                    <a:pt x="3508" y="2384"/>
                  </a:lnTo>
                  <a:lnTo>
                    <a:pt x="3470" y="2386"/>
                  </a:lnTo>
                  <a:lnTo>
                    <a:pt x="3434" y="2384"/>
                  </a:lnTo>
                  <a:lnTo>
                    <a:pt x="3400" y="2380"/>
                  </a:lnTo>
                  <a:lnTo>
                    <a:pt x="3367" y="2373"/>
                  </a:lnTo>
                  <a:lnTo>
                    <a:pt x="3336" y="2361"/>
                  </a:lnTo>
                  <a:lnTo>
                    <a:pt x="3307" y="2349"/>
                  </a:lnTo>
                  <a:lnTo>
                    <a:pt x="3280" y="2333"/>
                  </a:lnTo>
                  <a:lnTo>
                    <a:pt x="3254" y="2317"/>
                  </a:lnTo>
                  <a:lnTo>
                    <a:pt x="3230" y="2296"/>
                  </a:lnTo>
                  <a:lnTo>
                    <a:pt x="3187" y="2254"/>
                  </a:lnTo>
                  <a:lnTo>
                    <a:pt x="3150" y="2206"/>
                  </a:lnTo>
                  <a:lnTo>
                    <a:pt x="3118" y="2156"/>
                  </a:lnTo>
                  <a:lnTo>
                    <a:pt x="3093" y="2104"/>
                  </a:lnTo>
                  <a:lnTo>
                    <a:pt x="3071" y="2053"/>
                  </a:lnTo>
                  <a:lnTo>
                    <a:pt x="3053" y="2006"/>
                  </a:lnTo>
                  <a:lnTo>
                    <a:pt x="3040" y="1962"/>
                  </a:lnTo>
                  <a:lnTo>
                    <a:pt x="3024" y="1897"/>
                  </a:lnTo>
                  <a:lnTo>
                    <a:pt x="3020" y="1872"/>
                  </a:lnTo>
                  <a:lnTo>
                    <a:pt x="3008" y="1827"/>
                  </a:lnTo>
                  <a:lnTo>
                    <a:pt x="2994" y="1791"/>
                  </a:lnTo>
                  <a:lnTo>
                    <a:pt x="2980" y="1765"/>
                  </a:lnTo>
                  <a:lnTo>
                    <a:pt x="2966" y="1744"/>
                  </a:lnTo>
                  <a:lnTo>
                    <a:pt x="2951" y="1730"/>
                  </a:lnTo>
                  <a:lnTo>
                    <a:pt x="2942" y="1725"/>
                  </a:lnTo>
                  <a:lnTo>
                    <a:pt x="2934" y="1723"/>
                  </a:lnTo>
                  <a:lnTo>
                    <a:pt x="2927" y="1721"/>
                  </a:lnTo>
                  <a:lnTo>
                    <a:pt x="2918" y="1721"/>
                  </a:lnTo>
                  <a:lnTo>
                    <a:pt x="2903" y="1724"/>
                  </a:lnTo>
                  <a:lnTo>
                    <a:pt x="2886" y="1733"/>
                  </a:lnTo>
                  <a:lnTo>
                    <a:pt x="2871" y="1744"/>
                  </a:lnTo>
                  <a:lnTo>
                    <a:pt x="2855" y="1760"/>
                  </a:lnTo>
                  <a:lnTo>
                    <a:pt x="2849" y="1768"/>
                  </a:lnTo>
                  <a:lnTo>
                    <a:pt x="2841" y="1779"/>
                  </a:lnTo>
                  <a:lnTo>
                    <a:pt x="2817" y="1822"/>
                  </a:lnTo>
                  <a:lnTo>
                    <a:pt x="2806" y="1846"/>
                  </a:lnTo>
                  <a:lnTo>
                    <a:pt x="2798" y="1872"/>
                  </a:lnTo>
                  <a:lnTo>
                    <a:pt x="2769" y="1956"/>
                  </a:lnTo>
                  <a:lnTo>
                    <a:pt x="2738" y="2036"/>
                  </a:lnTo>
                  <a:lnTo>
                    <a:pt x="2706" y="2108"/>
                  </a:lnTo>
                  <a:lnTo>
                    <a:pt x="2676" y="2171"/>
                  </a:lnTo>
                  <a:lnTo>
                    <a:pt x="2626" y="2263"/>
                  </a:lnTo>
                  <a:lnTo>
                    <a:pt x="2605" y="2296"/>
                  </a:lnTo>
                  <a:lnTo>
                    <a:pt x="2579" y="2332"/>
                  </a:lnTo>
                  <a:lnTo>
                    <a:pt x="2549" y="2365"/>
                  </a:lnTo>
                  <a:lnTo>
                    <a:pt x="2534" y="2378"/>
                  </a:lnTo>
                  <a:lnTo>
                    <a:pt x="2517" y="2389"/>
                  </a:lnTo>
                  <a:lnTo>
                    <a:pt x="2484" y="2405"/>
                  </a:lnTo>
                  <a:lnTo>
                    <a:pt x="2466" y="2407"/>
                  </a:lnTo>
                  <a:lnTo>
                    <a:pt x="2449" y="2406"/>
                  </a:lnTo>
                  <a:lnTo>
                    <a:pt x="2429" y="2401"/>
                  </a:lnTo>
                  <a:lnTo>
                    <a:pt x="2412" y="2392"/>
                  </a:lnTo>
                  <a:lnTo>
                    <a:pt x="2391" y="2377"/>
                  </a:lnTo>
                  <a:lnTo>
                    <a:pt x="2372" y="2357"/>
                  </a:lnTo>
                  <a:lnTo>
                    <a:pt x="2352" y="2333"/>
                  </a:lnTo>
                  <a:lnTo>
                    <a:pt x="2331" y="2303"/>
                  </a:lnTo>
                  <a:lnTo>
                    <a:pt x="2303" y="2233"/>
                  </a:lnTo>
                  <a:lnTo>
                    <a:pt x="2276" y="2159"/>
                  </a:lnTo>
                  <a:lnTo>
                    <a:pt x="2231" y="2020"/>
                  </a:lnTo>
                  <a:lnTo>
                    <a:pt x="2185" y="1872"/>
                  </a:lnTo>
                  <a:lnTo>
                    <a:pt x="2178" y="1848"/>
                  </a:lnTo>
                  <a:lnTo>
                    <a:pt x="2169" y="1827"/>
                  </a:lnTo>
                  <a:lnTo>
                    <a:pt x="2159" y="1809"/>
                  </a:lnTo>
                  <a:lnTo>
                    <a:pt x="2148" y="1794"/>
                  </a:lnTo>
                  <a:lnTo>
                    <a:pt x="2135" y="1782"/>
                  </a:lnTo>
                  <a:lnTo>
                    <a:pt x="2129" y="1779"/>
                  </a:lnTo>
                  <a:lnTo>
                    <a:pt x="2122" y="1775"/>
                  </a:lnTo>
                  <a:lnTo>
                    <a:pt x="2108" y="1770"/>
                  </a:lnTo>
                  <a:lnTo>
                    <a:pt x="2093" y="1768"/>
                  </a:lnTo>
                  <a:lnTo>
                    <a:pt x="2079" y="1771"/>
                  </a:lnTo>
                  <a:lnTo>
                    <a:pt x="2063" y="1776"/>
                  </a:lnTo>
                  <a:lnTo>
                    <a:pt x="2049" y="1785"/>
                  </a:lnTo>
                  <a:lnTo>
                    <a:pt x="2037" y="1798"/>
                  </a:lnTo>
                  <a:lnTo>
                    <a:pt x="2024" y="1814"/>
                  </a:lnTo>
                  <a:lnTo>
                    <a:pt x="2011" y="1836"/>
                  </a:lnTo>
                  <a:lnTo>
                    <a:pt x="2001" y="1860"/>
                  </a:lnTo>
                  <a:lnTo>
                    <a:pt x="1993" y="1888"/>
                  </a:lnTo>
                  <a:lnTo>
                    <a:pt x="1947" y="2080"/>
                  </a:lnTo>
                  <a:lnTo>
                    <a:pt x="1921" y="2197"/>
                  </a:lnTo>
                  <a:lnTo>
                    <a:pt x="1905" y="2273"/>
                  </a:lnTo>
                  <a:lnTo>
                    <a:pt x="1898" y="2289"/>
                  </a:lnTo>
                  <a:lnTo>
                    <a:pt x="1889" y="2303"/>
                  </a:lnTo>
                  <a:lnTo>
                    <a:pt x="1881" y="2314"/>
                  </a:lnTo>
                  <a:lnTo>
                    <a:pt x="1872" y="2324"/>
                  </a:lnTo>
                  <a:lnTo>
                    <a:pt x="1853" y="2341"/>
                  </a:lnTo>
                  <a:lnTo>
                    <a:pt x="1843" y="2347"/>
                  </a:lnTo>
                  <a:lnTo>
                    <a:pt x="1833" y="2354"/>
                  </a:lnTo>
                  <a:lnTo>
                    <a:pt x="1812" y="2360"/>
                  </a:lnTo>
                  <a:lnTo>
                    <a:pt x="1792" y="2363"/>
                  </a:lnTo>
                  <a:lnTo>
                    <a:pt x="1770" y="2363"/>
                  </a:lnTo>
                  <a:lnTo>
                    <a:pt x="1750" y="2359"/>
                  </a:lnTo>
                  <a:lnTo>
                    <a:pt x="1709" y="2343"/>
                  </a:lnTo>
                  <a:lnTo>
                    <a:pt x="1673" y="2322"/>
                  </a:lnTo>
                  <a:lnTo>
                    <a:pt x="1643" y="2298"/>
                  </a:lnTo>
                  <a:lnTo>
                    <a:pt x="1621" y="2273"/>
                  </a:lnTo>
                  <a:lnTo>
                    <a:pt x="1603" y="2245"/>
                  </a:lnTo>
                  <a:lnTo>
                    <a:pt x="1587" y="2217"/>
                  </a:lnTo>
                  <a:lnTo>
                    <a:pt x="1559" y="2159"/>
                  </a:lnTo>
                  <a:lnTo>
                    <a:pt x="1537" y="2103"/>
                  </a:lnTo>
                  <a:lnTo>
                    <a:pt x="1519" y="2049"/>
                  </a:lnTo>
                  <a:lnTo>
                    <a:pt x="1506" y="2003"/>
                  </a:lnTo>
                  <a:lnTo>
                    <a:pt x="1499" y="1967"/>
                  </a:lnTo>
                  <a:lnTo>
                    <a:pt x="1492" y="1934"/>
                  </a:lnTo>
                  <a:lnTo>
                    <a:pt x="1479" y="1902"/>
                  </a:lnTo>
                  <a:lnTo>
                    <a:pt x="1467" y="1877"/>
                  </a:lnTo>
                  <a:lnTo>
                    <a:pt x="1454" y="1858"/>
                  </a:lnTo>
                  <a:lnTo>
                    <a:pt x="1441" y="1842"/>
                  </a:lnTo>
                  <a:lnTo>
                    <a:pt x="1428" y="1833"/>
                  </a:lnTo>
                  <a:lnTo>
                    <a:pt x="1416" y="1828"/>
                  </a:lnTo>
                  <a:lnTo>
                    <a:pt x="1403" y="1827"/>
                  </a:lnTo>
                  <a:lnTo>
                    <a:pt x="1391" y="1830"/>
                  </a:lnTo>
                  <a:lnTo>
                    <a:pt x="1379" y="1836"/>
                  </a:lnTo>
                  <a:lnTo>
                    <a:pt x="1369" y="1845"/>
                  </a:lnTo>
                  <a:lnTo>
                    <a:pt x="1357" y="1855"/>
                  </a:lnTo>
                  <a:lnTo>
                    <a:pt x="1347" y="1869"/>
                  </a:lnTo>
                  <a:lnTo>
                    <a:pt x="1338" y="1884"/>
                  </a:lnTo>
                  <a:lnTo>
                    <a:pt x="1330" y="1900"/>
                  </a:lnTo>
                  <a:lnTo>
                    <a:pt x="1317" y="1934"/>
                  </a:lnTo>
                  <a:lnTo>
                    <a:pt x="1307" y="1967"/>
                  </a:lnTo>
                  <a:lnTo>
                    <a:pt x="1296" y="1999"/>
                  </a:lnTo>
                  <a:lnTo>
                    <a:pt x="1283" y="2029"/>
                  </a:lnTo>
                  <a:lnTo>
                    <a:pt x="1269" y="2057"/>
                  </a:lnTo>
                  <a:lnTo>
                    <a:pt x="1238" y="2106"/>
                  </a:lnTo>
                  <a:lnTo>
                    <a:pt x="1204" y="2150"/>
                  </a:lnTo>
                  <a:lnTo>
                    <a:pt x="1167" y="2187"/>
                  </a:lnTo>
                  <a:lnTo>
                    <a:pt x="1127" y="2219"/>
                  </a:lnTo>
                  <a:lnTo>
                    <a:pt x="1088" y="2244"/>
                  </a:lnTo>
                  <a:lnTo>
                    <a:pt x="1050" y="2264"/>
                  </a:lnTo>
                  <a:lnTo>
                    <a:pt x="1011" y="2282"/>
                  </a:lnTo>
                  <a:lnTo>
                    <a:pt x="976" y="2295"/>
                  </a:lnTo>
                  <a:lnTo>
                    <a:pt x="915" y="2312"/>
                  </a:lnTo>
                  <a:lnTo>
                    <a:pt x="890" y="2315"/>
                  </a:lnTo>
                  <a:lnTo>
                    <a:pt x="871" y="2318"/>
                  </a:lnTo>
                  <a:lnTo>
                    <a:pt x="856" y="2319"/>
                  </a:lnTo>
                  <a:lnTo>
                    <a:pt x="504" y="2319"/>
                  </a:lnTo>
                  <a:lnTo>
                    <a:pt x="478" y="2317"/>
                  </a:lnTo>
                  <a:lnTo>
                    <a:pt x="455" y="2310"/>
                  </a:lnTo>
                  <a:lnTo>
                    <a:pt x="417" y="2294"/>
                  </a:lnTo>
                  <a:lnTo>
                    <a:pt x="402" y="2284"/>
                  </a:lnTo>
                  <a:lnTo>
                    <a:pt x="388" y="2272"/>
                  </a:lnTo>
                  <a:lnTo>
                    <a:pt x="376" y="2261"/>
                  </a:lnTo>
                  <a:lnTo>
                    <a:pt x="367" y="2248"/>
                  </a:lnTo>
                  <a:lnTo>
                    <a:pt x="359" y="2236"/>
                  </a:lnTo>
                  <a:lnTo>
                    <a:pt x="352" y="2225"/>
                  </a:lnTo>
                  <a:lnTo>
                    <a:pt x="343" y="2204"/>
                  </a:lnTo>
                  <a:lnTo>
                    <a:pt x="338" y="2185"/>
                  </a:lnTo>
                  <a:lnTo>
                    <a:pt x="302" y="1614"/>
                  </a:lnTo>
                  <a:lnTo>
                    <a:pt x="268" y="1043"/>
                  </a:lnTo>
                  <a:lnTo>
                    <a:pt x="251" y="865"/>
                  </a:lnTo>
                  <a:lnTo>
                    <a:pt x="235" y="709"/>
                  </a:lnTo>
                  <a:lnTo>
                    <a:pt x="214" y="573"/>
                  </a:lnTo>
                  <a:lnTo>
                    <a:pt x="194" y="454"/>
                  </a:lnTo>
                  <a:lnTo>
                    <a:pt x="172" y="355"/>
                  </a:lnTo>
                  <a:lnTo>
                    <a:pt x="149" y="270"/>
                  </a:lnTo>
                  <a:lnTo>
                    <a:pt x="128" y="200"/>
                  </a:lnTo>
                  <a:lnTo>
                    <a:pt x="105" y="144"/>
                  </a:lnTo>
                  <a:lnTo>
                    <a:pt x="84" y="98"/>
                  </a:lnTo>
                  <a:lnTo>
                    <a:pt x="64" y="64"/>
                  </a:lnTo>
                  <a:lnTo>
                    <a:pt x="46" y="40"/>
                  </a:lnTo>
                  <a:lnTo>
                    <a:pt x="31" y="22"/>
                  </a:lnTo>
                  <a:lnTo>
                    <a:pt x="8" y="4"/>
                  </a:lnTo>
                  <a:lnTo>
                    <a:pt x="0" y="0"/>
                  </a:lnTo>
                </a:path>
              </a:pathLst>
            </a:custGeom>
            <a:noFill/>
            <a:ln w="38100">
              <a:solidFill>
                <a:srgbClr val="00FFFF"/>
              </a:solidFill>
              <a:round/>
              <a:headEnd/>
              <a:tailEnd/>
            </a:ln>
          </p:spPr>
          <p:txBody>
            <a:bodyPr/>
            <a:lstStyle/>
            <a:p>
              <a:pPr eaLnBrk="0" fontAlgn="base" hangingPunct="0">
                <a:spcBef>
                  <a:spcPct val="0"/>
                </a:spcBef>
                <a:spcAft>
                  <a:spcPct val="0"/>
                </a:spcAft>
              </a:pPr>
              <a:endParaRPr lang="pl-PL">
                <a:solidFill>
                  <a:srgbClr val="FFFFFF"/>
                </a:solidFill>
                <a:latin typeface="Cambria" pitchFamily="18" charset="0"/>
              </a:endParaRPr>
            </a:p>
          </p:txBody>
        </p:sp>
      </p:grpSp>
      <p:sp>
        <p:nvSpPr>
          <p:cNvPr id="30739" name="Line 29"/>
          <p:cNvSpPr>
            <a:spLocks noChangeShapeType="1"/>
          </p:cNvSpPr>
          <p:nvPr/>
        </p:nvSpPr>
        <p:spPr bwMode="auto">
          <a:xfrm>
            <a:off x="2514601" y="4784725"/>
            <a:ext cx="7458075"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40" name="Rectangle 30"/>
          <p:cNvSpPr>
            <a:spLocks noChangeArrowheads="1"/>
          </p:cNvSpPr>
          <p:nvPr/>
        </p:nvSpPr>
        <p:spPr bwMode="auto">
          <a:xfrm>
            <a:off x="1657350" y="133350"/>
            <a:ext cx="9258300" cy="1143000"/>
          </a:xfrm>
          <a:prstGeom prst="rect">
            <a:avLst/>
          </a:prstGeom>
          <a:noFill/>
          <a:ln w="9525">
            <a:noFill/>
            <a:miter lim="800000"/>
            <a:headEnd/>
            <a:tailEnd/>
          </a:ln>
        </p:spPr>
        <p:txBody>
          <a:bodyPr lIns="0" tIns="0" rIns="0" bIns="54864" anchor="ctr"/>
          <a:lstStyle/>
          <a:p>
            <a:pPr fontAlgn="base">
              <a:spcBef>
                <a:spcPct val="0"/>
              </a:spcBef>
              <a:spcAft>
                <a:spcPct val="0"/>
              </a:spcAft>
            </a:pPr>
            <a:r>
              <a:rPr lang="pl-PL" sz="3400">
                <a:solidFill>
                  <a:srgbClr val="FFFFFF"/>
                </a:solidFill>
                <a:latin typeface="Cambria" pitchFamily="18" charset="0"/>
              </a:rPr>
              <a:t>Fazy terapii zaburzenia afektywnego dwubiegunowego</a:t>
            </a:r>
            <a:endParaRPr lang="en-US" sz="3000">
              <a:solidFill>
                <a:srgbClr val="FFFFFF"/>
              </a:solidFill>
              <a:latin typeface="Cambria" pitchFamily="18" charset="0"/>
            </a:endParaRPr>
          </a:p>
        </p:txBody>
      </p:sp>
      <p:sp>
        <p:nvSpPr>
          <p:cNvPr id="30741" name="Line 31"/>
          <p:cNvSpPr>
            <a:spLocks noChangeShapeType="1"/>
          </p:cNvSpPr>
          <p:nvPr/>
        </p:nvSpPr>
        <p:spPr bwMode="auto">
          <a:xfrm>
            <a:off x="1143000" y="1377950"/>
            <a:ext cx="10287000"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42" name="Line 32"/>
          <p:cNvSpPr>
            <a:spLocks noChangeShapeType="1"/>
          </p:cNvSpPr>
          <p:nvPr/>
        </p:nvSpPr>
        <p:spPr bwMode="auto">
          <a:xfrm>
            <a:off x="1143000" y="6237288"/>
            <a:ext cx="10287000"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pl-PL">
              <a:solidFill>
                <a:srgbClr val="FFFFFF"/>
              </a:solidFill>
              <a:latin typeface="Garamond" pitchFamily="18" charset="0"/>
            </a:endParaRPr>
          </a:p>
        </p:txBody>
      </p:sp>
      <p:sp>
        <p:nvSpPr>
          <p:cNvPr id="30743" name="Text Box 33"/>
          <p:cNvSpPr txBox="1">
            <a:spLocks noChangeArrowheads="1"/>
          </p:cNvSpPr>
          <p:nvPr/>
        </p:nvSpPr>
        <p:spPr bwMode="auto">
          <a:xfrm>
            <a:off x="1524001" y="6243638"/>
            <a:ext cx="6450013" cy="311150"/>
          </a:xfrm>
          <a:prstGeom prst="rect">
            <a:avLst/>
          </a:prstGeom>
          <a:noFill/>
          <a:ln w="9525">
            <a:noFill/>
            <a:miter lim="800000"/>
            <a:headEnd/>
            <a:tailEnd/>
          </a:ln>
        </p:spPr>
        <p:txBody>
          <a:bodyPr>
            <a:spAutoFit/>
          </a:bodyPr>
          <a:lstStyle/>
          <a:p>
            <a:pPr fontAlgn="base">
              <a:lnSpc>
                <a:spcPct val="80000"/>
              </a:lnSpc>
              <a:spcBef>
                <a:spcPct val="0"/>
              </a:spcBef>
              <a:spcAft>
                <a:spcPct val="0"/>
              </a:spcAft>
            </a:pPr>
            <a:r>
              <a:rPr lang="en-US" b="1">
                <a:solidFill>
                  <a:srgbClr val="FFFFFF"/>
                </a:solidFill>
                <a:latin typeface="Cambria" pitchFamily="18" charset="0"/>
                <a:cs typeface="Times New Roman" pitchFamily="18" charset="0"/>
              </a:rPr>
              <a:t>Frank E, i in. </a:t>
            </a:r>
            <a:r>
              <a:rPr lang="en-US" b="1" i="1">
                <a:solidFill>
                  <a:srgbClr val="FFFFFF"/>
                </a:solidFill>
                <a:latin typeface="Cambria" pitchFamily="18" charset="0"/>
                <a:cs typeface="Times New Roman" pitchFamily="18" charset="0"/>
              </a:rPr>
              <a:t>Biol Psychiatry.</a:t>
            </a:r>
            <a:r>
              <a:rPr lang="en-US" b="1">
                <a:solidFill>
                  <a:srgbClr val="FFFFFF"/>
                </a:solidFill>
                <a:latin typeface="Cambria" pitchFamily="18" charset="0"/>
                <a:cs typeface="Times New Roman" pitchFamily="18" charset="0"/>
              </a:rPr>
              <a:t> 2000;48(6):593-604.</a:t>
            </a:r>
            <a:r>
              <a:rPr lang="en-US" b="1">
                <a:solidFill>
                  <a:srgbClr val="FFFFFF"/>
                </a:solidFill>
                <a:latin typeface="Cambria" pitchFamily="18" charset="0"/>
              </a:rPr>
              <a:t> </a:t>
            </a:r>
            <a:endParaRPr lang="en-GB" b="1">
              <a:solidFill>
                <a:srgbClr val="FFFFFF"/>
              </a:solidFill>
              <a:latin typeface="Cambria" pitchFamily="18" charset="0"/>
            </a:endParaRPr>
          </a:p>
        </p:txBody>
      </p:sp>
    </p:spTree>
    <p:extLst>
      <p:ext uri="{BB962C8B-B14F-4D97-AF65-F5344CB8AC3E}">
        <p14:creationId xmlns:p14="http://schemas.microsoft.com/office/powerpoint/2010/main" val="1245453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5162" y="1178213"/>
            <a:ext cx="7200897" cy="977900"/>
          </a:xfrm>
        </p:spPr>
        <p:txBody>
          <a:bodyPr>
            <a:normAutofit/>
          </a:bodyPr>
          <a:lstStyle/>
          <a:p>
            <a:r>
              <a:rPr lang="pl-PL" sz="2400" dirty="0"/>
              <a:t>Spektrum zaburzeń dwubiegunowych </a:t>
            </a:r>
          </a:p>
        </p:txBody>
      </p:sp>
      <p:graphicFrame>
        <p:nvGraphicFramePr>
          <p:cNvPr id="4" name="Symbol zastępczy zawartości 3"/>
          <p:cNvGraphicFramePr>
            <a:graphicFrameLocks noGrp="1"/>
          </p:cNvGraphicFramePr>
          <p:nvPr>
            <p:ph idx="1"/>
            <p:extLst/>
          </p:nvPr>
        </p:nvGraphicFramePr>
        <p:xfrm>
          <a:off x="2485158" y="1958686"/>
          <a:ext cx="7200900" cy="3616586"/>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74320">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265844">
                <a:tc>
                  <a:txBody>
                    <a:bodyPr/>
                    <a:lstStyle/>
                    <a:p>
                      <a:r>
                        <a:rPr lang="pl-PL" sz="1200" dirty="0">
                          <a:effectLst>
                            <a:outerShdw blurRad="38100" dist="38100" dir="2700000" algn="tl">
                              <a:srgbClr val="000000">
                                <a:alpha val="43137"/>
                              </a:srgbClr>
                            </a:outerShdw>
                          </a:effectLst>
                        </a:rPr>
                        <a:t>Konieczność dla rozpoznania manii/hipomanii jednocześnie wzmożonego nastroju i zwiększonej aktywności / energii</a:t>
                      </a:r>
                    </a:p>
                    <a:p>
                      <a:r>
                        <a:rPr lang="pl-PL" sz="1200" dirty="0">
                          <a:effectLst>
                            <a:outerShdw blurRad="38100" dist="38100" dir="2700000" algn="tl">
                              <a:srgbClr val="000000">
                                <a:alpha val="43137"/>
                              </a:srgbClr>
                            </a:outerShdw>
                          </a:effectLst>
                        </a:rPr>
                        <a:t>Zniesienie odrębnego epizodu mieszanego – wprowadzenie oznaczenia</a:t>
                      </a:r>
                      <a:r>
                        <a:rPr lang="pl-PL" sz="1200" baseline="0" dirty="0">
                          <a:effectLst>
                            <a:outerShdw blurRad="38100" dist="38100" dir="2700000" algn="tl">
                              <a:srgbClr val="000000">
                                <a:alpha val="43137"/>
                              </a:srgbClr>
                            </a:outerShdw>
                          </a:effectLst>
                        </a:rPr>
                        <a:t> epizod manii / hipomanii / depresji z cechami mieszanymi </a:t>
                      </a:r>
                      <a:endParaRPr lang="pl-PL" sz="12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200" dirty="0">
                          <a:effectLst>
                            <a:outerShdw blurRad="38100" dist="38100" dir="2700000" algn="tl">
                              <a:srgbClr val="000000">
                                <a:alpha val="43137"/>
                              </a:srgbClr>
                            </a:outerShdw>
                          </a:effectLst>
                        </a:rPr>
                        <a:t>Uniknięcie</a:t>
                      </a:r>
                      <a:r>
                        <a:rPr lang="pl-PL" sz="1200" baseline="0" dirty="0">
                          <a:effectLst>
                            <a:outerShdw blurRad="38100" dist="38100" dir="2700000" algn="tl">
                              <a:srgbClr val="000000">
                                <a:alpha val="43137"/>
                              </a:srgbClr>
                            </a:outerShdw>
                          </a:effectLst>
                        </a:rPr>
                        <a:t> braku trafności diagnostycznej na podstawie tylko </a:t>
                      </a:r>
                      <a:r>
                        <a:rPr lang="pl-PL" sz="1200" dirty="0">
                          <a:effectLst>
                            <a:outerShdw blurRad="38100" dist="38100" dir="2700000" algn="tl">
                              <a:srgbClr val="000000">
                                <a:alpha val="43137"/>
                              </a:srgbClr>
                            </a:outerShdw>
                          </a:effectLst>
                        </a:rPr>
                        <a:t>wzmożonego nastroju lub zwiększonej aktywności / energii</a:t>
                      </a:r>
                    </a:p>
                    <a:p>
                      <a:pPr marL="0" marR="0" indent="0" algn="l" defTabSz="457200" rtl="0" eaLnBrk="1" fontAlgn="auto" latinLnBrk="0" hangingPunct="1">
                        <a:lnSpc>
                          <a:spcPct val="100000"/>
                        </a:lnSpc>
                        <a:spcBef>
                          <a:spcPts val="0"/>
                        </a:spcBef>
                        <a:spcAft>
                          <a:spcPts val="0"/>
                        </a:spcAft>
                        <a:buClrTx/>
                        <a:buSzTx/>
                        <a:buFontTx/>
                        <a:buNone/>
                        <a:tabLst/>
                        <a:defRPr/>
                      </a:pPr>
                      <a:r>
                        <a:rPr lang="pl-PL" sz="1200" dirty="0">
                          <a:effectLst>
                            <a:outerShdw blurRad="38100" dist="38100" dir="2700000" algn="tl">
                              <a:srgbClr val="000000">
                                <a:alpha val="43137"/>
                              </a:srgbClr>
                            </a:outerShdw>
                          </a:effectLst>
                        </a:rPr>
                        <a:t>Nierealny wymóg</a:t>
                      </a:r>
                      <a:r>
                        <a:rPr lang="pl-PL" sz="1200" baseline="0" dirty="0">
                          <a:effectLst>
                            <a:outerShdw blurRad="38100" dist="38100" dir="2700000" algn="tl">
                              <a:srgbClr val="000000">
                                <a:alpha val="43137"/>
                              </a:srgbClr>
                            </a:outerShdw>
                          </a:effectLst>
                        </a:rPr>
                        <a:t> w DSM-IV  w epizodzie mieszanym jednocześnie pełnych cech manii/hipomanii/depresji</a:t>
                      </a:r>
                      <a:endParaRPr lang="pl-PL" sz="12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1"/>
                  </a:ext>
                </a:extLst>
              </a:tr>
              <a:tr h="1034401">
                <a:tc>
                  <a:txBody>
                    <a:bodyPr/>
                    <a:lstStyle/>
                    <a:p>
                      <a:r>
                        <a:rPr lang="pl-PL" sz="1200" dirty="0">
                          <a:effectLst>
                            <a:outerShdw blurRad="38100" dist="38100" dir="2700000" algn="tl">
                              <a:srgbClr val="000000">
                                <a:alpha val="43137"/>
                              </a:srgbClr>
                            </a:outerShdw>
                          </a:effectLst>
                        </a:rPr>
                        <a:t>Diagnoza zaburzenia</a:t>
                      </a:r>
                      <a:r>
                        <a:rPr lang="pl-PL" sz="1200" baseline="0" dirty="0">
                          <a:effectLst>
                            <a:outerShdw blurRad="38100" dist="38100" dir="2700000" algn="tl">
                              <a:srgbClr val="000000">
                                <a:alpha val="43137"/>
                              </a:srgbClr>
                            </a:outerShdw>
                          </a:effectLst>
                        </a:rPr>
                        <a:t> dwubiegunowego typu II na podstawie danych z wywiadu o hipomanii z dostateczną ilością spełnianych objawów przy krótszym czasie trwania lub mniejszej ilości objawów przy dostatecznym czasie trwania (4 dni)</a:t>
                      </a:r>
                      <a:endParaRPr lang="pl-PL" sz="1200" dirty="0">
                        <a:effectLst>
                          <a:outerShdw blurRad="38100" dist="38100" dir="2700000" algn="tl">
                            <a:srgbClr val="000000">
                              <a:alpha val="43137"/>
                            </a:srgbClr>
                          </a:outerShdw>
                        </a:effectLst>
                      </a:endParaRPr>
                    </a:p>
                  </a:txBody>
                  <a:tcPr marL="68580" marR="68580" marT="34290" marB="34290"/>
                </a:tc>
                <a:tc>
                  <a:txBody>
                    <a:bodyPr/>
                    <a:lstStyle/>
                    <a:p>
                      <a:r>
                        <a:rPr lang="pl-PL" sz="1200" dirty="0">
                          <a:effectLst>
                            <a:outerShdw blurRad="38100" dist="38100" dir="2700000" algn="tl">
                              <a:srgbClr val="000000">
                                <a:alpha val="43137"/>
                              </a:srgbClr>
                            </a:outerShdw>
                          </a:effectLst>
                        </a:rPr>
                        <a:t>Realistyczne podejście do typu II</a:t>
                      </a:r>
                    </a:p>
                  </a:txBody>
                  <a:tcPr marL="68580" marR="68580" marT="34290" marB="34290"/>
                </a:tc>
                <a:extLst>
                  <a:ext uri="{0D108BD9-81ED-4DB2-BD59-A6C34878D82A}">
                    <a16:rowId xmlns:a16="http://schemas.microsoft.com/office/drawing/2014/main" val="10002"/>
                  </a:ext>
                </a:extLst>
              </a:tr>
              <a:tr h="1034401">
                <a:tc>
                  <a:txBody>
                    <a:bodyPr/>
                    <a:lstStyle/>
                    <a:p>
                      <a:r>
                        <a:rPr lang="pl-PL" sz="1200" dirty="0">
                          <a:effectLst>
                            <a:outerShdw blurRad="38100" dist="38100" dir="2700000" algn="tl">
                              <a:srgbClr val="000000">
                                <a:alpha val="43137"/>
                              </a:srgbClr>
                            </a:outerShdw>
                          </a:effectLst>
                        </a:rPr>
                        <a:t>Oznaczenie zaburzenia dwubiegunowego z cechami lękowymi</a:t>
                      </a:r>
                    </a:p>
                  </a:txBody>
                  <a:tcPr marL="68580" marR="68580" marT="34290" marB="34290"/>
                </a:tc>
                <a:tc>
                  <a:txBody>
                    <a:bodyPr/>
                    <a:lstStyle/>
                    <a:p>
                      <a:r>
                        <a:rPr lang="pl-PL" sz="1200" dirty="0">
                          <a:effectLst>
                            <a:outerShdw blurRad="38100" dist="38100" dir="2700000" algn="tl">
                              <a:srgbClr val="000000">
                                <a:alpha val="43137"/>
                              </a:srgbClr>
                            </a:outerShdw>
                          </a:effectLst>
                        </a:rPr>
                        <a:t>Brak dotychczasowych</a:t>
                      </a:r>
                      <a:r>
                        <a:rPr lang="pl-PL" sz="1200" baseline="0" dirty="0">
                          <a:effectLst>
                            <a:outerShdw blurRad="38100" dist="38100" dir="2700000" algn="tl">
                              <a:srgbClr val="000000">
                                <a:alpha val="43137"/>
                              </a:srgbClr>
                            </a:outerShdw>
                          </a:effectLst>
                        </a:rPr>
                        <a:t> kryteriów lęku w zaburzeniu dwubiegunowym przy dużej częstości zaburzeń lękowych w tej grupie chorych</a:t>
                      </a:r>
                      <a:endParaRPr lang="pl-PL" sz="12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8891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124200" y="2057400"/>
            <a:ext cx="5791200" cy="762000"/>
          </a:xfrm>
          <a:prstGeom prst="rect">
            <a:avLst/>
          </a:prstGeom>
          <a:noFill/>
          <a:ln w="9525">
            <a:noFill/>
            <a:miter lim="800000"/>
            <a:headEnd/>
            <a:tailEnd/>
          </a:ln>
          <a:effectLst/>
        </p:spPr>
        <p:txBody>
          <a:bodyPr>
            <a:spAutoFit/>
          </a:bodyPr>
          <a:lstStyle/>
          <a:p>
            <a:pPr fontAlgn="base">
              <a:spcBef>
                <a:spcPct val="0"/>
              </a:spcBef>
              <a:spcAft>
                <a:spcPct val="0"/>
              </a:spcAft>
            </a:pPr>
            <a:r>
              <a:rPr kumimoji="1" lang="pl-PL" sz="4400" b="1">
                <a:solidFill>
                  <a:srgbClr val="FFCC00"/>
                </a:solidFill>
                <a:effectLst>
                  <a:outerShdw blurRad="38100" dist="38100" dir="2700000" algn="tl">
                    <a:srgbClr val="000000"/>
                  </a:outerShdw>
                </a:effectLst>
                <a:latin typeface="Comic Sans MS" pitchFamily="66" charset="0"/>
                <a:cs typeface="Arial" pitchFamily="34" charset="0"/>
              </a:rPr>
              <a:t>STUDENT MUZYKI</a:t>
            </a:r>
          </a:p>
        </p:txBody>
      </p:sp>
      <p:sp>
        <p:nvSpPr>
          <p:cNvPr id="2051" name="Text Box 3"/>
          <p:cNvSpPr txBox="1">
            <a:spLocks noChangeArrowheads="1"/>
          </p:cNvSpPr>
          <p:nvPr/>
        </p:nvSpPr>
        <p:spPr bwMode="auto">
          <a:xfrm>
            <a:off x="5257800" y="3962400"/>
            <a:ext cx="4495800" cy="1938992"/>
          </a:xfrm>
          <a:prstGeom prst="rect">
            <a:avLst/>
          </a:prstGeom>
          <a:noFill/>
          <a:ln w="9525">
            <a:noFill/>
            <a:miter lim="800000"/>
            <a:headEnd/>
            <a:tailEnd/>
          </a:ln>
          <a:effectLst/>
        </p:spPr>
        <p:txBody>
          <a:bodyPr>
            <a:spAutoFit/>
          </a:bodyPr>
          <a:lstStyle/>
          <a:p>
            <a:pPr fontAlgn="base">
              <a:spcBef>
                <a:spcPct val="50000"/>
              </a:spcBef>
              <a:spcAft>
                <a:spcPct val="0"/>
              </a:spcAft>
            </a:pPr>
            <a:r>
              <a:rPr kumimoji="1" lang="pl-PL" sz="2400" b="1">
                <a:solidFill>
                  <a:srgbClr val="FFCC00"/>
                </a:solidFill>
                <a:effectLst>
                  <a:outerShdw blurRad="38100" dist="38100" dir="2700000" algn="tl">
                    <a:srgbClr val="000000"/>
                  </a:outerShdw>
                </a:effectLst>
                <a:latin typeface="Comic Sans MS" pitchFamily="66" charset="0"/>
                <a:cs typeface="Arial" pitchFamily="34" charset="0"/>
              </a:rPr>
              <a:t>Opis przypadku </a:t>
            </a:r>
          </a:p>
          <a:p>
            <a:pPr fontAlgn="base">
              <a:spcBef>
                <a:spcPct val="50000"/>
              </a:spcBef>
              <a:spcAft>
                <a:spcPct val="0"/>
              </a:spcAft>
            </a:pPr>
            <a:r>
              <a:rPr kumimoji="1" lang="pl-PL" sz="2400" b="1">
                <a:solidFill>
                  <a:srgbClr val="FFCC00"/>
                </a:solidFill>
                <a:effectLst>
                  <a:outerShdw blurRad="38100" dist="38100" dir="2700000" algn="tl">
                    <a:srgbClr val="000000"/>
                  </a:outerShdw>
                </a:effectLst>
                <a:latin typeface="Comic Sans MS" pitchFamily="66" charset="0"/>
                <a:cs typeface="Arial" pitchFamily="34" charset="0"/>
              </a:rPr>
              <a:t>wg E. Kraepelina (1856-1926)</a:t>
            </a:r>
          </a:p>
          <a:p>
            <a:pPr fontAlgn="base">
              <a:spcBef>
                <a:spcPct val="50000"/>
              </a:spcBef>
              <a:spcAft>
                <a:spcPct val="0"/>
              </a:spcAft>
            </a:pPr>
            <a:endParaRPr kumimoji="1" lang="pl-PL" sz="2400" b="1">
              <a:solidFill>
                <a:srgbClr val="FFCC00"/>
              </a:solidFill>
              <a:effectLst>
                <a:outerShdw blurRad="38100" dist="38100" dir="2700000" algn="tl">
                  <a:srgbClr val="000000"/>
                </a:outerShdw>
              </a:effectLst>
              <a:latin typeface="Comic Sans MS" pitchFamily="66" charset="0"/>
              <a:cs typeface="Arial" pitchFamily="34" charset="0"/>
            </a:endParaRPr>
          </a:p>
        </p:txBody>
      </p:sp>
      <p:sp>
        <p:nvSpPr>
          <p:cNvPr id="6" name="Symbol zastępczy stopki 5"/>
          <p:cNvSpPr>
            <a:spLocks noGrp="1"/>
          </p:cNvSpPr>
          <p:nvPr>
            <p:ph type="ftr" sz="quarter" idx="11"/>
          </p:nvPr>
        </p:nvSpPr>
        <p:spPr/>
        <p:txBody>
          <a:bodyPr/>
          <a:lstStyle/>
          <a:p>
            <a:pPr fontAlgn="base">
              <a:spcBef>
                <a:spcPct val="0"/>
              </a:spcBef>
              <a:spcAft>
                <a:spcPct val="0"/>
              </a:spcAft>
            </a:pPr>
            <a:r>
              <a:rPr lang="pl-PL">
                <a:solidFill>
                  <a:prstClr val="white">
                    <a:shade val="50000"/>
                  </a:prstClr>
                </a:solidFill>
                <a:latin typeface="Arial" pitchFamily="34" charset="0"/>
                <a:cs typeface="Arial" pitchFamily="34" charset="0"/>
              </a:rPr>
              <a:t>translacja  A. Wojtulewska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0-#ppt_w/2"/>
                                          </p:val>
                                        </p:tav>
                                        <p:tav tm="100000">
                                          <p:val>
                                            <p:strVal val="#ppt_x"/>
                                          </p:val>
                                        </p:tav>
                                      </p:tavLst>
                                    </p:anim>
                                    <p:anim calcmode="lin" valueType="num">
                                      <p:cBhvr additive="base">
                                        <p:cTn id="8"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2514600" y="1447800"/>
            <a:ext cx="6858000" cy="4154984"/>
          </a:xfrm>
          <a:prstGeom prst="rect">
            <a:avLst/>
          </a:prstGeom>
          <a:noFill/>
          <a:ln w="9525">
            <a:noFill/>
            <a:miter lim="800000"/>
            <a:headEnd/>
            <a:tailEnd/>
          </a:ln>
          <a:effectLst/>
        </p:spPr>
        <p:txBody>
          <a:bodyPr>
            <a:spAutoFit/>
          </a:bodyPr>
          <a:lstStyle/>
          <a:p>
            <a:pPr fontAlgn="base">
              <a:spcBef>
                <a:spcPct val="0"/>
              </a:spcBef>
              <a:spcAft>
                <a:spcPct val="0"/>
              </a:spcAft>
            </a:pPr>
            <a:r>
              <a:rPr kumimoji="1" lang="pl-PL" sz="2400">
                <a:solidFill>
                  <a:srgbClr val="FFCC00"/>
                </a:solidFill>
                <a:latin typeface="Comic Sans MS" pitchFamily="66" charset="0"/>
                <a:cs typeface="Arial" pitchFamily="34" charset="0"/>
              </a:rPr>
              <a:t>19 letni, bardzo uzdolniony student muzyki, w trakcie nauki z niewiadomych przyczyn zachorował, czuł się osamotniony i nieswojo. </a:t>
            </a:r>
          </a:p>
          <a:p>
            <a:pPr fontAlgn="base">
              <a:spcBef>
                <a:spcPct val="0"/>
              </a:spcBef>
              <a:spcAft>
                <a:spcPct val="0"/>
              </a:spcAft>
            </a:pPr>
            <a:r>
              <a:rPr kumimoji="1" lang="pl-PL" sz="2400">
                <a:solidFill>
                  <a:srgbClr val="FFCC00"/>
                </a:solidFill>
                <a:latin typeface="Comic Sans MS" pitchFamily="66" charset="0"/>
                <a:cs typeface="Arial" pitchFamily="34" charset="0"/>
              </a:rPr>
              <a:t>Ze wszystkich planów, które dotąd snuł rezygnował. </a:t>
            </a:r>
          </a:p>
          <a:p>
            <a:pPr fontAlgn="base">
              <a:spcBef>
                <a:spcPct val="0"/>
              </a:spcBef>
              <a:spcAft>
                <a:spcPct val="0"/>
              </a:spcAft>
            </a:pPr>
            <a:r>
              <a:rPr kumimoji="1" lang="pl-PL" sz="2400">
                <a:solidFill>
                  <a:srgbClr val="FFCC00"/>
                </a:solidFill>
                <a:latin typeface="Comic Sans MS" pitchFamily="66" charset="0"/>
                <a:cs typeface="Arial" pitchFamily="34" charset="0"/>
              </a:rPr>
              <a:t>Podczas pobytu w Monachium miał wrażenie, że ludzie na ulicy chcieli mu coś powiedzieć. Przy sąsiednim stole w pubie, słyszał natarczywe uwagi, na które odpowiadał agresywnie. </a:t>
            </a:r>
          </a:p>
          <a:p>
            <a:pPr fontAlgn="base">
              <a:spcBef>
                <a:spcPct val="0"/>
              </a:spcBef>
              <a:spcAft>
                <a:spcPct val="0"/>
              </a:spcAft>
            </a:pPr>
            <a:r>
              <a:rPr kumimoji="1" lang="pl-PL" sz="2400">
                <a:solidFill>
                  <a:srgbClr val="FFCC00"/>
                </a:solidFill>
                <a:latin typeface="Comic Sans MS" pitchFamily="66" charset="0"/>
                <a:cs typeface="Arial" pitchFamily="34" charset="0"/>
              </a:rPr>
              <a:t>Słyszał również wyraźne głosy studentów, którzy wołali go w drzwiach.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title"/>
          </p:nvPr>
        </p:nvSpPr>
        <p:spPr>
          <a:xfrm>
            <a:off x="1841500" y="52389"/>
            <a:ext cx="8637588" cy="1431925"/>
          </a:xfrm>
        </p:spPr>
        <p:txBody>
          <a:bodyPr/>
          <a:lstStyle/>
          <a:p>
            <a:r>
              <a:rPr lang="pl-PL" b="0">
                <a:latin typeface="Comic Sans MS" pitchFamily="66" charset="0"/>
                <a:cs typeface="Times New Roman" charset="0"/>
              </a:rPr>
              <a:t>Co to jest zaburzenie dwubiegunowe?</a:t>
            </a:r>
          </a:p>
        </p:txBody>
      </p:sp>
      <p:sp>
        <p:nvSpPr>
          <p:cNvPr id="147460" name="Rectangle 4"/>
          <p:cNvSpPr>
            <a:spLocks noGrp="1" noChangeArrowheads="1"/>
          </p:cNvSpPr>
          <p:nvPr>
            <p:ph idx="1"/>
          </p:nvPr>
        </p:nvSpPr>
        <p:spPr/>
        <p:txBody>
          <a:bodyPr/>
          <a:lstStyle/>
          <a:p>
            <a:r>
              <a:rPr lang="pl-PL" sz="2800">
                <a:latin typeface="Comic Sans MS" pitchFamily="66" charset="0"/>
                <a:cs typeface="Times New Roman" charset="0"/>
              </a:rPr>
              <a:t>Zaburzenie dwubiegunowe, dawniej nazywane psychozą maniakalno-depresyjną, do taka postać zaburzeń nastroju, w przebiegu którego oprócz objawów depresji pojawiają się stanu przeciwne</a:t>
            </a:r>
            <a:r>
              <a:rPr lang="pl-PL" sz="2800">
                <a:latin typeface="Comic Sans MS" pitchFamily="66" charset="0"/>
              </a:rPr>
              <a:t>go</a:t>
            </a:r>
            <a:r>
              <a:rPr lang="pl-PL" sz="2800">
                <a:latin typeface="Comic Sans MS" pitchFamily="66" charset="0"/>
                <a:cs typeface="Times New Roman" charset="0"/>
              </a:rPr>
              <a:t> , </a:t>
            </a:r>
            <a:r>
              <a:rPr lang="pl-PL" sz="2800">
                <a:latin typeface="Comic Sans MS" pitchFamily="66" charset="0"/>
              </a:rPr>
              <a:t>manii</a:t>
            </a:r>
            <a:r>
              <a:rPr lang="pl-PL" sz="2800">
                <a:latin typeface="Comic Sans MS" pitchFamily="66" charset="0"/>
                <a:cs typeface="Times New Roman" charset="0"/>
              </a:rPr>
              <a:t>, a więc nadmierna aktywność, poczucie wszechogarniającej radości, wrażenie, że jest się do wszystkiego zdolnym. Mania zwykle przez samych chorych nie jest postrzegana jako choroba.</a:t>
            </a:r>
          </a:p>
          <a:p>
            <a:endParaRPr lang="pl-PL" sz="2800">
              <a:latin typeface="Comic Sans MS" pitchFamily="66" charset="0"/>
            </a:endParaRPr>
          </a:p>
        </p:txBody>
      </p:sp>
      <p:sp>
        <p:nvSpPr>
          <p:cNvPr id="4" name="Symbol zastępczy numeru slajdu 5"/>
          <p:cNvSpPr>
            <a:spLocks noGrp="1"/>
          </p:cNvSpPr>
          <p:nvPr>
            <p:ph type="sldNum" sz="quarter" idx="12"/>
          </p:nvPr>
        </p:nvSpPr>
        <p:spPr/>
        <p:txBody>
          <a:bodyPr/>
          <a:lstStyle/>
          <a:p>
            <a:fld id="{940C5B6F-E62E-441B-8BFF-16D5A0E3B568}" type="slidenum">
              <a:rPr lang="pl-PL">
                <a:solidFill>
                  <a:srgbClr val="FFFFFF"/>
                </a:solidFill>
              </a:rPr>
              <a:pPr/>
              <a:t>4</a:t>
            </a:fld>
            <a:endParaRPr lang="pl-PL">
              <a:solidFill>
                <a:srgbClr val="FFFFFF"/>
              </a:solidFill>
            </a:endParaRPr>
          </a:p>
        </p:txBody>
      </p:sp>
    </p:spTree>
    <p:extLst>
      <p:ext uri="{BB962C8B-B14F-4D97-AF65-F5344CB8AC3E}">
        <p14:creationId xmlns:p14="http://schemas.microsoft.com/office/powerpoint/2010/main" val="145663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24200" y="1981200"/>
            <a:ext cx="5638800" cy="2862322"/>
          </a:xfrm>
          <a:prstGeom prst="rect">
            <a:avLst/>
          </a:prstGeom>
          <a:noFill/>
          <a:ln w="9525">
            <a:noFill/>
            <a:miter lim="800000"/>
            <a:headEnd/>
            <a:tailEnd/>
          </a:ln>
          <a:effectLst/>
        </p:spPr>
        <p:txBody>
          <a:bodyPr>
            <a:spAutoFit/>
          </a:bodyPr>
          <a:lstStyle/>
          <a:p>
            <a:pPr fontAlgn="base">
              <a:spcBef>
                <a:spcPct val="0"/>
              </a:spcBef>
              <a:spcAft>
                <a:spcPct val="0"/>
              </a:spcAft>
            </a:pPr>
            <a:r>
              <a:rPr kumimoji="1" lang="pl-PL" sz="2400">
                <a:solidFill>
                  <a:srgbClr val="FFCC00"/>
                </a:solidFill>
                <a:latin typeface="Comic Sans MS" pitchFamily="66" charset="0"/>
                <a:cs typeface="Arial" pitchFamily="34" charset="0"/>
              </a:rPr>
              <a:t>Pospiesznie opuścił Monachium zachowując dużą ostrożność, ponieważ obawiał się że mogą oni go śledzić. </a:t>
            </a:r>
          </a:p>
          <a:p>
            <a:pPr fontAlgn="base">
              <a:spcBef>
                <a:spcPct val="0"/>
              </a:spcBef>
              <a:spcAft>
                <a:spcPct val="0"/>
              </a:spcAft>
            </a:pPr>
            <a:r>
              <a:rPr kumimoji="1" lang="pl-PL" sz="2400">
                <a:solidFill>
                  <a:srgbClr val="FFCC00"/>
                </a:solidFill>
                <a:latin typeface="Comic Sans MS" pitchFamily="66" charset="0"/>
                <a:cs typeface="Arial" pitchFamily="34" charset="0"/>
              </a:rPr>
              <a:t>Od tego momentu słyszał ludzi na ulicy,którzy grożą mu śmiercią, lub chcą podpalić jego dom. </a:t>
            </a:r>
          </a:p>
          <a:p>
            <a:pPr fontAlgn="base">
              <a:spcBef>
                <a:spcPct val="50000"/>
              </a:spcBef>
              <a:spcAft>
                <a:spcPct val="0"/>
              </a:spcAft>
            </a:pPr>
            <a:endParaRPr kumimoji="1" lang="pl-PL" sz="2400">
              <a:solidFill>
                <a:prstClr val="white"/>
              </a:solidFill>
              <a:latin typeface="Arial Narrow"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514600" y="1066801"/>
            <a:ext cx="7010400" cy="4708981"/>
          </a:xfrm>
          <a:prstGeom prst="rect">
            <a:avLst/>
          </a:prstGeom>
          <a:noFill/>
          <a:ln w="9525">
            <a:noFill/>
            <a:miter lim="800000"/>
            <a:headEnd/>
            <a:tailEnd/>
          </a:ln>
          <a:effectLst/>
        </p:spPr>
        <p:txBody>
          <a:bodyPr>
            <a:spAutoFit/>
          </a:bodyPr>
          <a:lstStyle/>
          <a:p>
            <a:pPr fontAlgn="base">
              <a:spcBef>
                <a:spcPct val="0"/>
              </a:spcBef>
              <a:spcAft>
                <a:spcPct val="0"/>
              </a:spcAft>
            </a:pPr>
            <a:r>
              <a:rPr kumimoji="1" lang="pl-PL" sz="2400">
                <a:solidFill>
                  <a:srgbClr val="FFCC00"/>
                </a:solidFill>
                <a:latin typeface="Comic Sans MS" pitchFamily="66" charset="0"/>
                <a:cs typeface="Arial" pitchFamily="34" charset="0"/>
              </a:rPr>
              <a:t>Z tego też powodu nie zapalał światła w swoim pokoju. </a:t>
            </a:r>
          </a:p>
          <a:p>
            <a:pPr fontAlgn="base">
              <a:spcBef>
                <a:spcPct val="0"/>
              </a:spcBef>
              <a:spcAft>
                <a:spcPct val="0"/>
              </a:spcAft>
            </a:pPr>
            <a:r>
              <a:rPr kumimoji="1" lang="pl-PL" sz="2400">
                <a:solidFill>
                  <a:srgbClr val="FFCC00"/>
                </a:solidFill>
                <a:latin typeface="Comic Sans MS" pitchFamily="66" charset="0"/>
                <a:cs typeface="Arial" pitchFamily="34" charset="0"/>
              </a:rPr>
              <a:t>Głosy nakazywały mu, w którym kierunku ma się udać by nie zostać zastrzelonym, a także nakłaniały go do popełnienia samobójstwa.  Wydawało mu się, że prześladowcy czają się wszędzie. </a:t>
            </a:r>
          </a:p>
          <a:p>
            <a:pPr fontAlgn="base">
              <a:spcBef>
                <a:spcPct val="0"/>
              </a:spcBef>
              <a:spcAft>
                <a:spcPct val="0"/>
              </a:spcAft>
            </a:pPr>
            <a:r>
              <a:rPr kumimoji="1" lang="pl-PL" sz="2400">
                <a:solidFill>
                  <a:srgbClr val="FFCC00"/>
                </a:solidFill>
                <a:latin typeface="Comic Sans MS" pitchFamily="66" charset="0"/>
                <a:cs typeface="Arial" pitchFamily="34" charset="0"/>
              </a:rPr>
              <a:t>Ponadto słyszał długie, niepochlebne rozmowy na swój temat. </a:t>
            </a:r>
          </a:p>
          <a:p>
            <a:pPr fontAlgn="base">
              <a:spcBef>
                <a:spcPct val="0"/>
              </a:spcBef>
              <a:spcAft>
                <a:spcPct val="0"/>
              </a:spcAft>
            </a:pPr>
            <a:r>
              <a:rPr kumimoji="1" lang="pl-PL" sz="2400">
                <a:solidFill>
                  <a:srgbClr val="FFCC00"/>
                </a:solidFill>
                <a:latin typeface="Comic Sans MS" pitchFamily="66" charset="0"/>
                <a:cs typeface="Arial" pitchFamily="34" charset="0"/>
              </a:rPr>
              <a:t>W konsekwencji tego wycofał się całkowicie z życia towarzyskiego. </a:t>
            </a:r>
          </a:p>
          <a:p>
            <a:pPr fontAlgn="base">
              <a:spcBef>
                <a:spcPct val="50000"/>
              </a:spcBef>
              <a:spcAft>
                <a:spcPct val="0"/>
              </a:spcAft>
            </a:pPr>
            <a:endParaRPr kumimoji="1" lang="pl-PL" sz="2400">
              <a:solidFill>
                <a:prstClr val="white"/>
              </a:solidFill>
              <a:latin typeface="Comic Sans MS" pitchFamily="66"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19400" y="1524000"/>
            <a:ext cx="6781800" cy="3416320"/>
          </a:xfrm>
          <a:prstGeom prst="rect">
            <a:avLst/>
          </a:prstGeom>
          <a:noFill/>
          <a:ln w="9525">
            <a:noFill/>
            <a:miter lim="800000"/>
            <a:headEnd/>
            <a:tailEnd/>
          </a:ln>
          <a:effectLst/>
        </p:spPr>
        <p:txBody>
          <a:bodyPr>
            <a:spAutoFit/>
          </a:bodyPr>
          <a:lstStyle/>
          <a:p>
            <a:pPr fontAlgn="base">
              <a:spcBef>
                <a:spcPct val="50000"/>
              </a:spcBef>
              <a:spcAft>
                <a:spcPct val="0"/>
              </a:spcAft>
            </a:pPr>
            <a:r>
              <a:rPr kumimoji="1" lang="pl-PL" sz="2400">
                <a:solidFill>
                  <a:srgbClr val="FFCC00"/>
                </a:solidFill>
                <a:latin typeface="Comic Sans MS" pitchFamily="66" charset="0"/>
                <a:cs typeface="Arial" pitchFamily="34" charset="0"/>
              </a:rPr>
              <a:t>Po około 6 miesiącach poczuł się lepiej był spokojny, energiczny, wesoły, zaczął dużo mówić, komponować i wszystko poddawać krytyce. </a:t>
            </a:r>
          </a:p>
          <a:p>
            <a:pPr fontAlgn="base">
              <a:spcBef>
                <a:spcPct val="50000"/>
              </a:spcBef>
              <a:spcAft>
                <a:spcPct val="0"/>
              </a:spcAft>
            </a:pPr>
            <a:r>
              <a:rPr kumimoji="1" lang="pl-PL" sz="2400">
                <a:solidFill>
                  <a:srgbClr val="FFCC00"/>
                </a:solidFill>
                <a:latin typeface="Comic Sans MS" pitchFamily="66" charset="0"/>
                <a:cs typeface="Arial" pitchFamily="34" charset="0"/>
              </a:rPr>
              <a:t>Snuł wielkie plany nie podporządkowując się swojemu nauczycielowi. </a:t>
            </a:r>
          </a:p>
          <a:p>
            <a:pPr fontAlgn="base">
              <a:spcBef>
                <a:spcPct val="50000"/>
              </a:spcBef>
              <a:spcAft>
                <a:spcPct val="0"/>
              </a:spcAft>
            </a:pPr>
            <a:r>
              <a:rPr kumimoji="1" lang="pl-PL" sz="2400">
                <a:solidFill>
                  <a:srgbClr val="FFCC00"/>
                </a:solidFill>
                <a:latin typeface="Comic Sans MS" pitchFamily="66" charset="0"/>
                <a:cs typeface="Arial" pitchFamily="34" charset="0"/>
              </a:rPr>
              <a:t>W tym czasie wciąż słyszał głosy i rozpoznawał w nich szepty wielkich mistrzów.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819400" y="762001"/>
            <a:ext cx="6858000" cy="5262979"/>
          </a:xfrm>
          <a:prstGeom prst="rect">
            <a:avLst/>
          </a:prstGeom>
          <a:noFill/>
          <a:ln w="9525">
            <a:noFill/>
            <a:miter lim="800000"/>
            <a:headEnd/>
            <a:tailEnd/>
          </a:ln>
          <a:effectLst/>
        </p:spPr>
        <p:txBody>
          <a:bodyPr>
            <a:spAutoFit/>
          </a:bodyPr>
          <a:lstStyle/>
          <a:p>
            <a:pPr fontAlgn="base">
              <a:spcBef>
                <a:spcPct val="50000"/>
              </a:spcBef>
              <a:spcAft>
                <a:spcPct val="0"/>
              </a:spcAft>
            </a:pPr>
            <a:r>
              <a:rPr kumimoji="1" lang="pl-PL" sz="2400" dirty="0">
                <a:solidFill>
                  <a:srgbClr val="FFCC00"/>
                </a:solidFill>
                <a:latin typeface="Comic Sans MS" pitchFamily="66" charset="0"/>
                <a:cs typeface="Arial" pitchFamily="34" charset="0"/>
              </a:rPr>
              <a:t>Halucynacje wzrokowe znacznie się </a:t>
            </a:r>
            <a:r>
              <a:rPr kumimoji="1" lang="pl-PL" sz="2400" dirty="0" err="1">
                <a:solidFill>
                  <a:srgbClr val="FFCC00"/>
                </a:solidFill>
                <a:latin typeface="Comic Sans MS" pitchFamily="66" charset="0"/>
                <a:cs typeface="Arial" pitchFamily="34" charset="0"/>
              </a:rPr>
              <a:t>nasliły</a:t>
            </a:r>
            <a:r>
              <a:rPr kumimoji="1" lang="pl-PL" sz="2400" dirty="0">
                <a:solidFill>
                  <a:srgbClr val="FFCC00"/>
                </a:solidFill>
                <a:latin typeface="Comic Sans MS" pitchFamily="66" charset="0"/>
                <a:cs typeface="Arial" pitchFamily="34" charset="0"/>
              </a:rPr>
              <a:t>. Widział postaci Beethovena, Goethego, którym złorzeczył. </a:t>
            </a:r>
          </a:p>
          <a:p>
            <a:pPr fontAlgn="base">
              <a:spcBef>
                <a:spcPct val="50000"/>
              </a:spcBef>
              <a:spcAft>
                <a:spcPct val="0"/>
              </a:spcAft>
            </a:pPr>
            <a:r>
              <a:rPr kumimoji="1" lang="pl-PL" sz="2400" dirty="0">
                <a:solidFill>
                  <a:srgbClr val="FFCC00"/>
                </a:solidFill>
                <a:latin typeface="Comic Sans MS" pitchFamily="66" charset="0"/>
                <a:cs typeface="Arial" pitchFamily="34" charset="0"/>
              </a:rPr>
              <a:t>Widział także zamaskowanego mężczyznę i kobietę o idealnych kształtach, którzy unosili się w jego pokoju. </a:t>
            </a:r>
          </a:p>
          <a:p>
            <a:pPr fontAlgn="base">
              <a:spcBef>
                <a:spcPct val="50000"/>
              </a:spcBef>
              <a:spcAft>
                <a:spcPct val="0"/>
              </a:spcAft>
            </a:pPr>
            <a:r>
              <a:rPr kumimoji="1" lang="pl-PL" sz="2400" dirty="0">
                <a:solidFill>
                  <a:srgbClr val="FFCC00"/>
                </a:solidFill>
                <a:latin typeface="Comic Sans MS" pitchFamily="66" charset="0"/>
                <a:cs typeface="Arial" pitchFamily="34" charset="0"/>
              </a:rPr>
              <a:t>Widywał blask kolorów, których część interpretował jako wypływające z jego geniuszu, a część jako pochwałę zmarłych. Rozpoznawał w sobie Mesjasza, który otwarcie potępiał prostytucję jednocześnie pragnąć być w idealnym związku z kobietą, studentką muzyki.</a:t>
            </a:r>
            <a:endParaRPr kumimoji="1" lang="pl-PL" sz="2400" dirty="0">
              <a:solidFill>
                <a:prstClr val="white"/>
              </a:solidFill>
              <a:latin typeface="Arial Narrow"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19400" y="1066801"/>
            <a:ext cx="7010400" cy="4524315"/>
          </a:xfrm>
          <a:prstGeom prst="rect">
            <a:avLst/>
          </a:prstGeom>
          <a:noFill/>
          <a:ln w="9525">
            <a:noFill/>
            <a:miter lim="800000"/>
            <a:headEnd/>
            <a:tailEnd/>
          </a:ln>
          <a:effectLst/>
        </p:spPr>
        <p:txBody>
          <a:bodyPr>
            <a:spAutoFit/>
          </a:bodyPr>
          <a:lstStyle/>
          <a:p>
            <a:pPr fontAlgn="base">
              <a:spcBef>
                <a:spcPct val="50000"/>
              </a:spcBef>
              <a:spcAft>
                <a:spcPct val="0"/>
              </a:spcAft>
            </a:pPr>
            <a:r>
              <a:rPr kumimoji="1" lang="pl-PL" sz="2400">
                <a:solidFill>
                  <a:srgbClr val="FFCC00"/>
                </a:solidFill>
                <a:latin typeface="Comic Sans MS" pitchFamily="66" charset="0"/>
                <a:cs typeface="Arial" pitchFamily="34" charset="0"/>
              </a:rPr>
              <a:t>Twierdził że skomponował Wielką Pieśń Miłosną, z powodu której został umieszczony w szpitalu przez tych, którzy zazdrościli mu geniuszu. </a:t>
            </a:r>
          </a:p>
          <a:p>
            <a:pPr fontAlgn="base">
              <a:spcBef>
                <a:spcPct val="50000"/>
              </a:spcBef>
              <a:spcAft>
                <a:spcPct val="0"/>
              </a:spcAft>
            </a:pPr>
            <a:r>
              <a:rPr kumimoji="1" lang="pl-PL" sz="2400">
                <a:solidFill>
                  <a:srgbClr val="FFCC00"/>
                </a:solidFill>
                <a:latin typeface="Comic Sans MS" pitchFamily="66" charset="0"/>
                <a:cs typeface="Arial" pitchFamily="34" charset="0"/>
              </a:rPr>
              <a:t>Pacjent był całkiem spokojny, podawał spójne informacje na swój temat. Był prawidłowo zorientowany co do czasu i miejsca, ale zdradzał się sądami o sobie. </a:t>
            </a:r>
          </a:p>
          <a:p>
            <a:pPr fontAlgn="base">
              <a:spcBef>
                <a:spcPct val="50000"/>
              </a:spcBef>
              <a:spcAft>
                <a:spcPct val="0"/>
              </a:spcAft>
            </a:pPr>
            <a:r>
              <a:rPr kumimoji="1" lang="pl-PL" sz="2400">
                <a:solidFill>
                  <a:srgbClr val="FFCC00"/>
                </a:solidFill>
                <a:latin typeface="Comic Sans MS" pitchFamily="66" charset="0"/>
                <a:cs typeface="Arial" pitchFamily="34" charset="0"/>
              </a:rPr>
              <a:t>Personel szpitala brał za hipnotyzerów, którzy chcieli eksperymentować na nim. Nie uważał siebie za chorego, w najwyższym razie jako nieco nerwowego i niespokojnego.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276600" y="1066801"/>
            <a:ext cx="6629400" cy="5078313"/>
          </a:xfrm>
          <a:prstGeom prst="rect">
            <a:avLst/>
          </a:prstGeom>
          <a:noFill/>
          <a:ln w="9525">
            <a:noFill/>
            <a:miter lim="800000"/>
            <a:headEnd/>
            <a:tailEnd/>
          </a:ln>
          <a:effectLst/>
        </p:spPr>
        <p:txBody>
          <a:bodyPr>
            <a:spAutoFit/>
          </a:bodyPr>
          <a:lstStyle/>
          <a:p>
            <a:pPr fontAlgn="base">
              <a:spcBef>
                <a:spcPct val="50000"/>
              </a:spcBef>
              <a:spcAft>
                <a:spcPct val="0"/>
              </a:spcAft>
            </a:pPr>
            <a:r>
              <a:rPr kumimoji="1" lang="pl-PL" sz="2400">
                <a:solidFill>
                  <a:srgbClr val="FFCC00"/>
                </a:solidFill>
                <a:latin typeface="Comic Sans MS" pitchFamily="66" charset="0"/>
                <a:cs typeface="Arial" pitchFamily="34" charset="0"/>
              </a:rPr>
              <a:t>Dzięki umiejętnie zadawanym pytaniom pacjent potwierdzał, że ludzie znają jego myśli, a wyrazy napisane przez niego na kartce, będą powtarzane za drzwiami. W skrzypiącej desce rozpoznawał gwizd pociągu, słyszał rozmowy, nawoływania, rozkazy, groźby. </a:t>
            </a:r>
          </a:p>
          <a:p>
            <a:pPr fontAlgn="base">
              <a:spcBef>
                <a:spcPct val="50000"/>
              </a:spcBef>
              <a:spcAft>
                <a:spcPct val="0"/>
              </a:spcAft>
            </a:pPr>
            <a:r>
              <a:rPr kumimoji="1" lang="pl-PL" sz="2400">
                <a:solidFill>
                  <a:srgbClr val="FFCC00"/>
                </a:solidFill>
                <a:latin typeface="Comic Sans MS" pitchFamily="66" charset="0"/>
                <a:cs typeface="Arial" pitchFamily="34" charset="0"/>
              </a:rPr>
              <a:t>W nocy ukazywała mu się postać Chrystusa, lub złota figura jako duch ojca. Kolorowe znaki specjalnej treści były przekazywane mu przez okno. Przy dłuższej rozmowie pacjent szybko tracił wątek, po czym rozpoczynał nowy, który niespodziewanie się urywał.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276600" y="1371600"/>
            <a:ext cx="5715000" cy="3416320"/>
          </a:xfrm>
          <a:prstGeom prst="rect">
            <a:avLst/>
          </a:prstGeom>
          <a:noFill/>
          <a:ln w="9525">
            <a:noFill/>
            <a:miter lim="800000"/>
            <a:headEnd/>
            <a:tailEnd/>
          </a:ln>
          <a:effectLst/>
        </p:spPr>
        <p:txBody>
          <a:bodyPr>
            <a:spAutoFit/>
          </a:bodyPr>
          <a:lstStyle/>
          <a:p>
            <a:pPr fontAlgn="base">
              <a:spcBef>
                <a:spcPct val="50000"/>
              </a:spcBef>
              <a:spcAft>
                <a:spcPct val="0"/>
              </a:spcAft>
            </a:pPr>
            <a:r>
              <a:rPr kumimoji="1" lang="pl-PL" sz="2400">
                <a:solidFill>
                  <a:srgbClr val="FFCC00"/>
                </a:solidFill>
                <a:latin typeface="Comic Sans MS" pitchFamily="66" charset="0"/>
                <a:cs typeface="Arial" pitchFamily="34" charset="0"/>
              </a:rPr>
              <a:t>Był arogancki, zarozumiały, mówił dużo i chętnie do samego siebie. Energicznie maszerował po oddziale, był natarczywy w stosunku do innych chorych. Chciał ich pocieszyć i kierować nimi. W czasie hospitalizacji pisał listy, komponował, to, co jednak stworzył było niedokończone i niespójne.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971800" y="1828800"/>
            <a:ext cx="5410200" cy="457200"/>
          </a:xfrm>
          <a:prstGeom prst="rect">
            <a:avLst/>
          </a:prstGeom>
          <a:noFill/>
          <a:ln w="9525">
            <a:noFill/>
            <a:miter lim="800000"/>
            <a:headEnd/>
            <a:tailEnd/>
          </a:ln>
          <a:effectLst/>
        </p:spPr>
        <p:txBody>
          <a:bodyPr>
            <a:spAutoFit/>
          </a:bodyPr>
          <a:lstStyle/>
          <a:p>
            <a:pPr fontAlgn="base">
              <a:spcBef>
                <a:spcPct val="50000"/>
              </a:spcBef>
              <a:spcAft>
                <a:spcPct val="0"/>
              </a:spcAft>
            </a:pPr>
            <a:endParaRPr kumimoji="1" lang="pl-PL" sz="2400">
              <a:solidFill>
                <a:prstClr val="white"/>
              </a:solidFill>
              <a:latin typeface="Arial Narrow" pitchFamily="34" charset="0"/>
              <a:cs typeface="Arial" pitchFamily="34" charset="0"/>
            </a:endParaRPr>
          </a:p>
        </p:txBody>
      </p:sp>
      <p:sp>
        <p:nvSpPr>
          <p:cNvPr id="13315" name="Text Box 3"/>
          <p:cNvSpPr txBox="1">
            <a:spLocks noChangeArrowheads="1"/>
          </p:cNvSpPr>
          <p:nvPr/>
        </p:nvSpPr>
        <p:spPr bwMode="auto">
          <a:xfrm>
            <a:off x="2667000" y="1371600"/>
            <a:ext cx="6172200" cy="2677656"/>
          </a:xfrm>
          <a:prstGeom prst="rect">
            <a:avLst/>
          </a:prstGeom>
          <a:noFill/>
          <a:ln w="9525">
            <a:noFill/>
            <a:miter lim="800000"/>
            <a:headEnd/>
            <a:tailEnd/>
          </a:ln>
          <a:effectLst/>
        </p:spPr>
        <p:txBody>
          <a:bodyPr>
            <a:spAutoFit/>
          </a:bodyPr>
          <a:lstStyle/>
          <a:p>
            <a:pPr fontAlgn="base">
              <a:spcBef>
                <a:spcPct val="50000"/>
              </a:spcBef>
              <a:spcAft>
                <a:spcPct val="0"/>
              </a:spcAft>
            </a:pPr>
            <a:r>
              <a:rPr kumimoji="1" lang="pl-PL" sz="2400" dirty="0">
                <a:solidFill>
                  <a:srgbClr val="FFCC00"/>
                </a:solidFill>
                <a:latin typeface="Comic Sans MS" pitchFamily="66" charset="0"/>
                <a:cs typeface="Arial" pitchFamily="34" charset="0"/>
              </a:rPr>
              <a:t>Diagnoza </a:t>
            </a:r>
            <a:r>
              <a:rPr kumimoji="1" lang="pl-PL" sz="2400" dirty="0" err="1">
                <a:solidFill>
                  <a:srgbClr val="FFCC00"/>
                </a:solidFill>
                <a:latin typeface="Comic Sans MS" pitchFamily="66" charset="0"/>
                <a:cs typeface="Arial" pitchFamily="34" charset="0"/>
              </a:rPr>
              <a:t>Kraepelina</a:t>
            </a:r>
            <a:r>
              <a:rPr kumimoji="1" lang="pl-PL" sz="2400" dirty="0">
                <a:solidFill>
                  <a:srgbClr val="FFCC00"/>
                </a:solidFill>
                <a:latin typeface="Comic Sans MS" pitchFamily="66" charset="0"/>
                <a:cs typeface="Arial" pitchFamily="34" charset="0"/>
              </a:rPr>
              <a:t>: Psychoza maniakalno-depresyjna</a:t>
            </a:r>
          </a:p>
          <a:p>
            <a:pPr fontAlgn="base">
              <a:spcBef>
                <a:spcPct val="50000"/>
              </a:spcBef>
              <a:spcAft>
                <a:spcPct val="0"/>
              </a:spcAft>
            </a:pPr>
            <a:endParaRPr kumimoji="1" lang="pl-PL" sz="2400" dirty="0">
              <a:solidFill>
                <a:srgbClr val="FFCC00"/>
              </a:solidFill>
              <a:latin typeface="Comic Sans MS" pitchFamily="66" charset="0"/>
              <a:cs typeface="Arial" pitchFamily="34" charset="0"/>
            </a:endParaRPr>
          </a:p>
          <a:p>
            <a:pPr fontAlgn="base">
              <a:spcBef>
                <a:spcPct val="50000"/>
              </a:spcBef>
              <a:spcAft>
                <a:spcPct val="0"/>
              </a:spcAft>
            </a:pPr>
            <a:r>
              <a:rPr kumimoji="1" lang="pl-PL" sz="2400" dirty="0">
                <a:solidFill>
                  <a:srgbClr val="FFCC00"/>
                </a:solidFill>
                <a:latin typeface="Comic Sans MS" pitchFamily="66" charset="0"/>
                <a:cs typeface="Arial" pitchFamily="34" charset="0"/>
              </a:rPr>
              <a:t>Diagnoza AC: choroba afektywna typu I z psychotycznymi objawami </a:t>
            </a:r>
            <a:r>
              <a:rPr kumimoji="1" lang="pl-PL" sz="2400" dirty="0" err="1">
                <a:solidFill>
                  <a:srgbClr val="FFCC00"/>
                </a:solidFill>
                <a:latin typeface="Comic Sans MS" pitchFamily="66" charset="0"/>
                <a:cs typeface="Arial" pitchFamily="34" charset="0"/>
              </a:rPr>
              <a:t>niekongruentnymi</a:t>
            </a:r>
            <a:r>
              <a:rPr kumimoji="1" lang="pl-PL" sz="2400" dirty="0">
                <a:solidFill>
                  <a:srgbClr val="FFCC00"/>
                </a:solidFill>
                <a:latin typeface="Comic Sans MS" pitchFamily="66" charset="0"/>
                <a:cs typeface="Arial" pitchFamily="34" charset="0"/>
              </a:rPr>
              <a:t> manii i depresji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pl-PL"/>
              <a:t>Farmer</a:t>
            </a:r>
          </a:p>
        </p:txBody>
      </p:sp>
      <p:sp>
        <p:nvSpPr>
          <p:cNvPr id="17411" name="Rectangle 3"/>
          <p:cNvSpPr>
            <a:spLocks noGrp="1" noChangeArrowheads="1"/>
          </p:cNvSpPr>
          <p:nvPr>
            <p:ph type="subTitle" idx="1"/>
          </p:nvPr>
        </p:nvSpPr>
        <p:spPr/>
        <p:txBody>
          <a:bodyPr>
            <a:normAutofit/>
          </a:bodyPr>
          <a:lstStyle/>
          <a:p>
            <a:r>
              <a:rPr lang="pl-PL"/>
              <a:t>Emil Kraepelin</a:t>
            </a:r>
          </a:p>
          <a:p>
            <a:r>
              <a:rPr lang="pl-PL"/>
              <a:t>Wykłady z psychiatrii - 1883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pl-PL"/>
              <a:t>Część 1.</a:t>
            </a:r>
          </a:p>
        </p:txBody>
      </p:sp>
      <p:sp>
        <p:nvSpPr>
          <p:cNvPr id="18435" name="Rectangle 3"/>
          <p:cNvSpPr>
            <a:spLocks noGrp="1" noChangeArrowheads="1"/>
          </p:cNvSpPr>
          <p:nvPr>
            <p:ph sz="half" idx="1"/>
          </p:nvPr>
        </p:nvSpPr>
        <p:spPr>
          <a:xfrm>
            <a:off x="1981201" y="1600201"/>
            <a:ext cx="4035425" cy="4525963"/>
          </a:xfrm>
        </p:spPr>
        <p:txBody>
          <a:bodyPr>
            <a:normAutofit fontScale="92500"/>
          </a:bodyPr>
          <a:lstStyle/>
          <a:p>
            <a:pPr>
              <a:lnSpc>
                <a:spcPct val="90000"/>
              </a:lnSpc>
            </a:pPr>
            <a:r>
              <a:rPr lang="pl-PL" sz="1800"/>
              <a:t>Stał przede mną  farmer w wieku 59lat, który został przyjęty do szpitala przed rokiem.  O dziwo na pytania odpowiadał bardzo sensownie i jasno, prawidłowo podając czas i miejsce w którym się znajdował. Kiedy zaczynał mówić sam – zaczynał lamentować. Twierdził, że jest tak długo, dlatego, że nie powiedział całej prawdy o sobie w czasie przyjęcia do szpitala. Tym co zataił miało być to, że w młodości grzeszył i żył w „nieczystości”., Nie chciał powiedzieć o co mu chodzi – wykrzykiwał tylko „Boże, czemuś mnie opuścił”.   W końcu przyznał się, że uprawiał sodomię z krowami.</a:t>
            </a:r>
          </a:p>
        </p:txBody>
      </p:sp>
      <p:sp>
        <p:nvSpPr>
          <p:cNvPr id="18436" name="Rectangle 4"/>
          <p:cNvSpPr>
            <a:spLocks noGrp="1" noChangeArrowheads="1"/>
          </p:cNvSpPr>
          <p:nvPr>
            <p:ph sz="half" idx="2"/>
          </p:nvPr>
        </p:nvSpPr>
        <p:spPr>
          <a:xfrm>
            <a:off x="6175376" y="1600201"/>
            <a:ext cx="4035425" cy="4525963"/>
          </a:xfrm>
        </p:spPr>
        <p:txBody>
          <a:bodyPr>
            <a:normAutofit fontScale="92500"/>
          </a:bodyPr>
          <a:lstStyle/>
          <a:p>
            <a:pPr>
              <a:lnSpc>
                <a:spcPct val="90000"/>
              </a:lnSpc>
            </a:pPr>
            <a:r>
              <a:rPr lang="pl-PL" sz="1800"/>
              <a:t>Choroba rozpoczęła się przed rokiem od bólu głowy i żołądka. Opuściły go wtedy siły i w ogóle nie mógł dalej pracować. Raz wydawało mu się, że wstąpił w niego diabeł, który miał go ukarać za to, że w dzieciństwie chodził do sąsiada kraść jabłka. Mówił „sumienie odezwało się we mnie po wielu latach, to wyrzuty sumienia sprowadziły na mnie chorobę”. Wydawało mu się, że opuścił go Bóg. Stopniowo tracił apetyt, w ogóle nie oddawał stolca, nie mógł spać. Twierdził, że trzy jego siostry i brat są też przez niego chorzy.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6">
                                            <p:txEl>
                                              <p:pRg st="0" end="0"/>
                                            </p:txEl>
                                          </p:spTgt>
                                        </p:tgtEl>
                                        <p:attrNameLst>
                                          <p:attrName>style.visibility</p:attrName>
                                        </p:attrNameLst>
                                      </p:cBhvr>
                                      <p:to>
                                        <p:strVal val="visible"/>
                                      </p:to>
                                    </p:set>
                                    <p:anim calcmode="lin" valueType="num">
                                      <p:cBhvr additive="base">
                                        <p:cTn id="19" dur="500" fill="hold"/>
                                        <p:tgtEl>
                                          <p:spTgt spid="1843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P spid="1843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ymbol zastępczy numeru slajdu 3"/>
          <p:cNvSpPr>
            <a:spLocks noGrp="1"/>
          </p:cNvSpPr>
          <p:nvPr>
            <p:ph type="sldNum" sz="quarter" idx="12"/>
          </p:nvPr>
        </p:nvSpPr>
        <p:spPr>
          <a:xfrm>
            <a:off x="9753600" y="6629401"/>
            <a:ext cx="762000" cy="224281"/>
          </a:xfrm>
        </p:spPr>
        <p:txBody>
          <a:bodyPr/>
          <a:lstStyle/>
          <a:p>
            <a:fld id="{8A56FDF2-CA92-4638-8F9D-7A12ED1CB057}" type="slidenum">
              <a:rPr lang="pl-PL" sz="1200">
                <a:solidFill>
                  <a:srgbClr val="FFFFFF"/>
                </a:solidFill>
              </a:rPr>
              <a:pPr/>
              <a:t>5</a:t>
            </a:fld>
            <a:endParaRPr lang="pl-PL" sz="1200">
              <a:solidFill>
                <a:srgbClr val="FFFFFF"/>
              </a:solidFill>
            </a:endParaRPr>
          </a:p>
        </p:txBody>
      </p:sp>
      <p:grpSp>
        <p:nvGrpSpPr>
          <p:cNvPr id="135211" name="Group 43"/>
          <p:cNvGrpSpPr>
            <a:grpSpLocks/>
          </p:cNvGrpSpPr>
          <p:nvPr/>
        </p:nvGrpSpPr>
        <p:grpSpPr bwMode="auto">
          <a:xfrm>
            <a:off x="1568451" y="307975"/>
            <a:ext cx="8372475" cy="5994854"/>
            <a:chOff x="28" y="556"/>
            <a:chExt cx="4196" cy="4488"/>
          </a:xfrm>
        </p:grpSpPr>
        <p:sp>
          <p:nvSpPr>
            <p:cNvPr id="135171" name="Rectangle 3"/>
            <p:cNvSpPr>
              <a:spLocks noChangeArrowheads="1"/>
            </p:cNvSpPr>
            <p:nvPr/>
          </p:nvSpPr>
          <p:spPr bwMode="auto">
            <a:xfrm>
              <a:off x="28" y="556"/>
              <a:ext cx="345" cy="556"/>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Ca</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72" name="Rectangle 4"/>
            <p:cNvSpPr>
              <a:spLocks noChangeArrowheads="1"/>
            </p:cNvSpPr>
            <p:nvPr/>
          </p:nvSpPr>
          <p:spPr bwMode="auto">
            <a:xfrm>
              <a:off x="373" y="556"/>
              <a:ext cx="3275" cy="556"/>
            </a:xfrm>
            <a:prstGeom prst="rect">
              <a:avLst/>
            </a:prstGeom>
            <a:noFill/>
            <a:ln w="9525">
              <a:noFill/>
              <a:miter lim="800000"/>
              <a:headEnd/>
              <a:tailEnd/>
            </a:ln>
            <a:effectLst/>
          </p:spPr>
          <p:txBody>
            <a:bodyPr/>
            <a:lstStyle/>
            <a:p>
              <a:pPr fontAlgn="base">
                <a:spcBef>
                  <a:spcPct val="0"/>
                </a:spcBef>
                <a:spcAft>
                  <a:spcPct val="0"/>
                </a:spcAft>
              </a:pPr>
              <a:r>
                <a:rPr lang="pl-PL" sz="1400" b="1" dirty="0">
                  <a:solidFill>
                    <a:srgbClr val="FFFFFF"/>
                  </a:solidFill>
                  <a:latin typeface="Times New Roman" charset="0"/>
                  <a:cs typeface="Times New Roman" charset="0"/>
                </a:rPr>
                <a:t>Wyraźnie podwyższony, ekspansywny, lub drażliwy nastrój w ciągu ostatniego tygodnia (lub krócej jeśli był właściwie leczony)</a:t>
              </a:r>
              <a:endParaRPr lang="pl-PL" sz="1200" b="1" dirty="0">
                <a:solidFill>
                  <a:srgbClr val="FFFFFF"/>
                </a:solidFill>
                <a:latin typeface="Times New Roman" charset="0"/>
                <a:cs typeface="Times New Roman" charset="0"/>
              </a:endParaRPr>
            </a:p>
            <a:p>
              <a:pPr eaLnBrk="0" fontAlgn="base" hangingPunct="0">
                <a:spcBef>
                  <a:spcPct val="0"/>
                </a:spcBef>
                <a:spcAft>
                  <a:spcPct val="0"/>
                </a:spcAft>
              </a:pPr>
              <a:endParaRPr lang="pl-PL" sz="2400" b="1" dirty="0">
                <a:solidFill>
                  <a:srgbClr val="FFFFFF"/>
                </a:solidFill>
                <a:latin typeface="Times New Roman" charset="0"/>
              </a:endParaRPr>
            </a:p>
          </p:txBody>
        </p:sp>
        <p:sp>
          <p:nvSpPr>
            <p:cNvPr id="135173" name="Rectangle 5"/>
            <p:cNvSpPr>
              <a:spLocks noChangeArrowheads="1"/>
            </p:cNvSpPr>
            <p:nvPr/>
          </p:nvSpPr>
          <p:spPr bwMode="auto">
            <a:xfrm>
              <a:off x="3648" y="556"/>
              <a:ext cx="288" cy="556"/>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tak</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74" name="Rectangle 6"/>
            <p:cNvSpPr>
              <a:spLocks noChangeArrowheads="1"/>
            </p:cNvSpPr>
            <p:nvPr/>
          </p:nvSpPr>
          <p:spPr bwMode="auto">
            <a:xfrm>
              <a:off x="3936" y="556"/>
              <a:ext cx="288" cy="556"/>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nie</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75" name="Rectangle 7"/>
            <p:cNvSpPr>
              <a:spLocks noChangeArrowheads="1"/>
            </p:cNvSpPr>
            <p:nvPr/>
          </p:nvSpPr>
          <p:spPr bwMode="auto">
            <a:xfrm>
              <a:off x="28" y="1112"/>
              <a:ext cx="345" cy="422"/>
            </a:xfrm>
            <a:prstGeom prst="rect">
              <a:avLst/>
            </a:prstGeom>
            <a:noFill/>
            <a:ln w="9525">
              <a:noFill/>
              <a:miter lim="800000"/>
              <a:headEnd/>
              <a:tailEnd/>
            </a:ln>
            <a:effectLst/>
          </p:spPr>
          <p:txBody>
            <a:bodyPr/>
            <a:lstStyle/>
            <a:p>
              <a:pPr fontAlgn="base">
                <a:spcBef>
                  <a:spcPct val="0"/>
                </a:spcBef>
                <a:spcAft>
                  <a:spcPct val="0"/>
                </a:spcAft>
              </a:pPr>
              <a:r>
                <a:rPr lang="pl-PL" sz="1200" b="1">
                  <a:solidFill>
                    <a:srgbClr val="FFFFFF"/>
                  </a:solidFill>
                  <a:latin typeface="Times New Roman" charset="0"/>
                  <a:cs typeface="Times New Roman" charset="0"/>
                </a:rPr>
                <a:t> </a:t>
              </a:r>
            </a:p>
            <a:p>
              <a:pPr eaLnBrk="0" fontAlgn="base" hangingPunct="0">
                <a:spcBef>
                  <a:spcPct val="0"/>
                </a:spcBef>
                <a:spcAft>
                  <a:spcPct val="0"/>
                </a:spcAft>
              </a:pPr>
              <a:endParaRPr lang="pl-PL" sz="2400" b="1">
                <a:solidFill>
                  <a:srgbClr val="FFFFFF"/>
                </a:solidFill>
                <a:latin typeface="Times New Roman" charset="0"/>
              </a:endParaRPr>
            </a:p>
          </p:txBody>
        </p:sp>
        <p:sp>
          <p:nvSpPr>
            <p:cNvPr id="135176" name="Rectangle 8"/>
            <p:cNvSpPr>
              <a:spLocks noChangeArrowheads="1"/>
            </p:cNvSpPr>
            <p:nvPr/>
          </p:nvSpPr>
          <p:spPr bwMode="auto">
            <a:xfrm>
              <a:off x="373" y="1112"/>
              <a:ext cx="327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W ciągu tego tygodnia przez większość czasu pacjent:</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77" name="Rectangle 9"/>
            <p:cNvSpPr>
              <a:spLocks noChangeArrowheads="1"/>
            </p:cNvSpPr>
            <p:nvPr/>
          </p:nvSpPr>
          <p:spPr bwMode="auto">
            <a:xfrm>
              <a:off x="3648" y="1112"/>
              <a:ext cx="288" cy="422"/>
            </a:xfrm>
            <a:prstGeom prst="rect">
              <a:avLst/>
            </a:prstGeom>
            <a:noFill/>
            <a:ln w="9525">
              <a:noFill/>
              <a:miter lim="800000"/>
              <a:headEnd/>
              <a:tailEnd/>
            </a:ln>
            <a:effectLst/>
          </p:spPr>
          <p:txBody>
            <a:bodyPr/>
            <a:lstStyle/>
            <a:p>
              <a:pPr fontAlgn="base">
                <a:spcBef>
                  <a:spcPct val="0"/>
                </a:spcBef>
                <a:spcAft>
                  <a:spcPct val="0"/>
                </a:spcAft>
              </a:pPr>
              <a:r>
                <a:rPr lang="pl-PL" sz="1200" b="1">
                  <a:solidFill>
                    <a:srgbClr val="FFFFFF"/>
                  </a:solidFill>
                  <a:latin typeface="Times New Roman" charset="0"/>
                  <a:cs typeface="Times New Roman" charset="0"/>
                </a:rPr>
                <a:t> </a:t>
              </a:r>
            </a:p>
            <a:p>
              <a:pPr eaLnBrk="0" fontAlgn="base" hangingPunct="0">
                <a:spcBef>
                  <a:spcPct val="0"/>
                </a:spcBef>
                <a:spcAft>
                  <a:spcPct val="0"/>
                </a:spcAft>
              </a:pPr>
              <a:endParaRPr lang="pl-PL" sz="2400" b="1">
                <a:solidFill>
                  <a:srgbClr val="FFFFFF"/>
                </a:solidFill>
                <a:latin typeface="Times New Roman" charset="0"/>
              </a:endParaRPr>
            </a:p>
          </p:txBody>
        </p:sp>
        <p:sp>
          <p:nvSpPr>
            <p:cNvPr id="135178" name="Rectangle 10"/>
            <p:cNvSpPr>
              <a:spLocks noChangeArrowheads="1"/>
            </p:cNvSpPr>
            <p:nvPr/>
          </p:nvSpPr>
          <p:spPr bwMode="auto">
            <a:xfrm>
              <a:off x="3936" y="1112"/>
              <a:ext cx="288" cy="422"/>
            </a:xfrm>
            <a:prstGeom prst="rect">
              <a:avLst/>
            </a:prstGeom>
            <a:noFill/>
            <a:ln w="9525">
              <a:noFill/>
              <a:miter lim="800000"/>
              <a:headEnd/>
              <a:tailEnd/>
            </a:ln>
            <a:effectLst/>
          </p:spPr>
          <p:txBody>
            <a:bodyPr/>
            <a:lstStyle/>
            <a:p>
              <a:pPr fontAlgn="base">
                <a:spcBef>
                  <a:spcPct val="0"/>
                </a:spcBef>
                <a:spcAft>
                  <a:spcPct val="0"/>
                </a:spcAft>
              </a:pPr>
              <a:r>
                <a:rPr lang="pl-PL" sz="1200" b="1">
                  <a:solidFill>
                    <a:srgbClr val="FFFFFF"/>
                  </a:solidFill>
                  <a:latin typeface="Times New Roman" charset="0"/>
                  <a:cs typeface="Times New Roman" charset="0"/>
                </a:rPr>
                <a:t> </a:t>
              </a:r>
            </a:p>
            <a:p>
              <a:pPr eaLnBrk="0" fontAlgn="base" hangingPunct="0">
                <a:spcBef>
                  <a:spcPct val="0"/>
                </a:spcBef>
                <a:spcAft>
                  <a:spcPct val="0"/>
                </a:spcAft>
              </a:pPr>
              <a:endParaRPr lang="pl-PL" sz="2400" b="1">
                <a:solidFill>
                  <a:srgbClr val="FFFFFF"/>
                </a:solidFill>
                <a:latin typeface="Times New Roman" charset="0"/>
              </a:endParaRPr>
            </a:p>
          </p:txBody>
        </p:sp>
        <p:sp>
          <p:nvSpPr>
            <p:cNvPr id="135179" name="Rectangle 11"/>
            <p:cNvSpPr>
              <a:spLocks noChangeArrowheads="1"/>
            </p:cNvSpPr>
            <p:nvPr/>
          </p:nvSpPr>
          <p:spPr bwMode="auto">
            <a:xfrm>
              <a:off x="28" y="1534"/>
              <a:ext cx="34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Cb1</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80" name="Rectangle 12"/>
            <p:cNvSpPr>
              <a:spLocks noChangeArrowheads="1"/>
            </p:cNvSpPr>
            <p:nvPr/>
          </p:nvSpPr>
          <p:spPr bwMode="auto">
            <a:xfrm>
              <a:off x="373" y="1534"/>
              <a:ext cx="327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Był wielkościowy</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81" name="Rectangle 13"/>
            <p:cNvSpPr>
              <a:spLocks noChangeArrowheads="1"/>
            </p:cNvSpPr>
            <p:nvPr/>
          </p:nvSpPr>
          <p:spPr bwMode="auto">
            <a:xfrm>
              <a:off x="3648" y="1534"/>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tak</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82" name="Rectangle 14"/>
            <p:cNvSpPr>
              <a:spLocks noChangeArrowheads="1"/>
            </p:cNvSpPr>
            <p:nvPr/>
          </p:nvSpPr>
          <p:spPr bwMode="auto">
            <a:xfrm>
              <a:off x="3936" y="1534"/>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nie</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83" name="Rectangle 15"/>
            <p:cNvSpPr>
              <a:spLocks noChangeArrowheads="1"/>
            </p:cNvSpPr>
            <p:nvPr/>
          </p:nvSpPr>
          <p:spPr bwMode="auto">
            <a:xfrm>
              <a:off x="28" y="1956"/>
              <a:ext cx="34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Cb2</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84" name="Rectangle 16"/>
            <p:cNvSpPr>
              <a:spLocks noChangeArrowheads="1"/>
            </p:cNvSpPr>
            <p:nvPr/>
          </p:nvSpPr>
          <p:spPr bwMode="auto">
            <a:xfrm>
              <a:off x="373" y="1956"/>
              <a:ext cx="327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Miał zmniejszoną potrzebę snu</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85" name="Rectangle 17"/>
            <p:cNvSpPr>
              <a:spLocks noChangeArrowheads="1"/>
            </p:cNvSpPr>
            <p:nvPr/>
          </p:nvSpPr>
          <p:spPr bwMode="auto">
            <a:xfrm>
              <a:off x="3648" y="1956"/>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tak</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86" name="Rectangle 18"/>
            <p:cNvSpPr>
              <a:spLocks noChangeArrowheads="1"/>
            </p:cNvSpPr>
            <p:nvPr/>
          </p:nvSpPr>
          <p:spPr bwMode="auto">
            <a:xfrm>
              <a:off x="3936" y="1956"/>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nie</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87" name="Rectangle 19"/>
            <p:cNvSpPr>
              <a:spLocks noChangeArrowheads="1"/>
            </p:cNvSpPr>
            <p:nvPr/>
          </p:nvSpPr>
          <p:spPr bwMode="auto">
            <a:xfrm>
              <a:off x="28" y="2378"/>
              <a:ext cx="34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Cb3</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88" name="Rectangle 20"/>
            <p:cNvSpPr>
              <a:spLocks noChangeArrowheads="1"/>
            </p:cNvSpPr>
            <p:nvPr/>
          </p:nvSpPr>
          <p:spPr bwMode="auto">
            <a:xfrm>
              <a:off x="373" y="2378"/>
              <a:ext cx="327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Prezentował natłok mowy</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89" name="Rectangle 21"/>
            <p:cNvSpPr>
              <a:spLocks noChangeArrowheads="1"/>
            </p:cNvSpPr>
            <p:nvPr/>
          </p:nvSpPr>
          <p:spPr bwMode="auto">
            <a:xfrm>
              <a:off x="3648" y="2378"/>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tak</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90" name="Rectangle 22"/>
            <p:cNvSpPr>
              <a:spLocks noChangeArrowheads="1"/>
            </p:cNvSpPr>
            <p:nvPr/>
          </p:nvSpPr>
          <p:spPr bwMode="auto">
            <a:xfrm>
              <a:off x="3936" y="2378"/>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nie</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91" name="Rectangle 23"/>
            <p:cNvSpPr>
              <a:spLocks noChangeArrowheads="1"/>
            </p:cNvSpPr>
            <p:nvPr/>
          </p:nvSpPr>
          <p:spPr bwMode="auto">
            <a:xfrm>
              <a:off x="28" y="2800"/>
              <a:ext cx="34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Cb4</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92" name="Rectangle 24"/>
            <p:cNvSpPr>
              <a:spLocks noChangeArrowheads="1"/>
            </p:cNvSpPr>
            <p:nvPr/>
          </p:nvSpPr>
          <p:spPr bwMode="auto">
            <a:xfrm>
              <a:off x="373" y="2800"/>
              <a:ext cx="327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Miał gonitwę myśli</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93" name="Rectangle 25"/>
            <p:cNvSpPr>
              <a:spLocks noChangeArrowheads="1"/>
            </p:cNvSpPr>
            <p:nvPr/>
          </p:nvSpPr>
          <p:spPr bwMode="auto">
            <a:xfrm>
              <a:off x="3648" y="2800"/>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tak</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94" name="Rectangle 26"/>
            <p:cNvSpPr>
              <a:spLocks noChangeArrowheads="1"/>
            </p:cNvSpPr>
            <p:nvPr/>
          </p:nvSpPr>
          <p:spPr bwMode="auto">
            <a:xfrm>
              <a:off x="3936" y="2800"/>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nie</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95" name="Rectangle 27"/>
            <p:cNvSpPr>
              <a:spLocks noChangeArrowheads="1"/>
            </p:cNvSpPr>
            <p:nvPr/>
          </p:nvSpPr>
          <p:spPr bwMode="auto">
            <a:xfrm>
              <a:off x="28" y="3222"/>
              <a:ext cx="34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Cb5</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96" name="Rectangle 28"/>
            <p:cNvSpPr>
              <a:spLocks noChangeArrowheads="1"/>
            </p:cNvSpPr>
            <p:nvPr/>
          </p:nvSpPr>
          <p:spPr bwMode="auto">
            <a:xfrm>
              <a:off x="373" y="3222"/>
              <a:ext cx="327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Jego uwaga łatwo ulegała rozproszeniu</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97" name="Rectangle 29"/>
            <p:cNvSpPr>
              <a:spLocks noChangeArrowheads="1"/>
            </p:cNvSpPr>
            <p:nvPr/>
          </p:nvSpPr>
          <p:spPr bwMode="auto">
            <a:xfrm>
              <a:off x="3648" y="3222"/>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tak</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98" name="Rectangle 30"/>
            <p:cNvSpPr>
              <a:spLocks noChangeArrowheads="1"/>
            </p:cNvSpPr>
            <p:nvPr/>
          </p:nvSpPr>
          <p:spPr bwMode="auto">
            <a:xfrm>
              <a:off x="3936" y="3222"/>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nie</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199" name="Rectangle 31"/>
            <p:cNvSpPr>
              <a:spLocks noChangeArrowheads="1"/>
            </p:cNvSpPr>
            <p:nvPr/>
          </p:nvSpPr>
          <p:spPr bwMode="auto">
            <a:xfrm>
              <a:off x="28" y="3644"/>
              <a:ext cx="34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Cb6</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200" name="Rectangle 32"/>
            <p:cNvSpPr>
              <a:spLocks noChangeArrowheads="1"/>
            </p:cNvSpPr>
            <p:nvPr/>
          </p:nvSpPr>
          <p:spPr bwMode="auto">
            <a:xfrm>
              <a:off x="373" y="3644"/>
              <a:ext cx="327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Prezentował wzmożoną aktywność lub pobudzenie ruchowe</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201" name="Rectangle 33"/>
            <p:cNvSpPr>
              <a:spLocks noChangeArrowheads="1"/>
            </p:cNvSpPr>
            <p:nvPr/>
          </p:nvSpPr>
          <p:spPr bwMode="auto">
            <a:xfrm>
              <a:off x="3648" y="3644"/>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tak</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202" name="Rectangle 34"/>
            <p:cNvSpPr>
              <a:spLocks noChangeArrowheads="1"/>
            </p:cNvSpPr>
            <p:nvPr/>
          </p:nvSpPr>
          <p:spPr bwMode="auto">
            <a:xfrm>
              <a:off x="3936" y="3644"/>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nie</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203" name="Rectangle 35"/>
            <p:cNvSpPr>
              <a:spLocks noChangeArrowheads="1"/>
            </p:cNvSpPr>
            <p:nvPr/>
          </p:nvSpPr>
          <p:spPr bwMode="auto">
            <a:xfrm>
              <a:off x="28" y="4066"/>
              <a:ext cx="345" cy="556"/>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Cb7</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204" name="Rectangle 36"/>
            <p:cNvSpPr>
              <a:spLocks noChangeArrowheads="1"/>
            </p:cNvSpPr>
            <p:nvPr/>
          </p:nvSpPr>
          <p:spPr bwMode="auto">
            <a:xfrm>
              <a:off x="373" y="4066"/>
              <a:ext cx="3275" cy="556"/>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Był nadmiernie aktywny w przyjemnych czynnościach, jeśli nawet wiązały się on ze znacznym ryzykiem</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205" name="Rectangle 37"/>
            <p:cNvSpPr>
              <a:spLocks noChangeArrowheads="1"/>
            </p:cNvSpPr>
            <p:nvPr/>
          </p:nvSpPr>
          <p:spPr bwMode="auto">
            <a:xfrm>
              <a:off x="3648" y="4066"/>
              <a:ext cx="288" cy="556"/>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tak</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206" name="Rectangle 38"/>
            <p:cNvSpPr>
              <a:spLocks noChangeArrowheads="1"/>
            </p:cNvSpPr>
            <p:nvPr/>
          </p:nvSpPr>
          <p:spPr bwMode="auto">
            <a:xfrm>
              <a:off x="3936" y="4066"/>
              <a:ext cx="288" cy="556"/>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nie</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207" name="Rectangle 39"/>
            <p:cNvSpPr>
              <a:spLocks noChangeArrowheads="1"/>
            </p:cNvSpPr>
            <p:nvPr/>
          </p:nvSpPr>
          <p:spPr bwMode="auto">
            <a:xfrm>
              <a:off x="28" y="4622"/>
              <a:ext cx="34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Cc</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208" name="Rectangle 40"/>
            <p:cNvSpPr>
              <a:spLocks noChangeArrowheads="1"/>
            </p:cNvSpPr>
            <p:nvPr/>
          </p:nvSpPr>
          <p:spPr bwMode="auto">
            <a:xfrm>
              <a:off x="373" y="4622"/>
              <a:ext cx="3275"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Jeśli Ca tak, i 3 razy tak na Cb to rozpoznaniem jest epizod manii</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209" name="Rectangle 41"/>
            <p:cNvSpPr>
              <a:spLocks noChangeArrowheads="1"/>
            </p:cNvSpPr>
            <p:nvPr/>
          </p:nvSpPr>
          <p:spPr bwMode="auto">
            <a:xfrm>
              <a:off x="3648" y="4622"/>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tak</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sp>
          <p:nvSpPr>
            <p:cNvPr id="135210" name="Rectangle 42"/>
            <p:cNvSpPr>
              <a:spLocks noChangeArrowheads="1"/>
            </p:cNvSpPr>
            <p:nvPr/>
          </p:nvSpPr>
          <p:spPr bwMode="auto">
            <a:xfrm>
              <a:off x="3936" y="4622"/>
              <a:ext cx="288" cy="422"/>
            </a:xfrm>
            <a:prstGeom prst="rect">
              <a:avLst/>
            </a:prstGeom>
            <a:noFill/>
            <a:ln w="9525">
              <a:noFill/>
              <a:miter lim="800000"/>
              <a:headEnd/>
              <a:tailEnd/>
            </a:ln>
            <a:effectLst/>
          </p:spPr>
          <p:txBody>
            <a:bodyPr/>
            <a:lstStyle/>
            <a:p>
              <a:pPr fontAlgn="base">
                <a:spcBef>
                  <a:spcPct val="0"/>
                </a:spcBef>
                <a:spcAft>
                  <a:spcPct val="0"/>
                </a:spcAft>
              </a:pPr>
              <a:r>
                <a:rPr lang="pl-PL" sz="1400" b="1">
                  <a:solidFill>
                    <a:srgbClr val="FFFFFF"/>
                  </a:solidFill>
                  <a:latin typeface="Times New Roman" charset="0"/>
                  <a:cs typeface="Times New Roman" charset="0"/>
                </a:rPr>
                <a:t>nie</a:t>
              </a:r>
              <a:endParaRPr lang="pl-PL" sz="1200" b="1">
                <a:solidFill>
                  <a:srgbClr val="FFFFFF"/>
                </a:solidFill>
                <a:latin typeface="Times New Roman" charset="0"/>
                <a:cs typeface="Times New Roman" charset="0"/>
              </a:endParaRPr>
            </a:p>
            <a:p>
              <a:pPr eaLnBrk="0" fontAlgn="base" hangingPunct="0">
                <a:spcBef>
                  <a:spcPct val="0"/>
                </a:spcBef>
                <a:spcAft>
                  <a:spcPct val="0"/>
                </a:spcAft>
              </a:pPr>
              <a:endParaRPr lang="pl-PL" sz="2400" b="1">
                <a:solidFill>
                  <a:srgbClr val="FFFFFF"/>
                </a:solidFill>
                <a:latin typeface="Times New Roman" charset="0"/>
              </a:endParaRPr>
            </a:p>
          </p:txBody>
        </p:sp>
      </p:grpSp>
    </p:spTree>
    <p:extLst>
      <p:ext uri="{BB962C8B-B14F-4D97-AF65-F5344CB8AC3E}">
        <p14:creationId xmlns:p14="http://schemas.microsoft.com/office/powerpoint/2010/main" val="1679534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pl-PL"/>
              <a:t>Część 2.</a:t>
            </a:r>
          </a:p>
        </p:txBody>
      </p:sp>
      <p:sp>
        <p:nvSpPr>
          <p:cNvPr id="19459" name="Rectangle 3"/>
          <p:cNvSpPr>
            <a:spLocks noGrp="1" noChangeArrowheads="1"/>
          </p:cNvSpPr>
          <p:nvPr>
            <p:ph sz="half" idx="1"/>
          </p:nvPr>
        </p:nvSpPr>
        <p:spPr>
          <a:xfrm>
            <a:off x="1981201" y="1600201"/>
            <a:ext cx="4035425" cy="4525963"/>
          </a:xfrm>
        </p:spPr>
        <p:txBody>
          <a:bodyPr>
            <a:normAutofit lnSpcReduction="10000"/>
          </a:bodyPr>
          <a:lstStyle/>
          <a:p>
            <a:pPr>
              <a:lnSpc>
                <a:spcPct val="90000"/>
              </a:lnSpc>
            </a:pPr>
            <a:r>
              <a:rPr lang="pl-PL" sz="2000"/>
              <a:t>Cały czas nosił przy sobie kilka toreb, będąc ciągle gotowy do „przeniesienia do przytułku dla obłąkanych”. Skarżył się ciągle na ból w okolicy serca – ciągle trzymał tam rękę, badając jak bije serce. Jest żonaty, ma czworo dzieci – mieli siedmioro dzieci, ale trzy z nich zmarły w dzieciństwie. Choroba rozpoczęła się 7-8 miesięcy przed przyjęciem do szpitala od objawów dyspeptycznych. Przed początkiem choroby w jego życiu nie zdarzyło się nic szczególnego. </a:t>
            </a:r>
          </a:p>
        </p:txBody>
      </p:sp>
      <p:sp>
        <p:nvSpPr>
          <p:cNvPr id="19460" name="Rectangle 4"/>
          <p:cNvSpPr>
            <a:spLocks noGrp="1" noChangeArrowheads="1"/>
          </p:cNvSpPr>
          <p:nvPr>
            <p:ph sz="half" idx="2"/>
          </p:nvPr>
        </p:nvSpPr>
        <p:spPr>
          <a:xfrm>
            <a:off x="6175376" y="1600201"/>
            <a:ext cx="4035425" cy="4525963"/>
          </a:xfrm>
        </p:spPr>
        <p:txBody>
          <a:bodyPr>
            <a:normAutofit lnSpcReduction="10000"/>
          </a:bodyPr>
          <a:lstStyle/>
          <a:p>
            <a:r>
              <a:rPr lang="pl-PL" dirty="0"/>
              <a:t>Diagnoza </a:t>
            </a:r>
            <a:r>
              <a:rPr lang="pl-PL" dirty="0" err="1"/>
              <a:t>Spitzera</a:t>
            </a:r>
            <a:r>
              <a:rPr lang="pl-PL" dirty="0"/>
              <a:t>:</a:t>
            </a:r>
          </a:p>
          <a:p>
            <a:pPr lvl="1"/>
            <a:r>
              <a:rPr lang="pl-PL" dirty="0"/>
              <a:t>Duży epizod depresyjny z cechami melancholii bez cech psychotycznych</a:t>
            </a:r>
          </a:p>
          <a:p>
            <a:r>
              <a:rPr lang="pl-PL" dirty="0"/>
              <a:t>Diagnoza </a:t>
            </a:r>
            <a:r>
              <a:rPr lang="pl-PL" dirty="0" err="1"/>
              <a:t>Kraepelina</a:t>
            </a:r>
            <a:r>
              <a:rPr lang="pl-PL" dirty="0"/>
              <a:t>:</a:t>
            </a:r>
          </a:p>
          <a:p>
            <a:pPr lvl="1"/>
            <a:r>
              <a:rPr lang="pl-PL" dirty="0"/>
              <a:t>Melancholia</a:t>
            </a:r>
          </a:p>
          <a:p>
            <a:pPr lvl="1"/>
            <a:endParaRPr lang="pl-PL" dirty="0"/>
          </a:p>
          <a:p>
            <a:pPr lvl="1">
              <a:buNone/>
            </a:pPr>
            <a:r>
              <a:rPr lang="pl-PL" dirty="0"/>
              <a:t>Diagnoza AC: epizod depresji ciężkiej z cechami psychotycznymi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0">
                                            <p:txEl>
                                              <p:pRg st="0" end="0"/>
                                            </p:txEl>
                                          </p:spTgt>
                                        </p:tgtEl>
                                        <p:attrNameLst>
                                          <p:attrName>style.visibility</p:attrName>
                                        </p:attrNameLst>
                                      </p:cBhvr>
                                      <p:to>
                                        <p:strVal val="visible"/>
                                      </p:to>
                                    </p:set>
                                    <p:anim calcmode="lin" valueType="num">
                                      <p:cBhvr additive="base">
                                        <p:cTn id="19" dur="500" fill="hold"/>
                                        <p:tgtEl>
                                          <p:spTgt spid="1946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9460">
                                            <p:txEl>
                                              <p:pRg st="1" end="1"/>
                                            </p:txEl>
                                          </p:spTgt>
                                        </p:tgtEl>
                                        <p:attrNameLst>
                                          <p:attrName>style.visibility</p:attrName>
                                        </p:attrNameLst>
                                      </p:cBhvr>
                                      <p:to>
                                        <p:strVal val="visible"/>
                                      </p:to>
                                    </p:set>
                                    <p:anim calcmode="lin" valueType="num">
                                      <p:cBhvr additive="base">
                                        <p:cTn id="23" dur="500" fill="hold"/>
                                        <p:tgtEl>
                                          <p:spTgt spid="19460">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9460">
                                            <p:txEl>
                                              <p:pRg st="2" end="2"/>
                                            </p:txEl>
                                          </p:spTgt>
                                        </p:tgtEl>
                                        <p:attrNameLst>
                                          <p:attrName>style.visibility</p:attrName>
                                        </p:attrNameLst>
                                      </p:cBhvr>
                                      <p:to>
                                        <p:strVal val="visible"/>
                                      </p:to>
                                    </p:set>
                                    <p:anim calcmode="lin" valueType="num">
                                      <p:cBhvr additive="base">
                                        <p:cTn id="29" dur="500" fill="hold"/>
                                        <p:tgtEl>
                                          <p:spTgt spid="19460">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946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2" presetClass="entr" presetSubtype="8" fill="hold" grpId="0" nodeType="withEffect">
                                  <p:stCondLst>
                                    <p:cond delay="0"/>
                                  </p:stCondLst>
                                  <p:childTnLst>
                                    <p:set>
                                      <p:cBhvr>
                                        <p:cTn id="32" dur="1" fill="hold">
                                          <p:stCondLst>
                                            <p:cond delay="0"/>
                                          </p:stCondLst>
                                        </p:cTn>
                                        <p:tgtEl>
                                          <p:spTgt spid="19460">
                                            <p:txEl>
                                              <p:pRg st="3" end="3"/>
                                            </p:txEl>
                                          </p:spTgt>
                                        </p:tgtEl>
                                        <p:attrNameLst>
                                          <p:attrName>style.visibility</p:attrName>
                                        </p:attrNameLst>
                                      </p:cBhvr>
                                      <p:to>
                                        <p:strVal val="visible"/>
                                      </p:to>
                                    </p:set>
                                    <p:anim calcmode="lin" valueType="num">
                                      <p:cBhvr additive="base">
                                        <p:cTn id="33" dur="500" fill="hold"/>
                                        <p:tgtEl>
                                          <p:spTgt spid="19460">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94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wav"/>
                                        </p:tgtEl>
                                      </p:cMediaNode>
                                    </p:audio>
                                  </p:subTnLst>
                                </p:cTn>
                              </p:par>
                              <p:par>
                                <p:cTn id="35" presetID="2" presetClass="entr" presetSubtype="8" fill="hold" grpId="0" nodeType="withEffect">
                                  <p:stCondLst>
                                    <p:cond delay="0"/>
                                  </p:stCondLst>
                                  <p:childTnLst>
                                    <p:set>
                                      <p:cBhvr>
                                        <p:cTn id="36" dur="1" fill="hold">
                                          <p:stCondLst>
                                            <p:cond delay="0"/>
                                          </p:stCondLst>
                                        </p:cTn>
                                        <p:tgtEl>
                                          <p:spTgt spid="19460">
                                            <p:txEl>
                                              <p:pRg st="5" end="5"/>
                                            </p:txEl>
                                          </p:spTgt>
                                        </p:tgtEl>
                                        <p:attrNameLst>
                                          <p:attrName>style.visibility</p:attrName>
                                        </p:attrNameLst>
                                      </p:cBhvr>
                                      <p:to>
                                        <p:strVal val="visible"/>
                                      </p:to>
                                    </p:set>
                                    <p:anim calcmode="lin" valueType="num">
                                      <p:cBhvr additive="base">
                                        <p:cTn id="37" dur="500" fill="hold"/>
                                        <p:tgtEl>
                                          <p:spTgt spid="1946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p:bldP spid="19460"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09800" y="1939925"/>
            <a:ext cx="7772400" cy="1493838"/>
          </a:xfrm>
        </p:spPr>
        <p:txBody>
          <a:bodyPr/>
          <a:lstStyle/>
          <a:p>
            <a:r>
              <a:rPr lang="pl-PL"/>
              <a:t>PODEJRZLIWA ŻONA</a:t>
            </a:r>
          </a:p>
        </p:txBody>
      </p:sp>
      <p:sp>
        <p:nvSpPr>
          <p:cNvPr id="23555" name="Rectangle 3"/>
          <p:cNvSpPr>
            <a:spLocks noGrp="1" noChangeArrowheads="1"/>
          </p:cNvSpPr>
          <p:nvPr>
            <p:ph type="subTitle" idx="1"/>
          </p:nvPr>
        </p:nvSpPr>
        <p:spPr/>
        <p:txBody>
          <a:bodyPr>
            <a:normAutofit/>
          </a:bodyPr>
          <a:lstStyle/>
          <a:p>
            <a:r>
              <a:rPr lang="pl-PL"/>
              <a:t>Kasanin J.: The Acute Schizoaffective Psychoses. Am J Psychiatry 13:97-126, 1933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endParaRPr lang="pl-PL"/>
          </a:p>
        </p:txBody>
      </p:sp>
      <p:sp>
        <p:nvSpPr>
          <p:cNvPr id="24579" name="Rectangle 3"/>
          <p:cNvSpPr>
            <a:spLocks noGrp="1" noChangeArrowheads="1"/>
          </p:cNvSpPr>
          <p:nvPr>
            <p:ph idx="1"/>
          </p:nvPr>
        </p:nvSpPr>
        <p:spPr/>
        <p:txBody>
          <a:bodyPr>
            <a:normAutofit/>
          </a:bodyPr>
          <a:lstStyle/>
          <a:p>
            <a:pPr>
              <a:lnSpc>
                <a:spcPct val="80000"/>
              </a:lnSpc>
              <a:defRPr/>
            </a:pPr>
            <a:r>
              <a:rPr lang="pl-PL" sz="2000" dirty="0"/>
              <a:t>SR, 25-letnia kobieta, zamężna.</a:t>
            </a:r>
          </a:p>
          <a:p>
            <a:pPr>
              <a:lnSpc>
                <a:spcPct val="80000"/>
              </a:lnSpc>
              <a:defRPr/>
            </a:pPr>
            <a:r>
              <a:rPr lang="pl-PL" sz="2000" dirty="0"/>
              <a:t>Diagnoza: </a:t>
            </a:r>
            <a:r>
              <a:rPr lang="pl-PL" sz="2000" dirty="0" err="1"/>
              <a:t>dementia</a:t>
            </a:r>
            <a:r>
              <a:rPr lang="pl-PL" sz="2000" dirty="0"/>
              <a:t> </a:t>
            </a:r>
            <a:r>
              <a:rPr lang="pl-PL" sz="2000" dirty="0" err="1"/>
              <a:t>praecox</a:t>
            </a:r>
            <a:endParaRPr lang="pl-PL" sz="2000" dirty="0"/>
          </a:p>
          <a:p>
            <a:pPr>
              <a:lnSpc>
                <a:spcPct val="80000"/>
              </a:lnSpc>
              <a:defRPr/>
            </a:pPr>
            <a:r>
              <a:rPr lang="pl-PL" sz="2000" dirty="0"/>
              <a:t>Główne dolegliwości: niepokój, pobudzenie, „reakcje schizofreniczne”</a:t>
            </a:r>
          </a:p>
          <a:p>
            <a:pPr>
              <a:lnSpc>
                <a:spcPct val="80000"/>
              </a:lnSpc>
              <a:defRPr/>
            </a:pPr>
            <a:r>
              <a:rPr lang="pl-PL" sz="2000" dirty="0"/>
              <a:t>Wywiad: zawsze była ambitna, energiczna, pełna życia. Ma syna w wieku 6 lat, któremu jest bardzo oddana. </a:t>
            </a:r>
          </a:p>
          <a:p>
            <a:pPr>
              <a:lnSpc>
                <a:spcPct val="80000"/>
              </a:lnSpc>
              <a:defRPr/>
            </a:pPr>
            <a:r>
              <a:rPr lang="pl-PL" sz="2000" dirty="0"/>
              <a:t>Historia obecnego epizodu: od czasu kiedy synek zaczął chodzić do szkoły bardzo się o niego bała, zawsze odprowadzała go do szkoły i przychodziła po niego dużo wcześniej ... Kiedy przed miesiącem jej mąż policjant powiedział jej o śmierci swego kolegi z pracy, zaczęła się również bać o niego i stała się depresyjna ... Po tygodniu powiedziała mężowi, że boli ją serce i pewnie niedługo umrze ... Potem stała się jeszcze bardziej zdenerwowana i zaczęła się bać, że może być napadnięta przez roznosicieli ulotek, albo zawali się na nią komin ... Mówiła, że na ich domem krąży zły omen ... Na kilka dni przed hospitalizacją stwierdziła, że będzie bezpieczniejsza u swoich rodziców i wyjechała do nich ... Na miejscu oskarżyła ojca, że jest w spisku przeciwko niej ... Kolejnej nocy w czasie pobytu u rodziców oskarżyła brata o to, że chce ją otruć ... Zadzwoniła wtedy na policję, aby ją ratowali ...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endParaRPr lang="pl-PL"/>
          </a:p>
        </p:txBody>
      </p:sp>
      <p:sp>
        <p:nvSpPr>
          <p:cNvPr id="25603" name="Rectangle 3"/>
          <p:cNvSpPr>
            <a:spLocks noGrp="1" noChangeArrowheads="1"/>
          </p:cNvSpPr>
          <p:nvPr>
            <p:ph idx="1"/>
          </p:nvPr>
        </p:nvSpPr>
        <p:spPr/>
        <p:txBody>
          <a:bodyPr>
            <a:normAutofit/>
          </a:bodyPr>
          <a:lstStyle/>
          <a:p>
            <a:pPr>
              <a:lnSpc>
                <a:spcPct val="80000"/>
              </a:lnSpc>
              <a:defRPr/>
            </a:pPr>
            <a:r>
              <a:rPr lang="pl-PL" dirty="0"/>
              <a:t>W szpitalu oskarżyła męża, że chce ją pozbawić syna ... Wydawało się jej, że słyszy dziwne głosy, szczególnie dyskusje swoich rodziców ... Wydawało się jej, że te głosy promieniują od innych ludzi, a pacjenci mówią, że jej mąż to „cztery w jednym” co miało oznaczać, że jest on po części Murzynem ... Bezpośrednio po przyjęciu do szpitala popadła w depresję i twierdziła, że mąż chce ją zastrzelić ... Twierdziła, że słyszała o tym z głośników znajdujących się na oddziale ... Popadała w coraz większą depresję, niczym się praktycznie nie interesując ... Jednocześnie stała się krytyczna do swoich poprzednich przeżyć mówiąc, że są śmieszne ...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endParaRPr lang="pl-PL"/>
          </a:p>
        </p:txBody>
      </p:sp>
      <p:sp>
        <p:nvSpPr>
          <p:cNvPr id="26627" name="Rectangle 3"/>
          <p:cNvSpPr>
            <a:spLocks noGrp="1" noChangeArrowheads="1"/>
          </p:cNvSpPr>
          <p:nvPr>
            <p:ph idx="1"/>
          </p:nvPr>
        </p:nvSpPr>
        <p:spPr/>
        <p:txBody>
          <a:bodyPr/>
          <a:lstStyle/>
          <a:p>
            <a:r>
              <a:rPr lang="pl-PL" dirty="0"/>
              <a:t>Została wypisana po dwu miesiącach w dobrym nastroju, śmiejąc się z „hipnotyzmu radiowego” ... W dwa lata później w sytuacji przeniesienia się do nowego domu znowu stała się depresyjna, nie mogła nic robić, straciła apetyt, nie mogła spać ... O swoich poprzednich przeżyciach nie chciała rozmawiać ...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4294967295"/>
          </p:nvPr>
        </p:nvSpPr>
        <p:spPr>
          <a:xfrm>
            <a:off x="2895600" y="1676400"/>
            <a:ext cx="7772400" cy="4114800"/>
          </a:xfrm>
        </p:spPr>
        <p:txBody>
          <a:bodyPr/>
          <a:lstStyle/>
          <a:p>
            <a:r>
              <a:rPr lang="pl-PL" dirty="0"/>
              <a:t>Diagnoza </a:t>
            </a:r>
            <a:r>
              <a:rPr lang="pl-PL" dirty="0" err="1"/>
              <a:t>Kasanina</a:t>
            </a:r>
            <a:endParaRPr lang="pl-PL" dirty="0"/>
          </a:p>
          <a:p>
            <a:r>
              <a:rPr lang="pl-PL" dirty="0" err="1"/>
              <a:t>Schizoafektywna</a:t>
            </a:r>
            <a:r>
              <a:rPr lang="pl-PL" dirty="0"/>
              <a:t> schizofrenia</a:t>
            </a:r>
          </a:p>
          <a:p>
            <a:endParaRPr lang="pl-PL" dirty="0"/>
          </a:p>
          <a:p>
            <a:r>
              <a:rPr lang="pl-PL" dirty="0"/>
              <a:t>Diagnoza AC: zaburzenie </a:t>
            </a:r>
            <a:r>
              <a:rPr lang="pl-PL" dirty="0" err="1"/>
              <a:t>schizoafektywne</a:t>
            </a:r>
            <a:r>
              <a:rPr lang="pl-PL" dirty="0"/>
              <a:t> – typ dwubiegunowy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pl-PL" i="1">
                <a:latin typeface="Times New Roman" pitchFamily="18" charset="0"/>
              </a:rPr>
              <a:t>Strachliwa dziewczyna</a:t>
            </a:r>
          </a:p>
        </p:txBody>
      </p:sp>
      <p:sp>
        <p:nvSpPr>
          <p:cNvPr id="122883" name="Rectangle 3"/>
          <p:cNvSpPr>
            <a:spLocks noGrp="1" noChangeArrowheads="1"/>
          </p:cNvSpPr>
          <p:nvPr>
            <p:ph idx="1"/>
          </p:nvPr>
        </p:nvSpPr>
        <p:spPr/>
        <p:txBody>
          <a:bodyPr>
            <a:normAutofit/>
          </a:bodyPr>
          <a:lstStyle/>
          <a:p>
            <a:pPr>
              <a:lnSpc>
                <a:spcPct val="90000"/>
              </a:lnSpc>
              <a:defRPr/>
            </a:pPr>
            <a:endParaRPr lang="pl-PL" b="1" i="1">
              <a:latin typeface="Times New Roman" charset="0"/>
            </a:endParaRPr>
          </a:p>
          <a:p>
            <a:pPr>
              <a:lnSpc>
                <a:spcPct val="90000"/>
              </a:lnSpc>
              <a:defRPr/>
            </a:pPr>
            <a:r>
              <a:rPr lang="pl-PL">
                <a:cs typeface="Times New Roman" charset="0"/>
              </a:rPr>
              <a:t>SS jest 21-letnią dziewczyną, która była hospitalizowana, ponieważ nie uzyskano poprawy w ramach ambulatoryjnej psychoterapii.</a:t>
            </a:r>
          </a:p>
          <a:p>
            <a:pPr>
              <a:lnSpc>
                <a:spcPct val="90000"/>
              </a:lnSpc>
              <a:defRPr/>
            </a:pPr>
            <a:r>
              <a:rPr lang="pl-PL">
                <a:cs typeface="Times New Roman" charset="0"/>
              </a:rPr>
              <a:t>Po przyjęciu na oddział stwierdziła:</a:t>
            </a:r>
          </a:p>
          <a:p>
            <a:pPr>
              <a:lnSpc>
                <a:spcPct val="90000"/>
              </a:lnSpc>
              <a:defRPr/>
            </a:pPr>
            <a:r>
              <a:rPr lang="pl-PL" i="1" u="sng">
                <a:cs typeface="Times New Roman" charset="0"/>
              </a:rPr>
              <a:t>„boję się jedzenia; boję się, że coś stanie się mojej rodzinie; nie mogę spać; jestem przygnębiona; staję się napięta, pobudzona i mam ogólny niepokój”</a:t>
            </a:r>
            <a:endParaRPr lang="pl-PL" i="1">
              <a:cs typeface="Times New Roman" charset="0"/>
            </a:endParaRPr>
          </a:p>
          <a:p>
            <a:pPr>
              <a:lnSpc>
                <a:spcPct val="90000"/>
              </a:lnSpc>
              <a:defRPr/>
            </a:pPr>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anim calcmode="lin" valueType="num">
                                      <p:cBhvr additive="base">
                                        <p:cTn id="7"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3">
                                            <p:txEl>
                                              <p:pRg st="2" end="2"/>
                                            </p:txEl>
                                          </p:spTgt>
                                        </p:tgtEl>
                                        <p:attrNameLst>
                                          <p:attrName>style.visibility</p:attrName>
                                        </p:attrNameLst>
                                      </p:cBhvr>
                                      <p:to>
                                        <p:strVal val="visible"/>
                                      </p:to>
                                    </p:set>
                                    <p:anim calcmode="lin" valueType="num">
                                      <p:cBhvr additive="base">
                                        <p:cTn id="13"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anim calcmode="lin" valueType="num">
                                      <p:cBhvr additive="base">
                                        <p:cTn id="19" dur="500" fill="hold"/>
                                        <p:tgtEl>
                                          <p:spTgt spid="1228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88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endParaRPr lang="pl-PL"/>
          </a:p>
        </p:txBody>
      </p:sp>
      <p:sp>
        <p:nvSpPr>
          <p:cNvPr id="123907" name="Rectangle 3"/>
          <p:cNvSpPr>
            <a:spLocks noGrp="1" noChangeArrowheads="1"/>
          </p:cNvSpPr>
          <p:nvPr>
            <p:ph idx="1"/>
          </p:nvPr>
        </p:nvSpPr>
        <p:spPr/>
        <p:txBody>
          <a:bodyPr>
            <a:normAutofit/>
          </a:bodyPr>
          <a:lstStyle/>
          <a:p>
            <a:pPr>
              <a:lnSpc>
                <a:spcPct val="90000"/>
              </a:lnSpc>
              <a:defRPr/>
            </a:pPr>
            <a:r>
              <a:rPr lang="pl-PL" sz="2400">
                <a:cs typeface="Times New Roman" charset="0"/>
              </a:rPr>
              <a:t>SS była współpracująca i miła w kontakcie, podała w sposób spójny i zrozumiały historię swoich dolegliwości, oraz zaprzeczyła urojeniom i halucynacjom (chociaż obawiała się, że pewnego dnia mogłyby u niej wystąpić halucynacje). </a:t>
            </a:r>
            <a:r>
              <a:rPr lang="pl-PL" sz="2400" u="sng">
                <a:cs typeface="Times New Roman" charset="0"/>
              </a:rPr>
              <a:t>Jej afekt był labilny, ale bez zbytniej głębi.</a:t>
            </a:r>
            <a:endParaRPr lang="pl-PL" sz="2400">
              <a:cs typeface="Times New Roman" charset="0"/>
            </a:endParaRPr>
          </a:p>
          <a:p>
            <a:pPr>
              <a:lnSpc>
                <a:spcPct val="90000"/>
              </a:lnSpc>
              <a:defRPr/>
            </a:pPr>
            <a:r>
              <a:rPr lang="pl-PL" sz="2400">
                <a:cs typeface="Times New Roman" charset="0"/>
              </a:rPr>
              <a:t>Czasami </a:t>
            </a:r>
            <a:r>
              <a:rPr lang="pl-PL" sz="2400" u="sng">
                <a:cs typeface="Times New Roman" charset="0"/>
              </a:rPr>
              <a:t>mówiła u o uczuciu beznadziejności i o tym, że ostatecznym rozwiązaniem będzie dla niej samobójstwo</a:t>
            </a:r>
            <a:r>
              <a:rPr lang="pl-PL" sz="2400">
                <a:cs typeface="Times New Roman" charset="0"/>
              </a:rPr>
              <a:t>; zwykle jednak nie wyglądała na tego typu uczucia, dosyć często wydawała się być zadowolona z tego, że jej objawy są unikalne. Czasami mówiła, że czuje zalew depresyjnych myśli – wtedy wydawała się być naprawdę depresyjna – była wtedy skłonna do płaczu, relacjonowała rozpacz. Myśl o organicznym, nieusuwalnym podłożu tych zaburzeń, oraz znaczące deficyty emocjonalne wydawały się być podłożem jej </a:t>
            </a:r>
            <a:r>
              <a:rPr lang="pl-PL" sz="2400" u="sng">
                <a:cs typeface="Times New Roman" charset="0"/>
              </a:rPr>
              <a:t>depresyjnych nastrojów, które wydawały się być zwykle krótkotrwałe</a:t>
            </a:r>
            <a:r>
              <a:rPr lang="pl-PL" sz="2400">
                <a:cs typeface="Times New Roman"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additive="base">
                                        <p:cTn id="13"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9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endParaRPr lang="pl-PL"/>
          </a:p>
        </p:txBody>
      </p:sp>
      <p:sp>
        <p:nvSpPr>
          <p:cNvPr id="124931" name="Rectangle 3"/>
          <p:cNvSpPr>
            <a:spLocks noGrp="1" noChangeArrowheads="1"/>
          </p:cNvSpPr>
          <p:nvPr>
            <p:ph idx="1"/>
          </p:nvPr>
        </p:nvSpPr>
        <p:spPr/>
        <p:txBody>
          <a:bodyPr>
            <a:normAutofit lnSpcReduction="10000"/>
          </a:bodyPr>
          <a:lstStyle/>
          <a:p>
            <a:pPr>
              <a:lnSpc>
                <a:spcPct val="90000"/>
              </a:lnSpc>
              <a:defRPr/>
            </a:pPr>
            <a:r>
              <a:rPr lang="pl-PL" sz="2400">
                <a:cs typeface="Times New Roman" charset="0"/>
              </a:rPr>
              <a:t>SS datowała początek swojej choroby na pewną noc, gdy miała </a:t>
            </a:r>
            <a:r>
              <a:rPr lang="pl-PL" sz="2400" u="sng">
                <a:cs typeface="Times New Roman" charset="0"/>
              </a:rPr>
              <a:t>15 lat</a:t>
            </a:r>
            <a:r>
              <a:rPr lang="pl-PL" sz="2400">
                <a:cs typeface="Times New Roman" charset="0"/>
              </a:rPr>
              <a:t>, kiedy usłyszała odgłosy stosunku seksualnego pomiędzy jej rodzicami. Stała się wtedy seksualnie pobudzona i relacjonowała dalej:</a:t>
            </a:r>
          </a:p>
          <a:p>
            <a:pPr>
              <a:lnSpc>
                <a:spcPct val="90000"/>
              </a:lnSpc>
              <a:defRPr/>
            </a:pPr>
            <a:r>
              <a:rPr lang="pl-PL" sz="2400" i="1">
                <a:cs typeface="Times New Roman" charset="0"/>
              </a:rPr>
              <a:t>„miałam uczucie, że dzieje się ze mną coś złego, jak gdybym wsiadła do windy i nie mogłabym z niej nigdy wysiąść; myślałam, że nigdy nie mogłabym doświadczyć uczuć związanych z seksem. Zaraz potem słowo PIER...IĆ </a:t>
            </a:r>
            <a:r>
              <a:rPr lang="pl-PL" sz="2400" i="1" u="sng">
                <a:cs typeface="Times New Roman" charset="0"/>
              </a:rPr>
              <a:t>zawładnęło moim umysłem, nie mogłam się od niego uwolnić, i nie było w zasadzie minuty, aby mi się nie pojawiało w moich myślach. Kilka miesięcy później pomyślałam sobie „dlaczego w moich myślach jest takie słowo, którego nikomu nie mogę ujawnić”, dlatego zmieniłam je siłą woli na słowo MARTWIĆ SIĘ . Cały czas o nim myślałam, nie mogłam jeść bo JEŚĆ  nie pasuje do MARTWIĆ SIĘ. Słowo PIER...IĆ powodowało u mnie mdłości. Nie mogłam spać, leżałam w łóżku</a:t>
            </a:r>
            <a:r>
              <a:rPr lang="pl-PL" sz="2400" i="1" u="sng"/>
              <a:t>, </a:t>
            </a:r>
            <a:r>
              <a:rPr lang="pl-PL" sz="2400" i="1" u="sng">
                <a:cs typeface="Times New Roman" charset="0"/>
              </a:rPr>
              <a:t>, a te słowa przebiegały przez moje myśli”</a:t>
            </a:r>
          </a:p>
          <a:p>
            <a:pPr>
              <a:lnSpc>
                <a:spcPct val="90000"/>
              </a:lnSpc>
              <a:buFont typeface="Wingdings" pitchFamily="2" charset="2"/>
              <a:buNone/>
              <a:defRPr/>
            </a:pPr>
            <a:r>
              <a:rPr lang="pl-PL" sz="2400" i="1" u="sng">
                <a:cs typeface="Times New Roman"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4931">
                                            <p:txEl>
                                              <p:pRg st="1" end="1"/>
                                            </p:txEl>
                                          </p:spTgt>
                                        </p:tgtEl>
                                        <p:attrNameLst>
                                          <p:attrName>style.visibility</p:attrName>
                                        </p:attrNameLst>
                                      </p:cBhvr>
                                      <p:to>
                                        <p:strVal val="visible"/>
                                      </p:to>
                                    </p:set>
                                    <p:anim calcmode="lin" valueType="num">
                                      <p:cBhvr additive="base">
                                        <p:cTn id="13" dur="500" fill="hold"/>
                                        <p:tgtEl>
                                          <p:spTgt spid="124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49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4931">
                                            <p:txEl>
                                              <p:pRg st="2" end="2"/>
                                            </p:txEl>
                                          </p:spTgt>
                                        </p:tgtEl>
                                        <p:attrNameLst>
                                          <p:attrName>style.visibility</p:attrName>
                                        </p:attrNameLst>
                                      </p:cBhvr>
                                      <p:to>
                                        <p:strVal val="visible"/>
                                      </p:to>
                                    </p:set>
                                    <p:anim calcmode="lin" valueType="num">
                                      <p:cBhvr additive="base">
                                        <p:cTn id="19" dur="500" fill="hold"/>
                                        <p:tgtEl>
                                          <p:spTgt spid="124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49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endParaRPr lang="pl-PL"/>
          </a:p>
        </p:txBody>
      </p:sp>
      <p:sp>
        <p:nvSpPr>
          <p:cNvPr id="125955" name="Rectangle 3"/>
          <p:cNvSpPr>
            <a:spLocks noGrp="1" noChangeArrowheads="1"/>
          </p:cNvSpPr>
          <p:nvPr>
            <p:ph idx="1"/>
          </p:nvPr>
        </p:nvSpPr>
        <p:spPr/>
        <p:txBody>
          <a:bodyPr>
            <a:normAutofit/>
          </a:bodyPr>
          <a:lstStyle/>
          <a:p>
            <a:r>
              <a:rPr lang="pl-PL">
                <a:cs typeface="Times New Roman" pitchFamily="18" charset="0"/>
              </a:rPr>
              <a:t>Od tego czasu pojawiało się u niej wiele nastawień – </a:t>
            </a:r>
            <a:r>
              <a:rPr lang="pl-PL" u="sng">
                <a:cs typeface="Times New Roman" pitchFamily="18" charset="0"/>
              </a:rPr>
              <a:t>skoncentrowała się na tyle na czystości jedzenia, że była w stanie jeść tylko jedzenie koszerne; bała się, że uwierzy w Chrystusa, co z kolei zdenerwuje jej ortodoksyjnie żydowską rodzinę; martwiła się , że to tak zdenerwuje jej siostry, że staną się obłąkane. Miała również kompulsje, np. przed położeniem się spać 6 razy wyłączała światło, a ciapy musiały ułożone równolegle do siebie, gdy szła do łóżka.</a:t>
            </a:r>
            <a:r>
              <a:rPr lang="pl-PL"/>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3"/>
          <p:cNvSpPr>
            <a:spLocks noGrp="1"/>
          </p:cNvSpPr>
          <p:nvPr>
            <p:ph type="sldNum" sz="quarter" idx="12"/>
          </p:nvPr>
        </p:nvSpPr>
        <p:spPr/>
        <p:txBody>
          <a:bodyPr/>
          <a:lstStyle/>
          <a:p>
            <a:fld id="{F423EF1E-27CA-4C7E-9CBB-C37F19A5B5FD}" type="slidenum">
              <a:rPr lang="pl-PL">
                <a:solidFill>
                  <a:srgbClr val="FFFFFF"/>
                </a:solidFill>
              </a:rPr>
              <a:pPr/>
              <a:t>6</a:t>
            </a:fld>
            <a:endParaRPr lang="pl-PL">
              <a:solidFill>
                <a:srgbClr val="FFFFFF"/>
              </a:solidFill>
            </a:endParaRPr>
          </a:p>
        </p:txBody>
      </p:sp>
      <p:sp>
        <p:nvSpPr>
          <p:cNvPr id="171012" name="Rectangle 4"/>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fontAlgn="base">
              <a:spcBef>
                <a:spcPct val="0"/>
              </a:spcBef>
              <a:spcAft>
                <a:spcPct val="0"/>
              </a:spcAft>
            </a:pPr>
            <a:r>
              <a:rPr lang="pl-PL" sz="4000">
                <a:solidFill>
                  <a:srgbClr val="FFFFFF"/>
                </a:solidFill>
                <a:latin typeface="Comic Sans MS" pitchFamily="66" charset="0"/>
              </a:rPr>
              <a:t>Spektrum zaburzeń afektywnych dwubiegunowych</a:t>
            </a:r>
          </a:p>
        </p:txBody>
      </p:sp>
      <p:sp>
        <p:nvSpPr>
          <p:cNvPr id="171013" name="Rectangle 5"/>
          <p:cNvSpPr>
            <a:spLocks noChangeArrowheads="1"/>
          </p:cNvSpPr>
          <p:nvPr/>
        </p:nvSpPr>
        <p:spPr bwMode="auto">
          <a:xfrm>
            <a:off x="2209800" y="1981200"/>
            <a:ext cx="3810000" cy="4114800"/>
          </a:xfrm>
          <a:prstGeom prst="rect">
            <a:avLst/>
          </a:prstGeom>
          <a:noFill/>
          <a:ln w="9525">
            <a:noFill/>
            <a:miter lim="800000"/>
            <a:headEnd/>
            <a:tailEnd/>
          </a:ln>
          <a:effectLst/>
        </p:spPr>
        <p:txBody>
          <a:bodyPr/>
          <a:lstStyle/>
          <a:p>
            <a:pPr fontAlgn="base">
              <a:lnSpc>
                <a:spcPct val="90000"/>
              </a:lnSpc>
              <a:spcBef>
                <a:spcPct val="0"/>
              </a:spcBef>
              <a:spcAft>
                <a:spcPct val="0"/>
              </a:spcAft>
            </a:pPr>
            <a:r>
              <a:rPr lang="pl-PL" sz="2400">
                <a:solidFill>
                  <a:srgbClr val="FFFFFF"/>
                </a:solidFill>
                <a:latin typeface="Times New Roman" charset="0"/>
              </a:rPr>
              <a:t>Zaburzenie afektywne dwubiegunowe typu I. (BD I):</a:t>
            </a:r>
          </a:p>
          <a:p>
            <a:pPr lvl="1" fontAlgn="base">
              <a:lnSpc>
                <a:spcPct val="90000"/>
              </a:lnSpc>
              <a:spcBef>
                <a:spcPct val="0"/>
              </a:spcBef>
              <a:spcAft>
                <a:spcPct val="0"/>
              </a:spcAft>
            </a:pPr>
            <a:r>
              <a:rPr lang="pl-PL" sz="2000">
                <a:solidFill>
                  <a:srgbClr val="FFFFFF"/>
                </a:solidFill>
                <a:latin typeface="Times New Roman" charset="0"/>
              </a:rPr>
              <a:t>Co najmniej jeden epizod manii +/- epizody depresyjne</a:t>
            </a:r>
          </a:p>
          <a:p>
            <a:pPr fontAlgn="base">
              <a:lnSpc>
                <a:spcPct val="90000"/>
              </a:lnSpc>
              <a:spcBef>
                <a:spcPct val="0"/>
              </a:spcBef>
              <a:spcAft>
                <a:spcPct val="0"/>
              </a:spcAft>
            </a:pPr>
            <a:r>
              <a:rPr lang="pl-PL" sz="2400">
                <a:solidFill>
                  <a:srgbClr val="FFFFFF"/>
                </a:solidFill>
                <a:latin typeface="Times New Roman" charset="0"/>
              </a:rPr>
              <a:t>Zaburzenie afektywne dwubiegunowe typu II. (BD II):</a:t>
            </a:r>
          </a:p>
          <a:p>
            <a:pPr lvl="1" fontAlgn="base">
              <a:lnSpc>
                <a:spcPct val="90000"/>
              </a:lnSpc>
              <a:spcBef>
                <a:spcPct val="0"/>
              </a:spcBef>
              <a:spcAft>
                <a:spcPct val="0"/>
              </a:spcAft>
            </a:pPr>
            <a:r>
              <a:rPr lang="pl-PL" sz="2000">
                <a:solidFill>
                  <a:srgbClr val="FFFFFF"/>
                </a:solidFill>
                <a:latin typeface="Times New Roman" charset="0"/>
              </a:rPr>
              <a:t>Co najmniej jeden epizod hipomaniakalny + epizody depresyjne</a:t>
            </a:r>
          </a:p>
        </p:txBody>
      </p:sp>
      <p:sp>
        <p:nvSpPr>
          <p:cNvPr id="171014" name="Rectangle 6"/>
          <p:cNvSpPr>
            <a:spLocks noChangeArrowheads="1"/>
          </p:cNvSpPr>
          <p:nvPr/>
        </p:nvSpPr>
        <p:spPr bwMode="auto">
          <a:xfrm>
            <a:off x="6172200" y="1981200"/>
            <a:ext cx="3810000" cy="4114800"/>
          </a:xfrm>
          <a:prstGeom prst="rect">
            <a:avLst/>
          </a:prstGeom>
          <a:noFill/>
          <a:ln w="9525">
            <a:noFill/>
            <a:miter lim="800000"/>
            <a:headEnd/>
            <a:tailEnd/>
          </a:ln>
          <a:effectLst/>
        </p:spPr>
        <p:txBody>
          <a:bodyPr/>
          <a:lstStyle/>
          <a:p>
            <a:pPr fontAlgn="base">
              <a:spcBef>
                <a:spcPct val="0"/>
              </a:spcBef>
              <a:spcAft>
                <a:spcPct val="0"/>
              </a:spcAft>
            </a:pPr>
            <a:r>
              <a:rPr lang="pl-PL" sz="2400">
                <a:solidFill>
                  <a:srgbClr val="FFFFFF"/>
                </a:solidFill>
                <a:latin typeface="Times New Roman" charset="0"/>
              </a:rPr>
              <a:t>Cyklotymia:</a:t>
            </a:r>
          </a:p>
          <a:p>
            <a:pPr lvl="1" fontAlgn="base">
              <a:spcBef>
                <a:spcPct val="0"/>
              </a:spcBef>
              <a:spcAft>
                <a:spcPct val="0"/>
              </a:spcAft>
            </a:pPr>
            <a:r>
              <a:rPr lang="pl-PL" sz="2400">
                <a:solidFill>
                  <a:srgbClr val="FFFFFF"/>
                </a:solidFill>
                <a:latin typeface="Times New Roman" charset="0"/>
              </a:rPr>
              <a:t>Długotrwałe, niektóre objawy depresyjne i hipomaniakalne</a:t>
            </a:r>
          </a:p>
          <a:p>
            <a:pPr lvl="1" fontAlgn="base">
              <a:spcBef>
                <a:spcPct val="0"/>
              </a:spcBef>
              <a:spcAft>
                <a:spcPct val="0"/>
              </a:spcAft>
            </a:pPr>
            <a:r>
              <a:rPr lang="pl-PL" sz="2400">
                <a:solidFill>
                  <a:srgbClr val="FFFFFF"/>
                </a:solidFill>
                <a:latin typeface="Times New Roman" charset="0"/>
              </a:rPr>
              <a:t>Brak epizodu depresji, manii i hipomanii </a:t>
            </a:r>
          </a:p>
        </p:txBody>
      </p:sp>
    </p:spTree>
    <p:extLst>
      <p:ext uri="{BB962C8B-B14F-4D97-AF65-F5344CB8AC3E}">
        <p14:creationId xmlns:p14="http://schemas.microsoft.com/office/powerpoint/2010/main" val="2680381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endParaRPr lang="pl-PL"/>
          </a:p>
        </p:txBody>
      </p:sp>
      <p:sp>
        <p:nvSpPr>
          <p:cNvPr id="126979" name="Rectangle 3"/>
          <p:cNvSpPr>
            <a:spLocks noGrp="1" noChangeArrowheads="1"/>
          </p:cNvSpPr>
          <p:nvPr>
            <p:ph idx="1"/>
          </p:nvPr>
        </p:nvSpPr>
        <p:spPr/>
        <p:txBody>
          <a:bodyPr/>
          <a:lstStyle/>
          <a:p>
            <a:r>
              <a:rPr lang="pl-PL">
                <a:cs typeface="Times New Roman" pitchFamily="18" charset="0"/>
              </a:rPr>
              <a:t>Miała liczne związki z chłopcami, ale nie miały one komponenty seksualnej. W rozmowie po amobarbitalu wyznała, że </a:t>
            </a:r>
            <a:r>
              <a:rPr lang="pl-PL" u="sng">
                <a:cs typeface="Times New Roman" pitchFamily="18" charset="0"/>
              </a:rPr>
              <a:t>nie wie czy jest mężczyzną, czy kobietą. Wydawała się nie mieć przyjaciółek</a:t>
            </a:r>
            <a:r>
              <a:rPr lang="pl-PL">
                <a:cs typeface="Times New Roman" pitchFamily="18" charset="0"/>
              </a:rPr>
              <a:t>, ale była intensywnie , ale i ambiwalentnie zaangażowana w  życie swojej rodziny, nawet dalekich krewnych.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endParaRPr lang="pl-PL"/>
          </a:p>
        </p:txBody>
      </p:sp>
      <p:sp>
        <p:nvSpPr>
          <p:cNvPr id="128003" name="Rectangle 3"/>
          <p:cNvSpPr>
            <a:spLocks noGrp="1" noChangeArrowheads="1"/>
          </p:cNvSpPr>
          <p:nvPr>
            <p:ph idx="1"/>
          </p:nvPr>
        </p:nvSpPr>
        <p:spPr/>
        <p:txBody>
          <a:bodyPr>
            <a:normAutofit/>
          </a:bodyPr>
          <a:lstStyle/>
          <a:p>
            <a:pPr>
              <a:lnSpc>
                <a:spcPct val="90000"/>
              </a:lnSpc>
              <a:defRPr/>
            </a:pPr>
            <a:r>
              <a:rPr lang="pl-PL">
                <a:cs typeface="Times New Roman" charset="0"/>
              </a:rPr>
              <a:t>SS ukończyła szkołę średnią i roczny kurs biznesu, i pracowała jako urzędniczka jeszcze przed rokiem, kiedy to powróciła do domu z dziwną miną i nie chciała z nikim rozmawiać , mówiąc tylko „i tak nie zrozumielibyście tego” .Wtedy właśnie poddała się rocznej psychoterapii w warunkach ambulatoryjnych. </a:t>
            </a:r>
            <a:r>
              <a:rPr lang="pl-PL" u="sng">
                <a:cs typeface="Times New Roman" charset="0"/>
              </a:rPr>
              <a:t>Czas spędzała w domu, niewiele robiąc – ciągle usiłowała zrozumieć swoją chorobę. Na oddziale była opisywana jako osoba, która nie dba o siebie , nie słucha innych, stojąc całymi dniami przy łóżku bez jakiejkolwiek inicjatywy. „Wierzyła w magię, jej poczucie rzeczywistości podlegało wahaniom, czasami zbliżając się do depersonalizacji”</a:t>
            </a:r>
            <a:r>
              <a:rPr lang="pl-PL"/>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normAutofit fontScale="90000"/>
          </a:bodyPr>
          <a:lstStyle/>
          <a:p>
            <a:pPr>
              <a:defRPr/>
            </a:pPr>
            <a:r>
              <a:rPr lang="en-US" sz="2800">
                <a:cs typeface="Times New Roman" charset="0"/>
              </a:rPr>
              <a:t>Hoch P., Polatin P.: Pseudeneurotic Forms of Schizophrenia. </a:t>
            </a:r>
            <a:r>
              <a:rPr lang="en-US" sz="2800" i="1">
                <a:cs typeface="Times New Roman" charset="0"/>
              </a:rPr>
              <a:t>Psychiatric Quarterly</a:t>
            </a:r>
            <a:r>
              <a:rPr lang="en-US" sz="2800">
                <a:cs typeface="Times New Roman" charset="0"/>
              </a:rPr>
              <a:t> 23: 248-276, 1949</a:t>
            </a:r>
            <a:br>
              <a:rPr lang="pl-PL" sz="2800">
                <a:cs typeface="Times New Roman" charset="0"/>
              </a:rPr>
            </a:br>
            <a:endParaRPr lang="pl-PL" sz="2800">
              <a:cs typeface="Times New Roman" charset="0"/>
            </a:endParaRPr>
          </a:p>
        </p:txBody>
      </p:sp>
      <p:sp>
        <p:nvSpPr>
          <p:cNvPr id="129027" name="Rectangle 3"/>
          <p:cNvSpPr>
            <a:spLocks noGrp="1" noChangeArrowheads="1"/>
          </p:cNvSpPr>
          <p:nvPr>
            <p:ph idx="1"/>
          </p:nvPr>
        </p:nvSpPr>
        <p:spPr/>
        <p:txBody>
          <a:bodyPr>
            <a:normAutofit lnSpcReduction="10000"/>
          </a:bodyPr>
          <a:lstStyle/>
          <a:p>
            <a:pPr>
              <a:lnSpc>
                <a:spcPct val="90000"/>
              </a:lnSpc>
              <a:defRPr/>
            </a:pPr>
            <a:r>
              <a:rPr lang="pl-PL">
                <a:cs typeface="Times New Roman" charset="0"/>
              </a:rPr>
              <a:t>Objawy:</a:t>
            </a:r>
          </a:p>
          <a:p>
            <a:pPr>
              <a:lnSpc>
                <a:spcPct val="90000"/>
              </a:lnSpc>
              <a:defRPr/>
            </a:pPr>
            <a:r>
              <a:rPr lang="pl-PL" sz="2000">
                <a:cs typeface="Times New Roman" charset="0"/>
              </a:rPr>
              <a:t>Patologiczny lęk dotyczący przyszłości</a:t>
            </a:r>
          </a:p>
          <a:p>
            <a:pPr>
              <a:lnSpc>
                <a:spcPct val="90000"/>
              </a:lnSpc>
              <a:defRPr/>
            </a:pPr>
            <a:r>
              <a:rPr lang="pl-PL" sz="2000">
                <a:cs typeface="Times New Roman" charset="0"/>
              </a:rPr>
              <a:t>Labilny, ale powierzchowny afekt</a:t>
            </a:r>
          </a:p>
          <a:p>
            <a:pPr>
              <a:lnSpc>
                <a:spcPct val="90000"/>
              </a:lnSpc>
              <a:defRPr/>
            </a:pPr>
            <a:r>
              <a:rPr lang="pl-PL" sz="2000">
                <a:cs typeface="Times New Roman" charset="0"/>
              </a:rPr>
              <a:t>Obsesje</a:t>
            </a:r>
          </a:p>
          <a:p>
            <a:pPr>
              <a:lnSpc>
                <a:spcPct val="90000"/>
              </a:lnSpc>
              <a:defRPr/>
            </a:pPr>
            <a:r>
              <a:rPr lang="pl-PL" sz="2000">
                <a:cs typeface="Times New Roman" charset="0"/>
              </a:rPr>
              <a:t>Kompulsje</a:t>
            </a:r>
          </a:p>
          <a:p>
            <a:pPr>
              <a:lnSpc>
                <a:spcPct val="90000"/>
              </a:lnSpc>
              <a:defRPr/>
            </a:pPr>
            <a:r>
              <a:rPr lang="pl-PL" sz="2000">
                <a:cs typeface="Times New Roman" charset="0"/>
              </a:rPr>
              <a:t>Zaburzenia identyfikacji</a:t>
            </a:r>
          </a:p>
          <a:p>
            <a:pPr>
              <a:lnSpc>
                <a:spcPct val="90000"/>
              </a:lnSpc>
              <a:defRPr/>
            </a:pPr>
            <a:r>
              <a:rPr lang="pl-PL" sz="2000">
                <a:cs typeface="Times New Roman" charset="0"/>
              </a:rPr>
              <a:t>Zaburzenia relacji interpersonalnych</a:t>
            </a:r>
          </a:p>
          <a:p>
            <a:pPr>
              <a:lnSpc>
                <a:spcPct val="90000"/>
              </a:lnSpc>
              <a:defRPr/>
            </a:pPr>
            <a:r>
              <a:rPr lang="pl-PL" sz="2000">
                <a:cs typeface="Times New Roman" charset="0"/>
              </a:rPr>
              <a:t>Myślenie magiczne</a:t>
            </a:r>
          </a:p>
          <a:p>
            <a:pPr>
              <a:lnSpc>
                <a:spcPct val="90000"/>
              </a:lnSpc>
              <a:defRPr/>
            </a:pPr>
            <a:r>
              <a:rPr lang="pl-PL" sz="2000">
                <a:cs typeface="Times New Roman" charset="0"/>
              </a:rPr>
              <a:t> Depersonalizacja</a:t>
            </a:r>
          </a:p>
          <a:p>
            <a:pPr>
              <a:lnSpc>
                <a:spcPct val="90000"/>
              </a:lnSpc>
              <a:defRPr/>
            </a:pPr>
            <a:r>
              <a:rPr lang="pl-PL" sz="2000">
                <a:cs typeface="Times New Roman" charset="0"/>
              </a:rPr>
              <a:t>Znaczące zaburzenia funkcjonowania</a:t>
            </a:r>
          </a:p>
          <a:p>
            <a:pPr>
              <a:lnSpc>
                <a:spcPct val="90000"/>
              </a:lnSpc>
              <a:defRPr/>
            </a:pPr>
            <a:r>
              <a:rPr lang="pl-PL" sz="2000" b="1">
                <a:cs typeface="Times New Roman" charset="0"/>
              </a:rPr>
              <a:t>PANANXIETY</a:t>
            </a:r>
            <a:endParaRPr lang="pl-PL" sz="2000">
              <a:cs typeface="Times New Roman" charset="0"/>
            </a:endParaRPr>
          </a:p>
          <a:p>
            <a:pPr>
              <a:lnSpc>
                <a:spcPct val="90000"/>
              </a:lnSpc>
              <a:defRPr/>
            </a:pPr>
            <a:r>
              <a:rPr lang="pl-PL" sz="2000" b="1">
                <a:latin typeface="Times New Roman" charset="0"/>
                <a:cs typeface="Times New Roman" charset="0"/>
              </a:rPr>
              <a:t>PANSEXUALITY</a:t>
            </a:r>
          </a:p>
          <a:p>
            <a:pPr>
              <a:lnSpc>
                <a:spcPct val="90000"/>
              </a:lnSpc>
              <a:defRPr/>
            </a:pPr>
            <a:r>
              <a:rPr lang="pl-PL" sz="2000" b="1">
                <a:cs typeface="Times New Roman" charset="0"/>
              </a:rPr>
              <a:t>PANNEUROSIS</a:t>
            </a:r>
            <a:endParaRPr lang="pl-PL" sz="2000">
              <a:cs typeface="Times New Roman" charset="0"/>
            </a:endParaRPr>
          </a:p>
          <a:p>
            <a:pPr>
              <a:lnSpc>
                <a:spcPct val="90000"/>
              </a:lnSpc>
              <a:defRPr/>
            </a:pPr>
            <a:r>
              <a:rPr lang="pl-PL" sz="2000" b="1">
                <a:cs typeface="Times New Roman" charset="0"/>
              </a:rPr>
              <a:t>= SCHIZOFRENIA PSEUDE</a:t>
            </a:r>
            <a:r>
              <a:rPr lang="pl-PL" sz="2000" b="1"/>
              <a:t>O</a:t>
            </a:r>
            <a:r>
              <a:rPr lang="pl-PL" sz="2000" b="1">
                <a:cs typeface="Times New Roman" charset="0"/>
              </a:rPr>
              <a:t>N</a:t>
            </a:r>
            <a:r>
              <a:rPr lang="pl-PL" sz="2000" b="1"/>
              <a:t>E</a:t>
            </a:r>
            <a:r>
              <a:rPr lang="pl-PL" sz="2000" b="1">
                <a:cs typeface="Times New Roman" charset="0"/>
              </a:rPr>
              <a:t>UROTYCZNA</a:t>
            </a:r>
            <a:endParaRPr lang="pl-PL" sz="2000">
              <a:cs typeface="Times New Roman" charset="0"/>
            </a:endParaRPr>
          </a:p>
          <a:p>
            <a:pPr>
              <a:lnSpc>
                <a:spcPct val="90000"/>
              </a:lnSpc>
              <a:defRPr/>
            </a:pPr>
            <a:endParaRPr lang="pl-PL" sz="20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additive="base">
                                        <p:cTn id="13" dur="500" fill="hold"/>
                                        <p:tgtEl>
                                          <p:spTgt spid="129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90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additive="base">
                                        <p:cTn id="19" dur="500" fill="hold"/>
                                        <p:tgtEl>
                                          <p:spTgt spid="1290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90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9027">
                                            <p:txEl>
                                              <p:pRg st="3" end="3"/>
                                            </p:txEl>
                                          </p:spTgt>
                                        </p:tgtEl>
                                        <p:attrNameLst>
                                          <p:attrName>style.visibility</p:attrName>
                                        </p:attrNameLst>
                                      </p:cBhvr>
                                      <p:to>
                                        <p:strVal val="visible"/>
                                      </p:to>
                                    </p:set>
                                    <p:anim calcmode="lin" valueType="num">
                                      <p:cBhvr additive="base">
                                        <p:cTn id="25" dur="500" fill="hold"/>
                                        <p:tgtEl>
                                          <p:spTgt spid="1290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90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9027">
                                            <p:txEl>
                                              <p:pRg st="4" end="4"/>
                                            </p:txEl>
                                          </p:spTgt>
                                        </p:tgtEl>
                                        <p:attrNameLst>
                                          <p:attrName>style.visibility</p:attrName>
                                        </p:attrNameLst>
                                      </p:cBhvr>
                                      <p:to>
                                        <p:strVal val="visible"/>
                                      </p:to>
                                    </p:set>
                                    <p:anim calcmode="lin" valueType="num">
                                      <p:cBhvr additive="base">
                                        <p:cTn id="31" dur="500" fill="hold"/>
                                        <p:tgtEl>
                                          <p:spTgt spid="1290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90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9027">
                                            <p:txEl>
                                              <p:pRg st="5" end="5"/>
                                            </p:txEl>
                                          </p:spTgt>
                                        </p:tgtEl>
                                        <p:attrNameLst>
                                          <p:attrName>style.visibility</p:attrName>
                                        </p:attrNameLst>
                                      </p:cBhvr>
                                      <p:to>
                                        <p:strVal val="visible"/>
                                      </p:to>
                                    </p:set>
                                    <p:anim calcmode="lin" valueType="num">
                                      <p:cBhvr additive="base">
                                        <p:cTn id="37" dur="500" fill="hold"/>
                                        <p:tgtEl>
                                          <p:spTgt spid="1290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902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9027">
                                            <p:txEl>
                                              <p:pRg st="6" end="6"/>
                                            </p:txEl>
                                          </p:spTgt>
                                        </p:tgtEl>
                                        <p:attrNameLst>
                                          <p:attrName>style.visibility</p:attrName>
                                        </p:attrNameLst>
                                      </p:cBhvr>
                                      <p:to>
                                        <p:strVal val="visible"/>
                                      </p:to>
                                    </p:set>
                                    <p:anim calcmode="lin" valueType="num">
                                      <p:cBhvr additive="base">
                                        <p:cTn id="43" dur="500" fill="hold"/>
                                        <p:tgtEl>
                                          <p:spTgt spid="1290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902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9027">
                                            <p:txEl>
                                              <p:pRg st="7" end="7"/>
                                            </p:txEl>
                                          </p:spTgt>
                                        </p:tgtEl>
                                        <p:attrNameLst>
                                          <p:attrName>style.visibility</p:attrName>
                                        </p:attrNameLst>
                                      </p:cBhvr>
                                      <p:to>
                                        <p:strVal val="visible"/>
                                      </p:to>
                                    </p:set>
                                    <p:anim calcmode="lin" valueType="num">
                                      <p:cBhvr additive="base">
                                        <p:cTn id="49" dur="500" fill="hold"/>
                                        <p:tgtEl>
                                          <p:spTgt spid="12902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902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9027">
                                            <p:txEl>
                                              <p:pRg st="8" end="8"/>
                                            </p:txEl>
                                          </p:spTgt>
                                        </p:tgtEl>
                                        <p:attrNameLst>
                                          <p:attrName>style.visibility</p:attrName>
                                        </p:attrNameLst>
                                      </p:cBhvr>
                                      <p:to>
                                        <p:strVal val="visible"/>
                                      </p:to>
                                    </p:set>
                                    <p:anim calcmode="lin" valueType="num">
                                      <p:cBhvr additive="base">
                                        <p:cTn id="55" dur="500" fill="hold"/>
                                        <p:tgtEl>
                                          <p:spTgt spid="12902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902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9027">
                                            <p:txEl>
                                              <p:pRg st="9" end="9"/>
                                            </p:txEl>
                                          </p:spTgt>
                                        </p:tgtEl>
                                        <p:attrNameLst>
                                          <p:attrName>style.visibility</p:attrName>
                                        </p:attrNameLst>
                                      </p:cBhvr>
                                      <p:to>
                                        <p:strVal val="visible"/>
                                      </p:to>
                                    </p:set>
                                    <p:anim calcmode="lin" valueType="num">
                                      <p:cBhvr additive="base">
                                        <p:cTn id="61" dur="500" fill="hold"/>
                                        <p:tgtEl>
                                          <p:spTgt spid="12902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2902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29027">
                                            <p:txEl>
                                              <p:pRg st="10" end="10"/>
                                            </p:txEl>
                                          </p:spTgt>
                                        </p:tgtEl>
                                        <p:attrNameLst>
                                          <p:attrName>style.visibility</p:attrName>
                                        </p:attrNameLst>
                                      </p:cBhvr>
                                      <p:to>
                                        <p:strVal val="visible"/>
                                      </p:to>
                                    </p:set>
                                    <p:anim calcmode="lin" valueType="num">
                                      <p:cBhvr additive="base">
                                        <p:cTn id="67" dur="500" fill="hold"/>
                                        <p:tgtEl>
                                          <p:spTgt spid="129027">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2902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29027">
                                            <p:txEl>
                                              <p:pRg st="11" end="11"/>
                                            </p:txEl>
                                          </p:spTgt>
                                        </p:tgtEl>
                                        <p:attrNameLst>
                                          <p:attrName>style.visibility</p:attrName>
                                        </p:attrNameLst>
                                      </p:cBhvr>
                                      <p:to>
                                        <p:strVal val="visible"/>
                                      </p:to>
                                    </p:set>
                                    <p:anim calcmode="lin" valueType="num">
                                      <p:cBhvr additive="base">
                                        <p:cTn id="73" dur="500" fill="hold"/>
                                        <p:tgtEl>
                                          <p:spTgt spid="129027">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29027">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whoosh.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29027">
                                            <p:txEl>
                                              <p:pRg st="12" end="12"/>
                                            </p:txEl>
                                          </p:spTgt>
                                        </p:tgtEl>
                                        <p:attrNameLst>
                                          <p:attrName>style.visibility</p:attrName>
                                        </p:attrNameLst>
                                      </p:cBhvr>
                                      <p:to>
                                        <p:strVal val="visible"/>
                                      </p:to>
                                    </p:set>
                                    <p:anim calcmode="lin" valueType="num">
                                      <p:cBhvr additive="base">
                                        <p:cTn id="79" dur="500" fill="hold"/>
                                        <p:tgtEl>
                                          <p:spTgt spid="129027">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29027">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whoosh.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29027">
                                            <p:txEl>
                                              <p:pRg st="13" end="13"/>
                                            </p:txEl>
                                          </p:spTgt>
                                        </p:tgtEl>
                                        <p:attrNameLst>
                                          <p:attrName>style.visibility</p:attrName>
                                        </p:attrNameLst>
                                      </p:cBhvr>
                                      <p:to>
                                        <p:strVal val="visible"/>
                                      </p:to>
                                    </p:set>
                                    <p:anim calcmode="lin" valueType="num">
                                      <p:cBhvr additive="base">
                                        <p:cTn id="85" dur="500" fill="hold"/>
                                        <p:tgtEl>
                                          <p:spTgt spid="129027">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29027">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0F9A32CA-26D4-4A61-80C2-41AA194E0666}"/>
              </a:ext>
            </a:extLst>
          </p:cNvPr>
          <p:cNvPicPr>
            <a:picLocks noChangeAspect="1"/>
          </p:cNvPicPr>
          <p:nvPr/>
        </p:nvPicPr>
        <p:blipFill>
          <a:blip r:embed="rId2"/>
          <a:stretch>
            <a:fillRect/>
          </a:stretch>
        </p:blipFill>
        <p:spPr>
          <a:xfrm>
            <a:off x="1027199" y="1115200"/>
            <a:ext cx="10137601" cy="4627600"/>
          </a:xfrm>
          <a:prstGeom prst="rect">
            <a:avLst/>
          </a:prstGeom>
        </p:spPr>
      </p:pic>
    </p:spTree>
    <p:extLst>
      <p:ext uri="{BB962C8B-B14F-4D97-AF65-F5344CB8AC3E}">
        <p14:creationId xmlns:p14="http://schemas.microsoft.com/office/powerpoint/2010/main" val="2077354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04482F07-6FD7-45EA-8E43-6D90BF57891C}"/>
              </a:ext>
            </a:extLst>
          </p:cNvPr>
          <p:cNvPicPr>
            <a:picLocks noChangeAspect="1"/>
          </p:cNvPicPr>
          <p:nvPr/>
        </p:nvPicPr>
        <p:blipFill>
          <a:blip r:embed="rId2"/>
          <a:stretch>
            <a:fillRect/>
          </a:stretch>
        </p:blipFill>
        <p:spPr>
          <a:xfrm>
            <a:off x="1145999" y="305599"/>
            <a:ext cx="9900001" cy="6246801"/>
          </a:xfrm>
          <a:prstGeom prst="rect">
            <a:avLst/>
          </a:prstGeom>
        </p:spPr>
      </p:pic>
    </p:spTree>
    <p:extLst>
      <p:ext uri="{BB962C8B-B14F-4D97-AF65-F5344CB8AC3E}">
        <p14:creationId xmlns:p14="http://schemas.microsoft.com/office/powerpoint/2010/main" val="3896976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1FFBBB74-C9A0-423F-A400-80FE2A5C3A78}"/>
              </a:ext>
            </a:extLst>
          </p:cNvPr>
          <p:cNvPicPr>
            <a:picLocks noChangeAspect="1"/>
          </p:cNvPicPr>
          <p:nvPr/>
        </p:nvPicPr>
        <p:blipFill>
          <a:blip r:embed="rId2"/>
          <a:stretch>
            <a:fillRect/>
          </a:stretch>
        </p:blipFill>
        <p:spPr>
          <a:xfrm>
            <a:off x="2299804" y="0"/>
            <a:ext cx="7592391" cy="6858000"/>
          </a:xfrm>
          <a:prstGeom prst="rect">
            <a:avLst/>
          </a:prstGeom>
        </p:spPr>
      </p:pic>
    </p:spTree>
    <p:extLst>
      <p:ext uri="{BB962C8B-B14F-4D97-AF65-F5344CB8AC3E}">
        <p14:creationId xmlns:p14="http://schemas.microsoft.com/office/powerpoint/2010/main" val="1671319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55D78832-1128-4CBE-A2F4-F787A7B40C0C}"/>
              </a:ext>
            </a:extLst>
          </p:cNvPr>
          <p:cNvPicPr>
            <a:picLocks noChangeAspect="1"/>
          </p:cNvPicPr>
          <p:nvPr/>
        </p:nvPicPr>
        <p:blipFill>
          <a:blip r:embed="rId2"/>
          <a:stretch>
            <a:fillRect/>
          </a:stretch>
        </p:blipFill>
        <p:spPr>
          <a:xfrm>
            <a:off x="1225199" y="1584400"/>
            <a:ext cx="9741601" cy="3689200"/>
          </a:xfrm>
          <a:prstGeom prst="rect">
            <a:avLst/>
          </a:prstGeom>
        </p:spPr>
      </p:pic>
    </p:spTree>
    <p:extLst>
      <p:ext uri="{BB962C8B-B14F-4D97-AF65-F5344CB8AC3E}">
        <p14:creationId xmlns:p14="http://schemas.microsoft.com/office/powerpoint/2010/main" val="2665481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3D72C19F-168A-4979-9C17-C6AA4108997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9938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9266654-C03D-41B7-AE7D-CB8309D8D565}"/>
              </a:ext>
            </a:extLst>
          </p:cNvPr>
          <p:cNvPicPr>
            <a:picLocks noChangeAspect="1"/>
          </p:cNvPicPr>
          <p:nvPr/>
        </p:nvPicPr>
        <p:blipFill>
          <a:blip r:embed="rId2"/>
          <a:stretch>
            <a:fillRect/>
          </a:stretch>
        </p:blipFill>
        <p:spPr>
          <a:xfrm>
            <a:off x="243069" y="0"/>
            <a:ext cx="11690430" cy="6858000"/>
          </a:xfrm>
          <a:prstGeom prst="rect">
            <a:avLst/>
          </a:prstGeom>
        </p:spPr>
      </p:pic>
    </p:spTree>
    <p:extLst>
      <p:ext uri="{BB962C8B-B14F-4D97-AF65-F5344CB8AC3E}">
        <p14:creationId xmlns:p14="http://schemas.microsoft.com/office/powerpoint/2010/main" val="375469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1"/>
          </p:nvPr>
        </p:nvSpPr>
        <p:spPr/>
        <p:txBody>
          <a:bodyPr/>
          <a:lstStyle/>
          <a:p>
            <a:fld id="{E492E98C-08B5-43FE-A196-A6B64A311A16}" type="slidenum">
              <a:rPr lang="pl-PL">
                <a:solidFill>
                  <a:srgbClr val="FFFFFF"/>
                </a:solidFill>
              </a:rPr>
              <a:pPr/>
              <a:t>69</a:t>
            </a:fld>
            <a:endParaRPr lang="pl-PL">
              <a:solidFill>
                <a:srgbClr val="FFFFFF"/>
              </a:solidFill>
            </a:endParaRPr>
          </a:p>
        </p:txBody>
      </p:sp>
      <p:sp>
        <p:nvSpPr>
          <p:cNvPr id="2050" name="Rectangle 2"/>
          <p:cNvSpPr>
            <a:spLocks noChangeArrowheads="1"/>
          </p:cNvSpPr>
          <p:nvPr/>
        </p:nvSpPr>
        <p:spPr bwMode="auto">
          <a:xfrm>
            <a:off x="2514600" y="2438400"/>
            <a:ext cx="7772400" cy="1143000"/>
          </a:xfrm>
          <a:prstGeom prst="rect">
            <a:avLst/>
          </a:prstGeom>
          <a:noFill/>
          <a:ln w="9525">
            <a:noFill/>
            <a:miter lim="800000"/>
            <a:headEnd/>
            <a:tailEnd/>
          </a:ln>
          <a:effectLst/>
        </p:spPr>
        <p:txBody>
          <a:bodyPr anchor="b"/>
          <a:lstStyle/>
          <a:p>
            <a:pPr algn="ctr" fontAlgn="base">
              <a:spcBef>
                <a:spcPct val="0"/>
              </a:spcBef>
              <a:spcAft>
                <a:spcPct val="0"/>
              </a:spcAft>
            </a:pPr>
            <a:endParaRPr lang="pl-PL" altLang="en-US" sz="4400" i="1" dirty="0">
              <a:solidFill>
                <a:srgbClr val="E3DCCF"/>
              </a:solidFill>
              <a:effectLst>
                <a:outerShdw blurRad="38100" dist="38100" dir="2700000" algn="tl">
                  <a:srgbClr val="000000"/>
                </a:outerShdw>
              </a:effectLst>
              <a:latin typeface="Times New Roman" charset="0"/>
            </a:endParaRPr>
          </a:p>
          <a:p>
            <a:pPr algn="ctr" fontAlgn="base">
              <a:spcBef>
                <a:spcPct val="0"/>
              </a:spcBef>
              <a:spcAft>
                <a:spcPct val="0"/>
              </a:spcAft>
            </a:pPr>
            <a:r>
              <a:rPr lang="pl-PL" altLang="en-US" sz="4400" i="1" dirty="0">
                <a:solidFill>
                  <a:srgbClr val="E3DCCF"/>
                </a:solidFill>
                <a:effectLst>
                  <a:outerShdw blurRad="38100" dist="38100" dir="2700000" algn="tl">
                    <a:srgbClr val="000000"/>
                  </a:outerShdw>
                </a:effectLst>
                <a:latin typeface="Times New Roman" charset="0"/>
              </a:rPr>
              <a:t>Zaburzenia lękowe</a:t>
            </a:r>
          </a:p>
        </p:txBody>
      </p:sp>
      <p:sp>
        <p:nvSpPr>
          <p:cNvPr id="2051" name="Rectangle 3"/>
          <p:cNvSpPr>
            <a:spLocks noChangeArrowheads="1"/>
          </p:cNvSpPr>
          <p:nvPr/>
        </p:nvSpPr>
        <p:spPr bwMode="auto">
          <a:xfrm>
            <a:off x="2895600" y="3886200"/>
            <a:ext cx="6400800" cy="1752600"/>
          </a:xfrm>
          <a:prstGeom prst="rect">
            <a:avLst/>
          </a:prstGeom>
          <a:noFill/>
          <a:ln w="9525">
            <a:noFill/>
            <a:miter lim="800000"/>
            <a:headEnd/>
            <a:tailEnd/>
          </a:ln>
          <a:effectLst/>
        </p:spPr>
        <p:txBody>
          <a:bodyPr/>
          <a:lstStyle/>
          <a:p>
            <a:pPr marL="342900" indent="-342900" fontAlgn="base">
              <a:spcBef>
                <a:spcPct val="20000"/>
              </a:spcBef>
              <a:spcAft>
                <a:spcPct val="0"/>
              </a:spcAft>
            </a:pPr>
            <a:endParaRPr lang="en-US" altLang="en-US" sz="3200" dirty="0">
              <a:solidFill>
                <a:srgbClr val="FFFFFF"/>
              </a:solidFill>
              <a:latin typeface="Times New Roman" charset="0"/>
            </a:endParaRPr>
          </a:p>
        </p:txBody>
      </p:sp>
    </p:spTree>
    <p:extLst>
      <p:ext uri="{BB962C8B-B14F-4D97-AF65-F5344CB8AC3E}">
        <p14:creationId xmlns:p14="http://schemas.microsoft.com/office/powerpoint/2010/main" val="1567281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3" name="Text Box 7"/>
          <p:cNvSpPr txBox="1">
            <a:spLocks noChangeArrowheads="1"/>
          </p:cNvSpPr>
          <p:nvPr/>
        </p:nvSpPr>
        <p:spPr bwMode="auto">
          <a:xfrm>
            <a:off x="1811784" y="4077694"/>
            <a:ext cx="414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pl-PL" sz="2400" dirty="0" err="1">
                <a:solidFill>
                  <a:prstClr val="white"/>
                </a:solidFill>
                <a:latin typeface="Tw Cen MT"/>
              </a:rPr>
              <a:t>circulären</a:t>
            </a:r>
            <a:r>
              <a:rPr lang="pl-PL" sz="2400" dirty="0">
                <a:solidFill>
                  <a:prstClr val="white"/>
                </a:solidFill>
                <a:latin typeface="Tw Cen MT"/>
              </a:rPr>
              <a:t> </a:t>
            </a:r>
            <a:r>
              <a:rPr lang="pl-PL" sz="2400" dirty="0" err="1">
                <a:solidFill>
                  <a:prstClr val="white"/>
                </a:solidFill>
                <a:latin typeface="Tw Cen MT"/>
              </a:rPr>
              <a:t>Irreseins</a:t>
            </a:r>
            <a:r>
              <a:rPr lang="pl-PL" sz="2400" dirty="0">
                <a:solidFill>
                  <a:prstClr val="white"/>
                </a:solidFill>
                <a:latin typeface="Tw Cen MT"/>
              </a:rPr>
              <a:t> / </a:t>
            </a:r>
          </a:p>
          <a:p>
            <a:pPr algn="ctr" fontAlgn="base">
              <a:spcBef>
                <a:spcPct val="50000"/>
              </a:spcBef>
              <a:spcAft>
                <a:spcPct val="0"/>
              </a:spcAft>
            </a:pPr>
            <a:r>
              <a:rPr lang="pl-PL" sz="2400" dirty="0" err="1">
                <a:solidFill>
                  <a:prstClr val="white"/>
                </a:solidFill>
                <a:latin typeface="Tw Cen MT"/>
              </a:rPr>
              <a:t>manisch-depressives</a:t>
            </a:r>
            <a:r>
              <a:rPr lang="pl-PL" sz="2400" dirty="0">
                <a:solidFill>
                  <a:prstClr val="white"/>
                </a:solidFill>
                <a:latin typeface="Tw Cen MT"/>
              </a:rPr>
              <a:t> </a:t>
            </a:r>
            <a:r>
              <a:rPr lang="pl-PL" sz="2400" dirty="0" err="1">
                <a:solidFill>
                  <a:prstClr val="white"/>
                </a:solidFill>
                <a:latin typeface="Tw Cen MT"/>
              </a:rPr>
              <a:t>Irresein</a:t>
            </a:r>
            <a:endParaRPr lang="pl-PL" sz="1200" dirty="0">
              <a:solidFill>
                <a:prstClr val="white"/>
              </a:solidFill>
              <a:latin typeface="Tw Cen MT"/>
            </a:endParaRPr>
          </a:p>
        </p:txBody>
      </p:sp>
      <p:sp>
        <p:nvSpPr>
          <p:cNvPr id="249869" name="Text Box 13"/>
          <p:cNvSpPr txBox="1">
            <a:spLocks noChangeArrowheads="1"/>
          </p:cNvSpPr>
          <p:nvPr/>
        </p:nvSpPr>
        <p:spPr bwMode="auto">
          <a:xfrm>
            <a:off x="3125441" y="5462688"/>
            <a:ext cx="15128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pl-PL" sz="5400" dirty="0">
                <a:solidFill>
                  <a:srgbClr val="FFFFFF"/>
                </a:solidFill>
                <a:latin typeface="Tw Cen MT"/>
              </a:rPr>
              <a:t>1%</a:t>
            </a:r>
          </a:p>
        </p:txBody>
      </p:sp>
      <p:pic>
        <p:nvPicPr>
          <p:cNvPr id="36866" name="Picture 2" descr="http://upload.wikimedia.org/wikipedia/commons/d/d2/E._Kraepeli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090" y="980629"/>
            <a:ext cx="2009775" cy="3000376"/>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t2.gstatic.com/images?q=tbn:ANd9GcSpbJjAAvkNkR9Igghc8Y8W0UQ72Lo1Jv7AGSYQaTjv2IYOx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113" y="980629"/>
            <a:ext cx="2364181" cy="300037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3071664" y="548680"/>
            <a:ext cx="1656184" cy="369332"/>
          </a:xfrm>
          <a:prstGeom prst="rect">
            <a:avLst/>
          </a:prstGeom>
          <a:noFill/>
        </p:spPr>
        <p:txBody>
          <a:bodyPr wrap="square" rtlCol="0">
            <a:spAutoFit/>
          </a:bodyPr>
          <a:lstStyle/>
          <a:p>
            <a:pPr algn="ctr"/>
            <a:r>
              <a:rPr lang="pl-PL" dirty="0" err="1">
                <a:solidFill>
                  <a:prstClr val="white"/>
                </a:solidFill>
                <a:latin typeface="Tw Cen MT"/>
              </a:rPr>
              <a:t>Kraepelin</a:t>
            </a:r>
            <a:r>
              <a:rPr lang="pl-PL" dirty="0">
                <a:solidFill>
                  <a:prstClr val="white"/>
                </a:solidFill>
                <a:latin typeface="Tw Cen MT"/>
              </a:rPr>
              <a:t> 1899</a:t>
            </a:r>
          </a:p>
        </p:txBody>
      </p:sp>
      <p:sp>
        <p:nvSpPr>
          <p:cNvPr id="21" name="Text Box 7"/>
          <p:cNvSpPr txBox="1">
            <a:spLocks noChangeArrowheads="1"/>
          </p:cNvSpPr>
          <p:nvPr/>
        </p:nvSpPr>
        <p:spPr bwMode="auto">
          <a:xfrm>
            <a:off x="6276280" y="4077694"/>
            <a:ext cx="414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pl-PL" sz="2400" dirty="0">
                <a:solidFill>
                  <a:prstClr val="white"/>
                </a:solidFill>
                <a:latin typeface="Tw Cen MT"/>
              </a:rPr>
              <a:t>Kontinuum zaburzeń</a:t>
            </a:r>
          </a:p>
          <a:p>
            <a:pPr algn="ctr" fontAlgn="base">
              <a:spcBef>
                <a:spcPct val="50000"/>
              </a:spcBef>
              <a:spcAft>
                <a:spcPct val="0"/>
              </a:spcAft>
            </a:pPr>
            <a:r>
              <a:rPr lang="pl-PL" sz="2400" dirty="0">
                <a:solidFill>
                  <a:prstClr val="white"/>
                </a:solidFill>
                <a:latin typeface="Tw Cen MT"/>
              </a:rPr>
              <a:t>TYPY: I … VI</a:t>
            </a:r>
            <a:endParaRPr lang="pl-PL" sz="1200" dirty="0">
              <a:solidFill>
                <a:prstClr val="white"/>
              </a:solidFill>
              <a:latin typeface="Tw Cen MT"/>
            </a:endParaRPr>
          </a:p>
        </p:txBody>
      </p:sp>
      <p:sp>
        <p:nvSpPr>
          <p:cNvPr id="22" name="Text Box 13"/>
          <p:cNvSpPr txBox="1">
            <a:spLocks noChangeArrowheads="1"/>
          </p:cNvSpPr>
          <p:nvPr/>
        </p:nvSpPr>
        <p:spPr bwMode="auto">
          <a:xfrm>
            <a:off x="7589937" y="5462688"/>
            <a:ext cx="15128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pl-PL" sz="5400" dirty="0">
                <a:solidFill>
                  <a:srgbClr val="FFFFFF"/>
                </a:solidFill>
                <a:latin typeface="Tw Cen MT"/>
              </a:rPr>
              <a:t>5 %</a:t>
            </a:r>
          </a:p>
        </p:txBody>
      </p:sp>
      <p:sp>
        <p:nvSpPr>
          <p:cNvPr id="24" name="pole tekstowe 23"/>
          <p:cNvSpPr txBox="1"/>
          <p:nvPr/>
        </p:nvSpPr>
        <p:spPr>
          <a:xfrm>
            <a:off x="7104112" y="548680"/>
            <a:ext cx="2364181" cy="369332"/>
          </a:xfrm>
          <a:prstGeom prst="rect">
            <a:avLst/>
          </a:prstGeom>
          <a:noFill/>
        </p:spPr>
        <p:txBody>
          <a:bodyPr wrap="square" rtlCol="0">
            <a:spAutoFit/>
          </a:bodyPr>
          <a:lstStyle/>
          <a:p>
            <a:pPr algn="ctr"/>
            <a:r>
              <a:rPr lang="pl-PL" dirty="0" err="1">
                <a:solidFill>
                  <a:prstClr val="white"/>
                </a:solidFill>
                <a:latin typeface="Tw Cen MT"/>
              </a:rPr>
              <a:t>Akiskal</a:t>
            </a:r>
            <a:r>
              <a:rPr lang="pl-PL" dirty="0">
                <a:solidFill>
                  <a:prstClr val="white"/>
                </a:solidFill>
                <a:latin typeface="Tw Cen MT"/>
              </a:rPr>
              <a:t> 1999, 2005</a:t>
            </a:r>
          </a:p>
        </p:txBody>
      </p:sp>
    </p:spTree>
    <p:extLst>
      <p:ext uri="{BB962C8B-B14F-4D97-AF65-F5344CB8AC3E}">
        <p14:creationId xmlns:p14="http://schemas.microsoft.com/office/powerpoint/2010/main" val="4133495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3"/>
          <p:cNvSpPr>
            <a:spLocks noGrp="1"/>
          </p:cNvSpPr>
          <p:nvPr>
            <p:ph type="sldNum" sz="quarter" idx="11"/>
          </p:nvPr>
        </p:nvSpPr>
        <p:spPr/>
        <p:txBody>
          <a:bodyPr/>
          <a:lstStyle/>
          <a:p>
            <a:fld id="{4DD60174-06CE-4E2A-BA95-AF22331B1C20}" type="slidenum">
              <a:rPr lang="pl-PL">
                <a:solidFill>
                  <a:srgbClr val="FFFFFF"/>
                </a:solidFill>
              </a:rPr>
              <a:pPr/>
              <a:t>70</a:t>
            </a:fld>
            <a:endParaRPr lang="pl-PL">
              <a:solidFill>
                <a:srgbClr val="FFFFFF"/>
              </a:solidFill>
            </a:endParaRPr>
          </a:p>
        </p:txBody>
      </p:sp>
      <p:pic>
        <p:nvPicPr>
          <p:cNvPr id="21506" name="Picture 2" descr="Sigmund Freud"/>
          <p:cNvPicPr>
            <a:picLocks noChangeAspect="1" noChangeArrowheads="1"/>
          </p:cNvPicPr>
          <p:nvPr/>
        </p:nvPicPr>
        <p:blipFill>
          <a:blip r:embed="rId3" cstate="print"/>
          <a:srcRect/>
          <a:stretch>
            <a:fillRect/>
          </a:stretch>
        </p:blipFill>
        <p:spPr bwMode="auto">
          <a:xfrm>
            <a:off x="4281488" y="838200"/>
            <a:ext cx="3575050" cy="5105400"/>
          </a:xfrm>
          <a:prstGeom prst="rect">
            <a:avLst/>
          </a:prstGeom>
          <a:noFill/>
        </p:spPr>
      </p:pic>
    </p:spTree>
    <p:extLst>
      <p:ext uri="{BB962C8B-B14F-4D97-AF65-F5344CB8AC3E}">
        <p14:creationId xmlns:p14="http://schemas.microsoft.com/office/powerpoint/2010/main" val="2676874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quarter" idx="13"/>
          </p:nvPr>
        </p:nvSpPr>
        <p:spPr/>
        <p:txBody>
          <a:bodyPr/>
          <a:lstStyle/>
          <a:p>
            <a:r>
              <a:rPr lang="pl-PL"/>
              <a:t>F.40 – fobie:</a:t>
            </a:r>
          </a:p>
          <a:p>
            <a:pPr lvl="1"/>
            <a:r>
              <a:rPr lang="pl-PL"/>
              <a:t>F.40.0 – agorafobia</a:t>
            </a:r>
          </a:p>
          <a:p>
            <a:pPr lvl="1"/>
            <a:r>
              <a:rPr lang="pl-PL"/>
              <a:t>F.40.1 – fobia socjalna</a:t>
            </a:r>
          </a:p>
          <a:p>
            <a:pPr lvl="1"/>
            <a:r>
              <a:rPr lang="pl-PL"/>
              <a:t>F.40.2 – fobie specyficzne</a:t>
            </a:r>
          </a:p>
          <a:p>
            <a:pPr lvl="1">
              <a:buFont typeface="Wingdings" pitchFamily="2" charset="2"/>
              <a:buNone/>
            </a:pPr>
            <a:endParaRPr lang="pl-PL"/>
          </a:p>
        </p:txBody>
      </p:sp>
      <p:sp>
        <p:nvSpPr>
          <p:cNvPr id="14338" name="Rectangle 2"/>
          <p:cNvSpPr>
            <a:spLocks noGrp="1" noChangeArrowheads="1"/>
          </p:cNvSpPr>
          <p:nvPr>
            <p:ph type="title"/>
          </p:nvPr>
        </p:nvSpPr>
        <p:spPr>
          <a:xfrm>
            <a:off x="1979614" y="539750"/>
            <a:ext cx="8226425" cy="609600"/>
          </a:xfrm>
        </p:spPr>
        <p:txBody>
          <a:bodyPr>
            <a:normAutofit/>
          </a:bodyPr>
          <a:lstStyle/>
          <a:p>
            <a:r>
              <a:rPr lang="pl-PL"/>
              <a:t>Zaburzenia lękowe</a:t>
            </a:r>
          </a:p>
        </p:txBody>
      </p:sp>
      <p:sp>
        <p:nvSpPr>
          <p:cNvPr id="6" name="Symbol zastępczy numeru slajdu 5"/>
          <p:cNvSpPr>
            <a:spLocks noGrp="1"/>
          </p:cNvSpPr>
          <p:nvPr>
            <p:ph type="sldNum" sz="quarter" idx="15"/>
          </p:nvPr>
        </p:nvSpPr>
        <p:spPr/>
        <p:txBody>
          <a:bodyPr/>
          <a:lstStyle/>
          <a:p>
            <a:fld id="{D21D6827-EB56-46C1-B3C9-E9C9862A57AB}" type="slidenum">
              <a:rPr lang="pl-PL">
                <a:solidFill>
                  <a:srgbClr val="FFFFFF"/>
                </a:solidFill>
              </a:rPr>
              <a:pPr/>
              <a:t>71</a:t>
            </a:fld>
            <a:endParaRPr lang="pl-PL">
              <a:solidFill>
                <a:srgbClr val="FFFFFF"/>
              </a:solidFill>
            </a:endParaRPr>
          </a:p>
        </p:txBody>
      </p:sp>
    </p:spTree>
    <p:extLst>
      <p:ext uri="{BB962C8B-B14F-4D97-AF65-F5344CB8AC3E}">
        <p14:creationId xmlns:p14="http://schemas.microsoft.com/office/powerpoint/2010/main" val="888574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sz="quarter" idx="13"/>
          </p:nvPr>
        </p:nvSpPr>
        <p:spPr/>
        <p:txBody>
          <a:bodyPr/>
          <a:lstStyle/>
          <a:p>
            <a:r>
              <a:rPr lang="pl-PL"/>
              <a:t>F.41 – inne zaburzenia lękowe</a:t>
            </a:r>
          </a:p>
          <a:p>
            <a:pPr lvl="1"/>
            <a:r>
              <a:rPr lang="pl-PL"/>
              <a:t>F.41.0 – zespół lęku panicznego</a:t>
            </a:r>
          </a:p>
          <a:p>
            <a:pPr lvl="1"/>
            <a:r>
              <a:rPr lang="pl-PL"/>
              <a:t>F.41.1 – zespół lęku uogólnionego</a:t>
            </a:r>
          </a:p>
          <a:p>
            <a:pPr lvl="1"/>
            <a:r>
              <a:rPr lang="pl-PL"/>
              <a:t>F.41.2 – mieszane zaburzenie lękowo-depresyjne</a:t>
            </a:r>
          </a:p>
        </p:txBody>
      </p:sp>
      <p:sp>
        <p:nvSpPr>
          <p:cNvPr id="15362" name="Rectangle 2"/>
          <p:cNvSpPr>
            <a:spLocks noGrp="1" noChangeArrowheads="1"/>
          </p:cNvSpPr>
          <p:nvPr>
            <p:ph type="title"/>
          </p:nvPr>
        </p:nvSpPr>
        <p:spPr>
          <a:xfrm>
            <a:off x="1979614" y="539750"/>
            <a:ext cx="8226425" cy="609600"/>
          </a:xfrm>
        </p:spPr>
        <p:txBody>
          <a:bodyPr>
            <a:normAutofit/>
          </a:bodyPr>
          <a:lstStyle/>
          <a:p>
            <a:r>
              <a:rPr lang="pl-PL"/>
              <a:t>Zaburzenia lękowe</a:t>
            </a:r>
          </a:p>
        </p:txBody>
      </p:sp>
      <p:sp>
        <p:nvSpPr>
          <p:cNvPr id="6" name="Symbol zastępczy numeru slajdu 5"/>
          <p:cNvSpPr>
            <a:spLocks noGrp="1"/>
          </p:cNvSpPr>
          <p:nvPr>
            <p:ph type="sldNum" sz="quarter" idx="15"/>
          </p:nvPr>
        </p:nvSpPr>
        <p:spPr/>
        <p:txBody>
          <a:bodyPr/>
          <a:lstStyle/>
          <a:p>
            <a:fld id="{18DFEE3A-489F-4DBD-8D4E-AA69D8A11EAB}" type="slidenum">
              <a:rPr lang="pl-PL">
                <a:solidFill>
                  <a:srgbClr val="FFFFFF"/>
                </a:solidFill>
              </a:rPr>
              <a:pPr/>
              <a:t>72</a:t>
            </a:fld>
            <a:endParaRPr lang="pl-PL">
              <a:solidFill>
                <a:srgbClr val="FFFFFF"/>
              </a:solidFill>
            </a:endParaRPr>
          </a:p>
        </p:txBody>
      </p:sp>
    </p:spTree>
    <p:extLst>
      <p:ext uri="{BB962C8B-B14F-4D97-AF65-F5344CB8AC3E}">
        <p14:creationId xmlns:p14="http://schemas.microsoft.com/office/powerpoint/2010/main" val="1650973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sz="quarter" idx="13"/>
          </p:nvPr>
        </p:nvSpPr>
        <p:spPr/>
        <p:txBody>
          <a:bodyPr/>
          <a:lstStyle/>
          <a:p>
            <a:pPr>
              <a:lnSpc>
                <a:spcPct val="90000"/>
              </a:lnSpc>
            </a:pPr>
            <a:r>
              <a:rPr lang="pl-PL"/>
              <a:t>F.42 – zaburzenie obsesyjno-kompulsyjne</a:t>
            </a:r>
          </a:p>
          <a:p>
            <a:pPr>
              <a:lnSpc>
                <a:spcPct val="90000"/>
              </a:lnSpc>
            </a:pPr>
            <a:r>
              <a:rPr lang="pl-PL"/>
              <a:t>F.43 – reakcje adaptacyjne</a:t>
            </a:r>
          </a:p>
          <a:p>
            <a:pPr>
              <a:lnSpc>
                <a:spcPct val="90000"/>
              </a:lnSpc>
            </a:pPr>
            <a:r>
              <a:rPr lang="pl-PL"/>
              <a:t>F.44 – reakcje konwersyjne i dysocjacyjne</a:t>
            </a:r>
          </a:p>
          <a:p>
            <a:pPr>
              <a:lnSpc>
                <a:spcPct val="90000"/>
              </a:lnSpc>
            </a:pPr>
            <a:r>
              <a:rPr lang="pl-PL"/>
              <a:t>F.45 – zaburzenia lękowe pod postacią somatyczną</a:t>
            </a:r>
          </a:p>
          <a:p>
            <a:pPr>
              <a:lnSpc>
                <a:spcPct val="90000"/>
              </a:lnSpc>
            </a:pPr>
            <a:r>
              <a:rPr lang="pl-PL"/>
              <a:t>F.48 - neurastenia</a:t>
            </a:r>
          </a:p>
        </p:txBody>
      </p:sp>
      <p:sp>
        <p:nvSpPr>
          <p:cNvPr id="16386" name="Rectangle 1026"/>
          <p:cNvSpPr>
            <a:spLocks noGrp="1" noChangeArrowheads="1"/>
          </p:cNvSpPr>
          <p:nvPr>
            <p:ph type="title"/>
          </p:nvPr>
        </p:nvSpPr>
        <p:spPr>
          <a:xfrm>
            <a:off x="1979614" y="539750"/>
            <a:ext cx="8226425" cy="609600"/>
          </a:xfrm>
        </p:spPr>
        <p:txBody>
          <a:bodyPr>
            <a:normAutofit/>
          </a:bodyPr>
          <a:lstStyle/>
          <a:p>
            <a:r>
              <a:rPr lang="pl-PL"/>
              <a:t>Zaburzenia lękowe</a:t>
            </a:r>
          </a:p>
        </p:txBody>
      </p:sp>
      <p:sp>
        <p:nvSpPr>
          <p:cNvPr id="6" name="Symbol zastępczy numeru slajdu 5"/>
          <p:cNvSpPr>
            <a:spLocks noGrp="1"/>
          </p:cNvSpPr>
          <p:nvPr>
            <p:ph type="sldNum" sz="quarter" idx="15"/>
          </p:nvPr>
        </p:nvSpPr>
        <p:spPr/>
        <p:txBody>
          <a:bodyPr/>
          <a:lstStyle/>
          <a:p>
            <a:fld id="{37DD4DE6-D133-4E10-BDDE-EDE76DD3DECE}" type="slidenum">
              <a:rPr lang="pl-PL">
                <a:solidFill>
                  <a:srgbClr val="FFFFFF"/>
                </a:solidFill>
              </a:rPr>
              <a:pPr/>
              <a:t>73</a:t>
            </a:fld>
            <a:endParaRPr lang="pl-PL">
              <a:solidFill>
                <a:srgbClr val="FFFFFF"/>
              </a:solidFill>
            </a:endParaRPr>
          </a:p>
        </p:txBody>
      </p:sp>
    </p:spTree>
    <p:extLst>
      <p:ext uri="{BB962C8B-B14F-4D97-AF65-F5344CB8AC3E}">
        <p14:creationId xmlns:p14="http://schemas.microsoft.com/office/powerpoint/2010/main" val="845740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1"/>
          </p:nvPr>
        </p:nvSpPr>
        <p:spPr/>
        <p:txBody>
          <a:bodyPr/>
          <a:lstStyle/>
          <a:p>
            <a:fld id="{37A4DCF3-2D84-405A-B191-2B4489BE613B}" type="slidenum">
              <a:rPr lang="pl-PL">
                <a:solidFill>
                  <a:srgbClr val="FFFFFF"/>
                </a:solidFill>
              </a:rPr>
              <a:pPr/>
              <a:t>74</a:t>
            </a:fld>
            <a:endParaRPr lang="pl-PL">
              <a:solidFill>
                <a:srgbClr val="FFFFFF"/>
              </a:solidFill>
            </a:endParaRPr>
          </a:p>
        </p:txBody>
      </p:sp>
      <p:graphicFrame>
        <p:nvGraphicFramePr>
          <p:cNvPr id="17410" name="Object 2"/>
          <p:cNvGraphicFramePr>
            <a:graphicFrameLocks noChangeAspect="1"/>
          </p:cNvGraphicFramePr>
          <p:nvPr/>
        </p:nvGraphicFramePr>
        <p:xfrm>
          <a:off x="2136776" y="1296988"/>
          <a:ext cx="7789863" cy="5080000"/>
        </p:xfrm>
        <a:graphic>
          <a:graphicData uri="http://schemas.openxmlformats.org/presentationml/2006/ole">
            <mc:AlternateContent xmlns:mc="http://schemas.openxmlformats.org/markup-compatibility/2006">
              <mc:Choice xmlns:v="urn:schemas-microsoft-com:vml" Requires="v">
                <p:oleObj spid="_x0000_s4115" name="Document" r:id="rId4" imgW="8040478" imgH="5232995" progId="Word.Document.8">
                  <p:embed/>
                </p:oleObj>
              </mc:Choice>
              <mc:Fallback>
                <p:oleObj name="Document" r:id="rId4" imgW="8040478" imgH="523299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776" y="1296988"/>
                        <a:ext cx="7789863" cy="5080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Text Box 3"/>
          <p:cNvSpPr txBox="1">
            <a:spLocks noChangeArrowheads="1"/>
          </p:cNvSpPr>
          <p:nvPr/>
        </p:nvSpPr>
        <p:spPr bwMode="auto">
          <a:xfrm>
            <a:off x="5927726" y="422276"/>
            <a:ext cx="3521029" cy="830997"/>
          </a:xfrm>
          <a:prstGeom prst="rect">
            <a:avLst/>
          </a:prstGeom>
          <a:noFill/>
          <a:ln w="9525">
            <a:noFill/>
            <a:miter lim="800000"/>
            <a:headEnd/>
            <a:tailEnd/>
          </a:ln>
          <a:effectLst/>
        </p:spPr>
        <p:txBody>
          <a:bodyPr wrap="none">
            <a:spAutoFit/>
          </a:bodyPr>
          <a:lstStyle/>
          <a:p>
            <a:pPr fontAlgn="base">
              <a:spcBef>
                <a:spcPct val="0"/>
              </a:spcBef>
              <a:spcAft>
                <a:spcPct val="0"/>
              </a:spcAft>
            </a:pPr>
            <a:r>
              <a:rPr lang="pl-PL" sz="2400">
                <a:solidFill>
                  <a:srgbClr val="FFFFFF"/>
                </a:solidFill>
                <a:latin typeface="Times New Roman" charset="0"/>
              </a:rPr>
              <a:t>Wiek pierwszych objawów</a:t>
            </a:r>
          </a:p>
          <a:p>
            <a:pPr fontAlgn="base">
              <a:spcBef>
                <a:spcPct val="0"/>
              </a:spcBef>
              <a:spcAft>
                <a:spcPct val="0"/>
              </a:spcAft>
            </a:pPr>
            <a:r>
              <a:rPr lang="pl-PL" sz="2400">
                <a:solidFill>
                  <a:srgbClr val="FFFFFF"/>
                </a:solidFill>
                <a:latin typeface="Times New Roman" charset="0"/>
              </a:rPr>
              <a:t>zaburzeń lękowych</a:t>
            </a:r>
          </a:p>
        </p:txBody>
      </p:sp>
    </p:spTree>
    <p:extLst>
      <p:ext uri="{BB962C8B-B14F-4D97-AF65-F5344CB8AC3E}">
        <p14:creationId xmlns:p14="http://schemas.microsoft.com/office/powerpoint/2010/main" val="803285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1"/>
          </p:nvPr>
        </p:nvSpPr>
        <p:spPr/>
        <p:txBody>
          <a:bodyPr/>
          <a:lstStyle/>
          <a:p>
            <a:fld id="{36C5781F-4261-4713-881F-603A6543B952}" type="slidenum">
              <a:rPr lang="pl-PL">
                <a:solidFill>
                  <a:srgbClr val="FFFFFF"/>
                </a:solidFill>
              </a:rPr>
              <a:pPr/>
              <a:t>75</a:t>
            </a:fld>
            <a:endParaRPr lang="pl-PL">
              <a:solidFill>
                <a:srgbClr val="FFFFFF"/>
              </a:solidFill>
            </a:endParaRPr>
          </a:p>
        </p:txBody>
      </p:sp>
      <p:sp>
        <p:nvSpPr>
          <p:cNvPr id="3074" name="Rectangle 2"/>
          <p:cNvSpPr>
            <a:spLocks noChangeArrowheads="1"/>
          </p:cNvSpPr>
          <p:nvPr/>
        </p:nvSpPr>
        <p:spPr bwMode="auto">
          <a:xfrm>
            <a:off x="2674939" y="617538"/>
            <a:ext cx="7793037" cy="1143000"/>
          </a:xfrm>
          <a:prstGeom prst="rect">
            <a:avLst/>
          </a:prstGeom>
          <a:noFill/>
          <a:ln w="9525">
            <a:noFill/>
            <a:miter lim="800000"/>
            <a:headEnd/>
            <a:tailEnd/>
          </a:ln>
          <a:effectLst/>
        </p:spPr>
        <p:txBody>
          <a:bodyPr anchor="b"/>
          <a:lstStyle/>
          <a:p>
            <a:pPr algn="ctr" fontAlgn="base">
              <a:spcBef>
                <a:spcPct val="0"/>
              </a:spcBef>
              <a:spcAft>
                <a:spcPct val="0"/>
              </a:spcAft>
            </a:pPr>
            <a:r>
              <a:rPr lang="pl-PL" altLang="en-US" sz="4400" i="1">
                <a:solidFill>
                  <a:srgbClr val="E3DCCF"/>
                </a:solidFill>
                <a:effectLst>
                  <a:outerShdw blurRad="38100" dist="38100" dir="2700000" algn="tl">
                    <a:srgbClr val="000000"/>
                  </a:outerShdw>
                </a:effectLst>
                <a:latin typeface="Times New Roman" charset="0"/>
              </a:rPr>
              <a:t>Czynniki dziedziczne</a:t>
            </a:r>
            <a:endParaRPr lang="en-US" altLang="en-US" sz="4400" i="1">
              <a:solidFill>
                <a:srgbClr val="E3DCCF"/>
              </a:solidFill>
              <a:effectLst>
                <a:outerShdw blurRad="38100" dist="38100" dir="2700000" algn="tl">
                  <a:srgbClr val="000000"/>
                </a:outerShdw>
              </a:effectLst>
              <a:latin typeface="Times New Roman" charset="0"/>
            </a:endParaRPr>
          </a:p>
        </p:txBody>
      </p:sp>
      <p:sp>
        <p:nvSpPr>
          <p:cNvPr id="3075" name="Rectangle 3"/>
          <p:cNvSpPr>
            <a:spLocks noChangeArrowheads="1"/>
          </p:cNvSpPr>
          <p:nvPr/>
        </p:nvSpPr>
        <p:spPr bwMode="auto">
          <a:xfrm>
            <a:off x="2706688" y="2017713"/>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r>
              <a:rPr lang="en-US" altLang="en-US" sz="3600">
                <a:solidFill>
                  <a:srgbClr val="FFFFFF"/>
                </a:solidFill>
                <a:effectLst>
                  <a:outerShdw blurRad="38100" dist="38100" dir="2700000" algn="tl">
                    <a:srgbClr val="000000"/>
                  </a:outerShdw>
                </a:effectLst>
                <a:latin typeface="Times New Roman" charset="0"/>
              </a:rPr>
              <a:t>MZ &gt; DZ concordance</a:t>
            </a:r>
          </a:p>
          <a:p>
            <a:pPr marL="742950" lvl="1" indent="-285750" fontAlgn="base">
              <a:spcBef>
                <a:spcPct val="20000"/>
              </a:spcBef>
              <a:spcAft>
                <a:spcPct val="0"/>
              </a:spcAft>
              <a:buFontTx/>
              <a:buChar char="–"/>
            </a:pPr>
            <a:r>
              <a:rPr lang="pl-PL" altLang="en-US" sz="3200">
                <a:solidFill>
                  <a:srgbClr val="FFFFFF"/>
                </a:solidFill>
                <a:effectLst>
                  <a:outerShdw blurRad="38100" dist="38100" dir="2700000" algn="tl">
                    <a:srgbClr val="000000"/>
                  </a:outerShdw>
                </a:effectLst>
                <a:latin typeface="Times New Roman" charset="0"/>
              </a:rPr>
              <a:t>ogólnie</a:t>
            </a:r>
            <a:r>
              <a:rPr lang="en-US" altLang="en-US" sz="3200">
                <a:solidFill>
                  <a:srgbClr val="FFFFFF"/>
                </a:solidFill>
                <a:effectLst>
                  <a:outerShdw blurRad="38100" dist="38100" dir="2700000" algn="tl">
                    <a:srgbClr val="000000"/>
                  </a:outerShdw>
                </a:effectLst>
                <a:latin typeface="Times New Roman" charset="0"/>
              </a:rPr>
              <a:t> 35% MZ vs 10% DZ concordance</a:t>
            </a:r>
          </a:p>
          <a:p>
            <a:pPr marL="742950" lvl="1" indent="-285750" fontAlgn="base">
              <a:spcBef>
                <a:spcPct val="20000"/>
              </a:spcBef>
              <a:spcAft>
                <a:spcPct val="0"/>
              </a:spcAft>
              <a:buFontTx/>
              <a:buChar char="–"/>
            </a:pPr>
            <a:r>
              <a:rPr lang="en-US" altLang="en-US" sz="3200">
                <a:solidFill>
                  <a:srgbClr val="FFFFFF"/>
                </a:solidFill>
                <a:effectLst>
                  <a:outerShdw blurRad="38100" dist="38100" dir="2700000" algn="tl">
                    <a:srgbClr val="000000"/>
                  </a:outerShdw>
                </a:effectLst>
                <a:latin typeface="Times New Roman" charset="0"/>
              </a:rPr>
              <a:t>OCD 68% MZ vs 15% DZ</a:t>
            </a:r>
          </a:p>
          <a:p>
            <a:pPr marL="742950" lvl="1" indent="-285750" fontAlgn="base">
              <a:spcBef>
                <a:spcPct val="20000"/>
              </a:spcBef>
              <a:spcAft>
                <a:spcPct val="0"/>
              </a:spcAft>
              <a:buFontTx/>
              <a:buChar char="–"/>
            </a:pPr>
            <a:r>
              <a:rPr lang="en-US" altLang="en-US" sz="3200">
                <a:solidFill>
                  <a:srgbClr val="FFFFFF"/>
                </a:solidFill>
                <a:effectLst>
                  <a:outerShdw blurRad="38100" dist="38100" dir="2700000" algn="tl">
                    <a:srgbClr val="000000"/>
                  </a:outerShdw>
                </a:effectLst>
                <a:latin typeface="Times New Roman" charset="0"/>
              </a:rPr>
              <a:t>Agora</a:t>
            </a:r>
            <a:r>
              <a:rPr lang="pl-PL" altLang="en-US" sz="3200">
                <a:solidFill>
                  <a:srgbClr val="FFFFFF"/>
                </a:solidFill>
                <a:effectLst>
                  <a:outerShdw blurRad="38100" dist="38100" dir="2700000" algn="tl">
                    <a:srgbClr val="000000"/>
                  </a:outerShdw>
                </a:effectLst>
                <a:latin typeface="Times New Roman" charset="0"/>
              </a:rPr>
              <a:t>f</a:t>
            </a:r>
            <a:r>
              <a:rPr lang="en-US" altLang="en-US" sz="3200">
                <a:solidFill>
                  <a:srgbClr val="FFFFFF"/>
                </a:solidFill>
                <a:effectLst>
                  <a:outerShdw blurRad="38100" dist="38100" dir="2700000" algn="tl">
                    <a:srgbClr val="000000"/>
                  </a:outerShdw>
                </a:effectLst>
                <a:latin typeface="Times New Roman" charset="0"/>
              </a:rPr>
              <a:t>obia - 39% MZ</a:t>
            </a:r>
          </a:p>
          <a:p>
            <a:pPr marL="742950" lvl="1" indent="-285750" fontAlgn="base">
              <a:spcBef>
                <a:spcPct val="20000"/>
              </a:spcBef>
              <a:spcAft>
                <a:spcPct val="0"/>
              </a:spcAft>
              <a:buFontTx/>
              <a:buChar char="–"/>
            </a:pPr>
            <a:r>
              <a:rPr lang="pl-PL" altLang="en-US" sz="3200">
                <a:solidFill>
                  <a:srgbClr val="FFFFFF"/>
                </a:solidFill>
                <a:effectLst>
                  <a:outerShdw blurRad="38100" dist="38100" dir="2700000" algn="tl">
                    <a:srgbClr val="000000"/>
                  </a:outerShdw>
                </a:effectLst>
                <a:latin typeface="Times New Roman" charset="0"/>
              </a:rPr>
              <a:t>GAD</a:t>
            </a:r>
            <a:r>
              <a:rPr lang="en-US" altLang="en-US" sz="3200">
                <a:solidFill>
                  <a:srgbClr val="FFFFFF"/>
                </a:solidFill>
                <a:effectLst>
                  <a:outerShdw blurRad="38100" dist="38100" dir="2700000" algn="tl">
                    <a:srgbClr val="000000"/>
                  </a:outerShdw>
                </a:effectLst>
                <a:latin typeface="Times New Roman" charset="0"/>
              </a:rPr>
              <a:t> - 30% MZ</a:t>
            </a:r>
          </a:p>
        </p:txBody>
      </p:sp>
    </p:spTree>
    <p:extLst>
      <p:ext uri="{BB962C8B-B14F-4D97-AF65-F5344CB8AC3E}">
        <p14:creationId xmlns:p14="http://schemas.microsoft.com/office/powerpoint/2010/main" val="1877942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slide(fromLeft)">
                                      <p:cBhvr>
                                        <p:cTn id="7" dur="500"/>
                                        <p:tgtEl>
                                          <p:spTgt spid="3075">
                                            <p:txEl>
                                              <p:pRg st="0" end="0"/>
                                            </p:txEl>
                                          </p:spTgt>
                                        </p:tgtEl>
                                      </p:cBhvr>
                                    </p:animEffect>
                                  </p:childTnLst>
                                  <p:subTnLst>
                                    <p:animClr clrSpc="rgb" dir="cw">
                                      <p:cBhvr override="childStyle">
                                        <p:cTn dur="1" fill="hold" display="0" masterRel="nextClick" afterEffect="1"/>
                                        <p:tgtEl>
                                          <p:spTgt spid="3075">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slide(fromLeft)">
                                      <p:cBhvr>
                                        <p:cTn id="12" dur="500"/>
                                        <p:tgtEl>
                                          <p:spTgt spid="3075">
                                            <p:txEl>
                                              <p:pRg st="1" end="1"/>
                                            </p:txEl>
                                          </p:spTgt>
                                        </p:tgtEl>
                                      </p:cBhvr>
                                    </p:animEffect>
                                  </p:childTnLst>
                                  <p:subTnLst>
                                    <p:animClr clrSpc="rgb" dir="cw">
                                      <p:cBhvr override="childStyle">
                                        <p:cTn dur="1" fill="hold" display="0" masterRel="nextClick" afterEffect="1"/>
                                        <p:tgtEl>
                                          <p:spTgt spid="3075">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slide(fromLeft)">
                                      <p:cBhvr>
                                        <p:cTn id="17" dur="500"/>
                                        <p:tgtEl>
                                          <p:spTgt spid="3075">
                                            <p:txEl>
                                              <p:pRg st="2" end="2"/>
                                            </p:txEl>
                                          </p:spTgt>
                                        </p:tgtEl>
                                      </p:cBhvr>
                                    </p:animEffect>
                                  </p:childTnLst>
                                  <p:subTnLst>
                                    <p:animClr clrSpc="rgb" dir="cw">
                                      <p:cBhvr override="childStyle">
                                        <p:cTn dur="1" fill="hold" display="0" masterRel="nextClick" afterEffect="1"/>
                                        <p:tgtEl>
                                          <p:spTgt spid="3075">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slide(fromLeft)">
                                      <p:cBhvr>
                                        <p:cTn id="22" dur="500"/>
                                        <p:tgtEl>
                                          <p:spTgt spid="3075">
                                            <p:txEl>
                                              <p:pRg st="3" end="3"/>
                                            </p:txEl>
                                          </p:spTgt>
                                        </p:tgtEl>
                                      </p:cBhvr>
                                    </p:animEffect>
                                  </p:childTnLst>
                                  <p:subTnLst>
                                    <p:animClr clrSpc="rgb" dir="cw">
                                      <p:cBhvr override="childStyle">
                                        <p:cTn dur="1" fill="hold" display="0" masterRel="nextClick" afterEffect="1"/>
                                        <p:tgtEl>
                                          <p:spTgt spid="3075">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slide(fromLeft)">
                                      <p:cBhvr>
                                        <p:cTn id="27" dur="500"/>
                                        <p:tgtEl>
                                          <p:spTgt spid="3075">
                                            <p:txEl>
                                              <p:pRg st="4" end="4"/>
                                            </p:txEl>
                                          </p:spTgt>
                                        </p:tgtEl>
                                      </p:cBhvr>
                                    </p:animEffect>
                                  </p:childTnLst>
                                  <p:subTnLst>
                                    <p:animClr clrSpc="rgb" dir="cw">
                                      <p:cBhvr override="childStyle">
                                        <p:cTn dur="1" fill="hold" display="0" masterRel="nextClick" afterEffect="1"/>
                                        <p:tgtEl>
                                          <p:spTgt spid="3075">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1"/>
          </p:nvPr>
        </p:nvSpPr>
        <p:spPr/>
        <p:txBody>
          <a:bodyPr/>
          <a:lstStyle/>
          <a:p>
            <a:fld id="{ABE74A52-E4B6-4993-94EF-935D3C8E4AC0}" type="slidenum">
              <a:rPr lang="pl-PL">
                <a:solidFill>
                  <a:srgbClr val="FFFFFF"/>
                </a:solidFill>
              </a:rPr>
              <a:pPr/>
              <a:t>76</a:t>
            </a:fld>
            <a:endParaRPr lang="pl-PL">
              <a:solidFill>
                <a:srgbClr val="FFFFFF"/>
              </a:solidFill>
            </a:endParaRPr>
          </a:p>
        </p:txBody>
      </p:sp>
      <p:sp>
        <p:nvSpPr>
          <p:cNvPr id="4098" name="Rectangle 2"/>
          <p:cNvSpPr>
            <a:spLocks noChangeArrowheads="1"/>
          </p:cNvSpPr>
          <p:nvPr/>
        </p:nvSpPr>
        <p:spPr bwMode="auto">
          <a:xfrm>
            <a:off x="2674939" y="617538"/>
            <a:ext cx="7793037" cy="1143000"/>
          </a:xfrm>
          <a:prstGeom prst="rect">
            <a:avLst/>
          </a:prstGeom>
          <a:noFill/>
          <a:ln w="9525">
            <a:noFill/>
            <a:miter lim="800000"/>
            <a:headEnd/>
            <a:tailEnd/>
          </a:ln>
          <a:effectLst/>
        </p:spPr>
        <p:txBody>
          <a:bodyPr anchor="b"/>
          <a:lstStyle/>
          <a:p>
            <a:pPr algn="ctr" fontAlgn="base">
              <a:spcBef>
                <a:spcPct val="0"/>
              </a:spcBef>
              <a:spcAft>
                <a:spcPct val="0"/>
              </a:spcAft>
            </a:pPr>
            <a:r>
              <a:rPr lang="pl-PL" altLang="en-US" sz="4400" i="1">
                <a:solidFill>
                  <a:srgbClr val="E3DCCF"/>
                </a:solidFill>
                <a:effectLst>
                  <a:outerShdw blurRad="38100" dist="38100" dir="2700000" algn="tl">
                    <a:srgbClr val="000000"/>
                  </a:outerShdw>
                </a:effectLst>
                <a:latin typeface="Times New Roman" charset="0"/>
              </a:rPr>
              <a:t>Specyficzne dla zaburzenia czynniki biologiczne</a:t>
            </a:r>
            <a:endParaRPr lang="en-US" altLang="en-US" sz="4400" i="1">
              <a:solidFill>
                <a:srgbClr val="E3DCCF"/>
              </a:solidFill>
              <a:effectLst>
                <a:outerShdw blurRad="38100" dist="38100" dir="2700000" algn="tl">
                  <a:srgbClr val="000000"/>
                </a:outerShdw>
              </a:effectLst>
              <a:latin typeface="Times New Roman" charset="0"/>
            </a:endParaRPr>
          </a:p>
        </p:txBody>
      </p:sp>
      <p:sp>
        <p:nvSpPr>
          <p:cNvPr id="4099" name="Rectangle 3"/>
          <p:cNvSpPr>
            <a:spLocks noChangeArrowheads="1"/>
          </p:cNvSpPr>
          <p:nvPr/>
        </p:nvSpPr>
        <p:spPr bwMode="auto">
          <a:xfrm>
            <a:off x="2706688" y="2017713"/>
            <a:ext cx="7772400" cy="4114800"/>
          </a:xfrm>
          <a:prstGeom prst="rect">
            <a:avLst/>
          </a:prstGeom>
          <a:noFill/>
          <a:ln w="9525">
            <a:noFill/>
            <a:miter lim="800000"/>
            <a:headEnd/>
            <a:tailEnd/>
          </a:ln>
          <a:effectLst/>
        </p:spPr>
        <p:txBody>
          <a:bodyPr/>
          <a:lstStyle/>
          <a:p>
            <a:pPr marL="342900" indent="-342900" fontAlgn="base">
              <a:lnSpc>
                <a:spcPct val="90000"/>
              </a:lnSpc>
              <a:spcBef>
                <a:spcPct val="20000"/>
              </a:spcBef>
              <a:spcAft>
                <a:spcPct val="0"/>
              </a:spcAft>
              <a:buFontTx/>
              <a:buChar char="•"/>
            </a:pPr>
            <a:r>
              <a:rPr lang="pl-PL" altLang="en-US" sz="3600">
                <a:solidFill>
                  <a:srgbClr val="FFFFFF"/>
                </a:solidFill>
                <a:effectLst>
                  <a:outerShdw blurRad="38100" dist="38100" dir="2700000" algn="tl">
                    <a:srgbClr val="000000"/>
                  </a:outerShdw>
                </a:effectLst>
                <a:latin typeface="Times New Roman" charset="0"/>
              </a:rPr>
              <a:t>GAD</a:t>
            </a:r>
            <a:endParaRPr lang="en-US" altLang="en-US" sz="3600">
              <a:solidFill>
                <a:srgbClr val="FFFFFF"/>
              </a:solidFill>
              <a:effectLst>
                <a:outerShdw blurRad="38100" dist="38100" dir="2700000" algn="tl">
                  <a:srgbClr val="000000"/>
                </a:outerShdw>
              </a:effectLst>
              <a:latin typeface="Times New Roman" charset="0"/>
            </a:endParaRPr>
          </a:p>
          <a:p>
            <a:pPr marL="742950" lvl="1" indent="-285750" fontAlgn="base">
              <a:lnSpc>
                <a:spcPct val="90000"/>
              </a:lnSpc>
              <a:spcBef>
                <a:spcPct val="20000"/>
              </a:spcBef>
              <a:spcAft>
                <a:spcPct val="0"/>
              </a:spcAft>
              <a:buFontTx/>
              <a:buChar char="–"/>
            </a:pPr>
            <a:r>
              <a:rPr lang="pl-PL" altLang="en-US" sz="3200">
                <a:solidFill>
                  <a:srgbClr val="FFFFFF"/>
                </a:solidFill>
                <a:effectLst>
                  <a:outerShdw blurRad="38100" dist="38100" dir="2700000" algn="tl">
                    <a:srgbClr val="000000"/>
                  </a:outerShdw>
                </a:effectLst>
                <a:latin typeface="Times New Roman" charset="0"/>
              </a:rPr>
              <a:t>Niski poziom </a:t>
            </a:r>
            <a:r>
              <a:rPr lang="en-US" altLang="en-US" sz="3200">
                <a:solidFill>
                  <a:srgbClr val="FFFFFF"/>
                </a:solidFill>
                <a:effectLst>
                  <a:outerShdw blurRad="38100" dist="38100" dir="2700000" algn="tl">
                    <a:srgbClr val="000000"/>
                  </a:outerShdw>
                </a:effectLst>
                <a:latin typeface="Times New Roman" charset="0"/>
              </a:rPr>
              <a:t> GABA --&gt; </a:t>
            </a:r>
            <a:r>
              <a:rPr lang="pl-PL" altLang="en-US" sz="3200">
                <a:solidFill>
                  <a:srgbClr val="FFFFFF"/>
                </a:solidFill>
                <a:effectLst>
                  <a:outerShdw blurRad="38100" dist="38100" dir="2700000" algn="tl">
                    <a:srgbClr val="000000"/>
                  </a:outerShdw>
                </a:effectLst>
                <a:latin typeface="Times New Roman" charset="0"/>
              </a:rPr>
              <a:t>niska inhibicyjna aktywność neuronów</a:t>
            </a:r>
            <a:r>
              <a:rPr lang="en-US" altLang="en-US" sz="3200">
                <a:solidFill>
                  <a:srgbClr val="FFFFFF"/>
                </a:solidFill>
                <a:effectLst>
                  <a:outerShdw blurRad="38100" dist="38100" dir="2700000" algn="tl">
                    <a:srgbClr val="000000"/>
                  </a:outerShdw>
                </a:effectLst>
                <a:latin typeface="Times New Roman" charset="0"/>
              </a:rPr>
              <a:t> --&gt; </a:t>
            </a:r>
            <a:r>
              <a:rPr lang="pl-PL" altLang="en-US" sz="3200">
                <a:solidFill>
                  <a:srgbClr val="FFFFFF"/>
                </a:solidFill>
                <a:effectLst>
                  <a:outerShdw blurRad="38100" dist="38100" dir="2700000" algn="tl">
                    <a:srgbClr val="000000"/>
                  </a:outerShdw>
                </a:effectLst>
                <a:latin typeface="Times New Roman" charset="0"/>
              </a:rPr>
              <a:t>podwyższona aktywność neuronów układzie rąbkowym</a:t>
            </a:r>
            <a:endParaRPr lang="en-US" altLang="en-US" sz="3200">
              <a:solidFill>
                <a:srgbClr val="FFFFFF"/>
              </a:solidFill>
              <a:effectLst>
                <a:outerShdw blurRad="38100" dist="38100" dir="2700000" algn="tl">
                  <a:srgbClr val="000000"/>
                </a:outerShdw>
              </a:effectLst>
              <a:latin typeface="Times New Roman" charset="0"/>
            </a:endParaRPr>
          </a:p>
          <a:p>
            <a:pPr marL="742950" lvl="1" indent="-285750" fontAlgn="base">
              <a:lnSpc>
                <a:spcPct val="90000"/>
              </a:lnSpc>
              <a:spcBef>
                <a:spcPct val="20000"/>
              </a:spcBef>
              <a:spcAft>
                <a:spcPct val="0"/>
              </a:spcAft>
              <a:buFontTx/>
              <a:buChar char="–"/>
            </a:pPr>
            <a:r>
              <a:rPr lang="pl-PL" altLang="en-US" sz="3200">
                <a:solidFill>
                  <a:srgbClr val="FFFFFF"/>
                </a:solidFill>
                <a:effectLst>
                  <a:outerShdw blurRad="38100" dist="38100" dir="2700000" algn="tl">
                    <a:srgbClr val="000000"/>
                  </a:outerShdw>
                </a:effectLst>
                <a:latin typeface="Times New Roman" charset="0"/>
              </a:rPr>
              <a:t>Wysokie pobudzenie &gt; warunkowanie</a:t>
            </a:r>
            <a:endParaRPr lang="en-US" altLang="en-US" sz="3200">
              <a:solidFill>
                <a:srgbClr val="FFFFFF"/>
              </a:solidFill>
              <a:effectLst>
                <a:outerShdw blurRad="38100" dist="38100" dir="2700000" algn="tl">
                  <a:srgbClr val="000000"/>
                </a:outerShdw>
              </a:effectLst>
              <a:latin typeface="Times New Roman" charset="0"/>
            </a:endParaRPr>
          </a:p>
          <a:p>
            <a:pPr marL="742950" lvl="1" indent="-285750" fontAlgn="base">
              <a:lnSpc>
                <a:spcPct val="90000"/>
              </a:lnSpc>
              <a:spcBef>
                <a:spcPct val="20000"/>
              </a:spcBef>
              <a:spcAft>
                <a:spcPct val="0"/>
              </a:spcAft>
              <a:buFontTx/>
              <a:buChar char="–"/>
            </a:pPr>
            <a:r>
              <a:rPr lang="pl-PL" altLang="en-US" sz="3200">
                <a:solidFill>
                  <a:srgbClr val="FFFFFF"/>
                </a:solidFill>
                <a:effectLst>
                  <a:outerShdw blurRad="38100" dist="38100" dir="2700000" algn="tl">
                    <a:srgbClr val="000000"/>
                  </a:outerShdw>
                </a:effectLst>
                <a:latin typeface="Times New Roman" charset="0"/>
              </a:rPr>
              <a:t>Anksjolityki podwyższają poziom GABA &gt; obniżają lęk</a:t>
            </a:r>
            <a:endParaRPr lang="en-US" altLang="en-US" sz="3200">
              <a:solidFill>
                <a:srgbClr val="FFFFFF"/>
              </a:solidFill>
              <a:effectLst>
                <a:outerShdw blurRad="38100" dist="38100" dir="2700000" algn="tl">
                  <a:srgbClr val="000000"/>
                </a:outerShdw>
              </a:effectLst>
              <a:latin typeface="Times New Roman" charset="0"/>
            </a:endParaRPr>
          </a:p>
        </p:txBody>
      </p:sp>
    </p:spTree>
    <p:extLst>
      <p:ext uri="{BB962C8B-B14F-4D97-AF65-F5344CB8AC3E}">
        <p14:creationId xmlns:p14="http://schemas.microsoft.com/office/powerpoint/2010/main" val="2257478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409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4099">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4099">
                                            <p:txEl>
                                              <p:pRg st="0" end="0"/>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 calcmode="lin" valueType="num">
                                      <p:cBhvr>
                                        <p:cTn id="15" dur="500" fill="hold"/>
                                        <p:tgtEl>
                                          <p:spTgt spid="4099">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4099">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099">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4099">
                                            <p:txEl>
                                              <p:pRg st="1" end="1"/>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 calcmode="lin" valueType="num">
                                      <p:cBhvr>
                                        <p:cTn id="23" dur="500" fill="hold"/>
                                        <p:tgtEl>
                                          <p:spTgt spid="4099">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4099">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099">
                                            <p:txEl>
                                              <p:pRg st="2" end="2"/>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4099">
                                            <p:txEl>
                                              <p:pRg st="2" end="2"/>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 calcmode="lin" valueType="num">
                                      <p:cBhvr>
                                        <p:cTn id="31" dur="500" fill="hold"/>
                                        <p:tgtEl>
                                          <p:spTgt spid="4099">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4099">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4099">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4099">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1"/>
          </p:nvPr>
        </p:nvSpPr>
        <p:spPr/>
        <p:txBody>
          <a:bodyPr/>
          <a:lstStyle/>
          <a:p>
            <a:fld id="{ED5FC525-8BCC-469B-8A9F-E5AE71DC6FC0}" type="slidenum">
              <a:rPr lang="pl-PL">
                <a:solidFill>
                  <a:srgbClr val="FFFFFF"/>
                </a:solidFill>
              </a:rPr>
              <a:pPr/>
              <a:t>77</a:t>
            </a:fld>
            <a:endParaRPr lang="pl-PL">
              <a:solidFill>
                <a:srgbClr val="FFFFFF"/>
              </a:solidFill>
            </a:endParaRPr>
          </a:p>
        </p:txBody>
      </p:sp>
      <p:sp>
        <p:nvSpPr>
          <p:cNvPr id="5122" name="Rectangle 2"/>
          <p:cNvSpPr>
            <a:spLocks noChangeArrowheads="1"/>
          </p:cNvSpPr>
          <p:nvPr/>
        </p:nvSpPr>
        <p:spPr bwMode="auto">
          <a:xfrm>
            <a:off x="2674939" y="617538"/>
            <a:ext cx="7793037" cy="1143000"/>
          </a:xfrm>
          <a:prstGeom prst="rect">
            <a:avLst/>
          </a:prstGeom>
          <a:noFill/>
          <a:ln w="9525">
            <a:noFill/>
            <a:miter lim="800000"/>
            <a:headEnd/>
            <a:tailEnd/>
          </a:ln>
          <a:effectLst/>
        </p:spPr>
        <p:txBody>
          <a:bodyPr anchor="b"/>
          <a:lstStyle/>
          <a:p>
            <a:pPr algn="ctr" fontAlgn="base">
              <a:spcBef>
                <a:spcPct val="0"/>
              </a:spcBef>
              <a:spcAft>
                <a:spcPct val="0"/>
              </a:spcAft>
            </a:pPr>
            <a:r>
              <a:rPr lang="pl-PL" altLang="en-US" sz="4400" i="1">
                <a:solidFill>
                  <a:srgbClr val="E3DCCF"/>
                </a:solidFill>
                <a:effectLst>
                  <a:outerShdw blurRad="38100" dist="38100" dir="2700000" algn="tl">
                    <a:srgbClr val="000000"/>
                  </a:outerShdw>
                </a:effectLst>
                <a:latin typeface="Times New Roman" charset="0"/>
              </a:rPr>
              <a:t>Specyficzne dla zaburzenia czynniki biologiczne</a:t>
            </a:r>
            <a:endParaRPr lang="en-US" altLang="en-US" sz="4400" i="1">
              <a:solidFill>
                <a:srgbClr val="E3DCCF"/>
              </a:solidFill>
              <a:effectLst>
                <a:outerShdw blurRad="38100" dist="38100" dir="2700000" algn="tl">
                  <a:srgbClr val="000000"/>
                </a:outerShdw>
              </a:effectLst>
              <a:latin typeface="Times New Roman" charset="0"/>
            </a:endParaRPr>
          </a:p>
        </p:txBody>
      </p:sp>
      <p:sp>
        <p:nvSpPr>
          <p:cNvPr id="5123" name="Rectangle 3"/>
          <p:cNvSpPr>
            <a:spLocks noChangeArrowheads="1"/>
          </p:cNvSpPr>
          <p:nvPr/>
        </p:nvSpPr>
        <p:spPr bwMode="auto">
          <a:xfrm>
            <a:off x="2706688" y="2017713"/>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r>
              <a:rPr lang="pl-PL" altLang="en-US" sz="3600">
                <a:solidFill>
                  <a:srgbClr val="FFFFFF"/>
                </a:solidFill>
                <a:effectLst>
                  <a:outerShdw blurRad="38100" dist="38100" dir="2700000" algn="tl">
                    <a:srgbClr val="000000"/>
                  </a:outerShdw>
                </a:effectLst>
                <a:latin typeface="Times New Roman" charset="0"/>
              </a:rPr>
              <a:t>Zespół lęku panicznego</a:t>
            </a:r>
            <a:endParaRPr lang="en-US" altLang="en-US" sz="3600">
              <a:solidFill>
                <a:srgbClr val="FFFFFF"/>
              </a:solidFill>
              <a:effectLst>
                <a:outerShdw blurRad="38100" dist="38100" dir="2700000" algn="tl">
                  <a:srgbClr val="000000"/>
                </a:outerShdw>
              </a:effectLst>
              <a:latin typeface="Times New Roman" charset="0"/>
            </a:endParaRPr>
          </a:p>
          <a:p>
            <a:pPr marL="742950" lvl="1" indent="-285750" fontAlgn="base">
              <a:spcBef>
                <a:spcPct val="20000"/>
              </a:spcBef>
              <a:spcAft>
                <a:spcPct val="0"/>
              </a:spcAft>
              <a:buFontTx/>
              <a:buChar char="–"/>
            </a:pPr>
            <a:r>
              <a:rPr lang="pl-PL" altLang="en-US" sz="3200">
                <a:solidFill>
                  <a:srgbClr val="FFFFFF"/>
                </a:solidFill>
                <a:effectLst>
                  <a:outerShdw blurRad="38100" dist="38100" dir="2700000" algn="tl">
                    <a:srgbClr val="000000"/>
                  </a:outerShdw>
                </a:effectLst>
                <a:latin typeface="Times New Roman" charset="0"/>
              </a:rPr>
              <a:t>Nadmierna czułość ośrodka kontroli oddychania w pniu mózgu</a:t>
            </a:r>
            <a:endParaRPr lang="en-US" altLang="en-US" sz="3200">
              <a:solidFill>
                <a:srgbClr val="FFFFFF"/>
              </a:solidFill>
              <a:effectLst>
                <a:outerShdw blurRad="38100" dist="38100" dir="2700000" algn="tl">
                  <a:srgbClr val="000000"/>
                </a:outerShdw>
              </a:effectLst>
              <a:latin typeface="Times New Roman" charset="0"/>
            </a:endParaRPr>
          </a:p>
          <a:p>
            <a:pPr marL="1143000" lvl="2" indent="-228600" fontAlgn="base">
              <a:spcBef>
                <a:spcPct val="20000"/>
              </a:spcBef>
              <a:spcAft>
                <a:spcPct val="0"/>
              </a:spcAft>
              <a:buFontTx/>
              <a:buChar char="•"/>
            </a:pPr>
            <a:r>
              <a:rPr lang="pl-PL" altLang="en-US" sz="3200">
                <a:solidFill>
                  <a:srgbClr val="FFFFFF"/>
                </a:solidFill>
                <a:effectLst>
                  <a:outerShdw blurRad="38100" dist="38100" dir="2700000" algn="tl">
                    <a:srgbClr val="000000"/>
                  </a:outerShdw>
                </a:effectLst>
                <a:latin typeface="Times New Roman" charset="0"/>
              </a:rPr>
              <a:t>Niski poziom tlenu</a:t>
            </a:r>
            <a:r>
              <a:rPr lang="en-US" altLang="en-US" sz="3200">
                <a:solidFill>
                  <a:srgbClr val="FFFFFF"/>
                </a:solidFill>
                <a:effectLst>
                  <a:outerShdw blurRad="38100" dist="38100" dir="2700000" algn="tl">
                    <a:srgbClr val="000000"/>
                  </a:outerShdw>
                </a:effectLst>
                <a:latin typeface="Times New Roman" charset="0"/>
              </a:rPr>
              <a:t> (</a:t>
            </a:r>
            <a:r>
              <a:rPr lang="pl-PL" altLang="en-US" sz="3200">
                <a:solidFill>
                  <a:srgbClr val="FFFFFF"/>
                </a:solidFill>
                <a:effectLst>
                  <a:outerShdw blurRad="38100" dist="38100" dir="2700000" algn="tl">
                    <a:srgbClr val="000000"/>
                  </a:outerShdw>
                </a:effectLst>
                <a:latin typeface="Times New Roman" charset="0"/>
              </a:rPr>
              <a:t>wysoki </a:t>
            </a:r>
            <a:r>
              <a:rPr lang="en-US" altLang="en-US" sz="3200">
                <a:solidFill>
                  <a:srgbClr val="FFFFFF"/>
                </a:solidFill>
                <a:effectLst>
                  <a:outerShdw blurRad="38100" dist="38100" dir="2700000" algn="tl">
                    <a:srgbClr val="000000"/>
                  </a:outerShdw>
                </a:effectLst>
                <a:latin typeface="Times New Roman" charset="0"/>
              </a:rPr>
              <a:t>CO</a:t>
            </a:r>
            <a:r>
              <a:rPr lang="en-US" altLang="en-US" sz="3200" baseline="-25000">
                <a:solidFill>
                  <a:srgbClr val="FFFFFF"/>
                </a:solidFill>
                <a:effectLst>
                  <a:outerShdw blurRad="38100" dist="38100" dir="2700000" algn="tl">
                    <a:srgbClr val="000000"/>
                  </a:outerShdw>
                </a:effectLst>
                <a:latin typeface="Times New Roman" charset="0"/>
              </a:rPr>
              <a:t>2</a:t>
            </a:r>
            <a:r>
              <a:rPr lang="en-US" altLang="en-US" sz="3200">
                <a:solidFill>
                  <a:srgbClr val="FFFFFF"/>
                </a:solidFill>
                <a:effectLst>
                  <a:outerShdw blurRad="38100" dist="38100" dir="2700000" algn="tl">
                    <a:srgbClr val="000000"/>
                  </a:outerShdw>
                </a:effectLst>
                <a:latin typeface="Times New Roman" charset="0"/>
              </a:rPr>
              <a:t>) </a:t>
            </a:r>
          </a:p>
          <a:p>
            <a:pPr marL="1600200" lvl="3" indent="-228600" fontAlgn="base">
              <a:spcBef>
                <a:spcPct val="20000"/>
              </a:spcBef>
              <a:spcAft>
                <a:spcPct val="0"/>
              </a:spcAft>
            </a:pPr>
            <a:r>
              <a:rPr lang="en-US" altLang="en-US" sz="3200">
                <a:solidFill>
                  <a:srgbClr val="FFFFFF"/>
                </a:solidFill>
                <a:effectLst>
                  <a:outerShdw blurRad="38100" dist="38100" dir="2700000" algn="tl">
                    <a:srgbClr val="000000"/>
                  </a:outerShdw>
                </a:effectLst>
                <a:latin typeface="Times New Roman" charset="0"/>
              </a:rPr>
              <a:t>--&gt; </a:t>
            </a:r>
            <a:r>
              <a:rPr lang="pl-PL" altLang="en-US" sz="3200">
                <a:solidFill>
                  <a:srgbClr val="FFFFFF"/>
                </a:solidFill>
                <a:effectLst>
                  <a:outerShdw blurRad="38100" dist="38100" dir="2700000" algn="tl">
                    <a:srgbClr val="000000"/>
                  </a:outerShdw>
                </a:effectLst>
                <a:latin typeface="Times New Roman" charset="0"/>
              </a:rPr>
              <a:t>fałszywy alarm o duszeniu się</a:t>
            </a:r>
            <a:r>
              <a:rPr lang="en-US" altLang="en-US" sz="3200">
                <a:solidFill>
                  <a:srgbClr val="FFFFFF"/>
                </a:solidFill>
                <a:effectLst>
                  <a:outerShdw blurRad="38100" dist="38100" dir="2700000" algn="tl">
                    <a:srgbClr val="000000"/>
                  </a:outerShdw>
                </a:effectLst>
                <a:latin typeface="Times New Roman" charset="0"/>
              </a:rPr>
              <a:t> </a:t>
            </a:r>
          </a:p>
          <a:p>
            <a:pPr marL="1600200" lvl="3" indent="-228600" fontAlgn="base">
              <a:spcBef>
                <a:spcPct val="20000"/>
              </a:spcBef>
              <a:spcAft>
                <a:spcPct val="0"/>
              </a:spcAft>
            </a:pPr>
            <a:r>
              <a:rPr lang="en-US" altLang="en-US" sz="3200">
                <a:solidFill>
                  <a:srgbClr val="FFFFFF"/>
                </a:solidFill>
                <a:effectLst>
                  <a:outerShdw blurRad="38100" dist="38100" dir="2700000" algn="tl">
                    <a:srgbClr val="000000"/>
                  </a:outerShdw>
                </a:effectLst>
                <a:latin typeface="Times New Roman" charset="0"/>
              </a:rPr>
              <a:t>--&gt; </a:t>
            </a:r>
            <a:r>
              <a:rPr lang="pl-PL" altLang="en-US" sz="3200">
                <a:solidFill>
                  <a:srgbClr val="FFFFFF"/>
                </a:solidFill>
                <a:effectLst>
                  <a:outerShdw blurRad="38100" dist="38100" dir="2700000" algn="tl">
                    <a:srgbClr val="000000"/>
                  </a:outerShdw>
                </a:effectLst>
                <a:latin typeface="Times New Roman" charset="0"/>
              </a:rPr>
              <a:t>panika</a:t>
            </a:r>
            <a:endParaRPr lang="en-US" altLang="en-US" sz="2400">
              <a:solidFill>
                <a:srgbClr val="FFFFFF"/>
              </a:solidFill>
              <a:effectLst>
                <a:outerShdw blurRad="38100" dist="38100" dir="2700000" algn="tl">
                  <a:srgbClr val="000000"/>
                </a:outerShdw>
              </a:effectLst>
              <a:latin typeface="Times New Roman" charset="0"/>
            </a:endParaRPr>
          </a:p>
        </p:txBody>
      </p:sp>
    </p:spTree>
    <p:extLst>
      <p:ext uri="{BB962C8B-B14F-4D97-AF65-F5344CB8AC3E}">
        <p14:creationId xmlns:p14="http://schemas.microsoft.com/office/powerpoint/2010/main" val="2522658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subTnLst>
                                    <p:animClr clrSpc="rgb" dir="cw">
                                      <p:cBhvr override="childStyle">
                                        <p:cTn dur="1" fill="hold" display="0" masterRel="nextClick" afterEffect="1"/>
                                        <p:tgtEl>
                                          <p:spTgt spid="5123">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subTnLst>
                                    <p:animClr clrSpc="rgb" dir="cw">
                                      <p:cBhvr override="childStyle">
                                        <p:cTn dur="1" fill="hold" display="0" masterRel="nextClick" afterEffect="1"/>
                                        <p:tgtEl>
                                          <p:spTgt spid="5123">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subTnLst>
                                    <p:animClr clrSpc="rgb" dir="cw">
                                      <p:cBhvr override="childStyle">
                                        <p:cTn dur="1" fill="hold" display="0" masterRel="nextClick" afterEffect="1"/>
                                        <p:tgtEl>
                                          <p:spTgt spid="5123">
                                            <p:txEl>
                                              <p:pRg st="2" end="2"/>
                                            </p:txEl>
                                          </p:spTgt>
                                        </p:tgtEl>
                                        <p:attrNameLst>
                                          <p:attrName>ppt_c</p:attrName>
                                        </p:attrNameLst>
                                      </p:cBhvr>
                                      <p:to>
                                        <a:schemeClr val="folHlink"/>
                                      </p:to>
                                    </p:animClr>
                                  </p:subTnLst>
                                </p:cTn>
                              </p:par>
                              <p:par>
                                <p:cTn id="18" presetID="22" presetClass="entr" presetSubtype="8" fill="hold" grpId="0" nodeType="with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Effect transition="in" filter="wipe(left)">
                                      <p:cBhvr>
                                        <p:cTn id="20" dur="500"/>
                                        <p:tgtEl>
                                          <p:spTgt spid="5123">
                                            <p:txEl>
                                              <p:pRg st="3" end="3"/>
                                            </p:txEl>
                                          </p:spTgt>
                                        </p:tgtEl>
                                      </p:cBhvr>
                                    </p:animEffect>
                                  </p:childTnLst>
                                  <p:subTnLst>
                                    <p:animClr clrSpc="rgb" dir="cw">
                                      <p:cBhvr override="childStyle">
                                        <p:cTn dur="1" fill="hold" display="0" masterRel="nextClick" afterEffect="1"/>
                                        <p:tgtEl>
                                          <p:spTgt spid="5123">
                                            <p:txEl>
                                              <p:pRg st="3" end="3"/>
                                            </p:txEl>
                                          </p:spTgt>
                                        </p:tgtEl>
                                        <p:attrNameLst>
                                          <p:attrName>ppt_c</p:attrName>
                                        </p:attrNameLst>
                                      </p:cBhvr>
                                      <p:to>
                                        <a:schemeClr val="folHlink"/>
                                      </p:to>
                                    </p:animClr>
                                  </p:subTnLst>
                                </p:cTn>
                              </p:par>
                              <p:par>
                                <p:cTn id="21" presetID="22" presetClass="entr" presetSubtype="8" fill="hold" grpId="0" nodeType="with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Effect transition="in" filter="wipe(left)">
                                      <p:cBhvr>
                                        <p:cTn id="23" dur="500"/>
                                        <p:tgtEl>
                                          <p:spTgt spid="5123">
                                            <p:txEl>
                                              <p:pRg st="4" end="4"/>
                                            </p:txEl>
                                          </p:spTgt>
                                        </p:tgtEl>
                                      </p:cBhvr>
                                    </p:animEffect>
                                  </p:childTnLst>
                                  <p:subTnLst>
                                    <p:animClr clrSpc="rgb" dir="cw">
                                      <p:cBhvr override="childStyle">
                                        <p:cTn dur="1" fill="hold" display="0" masterRel="nextClick" afterEffect="1"/>
                                        <p:tgtEl>
                                          <p:spTgt spid="5123">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3"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1"/>
          </p:nvPr>
        </p:nvSpPr>
        <p:spPr/>
        <p:txBody>
          <a:bodyPr/>
          <a:lstStyle/>
          <a:p>
            <a:fld id="{7BDA0C15-D0F6-4360-9CF0-671756A9D13B}" type="slidenum">
              <a:rPr lang="pl-PL">
                <a:solidFill>
                  <a:srgbClr val="FFFFFF"/>
                </a:solidFill>
              </a:rPr>
              <a:pPr/>
              <a:t>78</a:t>
            </a:fld>
            <a:endParaRPr lang="pl-PL">
              <a:solidFill>
                <a:srgbClr val="FFFFFF"/>
              </a:solidFill>
            </a:endParaRPr>
          </a:p>
        </p:txBody>
      </p:sp>
      <p:sp>
        <p:nvSpPr>
          <p:cNvPr id="6146" name="Rectangle 2"/>
          <p:cNvSpPr>
            <a:spLocks noChangeArrowheads="1"/>
          </p:cNvSpPr>
          <p:nvPr/>
        </p:nvSpPr>
        <p:spPr bwMode="auto">
          <a:xfrm>
            <a:off x="2674939" y="617538"/>
            <a:ext cx="7793037" cy="1143000"/>
          </a:xfrm>
          <a:prstGeom prst="rect">
            <a:avLst/>
          </a:prstGeom>
          <a:noFill/>
          <a:ln w="9525">
            <a:noFill/>
            <a:miter lim="800000"/>
            <a:headEnd/>
            <a:tailEnd/>
          </a:ln>
          <a:effectLst/>
        </p:spPr>
        <p:txBody>
          <a:bodyPr anchor="b"/>
          <a:lstStyle/>
          <a:p>
            <a:pPr algn="ctr" fontAlgn="base">
              <a:spcBef>
                <a:spcPct val="0"/>
              </a:spcBef>
              <a:spcAft>
                <a:spcPct val="0"/>
              </a:spcAft>
            </a:pPr>
            <a:r>
              <a:rPr lang="pl-PL" altLang="en-US" sz="4400" i="1">
                <a:solidFill>
                  <a:srgbClr val="E3DCCF"/>
                </a:solidFill>
                <a:effectLst>
                  <a:outerShdw blurRad="38100" dist="38100" dir="2700000" algn="tl">
                    <a:srgbClr val="000000"/>
                  </a:outerShdw>
                </a:effectLst>
                <a:latin typeface="Times New Roman" charset="0"/>
              </a:rPr>
              <a:t>Specyficzne dla zaburzenia czynniki biologiczne</a:t>
            </a:r>
            <a:endParaRPr lang="en-US" altLang="en-US" sz="4400" i="1">
              <a:solidFill>
                <a:srgbClr val="E3DCCF"/>
              </a:solidFill>
              <a:effectLst>
                <a:outerShdw blurRad="38100" dist="38100" dir="2700000" algn="tl">
                  <a:srgbClr val="000000"/>
                </a:outerShdw>
              </a:effectLst>
              <a:latin typeface="Times New Roman" charset="0"/>
            </a:endParaRPr>
          </a:p>
        </p:txBody>
      </p:sp>
      <p:sp>
        <p:nvSpPr>
          <p:cNvPr id="6147" name="Rectangle 3"/>
          <p:cNvSpPr>
            <a:spLocks noChangeArrowheads="1"/>
          </p:cNvSpPr>
          <p:nvPr/>
        </p:nvSpPr>
        <p:spPr bwMode="auto">
          <a:xfrm>
            <a:off x="1524000" y="2209800"/>
            <a:ext cx="9144000" cy="4114800"/>
          </a:xfrm>
          <a:prstGeom prst="rect">
            <a:avLst/>
          </a:prstGeom>
          <a:noFill/>
          <a:ln w="9525">
            <a:noFill/>
            <a:miter lim="800000"/>
            <a:headEnd/>
            <a:tailEnd/>
          </a:ln>
          <a:effectLst/>
        </p:spPr>
        <p:txBody>
          <a:bodyPr/>
          <a:lstStyle/>
          <a:p>
            <a:pPr marL="1143000" lvl="2" indent="-228600" fontAlgn="base">
              <a:lnSpc>
                <a:spcPct val="90000"/>
              </a:lnSpc>
              <a:spcBef>
                <a:spcPct val="20000"/>
              </a:spcBef>
              <a:spcAft>
                <a:spcPct val="0"/>
              </a:spcAft>
              <a:buFontTx/>
              <a:buChar char="•"/>
            </a:pPr>
            <a:r>
              <a:rPr lang="pl-PL" altLang="en-US" sz="2800">
                <a:solidFill>
                  <a:srgbClr val="FFFFFF"/>
                </a:solidFill>
                <a:effectLst>
                  <a:outerShdw blurRad="38100" dist="38100" dir="2700000" algn="tl">
                    <a:srgbClr val="000000"/>
                  </a:outerShdw>
                </a:effectLst>
                <a:latin typeface="Times New Roman" charset="0"/>
              </a:rPr>
              <a:t>Testy wyzwalające</a:t>
            </a:r>
            <a:endParaRPr lang="en-US" altLang="en-US" sz="2800">
              <a:solidFill>
                <a:srgbClr val="FFFFFF"/>
              </a:solidFill>
              <a:effectLst>
                <a:outerShdw blurRad="38100" dist="38100" dir="2700000" algn="tl">
                  <a:srgbClr val="000000"/>
                </a:outerShdw>
              </a:effectLst>
              <a:latin typeface="Times New Roman" charset="0"/>
            </a:endParaRPr>
          </a:p>
          <a:p>
            <a:pPr marL="1600200" lvl="3" indent="-228600" fontAlgn="base">
              <a:lnSpc>
                <a:spcPct val="90000"/>
              </a:lnSpc>
              <a:spcBef>
                <a:spcPct val="20000"/>
              </a:spcBef>
              <a:spcAft>
                <a:spcPct val="0"/>
              </a:spcAft>
              <a:buFontTx/>
              <a:buChar char="–"/>
            </a:pPr>
            <a:r>
              <a:rPr lang="pl-PL" altLang="en-US" sz="2800">
                <a:solidFill>
                  <a:srgbClr val="FFFFFF"/>
                </a:solidFill>
                <a:effectLst>
                  <a:outerShdw blurRad="38100" dist="38100" dir="2700000" algn="tl">
                    <a:srgbClr val="000000"/>
                  </a:outerShdw>
                </a:effectLst>
                <a:latin typeface="Times New Roman" charset="0"/>
              </a:rPr>
              <a:t>Infuzja mleczanu sodu</a:t>
            </a:r>
            <a:r>
              <a:rPr lang="en-US" altLang="en-US" sz="2800">
                <a:solidFill>
                  <a:srgbClr val="FFFFFF"/>
                </a:solidFill>
                <a:effectLst>
                  <a:outerShdw blurRad="38100" dist="38100" dir="2700000" algn="tl">
                    <a:srgbClr val="000000"/>
                  </a:outerShdw>
                </a:effectLst>
                <a:latin typeface="Times New Roman" charset="0"/>
              </a:rPr>
              <a:t> (</a:t>
            </a:r>
            <a:r>
              <a:rPr lang="pl-PL" altLang="en-US" sz="2800">
                <a:solidFill>
                  <a:srgbClr val="FFFFFF"/>
                </a:solidFill>
                <a:effectLst>
                  <a:outerShdw blurRad="38100" dist="38100" dir="2700000" algn="tl">
                    <a:srgbClr val="000000"/>
                  </a:outerShdw>
                </a:effectLst>
                <a:latin typeface="Times New Roman" charset="0"/>
              </a:rPr>
              <a:t>konwertowanego w CO</a:t>
            </a:r>
            <a:r>
              <a:rPr lang="pl-PL" altLang="en-US" sz="1400">
                <a:solidFill>
                  <a:srgbClr val="FFFFFF"/>
                </a:solidFill>
                <a:effectLst>
                  <a:outerShdw blurRad="38100" dist="38100" dir="2700000" algn="tl">
                    <a:srgbClr val="000000"/>
                  </a:outerShdw>
                </a:effectLst>
                <a:latin typeface="Times New Roman" charset="0"/>
              </a:rPr>
              <a:t>2</a:t>
            </a:r>
            <a:r>
              <a:rPr lang="en-US" altLang="en-US" sz="2800">
                <a:solidFill>
                  <a:srgbClr val="FFFFFF"/>
                </a:solidFill>
                <a:effectLst>
                  <a:outerShdw blurRad="38100" dist="38100" dir="2700000" algn="tl">
                    <a:srgbClr val="000000"/>
                  </a:outerShdw>
                </a:effectLst>
                <a:latin typeface="Times New Roman" charset="0"/>
              </a:rPr>
              <a:t>) --&gt;</a:t>
            </a:r>
          </a:p>
          <a:p>
            <a:pPr marL="2057400" lvl="4" indent="-228600" fontAlgn="base">
              <a:lnSpc>
                <a:spcPct val="90000"/>
              </a:lnSpc>
              <a:spcBef>
                <a:spcPct val="20000"/>
              </a:spcBef>
              <a:spcAft>
                <a:spcPct val="0"/>
              </a:spcAft>
              <a:buFontTx/>
              <a:buChar char="»"/>
            </a:pPr>
            <a:r>
              <a:rPr lang="pl-PL" altLang="en-US" sz="2800">
                <a:solidFill>
                  <a:srgbClr val="FFFFFF"/>
                </a:solidFill>
                <a:effectLst>
                  <a:outerShdw blurRad="38100" dist="38100" dir="2700000" algn="tl">
                    <a:srgbClr val="000000"/>
                  </a:outerShdw>
                </a:effectLst>
                <a:latin typeface="Times New Roman" charset="0"/>
              </a:rPr>
              <a:t>Wywiad z PD</a:t>
            </a:r>
            <a:r>
              <a:rPr lang="en-US" altLang="en-US" sz="2800">
                <a:solidFill>
                  <a:srgbClr val="FFFFFF"/>
                </a:solidFill>
                <a:effectLst>
                  <a:outerShdw blurRad="38100" dist="38100" dir="2700000" algn="tl">
                    <a:srgbClr val="000000"/>
                  </a:outerShdw>
                </a:effectLst>
                <a:latin typeface="Times New Roman" charset="0"/>
              </a:rPr>
              <a:t> --&gt; 54-90%        </a:t>
            </a:r>
            <a:r>
              <a:rPr lang="pl-PL" altLang="en-US" sz="2800">
                <a:solidFill>
                  <a:srgbClr val="FFFFFF"/>
                </a:solidFill>
                <a:effectLst>
                  <a:outerShdw blurRad="38100" dist="38100" dir="2700000" algn="tl">
                    <a:srgbClr val="000000"/>
                  </a:outerShdw>
                </a:effectLst>
                <a:latin typeface="Times New Roman" charset="0"/>
              </a:rPr>
              <a:t>napad paniki</a:t>
            </a:r>
            <a:endParaRPr lang="en-US" altLang="en-US" sz="2800">
              <a:solidFill>
                <a:srgbClr val="FFFFFF"/>
              </a:solidFill>
              <a:effectLst>
                <a:outerShdw blurRad="38100" dist="38100" dir="2700000" algn="tl">
                  <a:srgbClr val="000000"/>
                </a:outerShdw>
              </a:effectLst>
              <a:latin typeface="Times New Roman" charset="0"/>
            </a:endParaRPr>
          </a:p>
          <a:p>
            <a:pPr marL="2057400" lvl="4" indent="-228600" fontAlgn="base">
              <a:lnSpc>
                <a:spcPct val="90000"/>
              </a:lnSpc>
              <a:spcBef>
                <a:spcPct val="20000"/>
              </a:spcBef>
              <a:spcAft>
                <a:spcPct val="0"/>
              </a:spcAft>
              <a:buFontTx/>
              <a:buChar char="»"/>
            </a:pPr>
            <a:r>
              <a:rPr lang="pl-PL" altLang="en-US" sz="2800">
                <a:solidFill>
                  <a:srgbClr val="FFFFFF"/>
                </a:solidFill>
                <a:effectLst>
                  <a:outerShdw blurRad="38100" dist="38100" dir="2700000" algn="tl">
                    <a:srgbClr val="000000"/>
                  </a:outerShdw>
                </a:effectLst>
                <a:latin typeface="Times New Roman" charset="0"/>
              </a:rPr>
              <a:t>Wywiad z PD</a:t>
            </a:r>
            <a:r>
              <a:rPr lang="en-US" altLang="en-US" sz="2800">
                <a:solidFill>
                  <a:srgbClr val="FFFFFF"/>
                </a:solidFill>
                <a:effectLst>
                  <a:outerShdw blurRad="38100" dist="38100" dir="2700000" algn="tl">
                    <a:srgbClr val="000000"/>
                  </a:outerShdw>
                </a:effectLst>
                <a:latin typeface="Times New Roman" charset="0"/>
              </a:rPr>
              <a:t> --&gt; 5-36%          </a:t>
            </a:r>
            <a:r>
              <a:rPr lang="pl-PL" altLang="en-US" sz="2800">
                <a:solidFill>
                  <a:srgbClr val="FFFFFF"/>
                </a:solidFill>
                <a:effectLst>
                  <a:outerShdw blurRad="38100" dist="38100" dir="2700000" algn="tl">
                    <a:srgbClr val="000000"/>
                  </a:outerShdw>
                </a:effectLst>
                <a:latin typeface="Times New Roman" charset="0"/>
              </a:rPr>
              <a:t>panika po placebo</a:t>
            </a:r>
            <a:endParaRPr lang="en-US" altLang="en-US" sz="2800">
              <a:solidFill>
                <a:srgbClr val="FFFFFF"/>
              </a:solidFill>
              <a:effectLst>
                <a:outerShdw blurRad="38100" dist="38100" dir="2700000" algn="tl">
                  <a:srgbClr val="000000"/>
                </a:outerShdw>
              </a:effectLst>
              <a:latin typeface="Times New Roman" charset="0"/>
            </a:endParaRPr>
          </a:p>
          <a:p>
            <a:pPr marL="2057400" lvl="4" indent="-228600" fontAlgn="base">
              <a:lnSpc>
                <a:spcPct val="90000"/>
              </a:lnSpc>
              <a:spcBef>
                <a:spcPct val="20000"/>
              </a:spcBef>
              <a:spcAft>
                <a:spcPct val="0"/>
              </a:spcAft>
              <a:buFontTx/>
              <a:buChar char="»"/>
            </a:pPr>
            <a:r>
              <a:rPr lang="pl-PL" altLang="en-US" sz="2800">
                <a:solidFill>
                  <a:srgbClr val="FFFFFF"/>
                </a:solidFill>
                <a:effectLst>
                  <a:outerShdw blurRad="38100" dist="38100" dir="2700000" algn="tl">
                    <a:srgbClr val="000000"/>
                  </a:outerShdw>
                </a:effectLst>
                <a:latin typeface="Times New Roman" charset="0"/>
              </a:rPr>
              <a:t>Brak wywiadu z PD</a:t>
            </a:r>
            <a:r>
              <a:rPr lang="en-US" altLang="en-US" sz="2800">
                <a:solidFill>
                  <a:srgbClr val="FFFFFF"/>
                </a:solidFill>
                <a:effectLst>
                  <a:outerShdw blurRad="38100" dist="38100" dir="2700000" algn="tl">
                    <a:srgbClr val="000000"/>
                  </a:outerShdw>
                </a:effectLst>
                <a:latin typeface="Times New Roman" charset="0"/>
              </a:rPr>
              <a:t> --&gt; 0-25% </a:t>
            </a:r>
            <a:r>
              <a:rPr lang="pl-PL" altLang="en-US" sz="2800">
                <a:solidFill>
                  <a:srgbClr val="FFFFFF"/>
                </a:solidFill>
                <a:effectLst>
                  <a:outerShdw blurRad="38100" dist="38100" dir="2700000" algn="tl">
                    <a:srgbClr val="000000"/>
                  </a:outerShdw>
                </a:effectLst>
                <a:latin typeface="Times New Roman" charset="0"/>
              </a:rPr>
              <a:t>napady paniki</a:t>
            </a:r>
            <a:endParaRPr lang="en-US" altLang="en-US" sz="2800">
              <a:solidFill>
                <a:srgbClr val="FFFFFF"/>
              </a:solidFill>
              <a:effectLst>
                <a:outerShdw blurRad="38100" dist="38100" dir="2700000" algn="tl">
                  <a:srgbClr val="000000"/>
                </a:outerShdw>
              </a:effectLst>
              <a:latin typeface="Times New Roman" charset="0"/>
            </a:endParaRPr>
          </a:p>
        </p:txBody>
      </p:sp>
    </p:spTree>
    <p:extLst>
      <p:ext uri="{BB962C8B-B14F-4D97-AF65-F5344CB8AC3E}">
        <p14:creationId xmlns:p14="http://schemas.microsoft.com/office/powerpoint/2010/main" val="3866087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subTnLst>
                                    <p:animClr clrSpc="rgb" dir="cw">
                                      <p:cBhvr override="childStyle">
                                        <p:cTn dur="1" fill="hold" display="0" masterRel="nextClick" afterEffect="1"/>
                                        <p:tgtEl>
                                          <p:spTgt spid="6147">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subTnLst>
                                    <p:animClr clrSpc="rgb" dir="cw">
                                      <p:cBhvr override="childStyle">
                                        <p:cTn dur="1" fill="hold" display="0" masterRel="nextClick" afterEffect="1"/>
                                        <p:tgtEl>
                                          <p:spTgt spid="6147">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subTnLst>
                                    <p:animClr clrSpc="rgb" dir="cw">
                                      <p:cBhvr override="childStyle">
                                        <p:cTn dur="1" fill="hold" display="0" masterRel="nextClick" afterEffect="1"/>
                                        <p:tgtEl>
                                          <p:spTgt spid="6147">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subTnLst>
                                    <p:animClr clrSpc="rgb" dir="cw">
                                      <p:cBhvr override="childStyle">
                                        <p:cTn dur="1" fill="hold" display="0" masterRel="nextClick" afterEffect="1"/>
                                        <p:tgtEl>
                                          <p:spTgt spid="6147">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subTnLst>
                                    <p:animClr clrSpc="rgb" dir="cw">
                                      <p:cBhvr override="childStyle">
                                        <p:cTn dur="1" fill="hold" display="0" masterRel="nextClick" afterEffect="1"/>
                                        <p:tgtEl>
                                          <p:spTgt spid="6147">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5"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3"/>
          <p:cNvSpPr>
            <a:spLocks noGrp="1"/>
          </p:cNvSpPr>
          <p:nvPr>
            <p:ph type="sldNum" sz="quarter" idx="11"/>
          </p:nvPr>
        </p:nvSpPr>
        <p:spPr/>
        <p:txBody>
          <a:bodyPr/>
          <a:lstStyle/>
          <a:p>
            <a:fld id="{8535B4B9-5F03-4F90-ABD7-13263A0AA87F}" type="slidenum">
              <a:rPr lang="pl-PL">
                <a:solidFill>
                  <a:srgbClr val="FFFFFF"/>
                </a:solidFill>
              </a:rPr>
              <a:pPr/>
              <a:t>79</a:t>
            </a:fld>
            <a:endParaRPr lang="pl-PL">
              <a:solidFill>
                <a:srgbClr val="FFFFFF"/>
              </a:solidFill>
            </a:endParaRPr>
          </a:p>
        </p:txBody>
      </p:sp>
      <p:sp>
        <p:nvSpPr>
          <p:cNvPr id="11266" name="Rectangle 2"/>
          <p:cNvSpPr>
            <a:spLocks noChangeArrowheads="1"/>
          </p:cNvSpPr>
          <p:nvPr/>
        </p:nvSpPr>
        <p:spPr bwMode="auto">
          <a:xfrm>
            <a:off x="2674939" y="617538"/>
            <a:ext cx="7793037" cy="1143000"/>
          </a:xfrm>
          <a:prstGeom prst="rect">
            <a:avLst/>
          </a:prstGeom>
          <a:noFill/>
          <a:ln w="9525">
            <a:noFill/>
            <a:miter lim="800000"/>
            <a:headEnd/>
            <a:tailEnd/>
          </a:ln>
          <a:effectLst/>
        </p:spPr>
        <p:txBody>
          <a:bodyPr anchor="b"/>
          <a:lstStyle/>
          <a:p>
            <a:pPr algn="ctr" fontAlgn="base">
              <a:spcBef>
                <a:spcPct val="0"/>
              </a:spcBef>
              <a:spcAft>
                <a:spcPct val="0"/>
              </a:spcAft>
            </a:pPr>
            <a:r>
              <a:rPr lang="pl-PL" altLang="en-US" sz="4400" i="1">
                <a:solidFill>
                  <a:srgbClr val="E3DCCF"/>
                </a:solidFill>
                <a:effectLst>
                  <a:outerShdw blurRad="38100" dist="38100" dir="2700000" algn="tl">
                    <a:srgbClr val="000000"/>
                  </a:outerShdw>
                </a:effectLst>
                <a:latin typeface="Times New Roman" charset="0"/>
              </a:rPr>
              <a:t>Specyficzne dla zaburzenia czynniki biologiczne</a:t>
            </a:r>
            <a:endParaRPr lang="en-US" altLang="en-US" sz="4400" i="1">
              <a:solidFill>
                <a:srgbClr val="E3DCCF"/>
              </a:solidFill>
              <a:effectLst>
                <a:outerShdw blurRad="38100" dist="38100" dir="2700000" algn="tl">
                  <a:srgbClr val="000000"/>
                </a:outerShdw>
              </a:effectLst>
              <a:latin typeface="Times New Roman" charset="0"/>
            </a:endParaRPr>
          </a:p>
        </p:txBody>
      </p:sp>
      <p:sp>
        <p:nvSpPr>
          <p:cNvPr id="11267" name="Rectangle 3"/>
          <p:cNvSpPr>
            <a:spLocks noChangeArrowheads="1"/>
          </p:cNvSpPr>
          <p:nvPr/>
        </p:nvSpPr>
        <p:spPr bwMode="auto">
          <a:xfrm>
            <a:off x="2706688" y="2017713"/>
            <a:ext cx="7772400" cy="4114800"/>
          </a:xfrm>
          <a:prstGeom prst="rect">
            <a:avLst/>
          </a:prstGeom>
          <a:noFill/>
          <a:ln w="9525">
            <a:noFill/>
            <a:miter lim="800000"/>
            <a:headEnd/>
            <a:tailEnd/>
          </a:ln>
          <a:effectLst/>
        </p:spPr>
        <p:txBody>
          <a:bodyPr/>
          <a:lstStyle/>
          <a:p>
            <a:pPr marL="342900" indent="-342900" fontAlgn="base">
              <a:spcBef>
                <a:spcPct val="20000"/>
              </a:spcBef>
              <a:spcAft>
                <a:spcPct val="0"/>
              </a:spcAft>
              <a:buFontTx/>
              <a:buChar char="•"/>
            </a:pPr>
            <a:r>
              <a:rPr lang="pl-PL" altLang="en-US" sz="3600">
                <a:solidFill>
                  <a:srgbClr val="FFFFFF"/>
                </a:solidFill>
                <a:effectLst>
                  <a:outerShdw blurRad="38100" dist="38100" dir="2700000" algn="tl">
                    <a:srgbClr val="000000"/>
                  </a:outerShdw>
                </a:effectLst>
                <a:latin typeface="Times New Roman" charset="0"/>
              </a:rPr>
              <a:t>OCD</a:t>
            </a:r>
            <a:endParaRPr lang="en-US" altLang="en-US" sz="3600">
              <a:solidFill>
                <a:srgbClr val="FFFFFF"/>
              </a:solidFill>
              <a:effectLst>
                <a:outerShdw blurRad="38100" dist="38100" dir="2700000" algn="tl">
                  <a:srgbClr val="000000"/>
                </a:outerShdw>
              </a:effectLst>
              <a:latin typeface="Times New Roman" charset="0"/>
            </a:endParaRPr>
          </a:p>
          <a:p>
            <a:pPr marL="742950" lvl="1" indent="-285750" fontAlgn="base">
              <a:spcBef>
                <a:spcPct val="20000"/>
              </a:spcBef>
              <a:spcAft>
                <a:spcPct val="0"/>
              </a:spcAft>
              <a:buFontTx/>
              <a:buChar char="–"/>
            </a:pPr>
            <a:r>
              <a:rPr lang="pl-PL" altLang="en-US" sz="3200">
                <a:solidFill>
                  <a:srgbClr val="FFFFFF"/>
                </a:solidFill>
                <a:effectLst>
                  <a:outerShdw blurRad="38100" dist="38100" dir="2700000" algn="tl">
                    <a:srgbClr val="000000"/>
                  </a:outerShdw>
                </a:effectLst>
                <a:latin typeface="Times New Roman" charset="0"/>
              </a:rPr>
              <a:t>Dysregulacja serotoninowa</a:t>
            </a:r>
            <a:endParaRPr lang="en-US" altLang="en-US" sz="3200">
              <a:solidFill>
                <a:srgbClr val="FFFFFF"/>
              </a:solidFill>
              <a:effectLst>
                <a:outerShdw blurRad="38100" dist="38100" dir="2700000" algn="tl">
                  <a:srgbClr val="000000"/>
                </a:outerShdw>
              </a:effectLst>
              <a:latin typeface="Times New Roman" charset="0"/>
            </a:endParaRPr>
          </a:p>
          <a:p>
            <a:pPr marL="1143000" lvl="2" indent="-228600" fontAlgn="base">
              <a:spcBef>
                <a:spcPct val="20000"/>
              </a:spcBef>
              <a:spcAft>
                <a:spcPct val="0"/>
              </a:spcAft>
              <a:buFontTx/>
              <a:buChar char="•"/>
            </a:pPr>
            <a:r>
              <a:rPr lang="pl-PL" altLang="en-US" sz="3200">
                <a:solidFill>
                  <a:srgbClr val="FFFFFF"/>
                </a:solidFill>
                <a:effectLst>
                  <a:outerShdw blurRad="38100" dist="38100" dir="2700000" algn="tl">
                    <a:srgbClr val="000000"/>
                  </a:outerShdw>
                </a:effectLst>
                <a:latin typeface="Times New Roman" charset="0"/>
              </a:rPr>
              <a:t>LPD</a:t>
            </a:r>
            <a:r>
              <a:rPr lang="en-US" altLang="en-US" sz="3200">
                <a:solidFill>
                  <a:srgbClr val="FFFFFF"/>
                </a:solidFill>
                <a:effectLst>
                  <a:outerShdw blurRad="38100" dist="38100" dir="2700000" algn="tl">
                    <a:srgbClr val="000000"/>
                  </a:outerShdw>
                </a:effectLst>
                <a:latin typeface="Times New Roman" charset="0"/>
              </a:rPr>
              <a:t> (SSRIs) </a:t>
            </a:r>
            <a:r>
              <a:rPr lang="pl-PL" altLang="en-US" sz="3200">
                <a:solidFill>
                  <a:srgbClr val="FFFFFF"/>
                </a:solidFill>
                <a:effectLst>
                  <a:outerShdw blurRad="38100" dist="38100" dir="2700000" algn="tl">
                    <a:srgbClr val="000000"/>
                  </a:outerShdw>
                </a:effectLst>
                <a:latin typeface="Times New Roman" charset="0"/>
              </a:rPr>
              <a:t>skuteczne w </a:t>
            </a:r>
            <a:r>
              <a:rPr lang="en-US" altLang="en-US" sz="3200">
                <a:solidFill>
                  <a:srgbClr val="FFFFFF"/>
                </a:solidFill>
                <a:effectLst>
                  <a:outerShdw blurRad="38100" dist="38100" dir="2700000" algn="tl">
                    <a:srgbClr val="000000"/>
                  </a:outerShdw>
                </a:effectLst>
                <a:latin typeface="Times New Roman" charset="0"/>
              </a:rPr>
              <a:t> 50% OCD</a:t>
            </a:r>
          </a:p>
          <a:p>
            <a:pPr marL="742950" lvl="1" indent="-285750" fontAlgn="base">
              <a:spcBef>
                <a:spcPct val="20000"/>
              </a:spcBef>
              <a:spcAft>
                <a:spcPct val="0"/>
              </a:spcAft>
              <a:buFontTx/>
              <a:buChar char="–"/>
            </a:pPr>
            <a:r>
              <a:rPr lang="pl-PL" altLang="en-US" sz="3200">
                <a:solidFill>
                  <a:srgbClr val="FFFFFF"/>
                </a:solidFill>
                <a:effectLst>
                  <a:outerShdw blurRad="38100" dist="38100" dir="2700000" algn="tl">
                    <a:srgbClr val="000000"/>
                  </a:outerShdw>
                </a:effectLst>
                <a:latin typeface="Times New Roman" charset="0"/>
              </a:rPr>
              <a:t>MBD</a:t>
            </a:r>
            <a:endParaRPr lang="en-US" altLang="en-US" sz="3200">
              <a:solidFill>
                <a:srgbClr val="FFFFFF"/>
              </a:solidFill>
              <a:effectLst>
                <a:outerShdw blurRad="38100" dist="38100" dir="2700000" algn="tl">
                  <a:srgbClr val="000000"/>
                </a:outerShdw>
              </a:effectLst>
              <a:latin typeface="Times New Roman" charset="0"/>
            </a:endParaRPr>
          </a:p>
          <a:p>
            <a:pPr marL="742950" lvl="1" indent="-285750" fontAlgn="base">
              <a:spcBef>
                <a:spcPct val="20000"/>
              </a:spcBef>
              <a:spcAft>
                <a:spcPct val="0"/>
              </a:spcAft>
              <a:buFontTx/>
              <a:buChar char="–"/>
            </a:pPr>
            <a:r>
              <a:rPr lang="pl-PL" altLang="en-US" sz="3200">
                <a:solidFill>
                  <a:srgbClr val="FFFFFF"/>
                </a:solidFill>
                <a:effectLst>
                  <a:outerShdw blurRad="38100" dist="38100" dir="2700000" algn="tl">
                    <a:srgbClr val="000000"/>
                  </a:outerShdw>
                </a:effectLst>
                <a:latin typeface="Times New Roman" charset="0"/>
              </a:rPr>
              <a:t>Nadaktywność kory orbitofrontalnej</a:t>
            </a:r>
            <a:endParaRPr lang="en-US" altLang="en-US" sz="3200">
              <a:solidFill>
                <a:srgbClr val="FFFFFF"/>
              </a:solidFill>
              <a:effectLst>
                <a:outerShdw blurRad="38100" dist="38100" dir="2700000" algn="tl">
                  <a:srgbClr val="000000"/>
                </a:outerShdw>
              </a:effectLst>
              <a:latin typeface="Times New Roman" charset="0"/>
            </a:endParaRPr>
          </a:p>
        </p:txBody>
      </p:sp>
    </p:spTree>
    <p:extLst>
      <p:ext uri="{BB962C8B-B14F-4D97-AF65-F5344CB8AC3E}">
        <p14:creationId xmlns:p14="http://schemas.microsoft.com/office/powerpoint/2010/main" val="1179066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2351584" y="404664"/>
            <a:ext cx="2520280" cy="369332"/>
          </a:xfrm>
          <a:prstGeom prst="rect">
            <a:avLst/>
          </a:prstGeom>
          <a:solidFill>
            <a:srgbClr val="00B0F0"/>
          </a:solidFill>
          <a:scene3d>
            <a:camera prst="orthographicFront"/>
            <a:lightRig rig="threePt" dir="t"/>
          </a:scene3d>
          <a:sp3d>
            <a:bevelT/>
          </a:sp3d>
        </p:spPr>
        <p:txBody>
          <a:bodyPr wrap="square" rtlCol="0">
            <a:spAutoFit/>
          </a:bodyPr>
          <a:lstStyle/>
          <a:p>
            <a:pPr algn="ctr"/>
            <a:r>
              <a:rPr lang="pl-PL" dirty="0">
                <a:solidFill>
                  <a:prstClr val="black"/>
                </a:solidFill>
                <a:latin typeface="Tw Cen MT"/>
              </a:rPr>
              <a:t>DSM-IV i ICD-10</a:t>
            </a:r>
          </a:p>
        </p:txBody>
      </p:sp>
      <p:sp>
        <p:nvSpPr>
          <p:cNvPr id="9" name="pole tekstowe 8"/>
          <p:cNvSpPr txBox="1"/>
          <p:nvPr/>
        </p:nvSpPr>
        <p:spPr>
          <a:xfrm>
            <a:off x="6672064" y="404664"/>
            <a:ext cx="2808312" cy="369332"/>
          </a:xfrm>
          <a:prstGeom prst="rect">
            <a:avLst/>
          </a:prstGeom>
          <a:solidFill>
            <a:srgbClr val="00B0F0"/>
          </a:solidFill>
          <a:scene3d>
            <a:camera prst="orthographicFront"/>
            <a:lightRig rig="threePt" dir="t"/>
          </a:scene3d>
          <a:sp3d>
            <a:bevelT/>
          </a:sp3d>
        </p:spPr>
        <p:txBody>
          <a:bodyPr wrap="square" rtlCol="0">
            <a:spAutoFit/>
          </a:bodyPr>
          <a:lstStyle/>
          <a:p>
            <a:pPr algn="ctr"/>
            <a:r>
              <a:rPr lang="pl-PL" dirty="0">
                <a:solidFill>
                  <a:prstClr val="black"/>
                </a:solidFill>
                <a:latin typeface="Tw Cen MT"/>
              </a:rPr>
              <a:t>Podział wg </a:t>
            </a:r>
            <a:r>
              <a:rPr lang="pl-PL" dirty="0" err="1">
                <a:solidFill>
                  <a:prstClr val="black"/>
                </a:solidFill>
                <a:latin typeface="Tw Cen MT"/>
              </a:rPr>
              <a:t>H.Akiskala</a:t>
            </a:r>
            <a:endParaRPr lang="pl-PL" dirty="0">
              <a:solidFill>
                <a:prstClr val="black"/>
              </a:solidFill>
              <a:latin typeface="Tw Cen MT"/>
            </a:endParaRPr>
          </a:p>
        </p:txBody>
      </p:sp>
      <p:sp>
        <p:nvSpPr>
          <p:cNvPr id="12" name="Symbol zastępczy zawartości 11"/>
          <p:cNvSpPr>
            <a:spLocks noGrp="1"/>
          </p:cNvSpPr>
          <p:nvPr>
            <p:ph sz="half" idx="2"/>
          </p:nvPr>
        </p:nvSpPr>
        <p:spPr>
          <a:xfrm>
            <a:off x="1703512" y="1074430"/>
            <a:ext cx="4104456" cy="3951288"/>
          </a:xfrm>
          <a:solidFill>
            <a:srgbClr val="00B0F0">
              <a:alpha val="14000"/>
            </a:srgbClr>
          </a:solidFill>
        </p:spPr>
        <p:txBody>
          <a:bodyPr/>
          <a:lstStyle/>
          <a:p>
            <a:pPr marL="0" indent="0">
              <a:buNone/>
            </a:pPr>
            <a:r>
              <a:rPr lang="pl-PL" sz="2200" dirty="0">
                <a:latin typeface="Arial Narrow" pitchFamily="34" charset="0"/>
              </a:rPr>
              <a:t>Zaburzenie dwubiegunowe typu I</a:t>
            </a:r>
          </a:p>
          <a:p>
            <a:pPr marL="0" indent="0">
              <a:buNone/>
            </a:pPr>
            <a:r>
              <a:rPr lang="pl-PL" sz="2200" dirty="0">
                <a:latin typeface="Arial Narrow" pitchFamily="34" charset="0"/>
              </a:rPr>
              <a:t>Zaburzenie dwubiegunowe typu II</a:t>
            </a:r>
          </a:p>
          <a:p>
            <a:pPr marL="0" indent="0">
              <a:buNone/>
            </a:pPr>
            <a:r>
              <a:rPr lang="pl-PL" sz="2200" dirty="0">
                <a:latin typeface="Arial Narrow" pitchFamily="34" charset="0"/>
              </a:rPr>
              <a:t>Cyklotymia</a:t>
            </a:r>
          </a:p>
          <a:p>
            <a:pPr marL="0" indent="0">
              <a:buNone/>
            </a:pPr>
            <a:r>
              <a:rPr lang="pl-PL" sz="2200" dirty="0">
                <a:latin typeface="Arial Narrow" pitchFamily="34" charset="0"/>
              </a:rPr>
              <a:t>Zaburzenia inaczej nie określone </a:t>
            </a:r>
          </a:p>
          <a:p>
            <a:endParaRPr lang="pl-PL" dirty="0"/>
          </a:p>
        </p:txBody>
      </p:sp>
      <p:sp>
        <p:nvSpPr>
          <p:cNvPr id="14" name="Symbol zastępczy zawartości 13"/>
          <p:cNvSpPr>
            <a:spLocks noGrp="1"/>
          </p:cNvSpPr>
          <p:nvPr>
            <p:ph sz="quarter" idx="4"/>
          </p:nvPr>
        </p:nvSpPr>
        <p:spPr>
          <a:xfrm>
            <a:off x="5447929" y="1074430"/>
            <a:ext cx="4968553" cy="4514810"/>
          </a:xfrm>
          <a:solidFill>
            <a:srgbClr val="00B0F0">
              <a:alpha val="30000"/>
            </a:srgbClr>
          </a:solidFill>
        </p:spPr>
        <p:txBody>
          <a:bodyPr>
            <a:normAutofit fontScale="85000" lnSpcReduction="20000"/>
          </a:bodyPr>
          <a:lstStyle/>
          <a:p>
            <a:pPr marL="0" indent="0">
              <a:buNone/>
            </a:pPr>
            <a:r>
              <a:rPr lang="pl-PL" sz="2600" u="sng" dirty="0">
                <a:latin typeface="Arial Narrow" pitchFamily="34" charset="0"/>
              </a:rPr>
              <a:t>Typ I (mania + depresja)</a:t>
            </a:r>
          </a:p>
          <a:p>
            <a:pPr marL="0" indent="0">
              <a:buNone/>
            </a:pPr>
            <a:r>
              <a:rPr lang="pl-PL" sz="2600" dirty="0">
                <a:latin typeface="Arial Narrow" pitchFamily="34" charset="0"/>
              </a:rPr>
              <a:t>Typ I ½ (przedłużona hipomania + depresja)</a:t>
            </a:r>
          </a:p>
          <a:p>
            <a:pPr marL="0" indent="0">
              <a:buNone/>
            </a:pPr>
            <a:r>
              <a:rPr lang="pl-PL" sz="2600" u="sng" dirty="0">
                <a:latin typeface="Arial Narrow" pitchFamily="34" charset="0"/>
              </a:rPr>
              <a:t>Typ II (hipomania + depresja)</a:t>
            </a:r>
          </a:p>
          <a:p>
            <a:pPr marL="0" indent="0">
              <a:buNone/>
            </a:pPr>
            <a:r>
              <a:rPr lang="pl-PL" sz="2600" dirty="0">
                <a:latin typeface="Arial Narrow" pitchFamily="34" charset="0"/>
              </a:rPr>
              <a:t>Typ II ½ (cyklotymia + depresja) </a:t>
            </a:r>
          </a:p>
          <a:p>
            <a:pPr marL="0" indent="0">
              <a:buNone/>
            </a:pPr>
            <a:r>
              <a:rPr lang="pl-PL" sz="2600" u="sng" dirty="0">
                <a:latin typeface="Arial Narrow" pitchFamily="34" charset="0"/>
              </a:rPr>
              <a:t>Typ III (dwubiegunowość po lekach p-</a:t>
            </a:r>
            <a:r>
              <a:rPr lang="pl-PL" sz="2600" u="sng" dirty="0" err="1">
                <a:latin typeface="Arial Narrow" pitchFamily="34" charset="0"/>
              </a:rPr>
              <a:t>depr</a:t>
            </a:r>
            <a:r>
              <a:rPr lang="pl-PL" sz="2600" u="sng" dirty="0">
                <a:latin typeface="Arial Narrow" pitchFamily="34" charset="0"/>
              </a:rPr>
              <a:t>.) </a:t>
            </a:r>
          </a:p>
          <a:p>
            <a:pPr marL="0" indent="0">
              <a:buNone/>
            </a:pPr>
            <a:r>
              <a:rPr lang="pl-PL" sz="2600" dirty="0">
                <a:latin typeface="Arial Narrow" pitchFamily="34" charset="0"/>
              </a:rPr>
              <a:t>Typ III ½ (dwubiegunowość po substancjach psychoaktywnych) </a:t>
            </a:r>
          </a:p>
          <a:p>
            <a:pPr marL="0" indent="0">
              <a:buNone/>
            </a:pPr>
            <a:r>
              <a:rPr lang="pl-PL" sz="2600" u="sng" dirty="0">
                <a:latin typeface="Arial Narrow" pitchFamily="34" charset="0"/>
              </a:rPr>
              <a:t>Typ IV (hipertymia + depresja) </a:t>
            </a:r>
          </a:p>
          <a:p>
            <a:pPr marL="0" indent="0">
              <a:buNone/>
            </a:pPr>
            <a:endParaRPr lang="pl-PL" sz="2600" dirty="0">
              <a:latin typeface="Arial Narrow" pitchFamily="34" charset="0"/>
            </a:endParaRPr>
          </a:p>
          <a:p>
            <a:pPr marL="0" indent="0">
              <a:buNone/>
            </a:pPr>
            <a:r>
              <a:rPr lang="pl-PL" sz="2600" dirty="0">
                <a:latin typeface="Arial Narrow" pitchFamily="34" charset="0"/>
              </a:rPr>
              <a:t>Typ V (nawrotowa depresja z dysforią) </a:t>
            </a:r>
          </a:p>
          <a:p>
            <a:pPr marL="0" indent="0">
              <a:buNone/>
            </a:pPr>
            <a:r>
              <a:rPr lang="pl-PL" sz="2600" dirty="0">
                <a:latin typeface="Arial Narrow" pitchFamily="34" charset="0"/>
              </a:rPr>
              <a:t>Typ VI (dwubiegunowość w psychogeriatrii) </a:t>
            </a:r>
          </a:p>
          <a:p>
            <a:pPr marL="0" indent="0">
              <a:buNone/>
            </a:pPr>
            <a:endParaRPr lang="pl-PL" sz="2600" dirty="0">
              <a:latin typeface="Arial Narrow" pitchFamily="34" charset="0"/>
            </a:endParaRPr>
          </a:p>
          <a:p>
            <a:pPr marL="0" indent="0">
              <a:buNone/>
            </a:pPr>
            <a:r>
              <a:rPr lang="pl-PL" sz="2600" dirty="0">
                <a:latin typeface="Arial Narrow" pitchFamily="34" charset="0"/>
              </a:rPr>
              <a:t>[ Typ ½ (zaburzenie schizodwubiegunowe) ] </a:t>
            </a:r>
          </a:p>
          <a:p>
            <a:endParaRPr lang="pl-PL" dirty="0"/>
          </a:p>
        </p:txBody>
      </p:sp>
      <p:sp>
        <p:nvSpPr>
          <p:cNvPr id="15" name="pole tekstowe 14"/>
          <p:cNvSpPr txBox="1"/>
          <p:nvPr/>
        </p:nvSpPr>
        <p:spPr>
          <a:xfrm>
            <a:off x="1676112" y="5301209"/>
            <a:ext cx="8856984" cy="1323439"/>
          </a:xfrm>
          <a:prstGeom prst="rect">
            <a:avLst/>
          </a:prstGeom>
          <a:noFill/>
        </p:spPr>
        <p:txBody>
          <a:bodyPr wrap="square" rtlCol="0">
            <a:spAutoFit/>
          </a:bodyPr>
          <a:lstStyle/>
          <a:p>
            <a:pPr algn="just"/>
            <a:r>
              <a:rPr lang="pl-PL" sz="2000" dirty="0">
                <a:solidFill>
                  <a:prstClr val="black"/>
                </a:solidFill>
                <a:latin typeface="Tw Cen MT"/>
              </a:rPr>
              <a:t>„Kandydaci”: </a:t>
            </a:r>
          </a:p>
          <a:p>
            <a:pPr marL="285750" indent="-285750" algn="just">
              <a:buFont typeface="Arial" pitchFamily="34" charset="0"/>
              <a:buChar char="•"/>
            </a:pPr>
            <a:r>
              <a:rPr lang="pl-PL" sz="2000" dirty="0">
                <a:solidFill>
                  <a:srgbClr val="FF0000"/>
                </a:solidFill>
                <a:effectLst>
                  <a:outerShdw blurRad="38100" dist="38100" dir="2700000" algn="tl">
                    <a:srgbClr val="000000">
                      <a:alpha val="43137"/>
                    </a:srgbClr>
                  </a:outerShdw>
                </a:effectLst>
                <a:latin typeface="Tw Cen MT"/>
              </a:rPr>
              <a:t>osobowość pograniczna </a:t>
            </a:r>
            <a:r>
              <a:rPr lang="pl-PL" sz="2000" dirty="0">
                <a:solidFill>
                  <a:prstClr val="black"/>
                </a:solidFill>
                <a:latin typeface="Tw Cen MT"/>
              </a:rPr>
              <a:t>[</a:t>
            </a:r>
            <a:r>
              <a:rPr lang="pl-PL" sz="2000" dirty="0" err="1">
                <a:solidFill>
                  <a:prstClr val="black"/>
                </a:solidFill>
                <a:latin typeface="Tw Cen MT"/>
              </a:rPr>
              <a:t>Zimmerman</a:t>
            </a:r>
            <a:r>
              <a:rPr lang="pl-PL" sz="2000" dirty="0">
                <a:solidFill>
                  <a:prstClr val="black"/>
                </a:solidFill>
                <a:latin typeface="Tw Cen MT"/>
              </a:rPr>
              <a:t> 2010]</a:t>
            </a:r>
          </a:p>
          <a:p>
            <a:pPr marL="285750" indent="-285750" algn="just">
              <a:buFont typeface="Arial" pitchFamily="34" charset="0"/>
              <a:buChar char="•"/>
            </a:pPr>
            <a:r>
              <a:rPr lang="pl-PL" sz="2000" dirty="0">
                <a:solidFill>
                  <a:srgbClr val="FF0000"/>
                </a:solidFill>
                <a:effectLst>
                  <a:outerShdw blurRad="38100" dist="38100" dir="2700000" algn="tl">
                    <a:srgbClr val="000000">
                      <a:alpha val="43137"/>
                    </a:srgbClr>
                  </a:outerShdw>
                </a:effectLst>
                <a:latin typeface="Tw Cen MT"/>
              </a:rPr>
              <a:t>wielokrotnie nawracające zaburzenia jednobiegunowe </a:t>
            </a:r>
            <a:r>
              <a:rPr lang="pl-PL" sz="2000" dirty="0">
                <a:solidFill>
                  <a:prstClr val="black"/>
                </a:solidFill>
                <a:latin typeface="Tw Cen MT"/>
              </a:rPr>
              <a:t>[</a:t>
            </a:r>
            <a:r>
              <a:rPr lang="pl-PL" sz="2000" dirty="0" err="1">
                <a:solidFill>
                  <a:prstClr val="black"/>
                </a:solidFill>
                <a:latin typeface="Tw Cen MT"/>
              </a:rPr>
              <a:t>Goodwin</a:t>
            </a:r>
            <a:r>
              <a:rPr lang="pl-PL" sz="2000" dirty="0">
                <a:solidFill>
                  <a:prstClr val="black"/>
                </a:solidFill>
                <a:latin typeface="Tw Cen MT"/>
              </a:rPr>
              <a:t> 2007]  </a:t>
            </a:r>
            <a:endParaRPr lang="pl-PL" sz="2000" dirty="0">
              <a:solidFill>
                <a:srgbClr val="FF0000"/>
              </a:solidFill>
              <a:latin typeface="Tw Cen MT"/>
            </a:endParaRPr>
          </a:p>
          <a:p>
            <a:pPr algn="just"/>
            <a:r>
              <a:rPr lang="pl-PL" sz="2000" dirty="0">
                <a:solidFill>
                  <a:srgbClr val="FF0000"/>
                </a:solidFill>
                <a:latin typeface="Tw Cen MT"/>
              </a:rPr>
              <a:t>	</a:t>
            </a:r>
            <a:r>
              <a:rPr lang="pl-PL" sz="2000" dirty="0">
                <a:solidFill>
                  <a:prstClr val="black"/>
                </a:solidFill>
                <a:latin typeface="Tw Cen MT"/>
              </a:rPr>
              <a:t>(„miękkie spektrum zaburzeń dwubiegunowych”)</a:t>
            </a:r>
          </a:p>
        </p:txBody>
      </p:sp>
    </p:spTree>
    <p:extLst>
      <p:ext uri="{BB962C8B-B14F-4D97-AF65-F5344CB8AC3E}">
        <p14:creationId xmlns:p14="http://schemas.microsoft.com/office/powerpoint/2010/main" val="3677608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sz="quarter" idx="13"/>
          </p:nvPr>
        </p:nvSpPr>
        <p:spPr/>
        <p:txBody>
          <a:bodyPr/>
          <a:lstStyle/>
          <a:p>
            <a:r>
              <a:rPr lang="pl-PL" sz="2800"/>
              <a:t>Wypadnięcie z ról</a:t>
            </a:r>
          </a:p>
          <a:p>
            <a:r>
              <a:rPr lang="pl-PL" sz="2800"/>
              <a:t>Nadużywanie systemu medycznego</a:t>
            </a:r>
          </a:p>
          <a:p>
            <a:r>
              <a:rPr lang="pl-PL" sz="2800"/>
              <a:t>Zbędna diagnostyka</a:t>
            </a:r>
          </a:p>
          <a:p>
            <a:r>
              <a:rPr lang="pl-PL" sz="2800"/>
              <a:t>Zbędne uzależniające „leczenie”</a:t>
            </a:r>
          </a:p>
          <a:p>
            <a:r>
              <a:rPr lang="pl-PL" sz="2800"/>
              <a:t>Spadek aktywności i wydolności zawodowej</a:t>
            </a:r>
          </a:p>
          <a:p>
            <a:r>
              <a:rPr lang="pl-PL" sz="2800"/>
              <a:t>Izolacja w domu</a:t>
            </a:r>
          </a:p>
          <a:p>
            <a:r>
              <a:rPr lang="pl-PL" sz="2800"/>
              <a:t>Samobójstwa </a:t>
            </a:r>
          </a:p>
        </p:txBody>
      </p:sp>
      <p:sp>
        <p:nvSpPr>
          <p:cNvPr id="10242" name="Rectangle 2"/>
          <p:cNvSpPr>
            <a:spLocks noGrp="1" noChangeArrowheads="1"/>
          </p:cNvSpPr>
          <p:nvPr>
            <p:ph type="title"/>
          </p:nvPr>
        </p:nvSpPr>
        <p:spPr/>
        <p:txBody>
          <a:bodyPr/>
          <a:lstStyle/>
          <a:p>
            <a:r>
              <a:rPr lang="pl-PL"/>
              <a:t>Skutki zaburzeń lękowych</a:t>
            </a:r>
          </a:p>
        </p:txBody>
      </p:sp>
      <p:sp>
        <p:nvSpPr>
          <p:cNvPr id="6" name="Symbol zastępczy numeru slajdu 5"/>
          <p:cNvSpPr>
            <a:spLocks noGrp="1"/>
          </p:cNvSpPr>
          <p:nvPr>
            <p:ph type="sldNum" sz="quarter" idx="15"/>
          </p:nvPr>
        </p:nvSpPr>
        <p:spPr/>
        <p:txBody>
          <a:bodyPr/>
          <a:lstStyle/>
          <a:p>
            <a:fld id="{57DACFD1-8791-477A-826D-536BBAC72750}" type="slidenum">
              <a:rPr lang="pl-PL">
                <a:solidFill>
                  <a:srgbClr val="FFFFFF"/>
                </a:solidFill>
              </a:rPr>
              <a:pPr/>
              <a:t>80</a:t>
            </a:fld>
            <a:endParaRPr lang="pl-PL">
              <a:solidFill>
                <a:srgbClr val="FFFFFF"/>
              </a:solidFill>
            </a:endParaRPr>
          </a:p>
        </p:txBody>
      </p:sp>
    </p:spTree>
    <p:extLst>
      <p:ext uri="{BB962C8B-B14F-4D97-AF65-F5344CB8AC3E}">
        <p14:creationId xmlns:p14="http://schemas.microsoft.com/office/powerpoint/2010/main" val="451585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p:cTn id="13" dur="1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02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43">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0243">
                                            <p:txEl>
                                              <p:pRg st="1" end="1"/>
                                            </p:txEl>
                                          </p:spTgt>
                                        </p:tgtEl>
                                        <p:attrNameLst>
                                          <p:attrName>style.visibility</p:attrName>
                                        </p:attrNameLst>
                                      </p:cBhvr>
                                      <p:to>
                                        <p:strVal val="visible"/>
                                      </p:to>
                                    </p:set>
                                    <p:anim calcmode="lin" valueType="num">
                                      <p:cBhvr>
                                        <p:cTn id="21" dur="10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024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02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243">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243">
                                            <p:txEl>
                                              <p:pRg st="1" end="1"/>
                                            </p:txEl>
                                          </p:spTgt>
                                        </p:tgtEl>
                                        <p:attrNameLst>
                                          <p:attrName>ppt_c</p:attrName>
                                        </p:attrNameLst>
                                      </p:cBhvr>
                                      <p:to>
                                        <a:schemeClr val="hlink"/>
                                      </p:to>
                                    </p:animClr>
                                  </p:sub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0243">
                                            <p:txEl>
                                              <p:pRg st="2" end="2"/>
                                            </p:txEl>
                                          </p:spTgt>
                                        </p:tgtEl>
                                        <p:attrNameLst>
                                          <p:attrName>style.visibility</p:attrName>
                                        </p:attrNameLst>
                                      </p:cBhvr>
                                      <p:to>
                                        <p:strVal val="visible"/>
                                      </p:to>
                                    </p:set>
                                    <p:anim calcmode="lin" valueType="num">
                                      <p:cBhvr>
                                        <p:cTn id="29" dur="1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024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1024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243">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243">
                                            <p:txEl>
                                              <p:pRg st="2" end="2"/>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0243">
                                            <p:txEl>
                                              <p:pRg st="3" end="3"/>
                                            </p:txEl>
                                          </p:spTgt>
                                        </p:tgtEl>
                                        <p:attrNameLst>
                                          <p:attrName>style.visibility</p:attrName>
                                        </p:attrNameLst>
                                      </p:cBhvr>
                                      <p:to>
                                        <p:strVal val="visible"/>
                                      </p:to>
                                    </p:set>
                                    <p:anim calcmode="lin" valueType="num">
                                      <p:cBhvr>
                                        <p:cTn id="37" dur="10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1024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1024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0243">
                                            <p:txEl>
                                              <p:pRg st="3" end="3"/>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243">
                                            <p:txEl>
                                              <p:pRg st="3" end="3"/>
                                            </p:txEl>
                                          </p:spTgt>
                                        </p:tgtEl>
                                        <p:attrNameLst>
                                          <p:attrName>ppt_c</p:attrName>
                                        </p:attrNameLst>
                                      </p:cBhvr>
                                      <p:to>
                                        <a:schemeClr val="hlink"/>
                                      </p:to>
                                    </p:animClr>
                                  </p:sub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0243">
                                            <p:txEl>
                                              <p:pRg st="4" end="4"/>
                                            </p:txEl>
                                          </p:spTgt>
                                        </p:tgtEl>
                                        <p:attrNameLst>
                                          <p:attrName>style.visibility</p:attrName>
                                        </p:attrNameLst>
                                      </p:cBhvr>
                                      <p:to>
                                        <p:strVal val="visible"/>
                                      </p:to>
                                    </p:set>
                                    <p:anim calcmode="lin" valueType="num">
                                      <p:cBhvr>
                                        <p:cTn id="45" dur="10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10243">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1024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0243">
                                            <p:txEl>
                                              <p:pRg st="4" end="4"/>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243">
                                            <p:txEl>
                                              <p:pRg st="4" end="4"/>
                                            </p:txEl>
                                          </p:spTgt>
                                        </p:tgtEl>
                                        <p:attrNameLst>
                                          <p:attrName>ppt_c</p:attrName>
                                        </p:attrNameLst>
                                      </p:cBhvr>
                                      <p:to>
                                        <a:schemeClr val="hlink"/>
                                      </p:to>
                                    </p:animClr>
                                  </p:sub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10243">
                                            <p:txEl>
                                              <p:pRg st="5" end="5"/>
                                            </p:txEl>
                                          </p:spTgt>
                                        </p:tgtEl>
                                        <p:attrNameLst>
                                          <p:attrName>style.visibility</p:attrName>
                                        </p:attrNameLst>
                                      </p:cBhvr>
                                      <p:to>
                                        <p:strVal val="visible"/>
                                      </p:to>
                                    </p:set>
                                    <p:anim calcmode="lin" valueType="num">
                                      <p:cBhvr>
                                        <p:cTn id="53" dur="10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10243">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1024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0243">
                                            <p:txEl>
                                              <p:pRg st="5" end="5"/>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243">
                                            <p:txEl>
                                              <p:pRg st="5" end="5"/>
                                            </p:txEl>
                                          </p:spTgt>
                                        </p:tgtEl>
                                        <p:attrNameLst>
                                          <p:attrName>ppt_c</p:attrName>
                                        </p:attrNameLst>
                                      </p:cBhvr>
                                      <p:to>
                                        <a:schemeClr val="hlink"/>
                                      </p:to>
                                    </p:animClr>
                                  </p:sub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10243">
                                            <p:txEl>
                                              <p:pRg st="6" end="6"/>
                                            </p:txEl>
                                          </p:spTgt>
                                        </p:tgtEl>
                                        <p:attrNameLst>
                                          <p:attrName>style.visibility</p:attrName>
                                        </p:attrNameLst>
                                      </p:cBhvr>
                                      <p:to>
                                        <p:strVal val="visible"/>
                                      </p:to>
                                    </p:set>
                                    <p:anim calcmode="lin" valueType="num">
                                      <p:cBhvr>
                                        <p:cTn id="61" dur="1000" fill="hold"/>
                                        <p:tgtEl>
                                          <p:spTgt spid="10243">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10243">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1024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0243">
                                            <p:txEl>
                                              <p:pRg st="6" end="6"/>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243">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2"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sz="quarter" idx="13"/>
          </p:nvPr>
        </p:nvSpPr>
        <p:spPr>
          <a:xfrm>
            <a:off x="1979613" y="1598614"/>
            <a:ext cx="4032250" cy="4497387"/>
          </a:xfrm>
          <a:noFill/>
          <a:ln/>
        </p:spPr>
        <p:txBody>
          <a:bodyPr vert="horz" lIns="90488" tIns="44450" rIns="90488" bIns="44450" rtlCol="0">
            <a:normAutofit/>
          </a:bodyPr>
          <a:lstStyle/>
          <a:p>
            <a:r>
              <a:rPr lang="pl-PL">
                <a:latin typeface="Times New Roman" charset="0"/>
              </a:rPr>
              <a:t>duszność</a:t>
            </a:r>
          </a:p>
          <a:p>
            <a:r>
              <a:rPr lang="pl-PL">
                <a:latin typeface="Times New Roman" charset="0"/>
              </a:rPr>
              <a:t>krztuszenie się</a:t>
            </a:r>
          </a:p>
          <a:p>
            <a:r>
              <a:rPr lang="pl-PL">
                <a:latin typeface="Times New Roman" charset="0"/>
              </a:rPr>
              <a:t>ból w klp</a:t>
            </a:r>
          </a:p>
          <a:p>
            <a:r>
              <a:rPr lang="pl-PL">
                <a:latin typeface="Times New Roman" charset="0"/>
              </a:rPr>
              <a:t>kołatanie serca</a:t>
            </a:r>
          </a:p>
          <a:p>
            <a:r>
              <a:rPr lang="pl-PL">
                <a:latin typeface="Times New Roman" charset="0"/>
              </a:rPr>
              <a:t>suchość w j. ustnej</a:t>
            </a:r>
          </a:p>
          <a:p>
            <a:r>
              <a:rPr lang="pl-PL">
                <a:latin typeface="Times New Roman" charset="0"/>
              </a:rPr>
              <a:t>jadłowstręt</a:t>
            </a:r>
          </a:p>
          <a:p>
            <a:r>
              <a:rPr lang="pl-PL">
                <a:latin typeface="Times New Roman" charset="0"/>
              </a:rPr>
              <a:t>nudności</a:t>
            </a:r>
          </a:p>
          <a:p>
            <a:r>
              <a:rPr lang="pl-PL">
                <a:latin typeface="Times New Roman" charset="0"/>
              </a:rPr>
              <a:t>ból brzucha</a:t>
            </a:r>
          </a:p>
        </p:txBody>
      </p:sp>
      <p:sp>
        <p:nvSpPr>
          <p:cNvPr id="58372" name="Rectangle 4"/>
          <p:cNvSpPr>
            <a:spLocks noGrp="1" noChangeArrowheads="1"/>
          </p:cNvSpPr>
          <p:nvPr>
            <p:ph sz="quarter" idx="14"/>
          </p:nvPr>
        </p:nvSpPr>
        <p:spPr>
          <a:xfrm>
            <a:off x="6173788" y="1598614"/>
            <a:ext cx="4032250" cy="4497387"/>
          </a:xfrm>
          <a:noFill/>
          <a:ln/>
        </p:spPr>
        <p:txBody>
          <a:bodyPr vert="horz" lIns="90488" tIns="44450" rIns="90488" bIns="44450" rtlCol="0">
            <a:normAutofit/>
          </a:bodyPr>
          <a:lstStyle/>
          <a:p>
            <a:r>
              <a:rPr lang="pl-PL">
                <a:latin typeface="Times New Roman" charset="0"/>
              </a:rPr>
              <a:t>drżenie</a:t>
            </a:r>
          </a:p>
          <a:p>
            <a:r>
              <a:rPr lang="pl-PL">
                <a:latin typeface="Times New Roman" charset="0"/>
              </a:rPr>
              <a:t>osłabienie fizyczne</a:t>
            </a:r>
          </a:p>
          <a:p>
            <a:r>
              <a:rPr lang="pl-PL">
                <a:latin typeface="Times New Roman" charset="0"/>
              </a:rPr>
              <a:t>zawroty głowy</a:t>
            </a:r>
          </a:p>
          <a:p>
            <a:r>
              <a:rPr lang="pl-PL">
                <a:latin typeface="Times New Roman" charset="0"/>
              </a:rPr>
              <a:t>pocenie się</a:t>
            </a:r>
          </a:p>
          <a:p>
            <a:r>
              <a:rPr lang="pl-PL">
                <a:latin typeface="Times New Roman" charset="0"/>
              </a:rPr>
              <a:t>częste oddawanie moczu</a:t>
            </a:r>
          </a:p>
          <a:p>
            <a:r>
              <a:rPr lang="pl-PL">
                <a:latin typeface="Times New Roman" charset="0"/>
              </a:rPr>
              <a:t>napięciowe bóle głowy</a:t>
            </a:r>
          </a:p>
        </p:txBody>
      </p:sp>
      <p:sp>
        <p:nvSpPr>
          <p:cNvPr id="7" name="Symbol zastępczy numeru slajdu 6"/>
          <p:cNvSpPr>
            <a:spLocks noGrp="1"/>
          </p:cNvSpPr>
          <p:nvPr>
            <p:ph type="sldNum" sz="quarter" idx="16"/>
          </p:nvPr>
        </p:nvSpPr>
        <p:spPr/>
        <p:txBody>
          <a:bodyPr/>
          <a:lstStyle/>
          <a:p>
            <a:fld id="{FA6B62CA-24E2-4817-8CAD-9C1E72C2C9B0}" type="slidenum">
              <a:rPr lang="pl-PL">
                <a:solidFill>
                  <a:srgbClr val="FFFFFF"/>
                </a:solidFill>
              </a:rPr>
              <a:pPr/>
              <a:t>81</a:t>
            </a:fld>
            <a:endParaRPr lang="pl-PL">
              <a:solidFill>
                <a:srgbClr val="FFFFFF"/>
              </a:solidFill>
            </a:endParaRPr>
          </a:p>
        </p:txBody>
      </p:sp>
      <p:sp>
        <p:nvSpPr>
          <p:cNvPr id="58370" name="Rectangle 2"/>
          <p:cNvSpPr>
            <a:spLocks noGrp="1" noChangeArrowheads="1"/>
          </p:cNvSpPr>
          <p:nvPr>
            <p:ph type="title"/>
          </p:nvPr>
        </p:nvSpPr>
        <p:spPr>
          <a:noFill/>
          <a:ln/>
        </p:spPr>
        <p:txBody>
          <a:bodyPr vert="horz" lIns="90488" tIns="44450" rIns="90488" bIns="44450" rtlCol="0" anchor="b" anchorCtr="0">
            <a:normAutofit/>
          </a:bodyPr>
          <a:lstStyle/>
          <a:p>
            <a:r>
              <a:rPr lang="pl-PL">
                <a:latin typeface="Times New Roman" charset="0"/>
              </a:rPr>
              <a:t>najczęstsze somatyczne maski lęku</a:t>
            </a:r>
          </a:p>
        </p:txBody>
      </p:sp>
    </p:spTree>
    <p:extLst>
      <p:ext uri="{BB962C8B-B14F-4D97-AF65-F5344CB8AC3E}">
        <p14:creationId xmlns:p14="http://schemas.microsoft.com/office/powerpoint/2010/main" val="1909854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subTnLst>
                                    <p:animClr clrSpc="rgb" dir="cw">
                                      <p:cBhvr override="childStyle">
                                        <p:cTn dur="1" fill="hold" display="0" masterRel="nextClick" afterEffect="1"/>
                                        <p:tgtEl>
                                          <p:spTgt spid="58370"/>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dissolve">
                                      <p:cBhvr>
                                        <p:cTn id="12" dur="500"/>
                                        <p:tgtEl>
                                          <p:spTgt spid="58371">
                                            <p:txEl>
                                              <p:pRg st="0" end="0"/>
                                            </p:txEl>
                                          </p:spTgt>
                                        </p:tgtEl>
                                      </p:cBhvr>
                                    </p:animEffect>
                                  </p:childTnLst>
                                  <p:subTnLst>
                                    <p:animClr clrSpc="rgb" dir="cw">
                                      <p:cBhvr override="childStyle">
                                        <p:cTn dur="1" fill="hold" display="0" masterRel="nextClick" afterEffect="1"/>
                                        <p:tgtEl>
                                          <p:spTgt spid="58371">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dissolve">
                                      <p:cBhvr>
                                        <p:cTn id="17" dur="500"/>
                                        <p:tgtEl>
                                          <p:spTgt spid="58371">
                                            <p:txEl>
                                              <p:pRg st="1" end="1"/>
                                            </p:txEl>
                                          </p:spTgt>
                                        </p:tgtEl>
                                      </p:cBhvr>
                                    </p:animEffect>
                                  </p:childTnLst>
                                  <p:subTnLst>
                                    <p:animClr clrSpc="rgb" dir="cw">
                                      <p:cBhvr override="childStyle">
                                        <p:cTn dur="1" fill="hold" display="0" masterRel="nextClick" afterEffect="1"/>
                                        <p:tgtEl>
                                          <p:spTgt spid="58371">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71">
                                            <p:txEl>
                                              <p:pRg st="2" end="2"/>
                                            </p:txEl>
                                          </p:spTgt>
                                        </p:tgtEl>
                                        <p:attrNameLst>
                                          <p:attrName>style.visibility</p:attrName>
                                        </p:attrNameLst>
                                      </p:cBhvr>
                                      <p:to>
                                        <p:strVal val="visible"/>
                                      </p:to>
                                    </p:set>
                                    <p:animEffect transition="in" filter="dissolve">
                                      <p:cBhvr>
                                        <p:cTn id="22" dur="500"/>
                                        <p:tgtEl>
                                          <p:spTgt spid="58371">
                                            <p:txEl>
                                              <p:pRg st="2" end="2"/>
                                            </p:txEl>
                                          </p:spTgt>
                                        </p:tgtEl>
                                      </p:cBhvr>
                                    </p:animEffect>
                                  </p:childTnLst>
                                  <p:subTnLst>
                                    <p:animClr clrSpc="rgb" dir="cw">
                                      <p:cBhvr override="childStyle">
                                        <p:cTn dur="1" fill="hold" display="0" masterRel="nextClick" afterEffect="1"/>
                                        <p:tgtEl>
                                          <p:spTgt spid="58371">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371">
                                            <p:txEl>
                                              <p:pRg st="3" end="3"/>
                                            </p:txEl>
                                          </p:spTgt>
                                        </p:tgtEl>
                                        <p:attrNameLst>
                                          <p:attrName>style.visibility</p:attrName>
                                        </p:attrNameLst>
                                      </p:cBhvr>
                                      <p:to>
                                        <p:strVal val="visible"/>
                                      </p:to>
                                    </p:set>
                                    <p:animEffect transition="in" filter="dissolve">
                                      <p:cBhvr>
                                        <p:cTn id="27" dur="500"/>
                                        <p:tgtEl>
                                          <p:spTgt spid="58371">
                                            <p:txEl>
                                              <p:pRg st="3" end="3"/>
                                            </p:txEl>
                                          </p:spTgt>
                                        </p:tgtEl>
                                      </p:cBhvr>
                                    </p:animEffect>
                                  </p:childTnLst>
                                  <p:subTnLst>
                                    <p:animClr clrSpc="rgb" dir="cw">
                                      <p:cBhvr override="childStyle">
                                        <p:cTn dur="1" fill="hold" display="0" masterRel="nextClick" afterEffect="1"/>
                                        <p:tgtEl>
                                          <p:spTgt spid="58371">
                                            <p:txEl>
                                              <p:pRg st="3" end="3"/>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8371">
                                            <p:txEl>
                                              <p:pRg st="4" end="4"/>
                                            </p:txEl>
                                          </p:spTgt>
                                        </p:tgtEl>
                                        <p:attrNameLst>
                                          <p:attrName>style.visibility</p:attrName>
                                        </p:attrNameLst>
                                      </p:cBhvr>
                                      <p:to>
                                        <p:strVal val="visible"/>
                                      </p:to>
                                    </p:set>
                                    <p:animEffect transition="in" filter="dissolve">
                                      <p:cBhvr>
                                        <p:cTn id="32" dur="500"/>
                                        <p:tgtEl>
                                          <p:spTgt spid="58371">
                                            <p:txEl>
                                              <p:pRg st="4" end="4"/>
                                            </p:txEl>
                                          </p:spTgt>
                                        </p:tgtEl>
                                      </p:cBhvr>
                                    </p:animEffect>
                                  </p:childTnLst>
                                  <p:subTnLst>
                                    <p:animClr clrSpc="rgb" dir="cw">
                                      <p:cBhvr override="childStyle">
                                        <p:cTn dur="1" fill="hold" display="0" masterRel="nextClick" afterEffect="1"/>
                                        <p:tgtEl>
                                          <p:spTgt spid="58371">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Effect transition="in" filter="dissolve">
                                      <p:cBhvr>
                                        <p:cTn id="37" dur="500"/>
                                        <p:tgtEl>
                                          <p:spTgt spid="58371">
                                            <p:txEl>
                                              <p:pRg st="5" end="5"/>
                                            </p:txEl>
                                          </p:spTgt>
                                        </p:tgtEl>
                                      </p:cBhvr>
                                    </p:animEffect>
                                  </p:childTnLst>
                                  <p:subTnLst>
                                    <p:animClr clrSpc="rgb" dir="cw">
                                      <p:cBhvr override="childStyle">
                                        <p:cTn dur="1" fill="hold" display="0" masterRel="nextClick" afterEffect="1"/>
                                        <p:tgtEl>
                                          <p:spTgt spid="58371">
                                            <p:txEl>
                                              <p:pRg st="5" end="5"/>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8371">
                                            <p:txEl>
                                              <p:pRg st="6" end="6"/>
                                            </p:txEl>
                                          </p:spTgt>
                                        </p:tgtEl>
                                        <p:attrNameLst>
                                          <p:attrName>style.visibility</p:attrName>
                                        </p:attrNameLst>
                                      </p:cBhvr>
                                      <p:to>
                                        <p:strVal val="visible"/>
                                      </p:to>
                                    </p:set>
                                    <p:animEffect transition="in" filter="dissolve">
                                      <p:cBhvr>
                                        <p:cTn id="42" dur="500"/>
                                        <p:tgtEl>
                                          <p:spTgt spid="58371">
                                            <p:txEl>
                                              <p:pRg st="6" end="6"/>
                                            </p:txEl>
                                          </p:spTgt>
                                        </p:tgtEl>
                                      </p:cBhvr>
                                    </p:animEffect>
                                  </p:childTnLst>
                                  <p:subTnLst>
                                    <p:animClr clrSpc="rgb" dir="cw">
                                      <p:cBhvr override="childStyle">
                                        <p:cTn dur="1" fill="hold" display="0" masterRel="nextClick" afterEffect="1"/>
                                        <p:tgtEl>
                                          <p:spTgt spid="58371">
                                            <p:txEl>
                                              <p:pRg st="6" end="6"/>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8371">
                                            <p:txEl>
                                              <p:pRg st="7" end="7"/>
                                            </p:txEl>
                                          </p:spTgt>
                                        </p:tgtEl>
                                        <p:attrNameLst>
                                          <p:attrName>style.visibility</p:attrName>
                                        </p:attrNameLst>
                                      </p:cBhvr>
                                      <p:to>
                                        <p:strVal val="visible"/>
                                      </p:to>
                                    </p:set>
                                    <p:animEffect transition="in" filter="dissolve">
                                      <p:cBhvr>
                                        <p:cTn id="47" dur="500"/>
                                        <p:tgtEl>
                                          <p:spTgt spid="58371">
                                            <p:txEl>
                                              <p:pRg st="7" end="7"/>
                                            </p:txEl>
                                          </p:spTgt>
                                        </p:tgtEl>
                                      </p:cBhvr>
                                    </p:animEffect>
                                  </p:childTnLst>
                                  <p:subTnLst>
                                    <p:animClr clrSpc="rgb" dir="cw">
                                      <p:cBhvr override="childStyle">
                                        <p:cTn dur="1" fill="hold" display="0" masterRel="nextClick" afterEffect="1"/>
                                        <p:tgtEl>
                                          <p:spTgt spid="58371">
                                            <p:txEl>
                                              <p:pRg st="7" end="7"/>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8372">
                                            <p:txEl>
                                              <p:pRg st="0" end="0"/>
                                            </p:txEl>
                                          </p:spTgt>
                                        </p:tgtEl>
                                        <p:attrNameLst>
                                          <p:attrName>style.visibility</p:attrName>
                                        </p:attrNameLst>
                                      </p:cBhvr>
                                      <p:to>
                                        <p:strVal val="visible"/>
                                      </p:to>
                                    </p:set>
                                    <p:animEffect transition="in" filter="dissolve">
                                      <p:cBhvr>
                                        <p:cTn id="52" dur="500"/>
                                        <p:tgtEl>
                                          <p:spTgt spid="58372">
                                            <p:txEl>
                                              <p:pRg st="0" end="0"/>
                                            </p:txEl>
                                          </p:spTgt>
                                        </p:tgtEl>
                                      </p:cBhvr>
                                    </p:animEffect>
                                  </p:childTnLst>
                                  <p:subTnLst>
                                    <p:animClr clrSpc="rgb" dir="cw">
                                      <p:cBhvr override="childStyle">
                                        <p:cTn dur="1" fill="hold" display="0" masterRel="nextClick" afterEffect="1"/>
                                        <p:tgtEl>
                                          <p:spTgt spid="58372">
                                            <p:txEl>
                                              <p:pRg st="0" end="0"/>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8372">
                                            <p:txEl>
                                              <p:pRg st="1" end="1"/>
                                            </p:txEl>
                                          </p:spTgt>
                                        </p:tgtEl>
                                        <p:attrNameLst>
                                          <p:attrName>style.visibility</p:attrName>
                                        </p:attrNameLst>
                                      </p:cBhvr>
                                      <p:to>
                                        <p:strVal val="visible"/>
                                      </p:to>
                                    </p:set>
                                    <p:animEffect transition="in" filter="dissolve">
                                      <p:cBhvr>
                                        <p:cTn id="57" dur="500"/>
                                        <p:tgtEl>
                                          <p:spTgt spid="58372">
                                            <p:txEl>
                                              <p:pRg st="1" end="1"/>
                                            </p:txEl>
                                          </p:spTgt>
                                        </p:tgtEl>
                                      </p:cBhvr>
                                    </p:animEffect>
                                  </p:childTnLst>
                                  <p:subTnLst>
                                    <p:animClr clrSpc="rgb" dir="cw">
                                      <p:cBhvr override="childStyle">
                                        <p:cTn dur="1" fill="hold" display="0" masterRel="nextClick" afterEffect="1"/>
                                        <p:tgtEl>
                                          <p:spTgt spid="58372">
                                            <p:txEl>
                                              <p:pRg st="1" end="1"/>
                                            </p:txEl>
                                          </p:spTgt>
                                        </p:tgtEl>
                                        <p:attrNameLst>
                                          <p:attrName>ppt_c</p:attrName>
                                        </p:attrNameLst>
                                      </p:cBhvr>
                                      <p:to>
                                        <a:schemeClr val="accent1"/>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8372">
                                            <p:txEl>
                                              <p:pRg st="2" end="2"/>
                                            </p:txEl>
                                          </p:spTgt>
                                        </p:tgtEl>
                                        <p:attrNameLst>
                                          <p:attrName>style.visibility</p:attrName>
                                        </p:attrNameLst>
                                      </p:cBhvr>
                                      <p:to>
                                        <p:strVal val="visible"/>
                                      </p:to>
                                    </p:set>
                                    <p:animEffect transition="in" filter="dissolve">
                                      <p:cBhvr>
                                        <p:cTn id="62" dur="500"/>
                                        <p:tgtEl>
                                          <p:spTgt spid="58372">
                                            <p:txEl>
                                              <p:pRg st="2" end="2"/>
                                            </p:txEl>
                                          </p:spTgt>
                                        </p:tgtEl>
                                      </p:cBhvr>
                                    </p:animEffect>
                                  </p:childTnLst>
                                  <p:subTnLst>
                                    <p:animClr clrSpc="rgb" dir="cw">
                                      <p:cBhvr override="childStyle">
                                        <p:cTn dur="1" fill="hold" display="0" masterRel="nextClick" afterEffect="1"/>
                                        <p:tgtEl>
                                          <p:spTgt spid="58372">
                                            <p:txEl>
                                              <p:pRg st="2" end="2"/>
                                            </p:txEl>
                                          </p:spTgt>
                                        </p:tgtEl>
                                        <p:attrNameLst>
                                          <p:attrName>ppt_c</p:attrName>
                                        </p:attrNameLst>
                                      </p:cBhvr>
                                      <p:to>
                                        <a:schemeClr val="accent1"/>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58372">
                                            <p:txEl>
                                              <p:pRg st="3" end="3"/>
                                            </p:txEl>
                                          </p:spTgt>
                                        </p:tgtEl>
                                        <p:attrNameLst>
                                          <p:attrName>style.visibility</p:attrName>
                                        </p:attrNameLst>
                                      </p:cBhvr>
                                      <p:to>
                                        <p:strVal val="visible"/>
                                      </p:to>
                                    </p:set>
                                    <p:animEffect transition="in" filter="dissolve">
                                      <p:cBhvr>
                                        <p:cTn id="67" dur="500"/>
                                        <p:tgtEl>
                                          <p:spTgt spid="58372">
                                            <p:txEl>
                                              <p:pRg st="3" end="3"/>
                                            </p:txEl>
                                          </p:spTgt>
                                        </p:tgtEl>
                                      </p:cBhvr>
                                    </p:animEffect>
                                  </p:childTnLst>
                                  <p:subTnLst>
                                    <p:animClr clrSpc="rgb" dir="cw">
                                      <p:cBhvr override="childStyle">
                                        <p:cTn dur="1" fill="hold" display="0" masterRel="nextClick" afterEffect="1"/>
                                        <p:tgtEl>
                                          <p:spTgt spid="58372">
                                            <p:txEl>
                                              <p:pRg st="3" end="3"/>
                                            </p:txEl>
                                          </p:spTgt>
                                        </p:tgtEl>
                                        <p:attrNameLst>
                                          <p:attrName>ppt_c</p:attrName>
                                        </p:attrNameLst>
                                      </p:cBhvr>
                                      <p:to>
                                        <a:schemeClr val="accent1"/>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8372">
                                            <p:txEl>
                                              <p:pRg st="4" end="4"/>
                                            </p:txEl>
                                          </p:spTgt>
                                        </p:tgtEl>
                                        <p:attrNameLst>
                                          <p:attrName>style.visibility</p:attrName>
                                        </p:attrNameLst>
                                      </p:cBhvr>
                                      <p:to>
                                        <p:strVal val="visible"/>
                                      </p:to>
                                    </p:set>
                                    <p:animEffect transition="in" filter="dissolve">
                                      <p:cBhvr>
                                        <p:cTn id="72" dur="500"/>
                                        <p:tgtEl>
                                          <p:spTgt spid="58372">
                                            <p:txEl>
                                              <p:pRg st="4" end="4"/>
                                            </p:txEl>
                                          </p:spTgt>
                                        </p:tgtEl>
                                      </p:cBhvr>
                                    </p:animEffect>
                                  </p:childTnLst>
                                  <p:subTnLst>
                                    <p:animClr clrSpc="rgb" dir="cw">
                                      <p:cBhvr override="childStyle">
                                        <p:cTn dur="1" fill="hold" display="0" masterRel="nextClick" afterEffect="1"/>
                                        <p:tgtEl>
                                          <p:spTgt spid="58372">
                                            <p:txEl>
                                              <p:pRg st="4" end="4"/>
                                            </p:txEl>
                                          </p:spTgt>
                                        </p:tgtEl>
                                        <p:attrNameLst>
                                          <p:attrName>ppt_c</p:attrName>
                                        </p:attrNameLst>
                                      </p:cBhvr>
                                      <p:to>
                                        <a:schemeClr val="accent1"/>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8372">
                                            <p:txEl>
                                              <p:pRg st="5" end="5"/>
                                            </p:txEl>
                                          </p:spTgt>
                                        </p:tgtEl>
                                        <p:attrNameLst>
                                          <p:attrName>style.visibility</p:attrName>
                                        </p:attrNameLst>
                                      </p:cBhvr>
                                      <p:to>
                                        <p:strVal val="visible"/>
                                      </p:to>
                                    </p:set>
                                    <p:animEffect transition="in" filter="dissolve">
                                      <p:cBhvr>
                                        <p:cTn id="77" dur="500"/>
                                        <p:tgtEl>
                                          <p:spTgt spid="58372">
                                            <p:txEl>
                                              <p:pRg st="5" end="5"/>
                                            </p:txEl>
                                          </p:spTgt>
                                        </p:tgtEl>
                                      </p:cBhvr>
                                    </p:animEffect>
                                  </p:childTnLst>
                                  <p:subTnLst>
                                    <p:animClr clrSpc="rgb" dir="cw">
                                      <p:cBhvr override="childStyle">
                                        <p:cTn dur="1" fill="hold" display="0" masterRel="nextClick" afterEffect="1"/>
                                        <p:tgtEl>
                                          <p:spTgt spid="58372">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P spid="58372" grpId="0" build="p" autoUpdateAnimBg="0"/>
      <p:bldP spid="58370"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Zespół lęku panicznego</a:t>
            </a:r>
          </a:p>
        </p:txBody>
      </p:sp>
      <p:sp>
        <p:nvSpPr>
          <p:cNvPr id="7" name="Symbol zastępczy tekstu 6"/>
          <p:cNvSpPr>
            <a:spLocks noGrp="1"/>
          </p:cNvSpPr>
          <p:nvPr>
            <p:ph type="subTitle" idx="1"/>
          </p:nvPr>
        </p:nvSpPr>
        <p:spPr/>
        <p:txBody>
          <a:bodyPr/>
          <a:lstStyle/>
          <a:p>
            <a:endParaRPr lang="pl-PL"/>
          </a:p>
        </p:txBody>
      </p:sp>
      <p:sp>
        <p:nvSpPr>
          <p:cNvPr id="5" name="Symbol zastępczy numeru slajdu 4"/>
          <p:cNvSpPr>
            <a:spLocks noGrp="1"/>
          </p:cNvSpPr>
          <p:nvPr>
            <p:ph type="sldNum" sz="quarter" idx="11"/>
          </p:nvPr>
        </p:nvSpPr>
        <p:spPr/>
        <p:txBody>
          <a:bodyPr/>
          <a:lstStyle/>
          <a:p>
            <a:fld id="{3DDCA22B-E9FF-469C-BD4A-307D81BEAF31}" type="slidenum">
              <a:rPr lang="pl-PL" smtClean="0">
                <a:solidFill>
                  <a:srgbClr val="000000"/>
                </a:solidFill>
              </a:rPr>
              <a:pPr/>
              <a:t>82</a:t>
            </a:fld>
            <a:endParaRPr lang="pl-PL">
              <a:solidFill>
                <a:srgbClr val="000000"/>
              </a:solidFill>
            </a:endParaRPr>
          </a:p>
        </p:txBody>
      </p:sp>
    </p:spTree>
    <p:extLst>
      <p:ext uri="{BB962C8B-B14F-4D97-AF65-F5344CB8AC3E}">
        <p14:creationId xmlns:p14="http://schemas.microsoft.com/office/powerpoint/2010/main" val="4055478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sz="quarter" idx="13"/>
          </p:nvPr>
        </p:nvSpPr>
        <p:spPr>
          <a:xfrm>
            <a:off x="2209800" y="1752600"/>
            <a:ext cx="7772400" cy="4800600"/>
          </a:xfrm>
          <a:noFill/>
        </p:spPr>
        <p:txBody>
          <a:bodyPr/>
          <a:lstStyle/>
          <a:p>
            <a:pPr>
              <a:lnSpc>
                <a:spcPct val="80000"/>
              </a:lnSpc>
            </a:pPr>
            <a:r>
              <a:rPr lang="pl-PL" sz="2400" b="1" i="1">
                <a:latin typeface="Times New Roman" charset="0"/>
              </a:rPr>
              <a:t>Wyraźny okres nagłego lęku , trwającego do godziny, osiągającego swój szczyt w okresie pierwszych 10 minut, charakteryzujący się wystąpieniem co najmniej 4 z wymienionych niżej 13 objawów :</a:t>
            </a:r>
          </a:p>
          <a:p>
            <a:pPr lvl="2">
              <a:lnSpc>
                <a:spcPct val="80000"/>
              </a:lnSpc>
            </a:pPr>
            <a:r>
              <a:rPr lang="pl-PL" sz="1800">
                <a:latin typeface="Times New Roman" charset="0"/>
              </a:rPr>
              <a:t>1.</a:t>
            </a:r>
            <a:r>
              <a:rPr lang="pl-PL" sz="1800" b="1" i="1">
                <a:latin typeface="Times New Roman" charset="0"/>
              </a:rPr>
              <a:t>kołatanie serca, przyspieszenie tętna</a:t>
            </a:r>
          </a:p>
          <a:p>
            <a:pPr lvl="2">
              <a:lnSpc>
                <a:spcPct val="80000"/>
              </a:lnSpc>
            </a:pPr>
            <a:r>
              <a:rPr lang="pl-PL" sz="1800">
                <a:latin typeface="Times New Roman" charset="0"/>
              </a:rPr>
              <a:t>2.</a:t>
            </a:r>
            <a:r>
              <a:rPr lang="pl-PL" sz="1800" b="1" i="1">
                <a:latin typeface="Times New Roman" charset="0"/>
              </a:rPr>
              <a:t>pocenie się</a:t>
            </a:r>
          </a:p>
          <a:p>
            <a:pPr lvl="2">
              <a:lnSpc>
                <a:spcPct val="80000"/>
              </a:lnSpc>
            </a:pPr>
            <a:r>
              <a:rPr lang="pl-PL" sz="1800">
                <a:latin typeface="Times New Roman" charset="0"/>
              </a:rPr>
              <a:t>3.</a:t>
            </a:r>
            <a:r>
              <a:rPr lang="pl-PL" sz="1800" b="1" i="1">
                <a:latin typeface="Times New Roman" charset="0"/>
              </a:rPr>
              <a:t>uczucie duszności</a:t>
            </a:r>
          </a:p>
          <a:p>
            <a:pPr lvl="2">
              <a:lnSpc>
                <a:spcPct val="80000"/>
              </a:lnSpc>
            </a:pPr>
            <a:r>
              <a:rPr lang="pl-PL" sz="1800">
                <a:latin typeface="Times New Roman" charset="0"/>
              </a:rPr>
              <a:t>4.</a:t>
            </a:r>
            <a:r>
              <a:rPr lang="pl-PL" sz="1800" b="1" i="1">
                <a:latin typeface="Times New Roman" charset="0"/>
              </a:rPr>
              <a:t>uczucie dławienia się</a:t>
            </a:r>
          </a:p>
          <a:p>
            <a:pPr lvl="2">
              <a:lnSpc>
                <a:spcPct val="80000"/>
              </a:lnSpc>
            </a:pPr>
            <a:r>
              <a:rPr lang="pl-PL" sz="1800">
                <a:latin typeface="Times New Roman" charset="0"/>
              </a:rPr>
              <a:t>5.</a:t>
            </a:r>
            <a:r>
              <a:rPr lang="pl-PL" sz="1800" b="1" i="1">
                <a:latin typeface="Times New Roman" charset="0"/>
              </a:rPr>
              <a:t>ból w klp</a:t>
            </a:r>
          </a:p>
          <a:p>
            <a:pPr lvl="2">
              <a:lnSpc>
                <a:spcPct val="80000"/>
              </a:lnSpc>
            </a:pPr>
            <a:r>
              <a:rPr lang="pl-PL" sz="1800">
                <a:latin typeface="Times New Roman" charset="0"/>
              </a:rPr>
              <a:t>6.</a:t>
            </a:r>
            <a:r>
              <a:rPr lang="pl-PL" sz="1800" b="1" i="1">
                <a:latin typeface="Times New Roman" charset="0"/>
              </a:rPr>
              <a:t>zawroty głowy, uczucie osłabienia, omdlewanie</a:t>
            </a:r>
          </a:p>
          <a:p>
            <a:pPr lvl="2">
              <a:lnSpc>
                <a:spcPct val="80000"/>
              </a:lnSpc>
            </a:pPr>
            <a:r>
              <a:rPr lang="pl-PL" sz="1800">
                <a:latin typeface="Times New Roman" charset="0"/>
              </a:rPr>
              <a:t>7.</a:t>
            </a:r>
            <a:r>
              <a:rPr lang="pl-PL" sz="1800" b="1" i="1">
                <a:latin typeface="Times New Roman" charset="0"/>
              </a:rPr>
              <a:t>dreszcze lub uczucie “oblewającego ciepła”</a:t>
            </a:r>
          </a:p>
        </p:txBody>
      </p:sp>
      <p:sp>
        <p:nvSpPr>
          <p:cNvPr id="61442" name="Rectangle 2"/>
          <p:cNvSpPr>
            <a:spLocks noGrp="1" noChangeArrowheads="1"/>
          </p:cNvSpPr>
          <p:nvPr>
            <p:ph type="title"/>
          </p:nvPr>
        </p:nvSpPr>
        <p:spPr>
          <a:xfrm>
            <a:off x="1979614" y="495300"/>
            <a:ext cx="8226425" cy="698500"/>
          </a:xfrm>
        </p:spPr>
        <p:txBody>
          <a:bodyPr>
            <a:normAutofit fontScale="90000"/>
          </a:bodyPr>
          <a:lstStyle/>
          <a:p>
            <a:pPr>
              <a:lnSpc>
                <a:spcPct val="80000"/>
              </a:lnSpc>
            </a:pPr>
            <a:r>
              <a:rPr lang="pl-PL" sz="3200">
                <a:latin typeface="Times New Roman" charset="0"/>
              </a:rPr>
              <a:t>Kryteria diagnostyczne zespołu lęku panicznego (F.41.0)</a:t>
            </a:r>
          </a:p>
        </p:txBody>
      </p:sp>
      <p:sp>
        <p:nvSpPr>
          <p:cNvPr id="6" name="Symbol zastępczy numeru slajdu 5"/>
          <p:cNvSpPr>
            <a:spLocks noGrp="1"/>
          </p:cNvSpPr>
          <p:nvPr>
            <p:ph type="sldNum" sz="quarter" idx="15"/>
          </p:nvPr>
        </p:nvSpPr>
        <p:spPr/>
        <p:txBody>
          <a:bodyPr/>
          <a:lstStyle/>
          <a:p>
            <a:fld id="{530CEA99-EBED-4F87-82CA-CC6C02F4A5D1}" type="slidenum">
              <a:rPr lang="pl-PL">
                <a:solidFill>
                  <a:srgbClr val="FFFFFF"/>
                </a:solidFill>
              </a:rPr>
              <a:pPr/>
              <a:t>83</a:t>
            </a:fld>
            <a:endParaRPr lang="pl-PL">
              <a:solidFill>
                <a:srgbClr val="FFFFFF"/>
              </a:solidFill>
            </a:endParaRPr>
          </a:p>
        </p:txBody>
      </p:sp>
    </p:spTree>
    <p:extLst>
      <p:ext uri="{BB962C8B-B14F-4D97-AF65-F5344CB8AC3E}">
        <p14:creationId xmlns:p14="http://schemas.microsoft.com/office/powerpoint/2010/main" val="3793762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ssolve">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dissolve">
                                      <p:cBhvr>
                                        <p:cTn id="12" dur="500"/>
                                        <p:tgtEl>
                                          <p:spTgt spid="6144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1443">
                                            <p:txEl>
                                              <p:pRg st="1" end="1"/>
                                            </p:txEl>
                                          </p:spTgt>
                                        </p:tgtEl>
                                        <p:attrNameLst>
                                          <p:attrName>style.visibility</p:attrName>
                                        </p:attrNameLst>
                                      </p:cBhvr>
                                      <p:to>
                                        <p:strVal val="visible"/>
                                      </p:to>
                                    </p:set>
                                    <p:animEffect transition="in" filter="dissolve">
                                      <p:cBhvr>
                                        <p:cTn id="15" dur="500"/>
                                        <p:tgtEl>
                                          <p:spTgt spid="6144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dissolve">
                                      <p:cBhvr>
                                        <p:cTn id="18" dur="500"/>
                                        <p:tgtEl>
                                          <p:spTgt spid="6144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1443">
                                            <p:txEl>
                                              <p:pRg st="3" end="3"/>
                                            </p:txEl>
                                          </p:spTgt>
                                        </p:tgtEl>
                                        <p:attrNameLst>
                                          <p:attrName>style.visibility</p:attrName>
                                        </p:attrNameLst>
                                      </p:cBhvr>
                                      <p:to>
                                        <p:strVal val="visible"/>
                                      </p:to>
                                    </p:set>
                                    <p:animEffect transition="in" filter="dissolve">
                                      <p:cBhvr>
                                        <p:cTn id="21" dur="500"/>
                                        <p:tgtEl>
                                          <p:spTgt spid="6144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1443">
                                            <p:txEl>
                                              <p:pRg st="4" end="4"/>
                                            </p:txEl>
                                          </p:spTgt>
                                        </p:tgtEl>
                                        <p:attrNameLst>
                                          <p:attrName>style.visibility</p:attrName>
                                        </p:attrNameLst>
                                      </p:cBhvr>
                                      <p:to>
                                        <p:strVal val="visible"/>
                                      </p:to>
                                    </p:set>
                                    <p:animEffect transition="in" filter="dissolve">
                                      <p:cBhvr>
                                        <p:cTn id="24" dur="500"/>
                                        <p:tgtEl>
                                          <p:spTgt spid="61443">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animEffect transition="in" filter="dissolve">
                                      <p:cBhvr>
                                        <p:cTn id="27" dur="500"/>
                                        <p:tgtEl>
                                          <p:spTgt spid="61443">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1443">
                                            <p:txEl>
                                              <p:pRg st="6" end="6"/>
                                            </p:txEl>
                                          </p:spTgt>
                                        </p:tgtEl>
                                        <p:attrNameLst>
                                          <p:attrName>style.visibility</p:attrName>
                                        </p:attrNameLst>
                                      </p:cBhvr>
                                      <p:to>
                                        <p:strVal val="visible"/>
                                      </p:to>
                                    </p:set>
                                    <p:animEffect transition="in" filter="dissolve">
                                      <p:cBhvr>
                                        <p:cTn id="30" dur="500"/>
                                        <p:tgtEl>
                                          <p:spTgt spid="61443">
                                            <p:txEl>
                                              <p:pRg st="6" end="6"/>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1443">
                                            <p:txEl>
                                              <p:pRg st="7" end="7"/>
                                            </p:txEl>
                                          </p:spTgt>
                                        </p:tgtEl>
                                        <p:attrNameLst>
                                          <p:attrName>style.visibility</p:attrName>
                                        </p:attrNameLst>
                                      </p:cBhvr>
                                      <p:to>
                                        <p:strVal val="visible"/>
                                      </p:to>
                                    </p:set>
                                    <p:animEffect transition="in" filter="dissolve">
                                      <p:cBhvr>
                                        <p:cTn id="33" dur="500"/>
                                        <p:tgtEl>
                                          <p:spTgt spid="61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P spid="61442"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sz="quarter" idx="13"/>
          </p:nvPr>
        </p:nvSpPr>
        <p:spPr/>
        <p:txBody>
          <a:bodyPr/>
          <a:lstStyle/>
          <a:p>
            <a:pPr lvl="2"/>
            <a:r>
              <a:rPr lang="pl-PL" sz="2000">
                <a:latin typeface="Times New Roman" charset="0"/>
              </a:rPr>
              <a:t>8.</a:t>
            </a:r>
            <a:r>
              <a:rPr lang="pl-PL" sz="2000" b="1" i="1">
                <a:latin typeface="Times New Roman" charset="0"/>
              </a:rPr>
              <a:t>drżenie</a:t>
            </a:r>
          </a:p>
          <a:p>
            <a:pPr lvl="2"/>
            <a:r>
              <a:rPr lang="pl-PL" sz="2000">
                <a:latin typeface="Times New Roman" charset="0"/>
              </a:rPr>
              <a:t>9.</a:t>
            </a:r>
            <a:r>
              <a:rPr lang="pl-PL" sz="2000" b="1" i="1">
                <a:latin typeface="Times New Roman" charset="0"/>
              </a:rPr>
              <a:t>nudności lub niepokój w j. brzusznej</a:t>
            </a:r>
          </a:p>
          <a:p>
            <a:pPr lvl="2"/>
            <a:r>
              <a:rPr lang="pl-PL" sz="2000">
                <a:latin typeface="Times New Roman" charset="0"/>
              </a:rPr>
              <a:t>10.</a:t>
            </a:r>
            <a:r>
              <a:rPr lang="pl-PL" sz="2000" b="1" i="1">
                <a:latin typeface="Times New Roman" charset="0"/>
              </a:rPr>
              <a:t>derealizacja lub depersonalizacja (przekonanie o “inności” otoczenia lub własnej osoby, np. “wszystko wokół mnie po napadzie lęku stało się dziwne” czy “ wydaje mi się, że po tym zastrzyku zacząłem inaczej słyszeć”</a:t>
            </a:r>
          </a:p>
          <a:p>
            <a:pPr lvl="2"/>
            <a:r>
              <a:rPr lang="pl-PL" sz="2000">
                <a:latin typeface="Times New Roman" charset="0"/>
              </a:rPr>
              <a:t>11.</a:t>
            </a:r>
            <a:r>
              <a:rPr lang="pl-PL" sz="2000" b="1" i="1">
                <a:latin typeface="Times New Roman" charset="0"/>
              </a:rPr>
              <a:t>obawa przed utratą kontroli nad sobą</a:t>
            </a:r>
          </a:p>
          <a:p>
            <a:pPr lvl="2"/>
            <a:r>
              <a:rPr lang="pl-PL" sz="2000">
                <a:latin typeface="Times New Roman" charset="0"/>
              </a:rPr>
              <a:t>12.</a:t>
            </a:r>
            <a:r>
              <a:rPr lang="pl-PL" sz="2000" b="1" i="1">
                <a:latin typeface="Times New Roman" charset="0"/>
              </a:rPr>
              <a:t>obawa przed śmiercią</a:t>
            </a:r>
          </a:p>
          <a:p>
            <a:pPr lvl="2"/>
            <a:r>
              <a:rPr lang="pl-PL" sz="2000">
                <a:latin typeface="Times New Roman" charset="0"/>
              </a:rPr>
              <a:t>13.</a:t>
            </a:r>
            <a:r>
              <a:rPr lang="pl-PL" sz="2000" b="1" i="1">
                <a:latin typeface="Times New Roman" charset="0"/>
              </a:rPr>
              <a:t>parestezje (najczęściej uczucie drętwienia kończyn)</a:t>
            </a:r>
          </a:p>
          <a:p>
            <a:endParaRPr lang="pl-PL" sz="2800">
              <a:latin typeface="Times New Roman" charset="0"/>
            </a:endParaRPr>
          </a:p>
        </p:txBody>
      </p:sp>
      <p:sp>
        <p:nvSpPr>
          <p:cNvPr id="62466" name="Rectangle 2"/>
          <p:cNvSpPr>
            <a:spLocks noGrp="1" noChangeArrowheads="1"/>
          </p:cNvSpPr>
          <p:nvPr>
            <p:ph type="title"/>
          </p:nvPr>
        </p:nvSpPr>
        <p:spPr>
          <a:xfrm>
            <a:off x="1979614" y="419100"/>
            <a:ext cx="8226425" cy="850900"/>
          </a:xfrm>
        </p:spPr>
        <p:txBody>
          <a:bodyPr>
            <a:normAutofit fontScale="90000"/>
          </a:bodyPr>
          <a:lstStyle/>
          <a:p>
            <a:r>
              <a:rPr lang="pl-PL" sz="3200">
                <a:latin typeface="Times New Roman" charset="0"/>
              </a:rPr>
              <a:t>Kryteria diagnostyczne zespołu lęku panicznego - c.d.</a:t>
            </a:r>
          </a:p>
        </p:txBody>
      </p:sp>
      <p:sp>
        <p:nvSpPr>
          <p:cNvPr id="6" name="Symbol zastępczy numeru slajdu 5"/>
          <p:cNvSpPr>
            <a:spLocks noGrp="1"/>
          </p:cNvSpPr>
          <p:nvPr>
            <p:ph type="sldNum" sz="quarter" idx="15"/>
          </p:nvPr>
        </p:nvSpPr>
        <p:spPr/>
        <p:txBody>
          <a:bodyPr/>
          <a:lstStyle/>
          <a:p>
            <a:fld id="{12A1571F-5250-48B2-8A8F-848982780E21}" type="slidenum">
              <a:rPr lang="pl-PL">
                <a:solidFill>
                  <a:srgbClr val="FFFFFF"/>
                </a:solidFill>
              </a:rPr>
              <a:pPr/>
              <a:t>84</a:t>
            </a:fld>
            <a:endParaRPr lang="pl-PL">
              <a:solidFill>
                <a:srgbClr val="FFFFFF"/>
              </a:solidFill>
            </a:endParaRPr>
          </a:p>
        </p:txBody>
      </p:sp>
    </p:spTree>
    <p:extLst>
      <p:ext uri="{BB962C8B-B14F-4D97-AF65-F5344CB8AC3E}">
        <p14:creationId xmlns:p14="http://schemas.microsoft.com/office/powerpoint/2010/main" val="874443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Effect transition="in" filter="dissolve">
                                      <p:cBhvr>
                                        <p:cTn id="12" dur="500"/>
                                        <p:tgtEl>
                                          <p:spTgt spid="6246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animEffect transition="in" filter="dissolve">
                                      <p:cBhvr>
                                        <p:cTn id="15" dur="500"/>
                                        <p:tgtEl>
                                          <p:spTgt spid="6246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2467">
                                            <p:txEl>
                                              <p:pRg st="2" end="2"/>
                                            </p:txEl>
                                          </p:spTgt>
                                        </p:tgtEl>
                                        <p:attrNameLst>
                                          <p:attrName>style.visibility</p:attrName>
                                        </p:attrNameLst>
                                      </p:cBhvr>
                                      <p:to>
                                        <p:strVal val="visible"/>
                                      </p:to>
                                    </p:set>
                                    <p:animEffect transition="in" filter="dissolve">
                                      <p:cBhvr>
                                        <p:cTn id="18" dur="500"/>
                                        <p:tgtEl>
                                          <p:spTgt spid="6246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2467">
                                            <p:txEl>
                                              <p:pRg st="3" end="3"/>
                                            </p:txEl>
                                          </p:spTgt>
                                        </p:tgtEl>
                                        <p:attrNameLst>
                                          <p:attrName>style.visibility</p:attrName>
                                        </p:attrNameLst>
                                      </p:cBhvr>
                                      <p:to>
                                        <p:strVal val="visible"/>
                                      </p:to>
                                    </p:set>
                                    <p:animEffect transition="in" filter="dissolve">
                                      <p:cBhvr>
                                        <p:cTn id="21" dur="500"/>
                                        <p:tgtEl>
                                          <p:spTgt spid="6246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2467">
                                            <p:txEl>
                                              <p:pRg st="4" end="4"/>
                                            </p:txEl>
                                          </p:spTgt>
                                        </p:tgtEl>
                                        <p:attrNameLst>
                                          <p:attrName>style.visibility</p:attrName>
                                        </p:attrNameLst>
                                      </p:cBhvr>
                                      <p:to>
                                        <p:strVal val="visible"/>
                                      </p:to>
                                    </p:set>
                                    <p:animEffect transition="in" filter="dissolve">
                                      <p:cBhvr>
                                        <p:cTn id="24" dur="500"/>
                                        <p:tgtEl>
                                          <p:spTgt spid="62467">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animEffect transition="in" filter="dissolve">
                                      <p:cBhvr>
                                        <p:cTn id="27" dur="500"/>
                                        <p:tgtEl>
                                          <p:spTgt spid="62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P spid="62466"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sz="quarter" idx="13"/>
          </p:nvPr>
        </p:nvSpPr>
        <p:spPr/>
        <p:txBody>
          <a:bodyPr/>
          <a:lstStyle/>
          <a:p>
            <a:pPr>
              <a:lnSpc>
                <a:spcPct val="80000"/>
              </a:lnSpc>
            </a:pPr>
            <a:r>
              <a:rPr lang="pl-PL" sz="3600" b="1" i="1">
                <a:latin typeface="Times New Roman" charset="0"/>
              </a:rPr>
              <a:t> </a:t>
            </a:r>
            <a:r>
              <a:rPr lang="pl-PL" b="1" i="1">
                <a:latin typeface="Times New Roman" charset="0"/>
              </a:rPr>
              <a:t>Objawom tym towarzyszą często:</a:t>
            </a:r>
          </a:p>
          <a:p>
            <a:pPr lvl="2">
              <a:lnSpc>
                <a:spcPct val="80000"/>
              </a:lnSpc>
              <a:buFont typeface="Symbol" pitchFamily="18" charset="2"/>
              <a:buChar char="·"/>
            </a:pPr>
            <a:r>
              <a:rPr lang="pl-PL" b="1" i="1">
                <a:latin typeface="Times New Roman" charset="0"/>
              </a:rPr>
              <a:t>agorafobia (lęk przed znalezieniem się w sytuacji, z której będzie ciężko uciec, lub w sytuacji, w której niemożliwe jest udzielenie pomocy - prowadzi to do pozostawania chorego w domu, rezygnacji z wyjść (często rezygnacji z pracy)</a:t>
            </a:r>
          </a:p>
          <a:p>
            <a:pPr lvl="2">
              <a:lnSpc>
                <a:spcPct val="80000"/>
              </a:lnSpc>
            </a:pPr>
            <a:r>
              <a:rPr lang="pl-PL" b="1" i="1">
                <a:latin typeface="Times New Roman" charset="0"/>
              </a:rPr>
              <a:t>lęk antycypacyjny (obawa przed powtórnym napadem paniki).</a:t>
            </a:r>
            <a:endParaRPr lang="pl-PL" sz="2800">
              <a:latin typeface="Times New Roman" charset="0"/>
            </a:endParaRPr>
          </a:p>
          <a:p>
            <a:pPr algn="r">
              <a:buFont typeface="Wingdings" pitchFamily="2" charset="2"/>
              <a:buNone/>
            </a:pPr>
            <a:r>
              <a:rPr lang="pl-PL" sz="2800" b="1" i="1">
                <a:latin typeface="Times New Roman" charset="0"/>
              </a:rPr>
              <a:t>American Psychiatric Association: Diagnostic Criteria from DSM IV. Washington, 1994.</a:t>
            </a:r>
          </a:p>
        </p:txBody>
      </p:sp>
      <p:sp>
        <p:nvSpPr>
          <p:cNvPr id="63490" name="Rectangle 2"/>
          <p:cNvSpPr>
            <a:spLocks noGrp="1" noChangeArrowheads="1"/>
          </p:cNvSpPr>
          <p:nvPr>
            <p:ph type="title"/>
          </p:nvPr>
        </p:nvSpPr>
        <p:spPr>
          <a:xfrm>
            <a:off x="1979614" y="419100"/>
            <a:ext cx="8226425" cy="850900"/>
          </a:xfrm>
        </p:spPr>
        <p:txBody>
          <a:bodyPr>
            <a:normAutofit fontScale="90000"/>
          </a:bodyPr>
          <a:lstStyle/>
          <a:p>
            <a:r>
              <a:rPr lang="pl-PL" sz="3200">
                <a:latin typeface="Times New Roman" charset="0"/>
              </a:rPr>
              <a:t>Kryteria diagnostyczne zespołu lęku panicznego - c.d.</a:t>
            </a:r>
          </a:p>
        </p:txBody>
      </p:sp>
      <p:sp>
        <p:nvSpPr>
          <p:cNvPr id="6" name="Symbol zastępczy numeru slajdu 5"/>
          <p:cNvSpPr>
            <a:spLocks noGrp="1"/>
          </p:cNvSpPr>
          <p:nvPr>
            <p:ph type="sldNum" sz="quarter" idx="15"/>
          </p:nvPr>
        </p:nvSpPr>
        <p:spPr/>
        <p:txBody>
          <a:bodyPr/>
          <a:lstStyle/>
          <a:p>
            <a:fld id="{1B759BB8-0A6C-4F15-91F5-F7A75A1D7418}" type="slidenum">
              <a:rPr lang="pl-PL">
                <a:solidFill>
                  <a:srgbClr val="FFFFFF"/>
                </a:solidFill>
              </a:rPr>
              <a:pPr/>
              <a:t>85</a:t>
            </a:fld>
            <a:endParaRPr lang="pl-PL">
              <a:solidFill>
                <a:srgbClr val="FFFFFF"/>
              </a:solidFill>
            </a:endParaRPr>
          </a:p>
        </p:txBody>
      </p:sp>
    </p:spTree>
    <p:extLst>
      <p:ext uri="{BB962C8B-B14F-4D97-AF65-F5344CB8AC3E}">
        <p14:creationId xmlns:p14="http://schemas.microsoft.com/office/powerpoint/2010/main" val="3630497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ssolve">
                                      <p:cBhvr>
                                        <p:cTn id="7" dur="5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dissolve">
                                      <p:cBhvr>
                                        <p:cTn id="12" dur="500"/>
                                        <p:tgtEl>
                                          <p:spTgt spid="6349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3491">
                                            <p:txEl>
                                              <p:pRg st="1" end="1"/>
                                            </p:txEl>
                                          </p:spTgt>
                                        </p:tgtEl>
                                        <p:attrNameLst>
                                          <p:attrName>style.visibility</p:attrName>
                                        </p:attrNameLst>
                                      </p:cBhvr>
                                      <p:to>
                                        <p:strVal val="visible"/>
                                      </p:to>
                                    </p:set>
                                    <p:animEffect transition="in" filter="dissolve">
                                      <p:cBhvr>
                                        <p:cTn id="15" dur="500"/>
                                        <p:tgtEl>
                                          <p:spTgt spid="6349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3491">
                                            <p:txEl>
                                              <p:pRg st="2" end="2"/>
                                            </p:txEl>
                                          </p:spTgt>
                                        </p:tgtEl>
                                        <p:attrNameLst>
                                          <p:attrName>style.visibility</p:attrName>
                                        </p:attrNameLst>
                                      </p:cBhvr>
                                      <p:to>
                                        <p:strVal val="visible"/>
                                      </p:to>
                                    </p:set>
                                    <p:animEffect transition="in" filter="dissolve">
                                      <p:cBhvr>
                                        <p:cTn id="18" dur="500"/>
                                        <p:tgtEl>
                                          <p:spTgt spid="6349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3491">
                                            <p:txEl>
                                              <p:pRg st="3" end="3"/>
                                            </p:txEl>
                                          </p:spTgt>
                                        </p:tgtEl>
                                        <p:attrNameLst>
                                          <p:attrName>style.visibility</p:attrName>
                                        </p:attrNameLst>
                                      </p:cBhvr>
                                      <p:to>
                                        <p:strVal val="visible"/>
                                      </p:to>
                                    </p:set>
                                    <p:animEffect transition="in" filter="dissolve">
                                      <p:cBhvr>
                                        <p:cTn id="23" dur="500"/>
                                        <p:tgtEl>
                                          <p:spTgt spid="63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P spid="63490"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sz="quarter" idx="13"/>
          </p:nvPr>
        </p:nvSpPr>
        <p:spPr/>
        <p:txBody>
          <a:bodyPr/>
          <a:lstStyle/>
          <a:p>
            <a:r>
              <a:rPr lang="pl-PL">
                <a:latin typeface="Times New Roman" charset="0"/>
              </a:rPr>
              <a:t>10-12% populacji ogólnej ma w ciągu życia 1 napad panicznego lęku</a:t>
            </a:r>
          </a:p>
          <a:p>
            <a:r>
              <a:rPr lang="pl-PL">
                <a:latin typeface="Times New Roman" charset="0"/>
              </a:rPr>
              <a:t>4-5% rozwija zespół lęku panicznego</a:t>
            </a:r>
          </a:p>
          <a:p>
            <a:r>
              <a:rPr lang="pl-PL">
                <a:latin typeface="Times New Roman" charset="0"/>
              </a:rPr>
              <a:t>7% kobiet i 3.5% mężczyzn cierpi na agorafobię</a:t>
            </a:r>
          </a:p>
        </p:txBody>
      </p:sp>
      <p:sp>
        <p:nvSpPr>
          <p:cNvPr id="66562" name="Rectangle 2"/>
          <p:cNvSpPr>
            <a:spLocks noGrp="1" noChangeArrowheads="1"/>
          </p:cNvSpPr>
          <p:nvPr>
            <p:ph type="title"/>
          </p:nvPr>
        </p:nvSpPr>
        <p:spPr>
          <a:xfrm>
            <a:off x="1979614" y="539750"/>
            <a:ext cx="8226425" cy="609600"/>
          </a:xfrm>
        </p:spPr>
        <p:txBody>
          <a:bodyPr>
            <a:normAutofit/>
          </a:bodyPr>
          <a:lstStyle/>
          <a:p>
            <a:r>
              <a:rPr lang="pl-PL">
                <a:latin typeface="Times New Roman" charset="0"/>
              </a:rPr>
              <a:t>Występowanie PA i PD</a:t>
            </a:r>
          </a:p>
        </p:txBody>
      </p:sp>
      <p:sp>
        <p:nvSpPr>
          <p:cNvPr id="6" name="Symbol zastępczy numeru slajdu 5"/>
          <p:cNvSpPr>
            <a:spLocks noGrp="1"/>
          </p:cNvSpPr>
          <p:nvPr>
            <p:ph type="sldNum" sz="quarter" idx="15"/>
          </p:nvPr>
        </p:nvSpPr>
        <p:spPr/>
        <p:txBody>
          <a:bodyPr/>
          <a:lstStyle/>
          <a:p>
            <a:fld id="{A0658FF0-042E-47B6-9EE5-29154EA55EC9}" type="slidenum">
              <a:rPr lang="pl-PL">
                <a:solidFill>
                  <a:srgbClr val="FFFFFF"/>
                </a:solidFill>
              </a:rPr>
              <a:pPr/>
              <a:t>86</a:t>
            </a:fld>
            <a:endParaRPr lang="pl-PL">
              <a:solidFill>
                <a:srgbClr val="FFFFFF"/>
              </a:solidFill>
            </a:endParaRPr>
          </a:p>
        </p:txBody>
      </p:sp>
    </p:spTree>
    <p:extLst>
      <p:ext uri="{BB962C8B-B14F-4D97-AF65-F5344CB8AC3E}">
        <p14:creationId xmlns:p14="http://schemas.microsoft.com/office/powerpoint/2010/main" val="198001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dissolve">
                                      <p:cBhvr>
                                        <p:cTn id="7" dur="500"/>
                                        <p:tgtEl>
                                          <p:spTgt spid="66562"/>
                                        </p:tgtEl>
                                      </p:cBhvr>
                                    </p:animEffect>
                                  </p:childTnLst>
                                  <p:subTnLst>
                                    <p:animClr clrSpc="rgb" dir="cw">
                                      <p:cBhvr override="childStyle">
                                        <p:cTn dur="1" fill="hold" display="0" masterRel="nextClick" afterEffect="1"/>
                                        <p:tgtEl>
                                          <p:spTgt spid="66562"/>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dissolve">
                                      <p:cBhvr>
                                        <p:cTn id="12" dur="500"/>
                                        <p:tgtEl>
                                          <p:spTgt spid="66563">
                                            <p:txEl>
                                              <p:pRg st="0" end="0"/>
                                            </p:txEl>
                                          </p:spTgt>
                                        </p:tgtEl>
                                      </p:cBhvr>
                                    </p:animEffect>
                                  </p:childTnLst>
                                  <p:subTnLst>
                                    <p:animClr clrSpc="rgb" dir="cw">
                                      <p:cBhvr override="childStyle">
                                        <p:cTn dur="1" fill="hold" display="0" masterRel="nextClick" afterEffect="1"/>
                                        <p:tgtEl>
                                          <p:spTgt spid="66563">
                                            <p:txEl>
                                              <p:pRg st="0" end="0"/>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563">
                                            <p:txEl>
                                              <p:pRg st="1" end="1"/>
                                            </p:txEl>
                                          </p:spTgt>
                                        </p:tgtEl>
                                        <p:attrNameLst>
                                          <p:attrName>style.visibility</p:attrName>
                                        </p:attrNameLst>
                                      </p:cBhvr>
                                      <p:to>
                                        <p:strVal val="visible"/>
                                      </p:to>
                                    </p:set>
                                    <p:animEffect transition="in" filter="dissolve">
                                      <p:cBhvr>
                                        <p:cTn id="17" dur="500"/>
                                        <p:tgtEl>
                                          <p:spTgt spid="66563">
                                            <p:txEl>
                                              <p:pRg st="1" end="1"/>
                                            </p:txEl>
                                          </p:spTgt>
                                        </p:tgtEl>
                                      </p:cBhvr>
                                    </p:animEffect>
                                  </p:childTnLst>
                                  <p:subTnLst>
                                    <p:animClr clrSpc="rgb" dir="cw">
                                      <p:cBhvr override="childStyle">
                                        <p:cTn dur="1" fill="hold" display="0" masterRel="nextClick" afterEffect="1"/>
                                        <p:tgtEl>
                                          <p:spTgt spid="66563">
                                            <p:txEl>
                                              <p:pRg st="1" end="1"/>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563">
                                            <p:txEl>
                                              <p:pRg st="2" end="2"/>
                                            </p:txEl>
                                          </p:spTgt>
                                        </p:tgtEl>
                                        <p:attrNameLst>
                                          <p:attrName>style.visibility</p:attrName>
                                        </p:attrNameLst>
                                      </p:cBhvr>
                                      <p:to>
                                        <p:strVal val="visible"/>
                                      </p:to>
                                    </p:set>
                                    <p:animEffect transition="in" filter="dissolve">
                                      <p:cBhvr>
                                        <p:cTn id="22" dur="500"/>
                                        <p:tgtEl>
                                          <p:spTgt spid="66563">
                                            <p:txEl>
                                              <p:pRg st="2" end="2"/>
                                            </p:txEl>
                                          </p:spTgt>
                                        </p:tgtEl>
                                      </p:cBhvr>
                                    </p:animEffect>
                                  </p:childTnLst>
                                  <p:subTnLst>
                                    <p:animClr clrSpc="rgb" dir="cw">
                                      <p:cBhvr override="childStyle">
                                        <p:cTn dur="1" fill="hold" display="0" masterRel="nextClick" afterEffect="1"/>
                                        <p:tgtEl>
                                          <p:spTgt spid="66563">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P spid="66562"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sz="quarter" idx="13"/>
          </p:nvPr>
        </p:nvSpPr>
        <p:spPr>
          <a:xfrm>
            <a:off x="2209800" y="2514600"/>
            <a:ext cx="7772400" cy="4114800"/>
          </a:xfrm>
        </p:spPr>
        <p:txBody>
          <a:bodyPr/>
          <a:lstStyle/>
          <a:p>
            <a:pPr lvl="2">
              <a:buFont typeface="Symbol" pitchFamily="18" charset="2"/>
              <a:buChar char="·"/>
            </a:pPr>
            <a:r>
              <a:rPr lang="pl-PL" sz="2000" b="1" i="1">
                <a:latin typeface="Times New Roman" charset="0"/>
              </a:rPr>
              <a:t>napady paniki rozpoczynają się zwykle między 20 r.ż. a 30 r.ż.;</a:t>
            </a:r>
          </a:p>
          <a:p>
            <a:pPr lvl="2">
              <a:buFont typeface="Symbol" pitchFamily="18" charset="2"/>
              <a:buChar char="·"/>
            </a:pPr>
            <a:r>
              <a:rPr lang="pl-PL" sz="2000" b="1" i="1">
                <a:latin typeface="Times New Roman" charset="0"/>
              </a:rPr>
              <a:t>napady paniki częściej dotyczą kobiet;</a:t>
            </a:r>
          </a:p>
          <a:p>
            <a:pPr lvl="2">
              <a:buFont typeface="Symbol" pitchFamily="18" charset="2"/>
              <a:buChar char="·"/>
            </a:pPr>
            <a:r>
              <a:rPr lang="pl-PL" sz="2000" b="1" i="1">
                <a:latin typeface="Times New Roman" charset="0"/>
              </a:rPr>
              <a:t>w czasie napadu paniki występuje zwykle więcej objawów z wymienionych w podanych wyżej kryteriach, niż w czasie epizodu tachykardii, czy bólu serca z przyczyn “organicznych”</a:t>
            </a:r>
          </a:p>
          <a:p>
            <a:pPr lvl="2">
              <a:lnSpc>
                <a:spcPct val="110000"/>
              </a:lnSpc>
            </a:pPr>
            <a:r>
              <a:rPr lang="pl-PL" sz="2000" b="1" i="1">
                <a:latin typeface="Times New Roman" charset="0"/>
              </a:rPr>
              <a:t>osoby z napadami paniki prawie zawsze w czasie epizodu lęku przeżywają obawę przed śmiercią</a:t>
            </a:r>
            <a:endParaRPr lang="pl-PL" sz="2000" b="1" i="1">
              <a:solidFill>
                <a:srgbClr val="800080"/>
              </a:solidFill>
              <a:latin typeface="Times New Roman" charset="0"/>
            </a:endParaRPr>
          </a:p>
        </p:txBody>
      </p:sp>
      <p:sp>
        <p:nvSpPr>
          <p:cNvPr id="67586" name="Rectangle 2"/>
          <p:cNvSpPr>
            <a:spLocks noGrp="1" noChangeArrowheads="1"/>
          </p:cNvSpPr>
          <p:nvPr>
            <p:ph type="title"/>
          </p:nvPr>
        </p:nvSpPr>
        <p:spPr>
          <a:xfrm>
            <a:off x="2209800" y="387350"/>
            <a:ext cx="7772400" cy="1739900"/>
          </a:xfrm>
        </p:spPr>
        <p:txBody>
          <a:bodyPr>
            <a:normAutofit fontScale="90000"/>
          </a:bodyPr>
          <a:lstStyle/>
          <a:p>
            <a:r>
              <a:rPr lang="pl-PL" sz="3600">
                <a:latin typeface="Times New Roman" charset="0"/>
              </a:rPr>
              <a:t>Różnicowanie chorób organicznych serca i zespołu lęku panicznego (napadu paniki)</a:t>
            </a:r>
            <a:endParaRPr lang="pl-PL">
              <a:latin typeface="Times New Roman" charset="0"/>
            </a:endParaRPr>
          </a:p>
        </p:txBody>
      </p:sp>
      <p:sp>
        <p:nvSpPr>
          <p:cNvPr id="6" name="Symbol zastępczy numeru slajdu 5"/>
          <p:cNvSpPr>
            <a:spLocks noGrp="1"/>
          </p:cNvSpPr>
          <p:nvPr>
            <p:ph type="sldNum" sz="quarter" idx="15"/>
          </p:nvPr>
        </p:nvSpPr>
        <p:spPr/>
        <p:txBody>
          <a:bodyPr/>
          <a:lstStyle/>
          <a:p>
            <a:fld id="{58A140FC-51A6-43F4-B76E-2B09B8167742}" type="slidenum">
              <a:rPr lang="pl-PL">
                <a:solidFill>
                  <a:srgbClr val="FFFFFF"/>
                </a:solidFill>
              </a:rPr>
              <a:pPr/>
              <a:t>87</a:t>
            </a:fld>
            <a:endParaRPr lang="pl-PL">
              <a:solidFill>
                <a:srgbClr val="FFFFFF"/>
              </a:solidFill>
            </a:endParaRPr>
          </a:p>
        </p:txBody>
      </p:sp>
    </p:spTree>
    <p:extLst>
      <p:ext uri="{BB962C8B-B14F-4D97-AF65-F5344CB8AC3E}">
        <p14:creationId xmlns:p14="http://schemas.microsoft.com/office/powerpoint/2010/main" val="4181522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Effect transition="in" filter="dissolve">
                                      <p:cBhvr>
                                        <p:cTn id="7" dur="500"/>
                                        <p:tgtEl>
                                          <p:spTgt spid="675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dissolve">
                                      <p:cBhvr>
                                        <p:cTn id="12" dur="500"/>
                                        <p:tgtEl>
                                          <p:spTgt spid="6758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7587">
                                            <p:txEl>
                                              <p:pRg st="1" end="1"/>
                                            </p:txEl>
                                          </p:spTgt>
                                        </p:tgtEl>
                                        <p:attrNameLst>
                                          <p:attrName>style.visibility</p:attrName>
                                        </p:attrNameLst>
                                      </p:cBhvr>
                                      <p:to>
                                        <p:strVal val="visible"/>
                                      </p:to>
                                    </p:set>
                                    <p:animEffect transition="in" filter="dissolve">
                                      <p:cBhvr>
                                        <p:cTn id="15" dur="500"/>
                                        <p:tgtEl>
                                          <p:spTgt spid="6758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7587">
                                            <p:txEl>
                                              <p:pRg st="2" end="2"/>
                                            </p:txEl>
                                          </p:spTgt>
                                        </p:tgtEl>
                                        <p:attrNameLst>
                                          <p:attrName>style.visibility</p:attrName>
                                        </p:attrNameLst>
                                      </p:cBhvr>
                                      <p:to>
                                        <p:strVal val="visible"/>
                                      </p:to>
                                    </p:set>
                                    <p:animEffect transition="in" filter="dissolve">
                                      <p:cBhvr>
                                        <p:cTn id="18" dur="500"/>
                                        <p:tgtEl>
                                          <p:spTgt spid="6758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7587">
                                            <p:txEl>
                                              <p:pRg st="3" end="3"/>
                                            </p:txEl>
                                          </p:spTgt>
                                        </p:tgtEl>
                                        <p:attrNameLst>
                                          <p:attrName>style.visibility</p:attrName>
                                        </p:attrNameLst>
                                      </p:cBhvr>
                                      <p:to>
                                        <p:strVal val="visible"/>
                                      </p:to>
                                    </p:set>
                                    <p:animEffect transition="in" filter="dissolve">
                                      <p:cBhvr>
                                        <p:cTn id="21"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P spid="67586"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sz="quarter" idx="13"/>
          </p:nvPr>
        </p:nvSpPr>
        <p:spPr>
          <a:xfrm>
            <a:off x="2133600" y="2438400"/>
            <a:ext cx="7772400" cy="4114800"/>
          </a:xfrm>
        </p:spPr>
        <p:txBody>
          <a:bodyPr/>
          <a:lstStyle/>
          <a:p>
            <a:pPr lvl="2">
              <a:buFont typeface="Symbol" pitchFamily="18" charset="2"/>
              <a:buChar char="·"/>
            </a:pPr>
            <a:r>
              <a:rPr lang="pl-PL" sz="2000" b="1" i="1">
                <a:latin typeface="Times New Roman" charset="0"/>
              </a:rPr>
              <a:t>u osób z napadami paniki lęk antycypacyjny jest  znaczny, często ogranicza ich funkcjonowanie</a:t>
            </a:r>
          </a:p>
          <a:p>
            <a:pPr lvl="2"/>
            <a:r>
              <a:rPr lang="pl-PL" sz="2000" b="1" i="1">
                <a:latin typeface="Times New Roman" charset="0"/>
              </a:rPr>
              <a:t>osoby z napadami paniki “dążą” do licznych i różnorodnych badań diagnostycznych układu krążenia</a:t>
            </a:r>
          </a:p>
          <a:p>
            <a:pPr lvl="2">
              <a:buFont typeface="Symbol" pitchFamily="18" charset="2"/>
              <a:buChar char="·"/>
            </a:pPr>
            <a:r>
              <a:rPr lang="pl-PL" sz="1800" b="1" i="1">
                <a:latin typeface="Times New Roman" charset="0"/>
              </a:rPr>
              <a:t>w rodzinie osób z napadami paniki, szczególnie w linii kobiecej, można znaleźć osoby z historią zaburzeń lękowych, podczas gdy przypadki organicznych chorób serca znajdowane są zwykle w linii męskiej danej rodziny</a:t>
            </a:r>
          </a:p>
          <a:p>
            <a:pPr lvl="2"/>
            <a:r>
              <a:rPr lang="pl-PL" sz="1800" b="1" i="1">
                <a:latin typeface="Times New Roman" charset="0"/>
              </a:rPr>
              <a:t>osoby z napadami paniki od początku swoich dolegliwości mogą przyjmować postawę roszczeniową</a:t>
            </a:r>
            <a:r>
              <a:rPr lang="pl-PL" b="1" i="1">
                <a:latin typeface="Times New Roman" charset="0"/>
              </a:rPr>
              <a:t> </a:t>
            </a:r>
          </a:p>
        </p:txBody>
      </p:sp>
      <p:sp>
        <p:nvSpPr>
          <p:cNvPr id="68610" name="Rectangle 2"/>
          <p:cNvSpPr>
            <a:spLocks noGrp="1" noChangeArrowheads="1"/>
          </p:cNvSpPr>
          <p:nvPr>
            <p:ph type="title"/>
          </p:nvPr>
        </p:nvSpPr>
        <p:spPr>
          <a:xfrm>
            <a:off x="2209800" y="311150"/>
            <a:ext cx="7772400" cy="1739900"/>
          </a:xfrm>
        </p:spPr>
        <p:txBody>
          <a:bodyPr>
            <a:normAutofit fontScale="90000"/>
          </a:bodyPr>
          <a:lstStyle/>
          <a:p>
            <a:r>
              <a:rPr lang="pl-PL" sz="3600">
                <a:latin typeface="Times New Roman" charset="0"/>
              </a:rPr>
              <a:t>Różnicowanie chorób organicznych serca i zespołu lęku panicznego (napadu paniki) - c.d.</a:t>
            </a:r>
          </a:p>
        </p:txBody>
      </p:sp>
      <p:sp>
        <p:nvSpPr>
          <p:cNvPr id="6" name="Symbol zastępczy numeru slajdu 5"/>
          <p:cNvSpPr>
            <a:spLocks noGrp="1"/>
          </p:cNvSpPr>
          <p:nvPr>
            <p:ph type="sldNum" sz="quarter" idx="15"/>
          </p:nvPr>
        </p:nvSpPr>
        <p:spPr/>
        <p:txBody>
          <a:bodyPr/>
          <a:lstStyle/>
          <a:p>
            <a:fld id="{E77874AA-7E44-4606-BAC9-17BE64FE0AB8}" type="slidenum">
              <a:rPr lang="pl-PL">
                <a:solidFill>
                  <a:srgbClr val="FFFFFF"/>
                </a:solidFill>
              </a:rPr>
              <a:pPr/>
              <a:t>88</a:t>
            </a:fld>
            <a:endParaRPr lang="pl-PL">
              <a:solidFill>
                <a:srgbClr val="FFFFFF"/>
              </a:solidFill>
            </a:endParaRPr>
          </a:p>
        </p:txBody>
      </p:sp>
    </p:spTree>
    <p:extLst>
      <p:ext uri="{BB962C8B-B14F-4D97-AF65-F5344CB8AC3E}">
        <p14:creationId xmlns:p14="http://schemas.microsoft.com/office/powerpoint/2010/main" val="20038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animEffect transition="in" filter="dissolve">
                                      <p:cBhvr>
                                        <p:cTn id="7" dur="500"/>
                                        <p:tgtEl>
                                          <p:spTgt spid="686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dissolve">
                                      <p:cBhvr>
                                        <p:cTn id="12" dur="500"/>
                                        <p:tgtEl>
                                          <p:spTgt spid="6861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8611">
                                            <p:txEl>
                                              <p:pRg st="1" end="1"/>
                                            </p:txEl>
                                          </p:spTgt>
                                        </p:tgtEl>
                                        <p:attrNameLst>
                                          <p:attrName>style.visibility</p:attrName>
                                        </p:attrNameLst>
                                      </p:cBhvr>
                                      <p:to>
                                        <p:strVal val="visible"/>
                                      </p:to>
                                    </p:set>
                                    <p:animEffect transition="in" filter="dissolve">
                                      <p:cBhvr>
                                        <p:cTn id="15" dur="500"/>
                                        <p:tgtEl>
                                          <p:spTgt spid="6861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611">
                                            <p:txEl>
                                              <p:pRg st="2" end="2"/>
                                            </p:txEl>
                                          </p:spTgt>
                                        </p:tgtEl>
                                        <p:attrNameLst>
                                          <p:attrName>style.visibility</p:attrName>
                                        </p:attrNameLst>
                                      </p:cBhvr>
                                      <p:to>
                                        <p:strVal val="visible"/>
                                      </p:to>
                                    </p:set>
                                    <p:animEffect transition="in" filter="dissolve">
                                      <p:cBhvr>
                                        <p:cTn id="18" dur="500"/>
                                        <p:tgtEl>
                                          <p:spTgt spid="6861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8611">
                                            <p:txEl>
                                              <p:pRg st="3" end="3"/>
                                            </p:txEl>
                                          </p:spTgt>
                                        </p:tgtEl>
                                        <p:attrNameLst>
                                          <p:attrName>style.visibility</p:attrName>
                                        </p:attrNameLst>
                                      </p:cBhvr>
                                      <p:to>
                                        <p:strVal val="visible"/>
                                      </p:to>
                                    </p:set>
                                    <p:animEffect transition="in" filter="dissolve">
                                      <p:cBhvr>
                                        <p:cTn id="21"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P spid="68610"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sz="quarter" idx="13"/>
          </p:nvPr>
        </p:nvSpPr>
        <p:spPr>
          <a:xfrm>
            <a:off x="2209800" y="2362200"/>
            <a:ext cx="7772400" cy="4114800"/>
          </a:xfrm>
        </p:spPr>
        <p:txBody>
          <a:bodyPr/>
          <a:lstStyle/>
          <a:p>
            <a:pPr lvl="2">
              <a:buFont typeface="Symbol" pitchFamily="18" charset="2"/>
              <a:buChar char="·"/>
            </a:pPr>
            <a:r>
              <a:rPr lang="pl-PL" sz="2000" b="1" i="1">
                <a:latin typeface="Times New Roman" charset="0"/>
              </a:rPr>
              <a:t>czynnikami wyzwalającymi rozwój napadów paniki mogą być rzeczywiste dolegliwości psychofizyczne o obrazie zbliżonym do napady paniki (np. zespół Hoigneu’a – “wstrząs penicylinowy”)</a:t>
            </a:r>
          </a:p>
          <a:p>
            <a:pPr lvl="2"/>
            <a:r>
              <a:rPr lang="pl-PL" sz="2000" b="1" i="1">
                <a:latin typeface="Times New Roman" charset="0"/>
              </a:rPr>
              <a:t>u mężczyzn, szczególnie młodych, napady paniki mogą być manifestacją uzyskania dłuższej abstynencji, w rozwijającym się uzależnieniu od alkoholu</a:t>
            </a:r>
          </a:p>
          <a:p>
            <a:pPr lvl="2"/>
            <a:endParaRPr lang="pl-PL" sz="2000" b="1" i="1">
              <a:latin typeface="Times New Roman" charset="0"/>
            </a:endParaRPr>
          </a:p>
          <a:p>
            <a:pPr lvl="2" algn="r">
              <a:buFont typeface="Wingdings" pitchFamily="2" charset="2"/>
              <a:buNone/>
            </a:pPr>
            <a:r>
              <a:rPr lang="pl-PL" sz="2000" b="1" i="1">
                <a:latin typeface="Times New Roman" charset="0"/>
              </a:rPr>
              <a:t>A. Czernikiewicz - 1998</a:t>
            </a:r>
            <a:endParaRPr lang="pl-PL" sz="2800" b="1" i="1">
              <a:latin typeface="Times New Roman" charset="0"/>
            </a:endParaRPr>
          </a:p>
        </p:txBody>
      </p:sp>
      <p:sp>
        <p:nvSpPr>
          <p:cNvPr id="69634" name="Rectangle 2"/>
          <p:cNvSpPr>
            <a:spLocks noGrp="1" noChangeArrowheads="1"/>
          </p:cNvSpPr>
          <p:nvPr>
            <p:ph type="title"/>
          </p:nvPr>
        </p:nvSpPr>
        <p:spPr>
          <a:xfrm>
            <a:off x="2209800" y="311150"/>
            <a:ext cx="7772400" cy="1739900"/>
          </a:xfrm>
        </p:spPr>
        <p:txBody>
          <a:bodyPr>
            <a:normAutofit fontScale="90000"/>
          </a:bodyPr>
          <a:lstStyle/>
          <a:p>
            <a:r>
              <a:rPr lang="pl-PL" sz="3600">
                <a:latin typeface="Times New Roman" charset="0"/>
              </a:rPr>
              <a:t>Różnicowanie chorób organicznych serca i zespołu lęku panicznego (napadu paniki) - c.d.</a:t>
            </a:r>
          </a:p>
        </p:txBody>
      </p:sp>
      <p:sp>
        <p:nvSpPr>
          <p:cNvPr id="6" name="Symbol zastępczy numeru slajdu 5"/>
          <p:cNvSpPr>
            <a:spLocks noGrp="1"/>
          </p:cNvSpPr>
          <p:nvPr>
            <p:ph type="sldNum" sz="quarter" idx="15"/>
          </p:nvPr>
        </p:nvSpPr>
        <p:spPr/>
        <p:txBody>
          <a:bodyPr/>
          <a:lstStyle/>
          <a:p>
            <a:fld id="{85C98CBB-575D-4F22-B54F-EA38DEBA0861}" type="slidenum">
              <a:rPr lang="pl-PL">
                <a:solidFill>
                  <a:srgbClr val="FFFFFF"/>
                </a:solidFill>
              </a:rPr>
              <a:pPr/>
              <a:t>89</a:t>
            </a:fld>
            <a:endParaRPr lang="pl-PL">
              <a:solidFill>
                <a:srgbClr val="FFFFFF"/>
              </a:solidFill>
            </a:endParaRPr>
          </a:p>
        </p:txBody>
      </p:sp>
    </p:spTree>
    <p:extLst>
      <p:ext uri="{BB962C8B-B14F-4D97-AF65-F5344CB8AC3E}">
        <p14:creationId xmlns:p14="http://schemas.microsoft.com/office/powerpoint/2010/main" val="1586166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dissolve">
                                      <p:cBhvr>
                                        <p:cTn id="7" dur="5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dissolve">
                                      <p:cBhvr>
                                        <p:cTn id="12" dur="500"/>
                                        <p:tgtEl>
                                          <p:spTgt spid="69635">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9635">
                                            <p:txEl>
                                              <p:pRg st="1" end="1"/>
                                            </p:txEl>
                                          </p:spTgt>
                                        </p:tgtEl>
                                        <p:attrNameLst>
                                          <p:attrName>style.visibility</p:attrName>
                                        </p:attrNameLst>
                                      </p:cBhvr>
                                      <p:to>
                                        <p:strVal val="visible"/>
                                      </p:to>
                                    </p:set>
                                    <p:animEffect transition="in" filter="dissolve">
                                      <p:cBhvr>
                                        <p:cTn id="15" dur="500"/>
                                        <p:tgtEl>
                                          <p:spTgt spid="69635">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9635">
                                            <p:txEl>
                                              <p:pRg st="3" end="3"/>
                                            </p:txEl>
                                          </p:spTgt>
                                        </p:tgtEl>
                                        <p:attrNameLst>
                                          <p:attrName>style.visibility</p:attrName>
                                        </p:attrNameLst>
                                      </p:cBhvr>
                                      <p:to>
                                        <p:strVal val="visible"/>
                                      </p:to>
                                    </p:set>
                                    <p:animEffect transition="in" filter="dissolve">
                                      <p:cBhvr>
                                        <p:cTn id="18" dur="500"/>
                                        <p:tgtEl>
                                          <p:spTgt spid="6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P spid="6963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Prostokąt 4"/>
          <p:cNvSpPr>
            <a:spLocks noChangeArrowheads="1"/>
          </p:cNvSpPr>
          <p:nvPr/>
        </p:nvSpPr>
        <p:spPr bwMode="auto">
          <a:xfrm>
            <a:off x="1666875" y="142876"/>
            <a:ext cx="2071688" cy="954107"/>
          </a:xfrm>
          <a:prstGeom prst="rect">
            <a:avLst/>
          </a:prstGeom>
          <a:solidFill>
            <a:srgbClr val="FF0000">
              <a:alpha val="50195"/>
            </a:srgbClr>
          </a:solidFill>
          <a:ln w="9525">
            <a:noFill/>
            <a:miter lim="800000"/>
            <a:headEnd/>
            <a:tailEnd/>
          </a:ln>
        </p:spPr>
        <p:txBody>
          <a:bodyPr>
            <a:spAutoFit/>
          </a:bodyPr>
          <a:lstStyle/>
          <a:p>
            <a:pPr algn="ctr" fontAlgn="base">
              <a:spcBef>
                <a:spcPct val="0"/>
              </a:spcBef>
              <a:spcAft>
                <a:spcPct val="0"/>
              </a:spcAft>
              <a:defRPr/>
            </a:pPr>
            <a:endParaRPr lang="pl-PL" sz="2000" dirty="0">
              <a:solidFill>
                <a:srgbClr val="FFC000"/>
              </a:solidFill>
              <a:latin typeface="Times New Roman"/>
            </a:endParaRPr>
          </a:p>
          <a:p>
            <a:pPr algn="ctr" fontAlgn="base">
              <a:spcBef>
                <a:spcPct val="0"/>
              </a:spcBef>
              <a:spcAft>
                <a:spcPct val="0"/>
              </a:spcAft>
              <a:defRPr/>
            </a:pPr>
            <a:r>
              <a:rPr lang="pl-PL" sz="1600" b="1" dirty="0">
                <a:solidFill>
                  <a:srgbClr val="000000"/>
                </a:solidFill>
                <a:effectLst>
                  <a:outerShdw blurRad="38100" dist="38100" dir="2700000" algn="tl">
                    <a:srgbClr val="000000">
                      <a:alpha val="43137"/>
                    </a:srgbClr>
                  </a:outerShdw>
                </a:effectLst>
                <a:latin typeface="Times New Roman"/>
              </a:rPr>
              <a:t> </a:t>
            </a:r>
          </a:p>
          <a:p>
            <a:pPr algn="ctr" fontAlgn="base">
              <a:spcBef>
                <a:spcPct val="0"/>
              </a:spcBef>
              <a:spcAft>
                <a:spcPct val="0"/>
              </a:spcAft>
              <a:defRPr/>
            </a:pPr>
            <a:endParaRPr lang="pl-PL" sz="2000" dirty="0">
              <a:solidFill>
                <a:srgbClr val="000000"/>
              </a:solidFill>
              <a:latin typeface="Times New Roman"/>
            </a:endParaRPr>
          </a:p>
        </p:txBody>
      </p:sp>
      <p:sp>
        <p:nvSpPr>
          <p:cNvPr id="4" name="pole tekstowe 3"/>
          <p:cNvSpPr txBox="1"/>
          <p:nvPr/>
        </p:nvSpPr>
        <p:spPr>
          <a:xfrm>
            <a:off x="2166938" y="357188"/>
            <a:ext cx="8501062" cy="461962"/>
          </a:xfrm>
          <a:prstGeom prst="rect">
            <a:avLst/>
          </a:prstGeom>
          <a:gradFill flip="none" rotWithShape="1">
            <a:gsLst>
              <a:gs pos="0">
                <a:schemeClr val="tx1"/>
              </a:gs>
              <a:gs pos="90000">
                <a:schemeClr val="accent1">
                  <a:shade val="67500"/>
                  <a:satMod val="115000"/>
                  <a:alpha val="0"/>
                </a:schemeClr>
              </a:gs>
            </a:gsLst>
            <a:lin ang="0" scaled="1"/>
            <a:tileRect/>
          </a:gradFill>
        </p:spPr>
        <p:txBody>
          <a:bodyPr>
            <a:spAutoFit/>
          </a:bodyPr>
          <a:lstStyle/>
          <a:p>
            <a:pPr algn="ctr" fontAlgn="base">
              <a:spcBef>
                <a:spcPct val="0"/>
              </a:spcBef>
              <a:spcAft>
                <a:spcPct val="0"/>
              </a:spcAft>
              <a:defRPr/>
            </a:pPr>
            <a:r>
              <a:rPr lang="pl-PL" sz="2400" dirty="0">
                <a:solidFill>
                  <a:srgbClr val="FF0000"/>
                </a:solidFill>
                <a:latin typeface="Times New Roman"/>
              </a:rPr>
              <a:t>Trendy w Polsce – nowi pacjenci/100000)</a:t>
            </a:r>
          </a:p>
        </p:txBody>
      </p:sp>
      <p:sp>
        <p:nvSpPr>
          <p:cNvPr id="1030" name="Prostokąt 15"/>
          <p:cNvSpPr>
            <a:spLocks noChangeArrowheads="1"/>
          </p:cNvSpPr>
          <p:nvPr/>
        </p:nvSpPr>
        <p:spPr bwMode="auto">
          <a:xfrm>
            <a:off x="6285518" y="6550026"/>
            <a:ext cx="4382482" cy="307777"/>
          </a:xfrm>
          <a:prstGeom prst="rect">
            <a:avLst/>
          </a:prstGeom>
          <a:noFill/>
          <a:ln w="9525">
            <a:noFill/>
            <a:miter lim="800000"/>
            <a:headEnd/>
            <a:tailEnd/>
          </a:ln>
        </p:spPr>
        <p:txBody>
          <a:bodyPr wrap="none">
            <a:spAutoFit/>
          </a:bodyPr>
          <a:lstStyle/>
          <a:p>
            <a:pPr algn="r" fontAlgn="base">
              <a:spcBef>
                <a:spcPct val="0"/>
              </a:spcBef>
              <a:spcAft>
                <a:spcPct val="0"/>
              </a:spcAft>
            </a:pPr>
            <a:r>
              <a:rPr lang="pl-PL" sz="1400" dirty="0" err="1">
                <a:solidFill>
                  <a:srgbClr val="000000"/>
                </a:solidFill>
                <a:latin typeface="Times New Roman"/>
              </a:rPr>
              <a:t>Mental</a:t>
            </a:r>
            <a:r>
              <a:rPr lang="pl-PL" sz="1400" dirty="0">
                <a:solidFill>
                  <a:srgbClr val="000000"/>
                </a:solidFill>
                <a:latin typeface="Times New Roman"/>
              </a:rPr>
              <a:t> </a:t>
            </a:r>
            <a:r>
              <a:rPr lang="pl-PL" sz="1400" dirty="0" err="1">
                <a:solidFill>
                  <a:srgbClr val="000000"/>
                </a:solidFill>
                <a:latin typeface="Times New Roman"/>
              </a:rPr>
              <a:t>Health</a:t>
            </a:r>
            <a:r>
              <a:rPr lang="pl-PL" sz="1400" dirty="0">
                <a:solidFill>
                  <a:srgbClr val="000000"/>
                </a:solidFill>
                <a:latin typeface="Times New Roman"/>
              </a:rPr>
              <a:t> </a:t>
            </a:r>
            <a:r>
              <a:rPr lang="pl-PL" sz="1400" dirty="0" err="1">
                <a:solidFill>
                  <a:srgbClr val="000000"/>
                </a:solidFill>
                <a:latin typeface="Times New Roman"/>
              </a:rPr>
              <a:t>Statistics</a:t>
            </a:r>
            <a:r>
              <a:rPr lang="pl-PL" sz="1400" dirty="0">
                <a:solidFill>
                  <a:srgbClr val="000000"/>
                </a:solidFill>
                <a:latin typeface="Times New Roman"/>
              </a:rPr>
              <a:t> 2006; Rocznik statystyczny, 2009</a:t>
            </a:r>
          </a:p>
        </p:txBody>
      </p:sp>
      <p:graphicFrame>
        <p:nvGraphicFramePr>
          <p:cNvPr id="1026" name="Wykres 18"/>
          <p:cNvGraphicFramePr>
            <a:graphicFrameLocks/>
          </p:cNvGraphicFramePr>
          <p:nvPr>
            <p:extLst/>
          </p:nvPr>
        </p:nvGraphicFramePr>
        <p:xfrm>
          <a:off x="1738313" y="1143000"/>
          <a:ext cx="8750175" cy="5310336"/>
        </p:xfrm>
        <a:graphic>
          <a:graphicData uri="http://schemas.openxmlformats.org/presentationml/2006/ole">
            <mc:AlternateContent xmlns:mc="http://schemas.openxmlformats.org/markup-compatibility/2006">
              <mc:Choice xmlns:v="urn:schemas-microsoft-com:vml" Requires="v">
                <p:oleObj spid="_x0000_s7175" name="Arkusz" r:id="rId4" imgW="9144108" imgH="4808160" progId="Excel.Sheet.8">
                  <p:embed/>
                </p:oleObj>
              </mc:Choice>
              <mc:Fallback>
                <p:oleObj name="Arkusz" r:id="rId4" imgW="9144108" imgH="4808160" progId="Excel.Sheet.8">
                  <p:embed/>
                  <p:pic>
                    <p:nvPicPr>
                      <p:cNvPr id="1026" name="Wykres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3" y="1143000"/>
                        <a:ext cx="8750175" cy="5310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trzałka w górę 1"/>
          <p:cNvSpPr/>
          <p:nvPr/>
        </p:nvSpPr>
        <p:spPr>
          <a:xfrm>
            <a:off x="3165418" y="5983833"/>
            <a:ext cx="576064"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imes New Roman"/>
            </a:endParaRPr>
          </a:p>
        </p:txBody>
      </p:sp>
      <p:sp>
        <p:nvSpPr>
          <p:cNvPr id="12" name="Strzałka w górę 11"/>
          <p:cNvSpPr/>
          <p:nvPr/>
        </p:nvSpPr>
        <p:spPr>
          <a:xfrm rot="10800000">
            <a:off x="6417469" y="2539258"/>
            <a:ext cx="576064"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Times New Roman"/>
            </a:endParaRPr>
          </a:p>
        </p:txBody>
      </p:sp>
    </p:spTree>
    <p:extLst>
      <p:ext uri="{BB962C8B-B14F-4D97-AF65-F5344CB8AC3E}">
        <p14:creationId xmlns:p14="http://schemas.microsoft.com/office/powerpoint/2010/main" val="407321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sz="quarter" idx="13"/>
          </p:nvPr>
        </p:nvSpPr>
        <p:spPr>
          <a:noFill/>
          <a:ln/>
        </p:spPr>
        <p:txBody>
          <a:bodyPr vert="horz" lIns="90488" tIns="44450" rIns="90488" bIns="44450" rtlCol="0">
            <a:normAutofit/>
          </a:bodyPr>
          <a:lstStyle/>
          <a:p>
            <a:r>
              <a:rPr lang="pl-PL">
                <a:latin typeface="Times New Roman" charset="0"/>
              </a:rPr>
              <a:t>nadczynność tarczycy</a:t>
            </a:r>
          </a:p>
          <a:p>
            <a:r>
              <a:rPr lang="pl-PL">
                <a:latin typeface="Times New Roman" charset="0"/>
              </a:rPr>
              <a:t>choroba wieńcowa</a:t>
            </a:r>
          </a:p>
          <a:p>
            <a:r>
              <a:rPr lang="pl-PL">
                <a:latin typeface="Times New Roman" charset="0"/>
              </a:rPr>
              <a:t>nadciśnienie tętnicze</a:t>
            </a:r>
          </a:p>
          <a:p>
            <a:r>
              <a:rPr lang="pl-PL">
                <a:latin typeface="Times New Roman" charset="0"/>
              </a:rPr>
              <a:t>pheochromocytoma</a:t>
            </a:r>
          </a:p>
          <a:p>
            <a:r>
              <a:rPr lang="pl-PL">
                <a:latin typeface="Times New Roman" charset="0"/>
              </a:rPr>
              <a:t>uzależnienie od alkoholu</a:t>
            </a:r>
          </a:p>
          <a:p>
            <a:r>
              <a:rPr lang="pl-PL">
                <a:latin typeface="Times New Roman" charset="0"/>
              </a:rPr>
              <a:t>narkomania, uzależnienie od BDA</a:t>
            </a:r>
          </a:p>
        </p:txBody>
      </p:sp>
      <p:sp>
        <p:nvSpPr>
          <p:cNvPr id="70658" name="Rectangle 2"/>
          <p:cNvSpPr>
            <a:spLocks noGrp="1" noChangeArrowheads="1"/>
          </p:cNvSpPr>
          <p:nvPr>
            <p:ph type="title"/>
          </p:nvPr>
        </p:nvSpPr>
        <p:spPr>
          <a:noFill/>
          <a:ln/>
        </p:spPr>
        <p:txBody>
          <a:bodyPr vert="horz" lIns="90488" tIns="44450" rIns="90488" bIns="44450" rtlCol="0" anchor="b" anchorCtr="0">
            <a:normAutofit fontScale="90000"/>
          </a:bodyPr>
          <a:lstStyle/>
          <a:p>
            <a:r>
              <a:rPr lang="pl-PL" sz="3200">
                <a:latin typeface="Times New Roman" charset="0"/>
              </a:rPr>
              <a:t>problemy somatyczne i psychiczne o obrazie “napadów paniki”</a:t>
            </a:r>
          </a:p>
        </p:txBody>
      </p:sp>
      <p:sp>
        <p:nvSpPr>
          <p:cNvPr id="6" name="Symbol zastępczy numeru slajdu 5"/>
          <p:cNvSpPr>
            <a:spLocks noGrp="1"/>
          </p:cNvSpPr>
          <p:nvPr>
            <p:ph type="sldNum" sz="quarter" idx="15"/>
          </p:nvPr>
        </p:nvSpPr>
        <p:spPr/>
        <p:txBody>
          <a:bodyPr/>
          <a:lstStyle/>
          <a:p>
            <a:fld id="{D83686E7-D1D6-4A3A-9C72-3D9430C00310}" type="slidenum">
              <a:rPr lang="pl-PL">
                <a:solidFill>
                  <a:srgbClr val="FFFFFF"/>
                </a:solidFill>
              </a:rPr>
              <a:pPr/>
              <a:t>90</a:t>
            </a:fld>
            <a:endParaRPr lang="pl-PL">
              <a:solidFill>
                <a:srgbClr val="FFFFFF"/>
              </a:solidFill>
            </a:endParaRPr>
          </a:p>
        </p:txBody>
      </p:sp>
    </p:spTree>
    <p:extLst>
      <p:ext uri="{BB962C8B-B14F-4D97-AF65-F5344CB8AC3E}">
        <p14:creationId xmlns:p14="http://schemas.microsoft.com/office/powerpoint/2010/main" val="3161530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dissolve">
                                      <p:cBhvr>
                                        <p:cTn id="7" dur="500"/>
                                        <p:tgtEl>
                                          <p:spTgt spid="70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dissolve">
                                      <p:cBhvr>
                                        <p:cTn id="12" dur="500"/>
                                        <p:tgtEl>
                                          <p:spTgt spid="706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dissolve">
                                      <p:cBhvr>
                                        <p:cTn id="17" dur="500"/>
                                        <p:tgtEl>
                                          <p:spTgt spid="706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659">
                                            <p:txEl>
                                              <p:pRg st="2" end="2"/>
                                            </p:txEl>
                                          </p:spTgt>
                                        </p:tgtEl>
                                        <p:attrNameLst>
                                          <p:attrName>style.visibility</p:attrName>
                                        </p:attrNameLst>
                                      </p:cBhvr>
                                      <p:to>
                                        <p:strVal val="visible"/>
                                      </p:to>
                                    </p:set>
                                    <p:animEffect transition="in" filter="dissolve">
                                      <p:cBhvr>
                                        <p:cTn id="22" dur="500"/>
                                        <p:tgtEl>
                                          <p:spTgt spid="706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0659">
                                            <p:txEl>
                                              <p:pRg st="3" end="3"/>
                                            </p:txEl>
                                          </p:spTgt>
                                        </p:tgtEl>
                                        <p:attrNameLst>
                                          <p:attrName>style.visibility</p:attrName>
                                        </p:attrNameLst>
                                      </p:cBhvr>
                                      <p:to>
                                        <p:strVal val="visible"/>
                                      </p:to>
                                    </p:set>
                                    <p:animEffect transition="in" filter="dissolve">
                                      <p:cBhvr>
                                        <p:cTn id="27" dur="500"/>
                                        <p:tgtEl>
                                          <p:spTgt spid="706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0659">
                                            <p:txEl>
                                              <p:pRg st="4" end="4"/>
                                            </p:txEl>
                                          </p:spTgt>
                                        </p:tgtEl>
                                        <p:attrNameLst>
                                          <p:attrName>style.visibility</p:attrName>
                                        </p:attrNameLst>
                                      </p:cBhvr>
                                      <p:to>
                                        <p:strVal val="visible"/>
                                      </p:to>
                                    </p:set>
                                    <p:animEffect transition="in" filter="dissolve">
                                      <p:cBhvr>
                                        <p:cTn id="32" dur="500"/>
                                        <p:tgtEl>
                                          <p:spTgt spid="706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0659">
                                            <p:txEl>
                                              <p:pRg st="5" end="5"/>
                                            </p:txEl>
                                          </p:spTgt>
                                        </p:tgtEl>
                                        <p:attrNameLst>
                                          <p:attrName>style.visibility</p:attrName>
                                        </p:attrNameLst>
                                      </p:cBhvr>
                                      <p:to>
                                        <p:strVal val="visible"/>
                                      </p:to>
                                    </p:set>
                                    <p:animEffect transition="in" filter="dissolve">
                                      <p:cBhvr>
                                        <p:cTn id="37" dur="500"/>
                                        <p:tgtEl>
                                          <p:spTgt spid="70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P spid="70658"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sz="quarter" idx="13"/>
          </p:nvPr>
        </p:nvSpPr>
        <p:spPr>
          <a:xfrm>
            <a:off x="1752600" y="1981200"/>
            <a:ext cx="3697288" cy="4114800"/>
          </a:xfrm>
        </p:spPr>
        <p:txBody>
          <a:bodyPr>
            <a:normAutofit fontScale="92500" lnSpcReduction="20000"/>
          </a:bodyPr>
          <a:lstStyle/>
          <a:p>
            <a:pPr lvl="2">
              <a:lnSpc>
                <a:spcPct val="90000"/>
              </a:lnSpc>
              <a:buFont typeface="Wingdings" pitchFamily="2" charset="2"/>
              <a:buNone/>
            </a:pPr>
            <a:r>
              <a:rPr lang="pl-PL" sz="1400"/>
              <a:t>A)</a:t>
            </a:r>
            <a:r>
              <a:rPr lang="pl-PL" sz="1400" b="1"/>
              <a:t>Napady lęku w ostatnim tygodniu:</a:t>
            </a:r>
          </a:p>
          <a:p>
            <a:pPr>
              <a:lnSpc>
                <a:spcPct val="90000"/>
              </a:lnSpc>
            </a:pPr>
            <a:r>
              <a:rPr lang="pl-PL" sz="1800" b="1"/>
              <a:t>A1.Częstość:</a:t>
            </a:r>
          </a:p>
          <a:p>
            <a:pPr lvl="2">
              <a:lnSpc>
                <a:spcPct val="90000"/>
              </a:lnSpc>
              <a:buFont typeface="Wingdings" pitchFamily="2" charset="2"/>
              <a:buChar char="q"/>
            </a:pPr>
            <a:r>
              <a:rPr lang="pl-PL" sz="1400" b="1"/>
              <a:t>0 – brak epizodów lęku </a:t>
            </a:r>
          </a:p>
          <a:p>
            <a:pPr lvl="2">
              <a:lnSpc>
                <a:spcPct val="90000"/>
              </a:lnSpc>
              <a:buFont typeface="Wingdings" pitchFamily="2" charset="2"/>
              <a:buChar char="q"/>
            </a:pPr>
            <a:r>
              <a:rPr lang="pl-PL" sz="1400" b="1"/>
              <a:t>1 – 1 napad lęku</a:t>
            </a:r>
          </a:p>
          <a:p>
            <a:pPr lvl="2">
              <a:lnSpc>
                <a:spcPct val="90000"/>
              </a:lnSpc>
              <a:buFont typeface="Wingdings" pitchFamily="2" charset="2"/>
              <a:buChar char="q"/>
            </a:pPr>
            <a:r>
              <a:rPr lang="pl-PL" sz="1400" b="1"/>
              <a:t>2 - 2-3 napady lęku</a:t>
            </a:r>
          </a:p>
          <a:p>
            <a:pPr lvl="2">
              <a:lnSpc>
                <a:spcPct val="90000"/>
              </a:lnSpc>
              <a:buFont typeface="Wingdings" pitchFamily="2" charset="2"/>
              <a:buChar char="q"/>
            </a:pPr>
            <a:r>
              <a:rPr lang="pl-PL" sz="1400" b="1"/>
              <a:t>3 - 4-6 napadów lęku</a:t>
            </a:r>
            <a:endParaRPr lang="pl-PL" sz="1800" b="1"/>
          </a:p>
          <a:p>
            <a:pPr lvl="2">
              <a:lnSpc>
                <a:spcPct val="90000"/>
              </a:lnSpc>
              <a:buFont typeface="Wingdings" pitchFamily="2" charset="2"/>
              <a:buChar char="q"/>
            </a:pPr>
            <a:r>
              <a:rPr lang="pl-PL" sz="1400" b="1"/>
              <a:t>4 - &gt; 6 napadów lęku</a:t>
            </a:r>
          </a:p>
          <a:p>
            <a:pPr>
              <a:lnSpc>
                <a:spcPct val="90000"/>
              </a:lnSpc>
            </a:pPr>
            <a:endParaRPr lang="pl-PL" sz="1800" b="1"/>
          </a:p>
          <a:p>
            <a:pPr>
              <a:lnSpc>
                <a:spcPct val="90000"/>
              </a:lnSpc>
            </a:pPr>
            <a:r>
              <a:rPr lang="pl-PL" sz="1800" b="1"/>
              <a:t>A2. Nasilenie:</a:t>
            </a:r>
          </a:p>
          <a:p>
            <a:pPr lvl="2">
              <a:lnSpc>
                <a:spcPct val="90000"/>
              </a:lnSpc>
              <a:buFont typeface="Wingdings" pitchFamily="2" charset="2"/>
              <a:buChar char="q"/>
            </a:pPr>
            <a:r>
              <a:rPr lang="pl-PL" sz="1400" b="1"/>
              <a:t>0 – brak epizodów lęku </a:t>
            </a:r>
          </a:p>
          <a:p>
            <a:pPr lvl="2">
              <a:lnSpc>
                <a:spcPct val="90000"/>
              </a:lnSpc>
              <a:buFont typeface="Wingdings" pitchFamily="2" charset="2"/>
              <a:buChar char="q"/>
            </a:pPr>
            <a:r>
              <a:rPr lang="pl-PL" sz="1400" b="1"/>
              <a:t>1 – lekkie nasilenie</a:t>
            </a:r>
          </a:p>
          <a:p>
            <a:pPr lvl="2">
              <a:lnSpc>
                <a:spcPct val="90000"/>
              </a:lnSpc>
              <a:buFont typeface="Wingdings" pitchFamily="2" charset="2"/>
              <a:buChar char="q"/>
            </a:pPr>
            <a:r>
              <a:rPr lang="pl-PL" sz="1400" b="1"/>
              <a:t>2 – umiarkowane nasilenie</a:t>
            </a:r>
          </a:p>
          <a:p>
            <a:pPr lvl="2">
              <a:lnSpc>
                <a:spcPct val="90000"/>
              </a:lnSpc>
              <a:buFont typeface="Wingdings" pitchFamily="2" charset="2"/>
              <a:buChar char="q"/>
            </a:pPr>
            <a:r>
              <a:rPr lang="pl-PL" sz="1400" b="1"/>
              <a:t>3 – znaczne nasilenie</a:t>
            </a:r>
          </a:p>
          <a:p>
            <a:pPr lvl="2">
              <a:lnSpc>
                <a:spcPct val="90000"/>
              </a:lnSpc>
              <a:buFont typeface="Wingdings" pitchFamily="2" charset="2"/>
              <a:buChar char="q"/>
            </a:pPr>
            <a:r>
              <a:rPr lang="pl-PL" sz="1400" b="1"/>
              <a:t>4 – krańcowe nasilenie</a:t>
            </a:r>
          </a:p>
          <a:p>
            <a:pPr>
              <a:lnSpc>
                <a:spcPct val="90000"/>
              </a:lnSpc>
            </a:pPr>
            <a:endParaRPr lang="pl-PL" sz="1800" b="1"/>
          </a:p>
        </p:txBody>
      </p:sp>
      <p:sp>
        <p:nvSpPr>
          <p:cNvPr id="27652" name="Rectangle 4"/>
          <p:cNvSpPr>
            <a:spLocks noGrp="1" noChangeArrowheads="1"/>
          </p:cNvSpPr>
          <p:nvPr>
            <p:ph sz="quarter" idx="14"/>
          </p:nvPr>
        </p:nvSpPr>
        <p:spPr>
          <a:xfrm>
            <a:off x="5599114" y="1981200"/>
            <a:ext cx="3697287" cy="4114800"/>
          </a:xfrm>
        </p:spPr>
        <p:txBody>
          <a:bodyPr/>
          <a:lstStyle/>
          <a:p>
            <a:pPr>
              <a:lnSpc>
                <a:spcPct val="70000"/>
              </a:lnSpc>
            </a:pPr>
            <a:r>
              <a:rPr lang="pl-PL" sz="1600" b="1"/>
              <a:t>A3. Średni czas trwania napadu:</a:t>
            </a:r>
          </a:p>
          <a:p>
            <a:pPr lvl="2">
              <a:lnSpc>
                <a:spcPct val="70000"/>
              </a:lnSpc>
              <a:buFont typeface="Wingdings" pitchFamily="2" charset="2"/>
              <a:buChar char="q"/>
            </a:pPr>
            <a:r>
              <a:rPr lang="pl-PL" sz="1200" b="1"/>
              <a:t>0 – brak epizodów lęku </a:t>
            </a:r>
          </a:p>
          <a:p>
            <a:pPr lvl="2">
              <a:lnSpc>
                <a:spcPct val="70000"/>
              </a:lnSpc>
              <a:buFont typeface="Wingdings" pitchFamily="2" charset="2"/>
              <a:buChar char="q"/>
            </a:pPr>
            <a:r>
              <a:rPr lang="pl-PL" sz="1200" b="1"/>
              <a:t>1 –  &lt; 10 minut</a:t>
            </a:r>
          </a:p>
          <a:p>
            <a:pPr lvl="2">
              <a:lnSpc>
                <a:spcPct val="70000"/>
              </a:lnSpc>
              <a:buFont typeface="Wingdings" pitchFamily="2" charset="2"/>
              <a:buChar char="q"/>
            </a:pPr>
            <a:r>
              <a:rPr lang="pl-PL" sz="1200" b="1"/>
              <a:t>2 – 10-60 minut</a:t>
            </a:r>
          </a:p>
          <a:p>
            <a:pPr lvl="2">
              <a:lnSpc>
                <a:spcPct val="70000"/>
              </a:lnSpc>
              <a:buFont typeface="Wingdings" pitchFamily="2" charset="2"/>
              <a:buChar char="q"/>
            </a:pPr>
            <a:r>
              <a:rPr lang="pl-PL" sz="1200" b="1"/>
              <a:t>3 – 1-2 godziny</a:t>
            </a:r>
          </a:p>
          <a:p>
            <a:pPr lvl="2">
              <a:lnSpc>
                <a:spcPct val="70000"/>
              </a:lnSpc>
              <a:buFont typeface="Wingdings" pitchFamily="2" charset="2"/>
              <a:buChar char="q"/>
            </a:pPr>
            <a:r>
              <a:rPr lang="pl-PL" sz="1200" b="1"/>
              <a:t>4 - &gt; 2 godziny</a:t>
            </a:r>
          </a:p>
          <a:p>
            <a:pPr>
              <a:lnSpc>
                <a:spcPct val="70000"/>
              </a:lnSpc>
            </a:pPr>
            <a:endParaRPr lang="pl-PL" sz="1600" b="1"/>
          </a:p>
          <a:p>
            <a:pPr>
              <a:lnSpc>
                <a:spcPct val="70000"/>
              </a:lnSpc>
            </a:pPr>
            <a:r>
              <a:rPr lang="pl-PL" sz="1600" b="1"/>
              <a:t>A4. Spontaniczność napadów:</a:t>
            </a:r>
          </a:p>
          <a:p>
            <a:pPr lvl="2">
              <a:lnSpc>
                <a:spcPct val="70000"/>
              </a:lnSpc>
              <a:buFont typeface="Wingdings" pitchFamily="2" charset="2"/>
              <a:buChar char="q"/>
            </a:pPr>
            <a:r>
              <a:rPr lang="pl-PL" sz="1200" b="1"/>
              <a:t>0 – zdecydowana większość nieoczekiwanych </a:t>
            </a:r>
          </a:p>
          <a:p>
            <a:pPr lvl="2">
              <a:lnSpc>
                <a:spcPct val="70000"/>
              </a:lnSpc>
              <a:buFont typeface="Wingdings" pitchFamily="2" charset="2"/>
              <a:buChar char="q"/>
            </a:pPr>
            <a:r>
              <a:rPr lang="pl-PL" sz="1200" b="1"/>
              <a:t>1 –większość nieoczekiwanych</a:t>
            </a:r>
          </a:p>
          <a:p>
            <a:pPr lvl="2">
              <a:lnSpc>
                <a:spcPct val="70000"/>
              </a:lnSpc>
              <a:buFont typeface="Wingdings" pitchFamily="2" charset="2"/>
              <a:buChar char="q"/>
            </a:pPr>
            <a:r>
              <a:rPr lang="pl-PL" sz="1200" b="1"/>
              <a:t>2 – równa ilość oczekiwanych i nieoczekiwanych</a:t>
            </a:r>
          </a:p>
          <a:p>
            <a:pPr lvl="2">
              <a:lnSpc>
                <a:spcPct val="70000"/>
              </a:lnSpc>
              <a:buFont typeface="Wingdings" pitchFamily="2" charset="2"/>
              <a:buChar char="q"/>
            </a:pPr>
            <a:r>
              <a:rPr lang="pl-PL" sz="1200" b="1"/>
              <a:t>3 – większość oczekiwanych</a:t>
            </a:r>
          </a:p>
          <a:p>
            <a:pPr lvl="2">
              <a:lnSpc>
                <a:spcPct val="70000"/>
              </a:lnSpc>
              <a:buFont typeface="Wingdings" pitchFamily="2" charset="2"/>
              <a:buChar char="q"/>
            </a:pPr>
            <a:r>
              <a:rPr lang="pl-PL" sz="1200" b="1"/>
              <a:t>4 – zdecydowana większość oczekiwanych</a:t>
            </a:r>
          </a:p>
          <a:p>
            <a:pPr>
              <a:lnSpc>
                <a:spcPct val="70000"/>
              </a:lnSpc>
            </a:pPr>
            <a:endParaRPr lang="pl-PL" sz="1800" b="1"/>
          </a:p>
          <a:p>
            <a:pPr>
              <a:lnSpc>
                <a:spcPct val="90000"/>
              </a:lnSpc>
            </a:pPr>
            <a:endParaRPr lang="pl-PL" sz="1800" b="1"/>
          </a:p>
          <a:p>
            <a:pPr>
              <a:lnSpc>
                <a:spcPct val="90000"/>
              </a:lnSpc>
            </a:pPr>
            <a:endParaRPr lang="pl-PL" sz="1800"/>
          </a:p>
          <a:p>
            <a:pPr>
              <a:lnSpc>
                <a:spcPct val="90000"/>
              </a:lnSpc>
            </a:pPr>
            <a:endParaRPr lang="pl-PL" sz="2400"/>
          </a:p>
        </p:txBody>
      </p:sp>
      <p:sp>
        <p:nvSpPr>
          <p:cNvPr id="27650" name="Rectangle 2"/>
          <p:cNvSpPr>
            <a:spLocks noGrp="1" noChangeArrowheads="1"/>
          </p:cNvSpPr>
          <p:nvPr>
            <p:ph type="title"/>
          </p:nvPr>
        </p:nvSpPr>
        <p:spPr>
          <a:xfrm>
            <a:off x="1752600" y="990600"/>
            <a:ext cx="7467600" cy="762000"/>
          </a:xfrm>
        </p:spPr>
        <p:txBody>
          <a:bodyPr/>
          <a:lstStyle/>
          <a:p>
            <a:r>
              <a:rPr lang="pl-PL"/>
              <a:t>PAS</a:t>
            </a:r>
          </a:p>
        </p:txBody>
      </p:sp>
    </p:spTree>
    <p:extLst>
      <p:ext uri="{BB962C8B-B14F-4D97-AF65-F5344CB8AC3E}">
        <p14:creationId xmlns:p14="http://schemas.microsoft.com/office/powerpoint/2010/main" val="1403804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dissolve">
                                      <p:cBhvr>
                                        <p:cTn id="12" dur="5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dissolve">
                                      <p:cBhvr>
                                        <p:cTn id="17" dur="500"/>
                                        <p:tgtEl>
                                          <p:spTgt spid="27651">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7651">
                                            <p:txEl>
                                              <p:pRg st="2" end="2"/>
                                            </p:txEl>
                                          </p:spTgt>
                                        </p:tgtEl>
                                        <p:attrNameLst>
                                          <p:attrName>style.visibility</p:attrName>
                                        </p:attrNameLst>
                                      </p:cBhvr>
                                      <p:to>
                                        <p:strVal val="visible"/>
                                      </p:to>
                                    </p:set>
                                    <p:animEffect transition="in" filter="dissolve">
                                      <p:cBhvr>
                                        <p:cTn id="20" dur="500"/>
                                        <p:tgtEl>
                                          <p:spTgt spid="27651">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7651">
                                            <p:txEl>
                                              <p:pRg st="3" end="3"/>
                                            </p:txEl>
                                          </p:spTgt>
                                        </p:tgtEl>
                                        <p:attrNameLst>
                                          <p:attrName>style.visibility</p:attrName>
                                        </p:attrNameLst>
                                      </p:cBhvr>
                                      <p:to>
                                        <p:strVal val="visible"/>
                                      </p:to>
                                    </p:set>
                                    <p:animEffect transition="in" filter="dissolve">
                                      <p:cBhvr>
                                        <p:cTn id="23" dur="500"/>
                                        <p:tgtEl>
                                          <p:spTgt spid="27651">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7651">
                                            <p:txEl>
                                              <p:pRg st="4" end="4"/>
                                            </p:txEl>
                                          </p:spTgt>
                                        </p:tgtEl>
                                        <p:attrNameLst>
                                          <p:attrName>style.visibility</p:attrName>
                                        </p:attrNameLst>
                                      </p:cBhvr>
                                      <p:to>
                                        <p:strVal val="visible"/>
                                      </p:to>
                                    </p:set>
                                    <p:animEffect transition="in" filter="dissolve">
                                      <p:cBhvr>
                                        <p:cTn id="26" dur="500"/>
                                        <p:tgtEl>
                                          <p:spTgt spid="27651">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7651">
                                            <p:txEl>
                                              <p:pRg st="5" end="5"/>
                                            </p:txEl>
                                          </p:spTgt>
                                        </p:tgtEl>
                                        <p:attrNameLst>
                                          <p:attrName>style.visibility</p:attrName>
                                        </p:attrNameLst>
                                      </p:cBhvr>
                                      <p:to>
                                        <p:strVal val="visible"/>
                                      </p:to>
                                    </p:set>
                                    <p:animEffect transition="in" filter="dissolve">
                                      <p:cBhvr>
                                        <p:cTn id="29" dur="500"/>
                                        <p:tgtEl>
                                          <p:spTgt spid="27651">
                                            <p:txEl>
                                              <p:pRg st="5" end="5"/>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dissolve">
                                      <p:cBhvr>
                                        <p:cTn id="32" dur="500"/>
                                        <p:tgtEl>
                                          <p:spTgt spid="276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651">
                                            <p:txEl>
                                              <p:pRg st="8" end="8"/>
                                            </p:txEl>
                                          </p:spTgt>
                                        </p:tgtEl>
                                        <p:attrNameLst>
                                          <p:attrName>style.visibility</p:attrName>
                                        </p:attrNameLst>
                                      </p:cBhvr>
                                      <p:to>
                                        <p:strVal val="visible"/>
                                      </p:to>
                                    </p:set>
                                    <p:animEffect transition="in" filter="dissolve">
                                      <p:cBhvr>
                                        <p:cTn id="37" dur="500"/>
                                        <p:tgtEl>
                                          <p:spTgt spid="27651">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7651">
                                            <p:txEl>
                                              <p:pRg st="9" end="9"/>
                                            </p:txEl>
                                          </p:spTgt>
                                        </p:tgtEl>
                                        <p:attrNameLst>
                                          <p:attrName>style.visibility</p:attrName>
                                        </p:attrNameLst>
                                      </p:cBhvr>
                                      <p:to>
                                        <p:strVal val="visible"/>
                                      </p:to>
                                    </p:set>
                                    <p:animEffect transition="in" filter="dissolve">
                                      <p:cBhvr>
                                        <p:cTn id="40" dur="500"/>
                                        <p:tgtEl>
                                          <p:spTgt spid="27651">
                                            <p:txEl>
                                              <p:pRg st="9" end="9"/>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7651">
                                            <p:txEl>
                                              <p:pRg st="10" end="10"/>
                                            </p:txEl>
                                          </p:spTgt>
                                        </p:tgtEl>
                                        <p:attrNameLst>
                                          <p:attrName>style.visibility</p:attrName>
                                        </p:attrNameLst>
                                      </p:cBhvr>
                                      <p:to>
                                        <p:strVal val="visible"/>
                                      </p:to>
                                    </p:set>
                                    <p:animEffect transition="in" filter="dissolve">
                                      <p:cBhvr>
                                        <p:cTn id="43" dur="500"/>
                                        <p:tgtEl>
                                          <p:spTgt spid="27651">
                                            <p:txEl>
                                              <p:pRg st="10" end="10"/>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7651">
                                            <p:txEl>
                                              <p:pRg st="11" end="11"/>
                                            </p:txEl>
                                          </p:spTgt>
                                        </p:tgtEl>
                                        <p:attrNameLst>
                                          <p:attrName>style.visibility</p:attrName>
                                        </p:attrNameLst>
                                      </p:cBhvr>
                                      <p:to>
                                        <p:strVal val="visible"/>
                                      </p:to>
                                    </p:set>
                                    <p:animEffect transition="in" filter="dissolve">
                                      <p:cBhvr>
                                        <p:cTn id="46" dur="500"/>
                                        <p:tgtEl>
                                          <p:spTgt spid="27651">
                                            <p:txEl>
                                              <p:pRg st="11" end="11"/>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7651">
                                            <p:txEl>
                                              <p:pRg st="12" end="12"/>
                                            </p:txEl>
                                          </p:spTgt>
                                        </p:tgtEl>
                                        <p:attrNameLst>
                                          <p:attrName>style.visibility</p:attrName>
                                        </p:attrNameLst>
                                      </p:cBhvr>
                                      <p:to>
                                        <p:strVal val="visible"/>
                                      </p:to>
                                    </p:set>
                                    <p:animEffect transition="in" filter="dissolve">
                                      <p:cBhvr>
                                        <p:cTn id="49" dur="500"/>
                                        <p:tgtEl>
                                          <p:spTgt spid="27651">
                                            <p:txEl>
                                              <p:pRg st="12" end="12"/>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7651">
                                            <p:txEl>
                                              <p:pRg st="13" end="13"/>
                                            </p:txEl>
                                          </p:spTgt>
                                        </p:tgtEl>
                                        <p:attrNameLst>
                                          <p:attrName>style.visibility</p:attrName>
                                        </p:attrNameLst>
                                      </p:cBhvr>
                                      <p:to>
                                        <p:strVal val="visible"/>
                                      </p:to>
                                    </p:set>
                                    <p:animEffect transition="in" filter="dissolve">
                                      <p:cBhvr>
                                        <p:cTn id="52" dur="500"/>
                                        <p:tgtEl>
                                          <p:spTgt spid="27651">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7652">
                                            <p:txEl>
                                              <p:pRg st="0" end="0"/>
                                            </p:txEl>
                                          </p:spTgt>
                                        </p:tgtEl>
                                        <p:attrNameLst>
                                          <p:attrName>style.visibility</p:attrName>
                                        </p:attrNameLst>
                                      </p:cBhvr>
                                      <p:to>
                                        <p:strVal val="visible"/>
                                      </p:to>
                                    </p:set>
                                    <p:animEffect transition="in" filter="dissolve">
                                      <p:cBhvr>
                                        <p:cTn id="57" dur="500"/>
                                        <p:tgtEl>
                                          <p:spTgt spid="27652">
                                            <p:txEl>
                                              <p:pRg st="0" end="0"/>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7652">
                                            <p:txEl>
                                              <p:pRg st="1" end="1"/>
                                            </p:txEl>
                                          </p:spTgt>
                                        </p:tgtEl>
                                        <p:attrNameLst>
                                          <p:attrName>style.visibility</p:attrName>
                                        </p:attrNameLst>
                                      </p:cBhvr>
                                      <p:to>
                                        <p:strVal val="visible"/>
                                      </p:to>
                                    </p:set>
                                    <p:animEffect transition="in" filter="dissolve">
                                      <p:cBhvr>
                                        <p:cTn id="60" dur="500"/>
                                        <p:tgtEl>
                                          <p:spTgt spid="27652">
                                            <p:txEl>
                                              <p:pRg st="1" end="1"/>
                                            </p:txEl>
                                          </p:spTgt>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7652">
                                            <p:txEl>
                                              <p:pRg st="2" end="2"/>
                                            </p:txEl>
                                          </p:spTgt>
                                        </p:tgtEl>
                                        <p:attrNameLst>
                                          <p:attrName>style.visibility</p:attrName>
                                        </p:attrNameLst>
                                      </p:cBhvr>
                                      <p:to>
                                        <p:strVal val="visible"/>
                                      </p:to>
                                    </p:set>
                                    <p:animEffect transition="in" filter="dissolve">
                                      <p:cBhvr>
                                        <p:cTn id="63" dur="500"/>
                                        <p:tgtEl>
                                          <p:spTgt spid="27652">
                                            <p:txEl>
                                              <p:pRg st="2" end="2"/>
                                            </p:txEl>
                                          </p:spTgt>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7652">
                                            <p:txEl>
                                              <p:pRg st="3" end="3"/>
                                            </p:txEl>
                                          </p:spTgt>
                                        </p:tgtEl>
                                        <p:attrNameLst>
                                          <p:attrName>style.visibility</p:attrName>
                                        </p:attrNameLst>
                                      </p:cBhvr>
                                      <p:to>
                                        <p:strVal val="visible"/>
                                      </p:to>
                                    </p:set>
                                    <p:animEffect transition="in" filter="dissolve">
                                      <p:cBhvr>
                                        <p:cTn id="66" dur="500"/>
                                        <p:tgtEl>
                                          <p:spTgt spid="27652">
                                            <p:txEl>
                                              <p:pRg st="3" end="3"/>
                                            </p:txEl>
                                          </p:spTgt>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7652">
                                            <p:txEl>
                                              <p:pRg st="4" end="4"/>
                                            </p:txEl>
                                          </p:spTgt>
                                        </p:tgtEl>
                                        <p:attrNameLst>
                                          <p:attrName>style.visibility</p:attrName>
                                        </p:attrNameLst>
                                      </p:cBhvr>
                                      <p:to>
                                        <p:strVal val="visible"/>
                                      </p:to>
                                    </p:set>
                                    <p:animEffect transition="in" filter="dissolve">
                                      <p:cBhvr>
                                        <p:cTn id="69" dur="500"/>
                                        <p:tgtEl>
                                          <p:spTgt spid="27652">
                                            <p:txEl>
                                              <p:pRg st="4" end="4"/>
                                            </p:txEl>
                                          </p:spTgt>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7652">
                                            <p:txEl>
                                              <p:pRg st="5" end="5"/>
                                            </p:txEl>
                                          </p:spTgt>
                                        </p:tgtEl>
                                        <p:attrNameLst>
                                          <p:attrName>style.visibility</p:attrName>
                                        </p:attrNameLst>
                                      </p:cBhvr>
                                      <p:to>
                                        <p:strVal val="visible"/>
                                      </p:to>
                                    </p:set>
                                    <p:animEffect transition="in" filter="dissolve">
                                      <p:cBhvr>
                                        <p:cTn id="72" dur="500"/>
                                        <p:tgtEl>
                                          <p:spTgt spid="2765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7652">
                                            <p:txEl>
                                              <p:pRg st="7" end="7"/>
                                            </p:txEl>
                                          </p:spTgt>
                                        </p:tgtEl>
                                        <p:attrNameLst>
                                          <p:attrName>style.visibility</p:attrName>
                                        </p:attrNameLst>
                                      </p:cBhvr>
                                      <p:to>
                                        <p:strVal val="visible"/>
                                      </p:to>
                                    </p:set>
                                    <p:animEffect transition="in" filter="dissolve">
                                      <p:cBhvr>
                                        <p:cTn id="77" dur="500"/>
                                        <p:tgtEl>
                                          <p:spTgt spid="27652">
                                            <p:txEl>
                                              <p:pRg st="7" end="7"/>
                                            </p:txEl>
                                          </p:spTgt>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7652">
                                            <p:txEl>
                                              <p:pRg st="8" end="8"/>
                                            </p:txEl>
                                          </p:spTgt>
                                        </p:tgtEl>
                                        <p:attrNameLst>
                                          <p:attrName>style.visibility</p:attrName>
                                        </p:attrNameLst>
                                      </p:cBhvr>
                                      <p:to>
                                        <p:strVal val="visible"/>
                                      </p:to>
                                    </p:set>
                                    <p:animEffect transition="in" filter="dissolve">
                                      <p:cBhvr>
                                        <p:cTn id="80" dur="500"/>
                                        <p:tgtEl>
                                          <p:spTgt spid="27652">
                                            <p:txEl>
                                              <p:pRg st="8" end="8"/>
                                            </p:txEl>
                                          </p:spTgt>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7652">
                                            <p:txEl>
                                              <p:pRg st="9" end="9"/>
                                            </p:txEl>
                                          </p:spTgt>
                                        </p:tgtEl>
                                        <p:attrNameLst>
                                          <p:attrName>style.visibility</p:attrName>
                                        </p:attrNameLst>
                                      </p:cBhvr>
                                      <p:to>
                                        <p:strVal val="visible"/>
                                      </p:to>
                                    </p:set>
                                    <p:animEffect transition="in" filter="dissolve">
                                      <p:cBhvr>
                                        <p:cTn id="83" dur="500"/>
                                        <p:tgtEl>
                                          <p:spTgt spid="27652">
                                            <p:txEl>
                                              <p:pRg st="9" end="9"/>
                                            </p:txEl>
                                          </p:spTgt>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7652">
                                            <p:txEl>
                                              <p:pRg st="10" end="10"/>
                                            </p:txEl>
                                          </p:spTgt>
                                        </p:tgtEl>
                                        <p:attrNameLst>
                                          <p:attrName>style.visibility</p:attrName>
                                        </p:attrNameLst>
                                      </p:cBhvr>
                                      <p:to>
                                        <p:strVal val="visible"/>
                                      </p:to>
                                    </p:set>
                                    <p:animEffect transition="in" filter="dissolve">
                                      <p:cBhvr>
                                        <p:cTn id="86" dur="500"/>
                                        <p:tgtEl>
                                          <p:spTgt spid="27652">
                                            <p:txEl>
                                              <p:pRg st="10" end="10"/>
                                            </p:txEl>
                                          </p:spTgt>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27652">
                                            <p:txEl>
                                              <p:pRg st="11" end="11"/>
                                            </p:txEl>
                                          </p:spTgt>
                                        </p:tgtEl>
                                        <p:attrNameLst>
                                          <p:attrName>style.visibility</p:attrName>
                                        </p:attrNameLst>
                                      </p:cBhvr>
                                      <p:to>
                                        <p:strVal val="visible"/>
                                      </p:to>
                                    </p:set>
                                    <p:animEffect transition="in" filter="dissolve">
                                      <p:cBhvr>
                                        <p:cTn id="89" dur="500"/>
                                        <p:tgtEl>
                                          <p:spTgt spid="27652">
                                            <p:txEl>
                                              <p:pRg st="11" end="11"/>
                                            </p:txEl>
                                          </p:spTgt>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27652">
                                            <p:txEl>
                                              <p:pRg st="12" end="12"/>
                                            </p:txEl>
                                          </p:spTgt>
                                        </p:tgtEl>
                                        <p:attrNameLst>
                                          <p:attrName>style.visibility</p:attrName>
                                        </p:attrNameLst>
                                      </p:cBhvr>
                                      <p:to>
                                        <p:strVal val="visible"/>
                                      </p:to>
                                    </p:set>
                                    <p:animEffect transition="in" filter="dissolve">
                                      <p:cBhvr>
                                        <p:cTn id="92" dur="500"/>
                                        <p:tgtEl>
                                          <p:spTgt spid="2765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2" grpId="0" build="p" autoUpdateAnimBg="0"/>
      <p:bldP spid="27650"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Zaburzenie </a:t>
            </a:r>
            <a:r>
              <a:rPr lang="pl-PL" dirty="0" err="1"/>
              <a:t>somatopodobne</a:t>
            </a:r>
            <a:endParaRPr lang="pl-PL" dirty="0"/>
          </a:p>
        </p:txBody>
      </p:sp>
      <p:sp>
        <p:nvSpPr>
          <p:cNvPr id="7" name="Symbol zastępczy tekstu 6"/>
          <p:cNvSpPr>
            <a:spLocks noGrp="1"/>
          </p:cNvSpPr>
          <p:nvPr>
            <p:ph type="subTitle" idx="1"/>
          </p:nvPr>
        </p:nvSpPr>
        <p:spPr/>
        <p:txBody>
          <a:bodyPr/>
          <a:lstStyle/>
          <a:p>
            <a:endParaRPr lang="pl-PL"/>
          </a:p>
        </p:txBody>
      </p:sp>
      <p:sp>
        <p:nvSpPr>
          <p:cNvPr id="5" name="Symbol zastępczy numeru slajdu 4"/>
          <p:cNvSpPr>
            <a:spLocks noGrp="1"/>
          </p:cNvSpPr>
          <p:nvPr>
            <p:ph type="sldNum" sz="quarter" idx="11"/>
          </p:nvPr>
        </p:nvSpPr>
        <p:spPr/>
        <p:txBody>
          <a:bodyPr/>
          <a:lstStyle/>
          <a:p>
            <a:fld id="{3DDCA22B-E9FF-469C-BD4A-307D81BEAF31}" type="slidenum">
              <a:rPr lang="pl-PL" smtClean="0">
                <a:solidFill>
                  <a:srgbClr val="000000"/>
                </a:solidFill>
              </a:rPr>
              <a:pPr/>
              <a:t>92</a:t>
            </a:fld>
            <a:endParaRPr lang="pl-PL">
              <a:solidFill>
                <a:srgbClr val="000000"/>
              </a:solidFill>
            </a:endParaRPr>
          </a:p>
        </p:txBody>
      </p:sp>
    </p:spTree>
    <p:extLst>
      <p:ext uri="{BB962C8B-B14F-4D97-AF65-F5344CB8AC3E}">
        <p14:creationId xmlns:p14="http://schemas.microsoft.com/office/powerpoint/2010/main" val="3426925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ymbol zastępczy numeru slajdu 3"/>
          <p:cNvSpPr>
            <a:spLocks noGrp="1"/>
          </p:cNvSpPr>
          <p:nvPr>
            <p:ph type="sldNum" sz="quarter" idx="11"/>
          </p:nvPr>
        </p:nvSpPr>
        <p:spPr/>
        <p:txBody>
          <a:bodyPr/>
          <a:lstStyle/>
          <a:p>
            <a:fld id="{B8E4DDFB-2BE8-4093-85D1-B59F8ED6BF72}" type="slidenum">
              <a:rPr lang="pl-PL">
                <a:solidFill>
                  <a:srgbClr val="FFFFFF"/>
                </a:solidFill>
              </a:rPr>
              <a:pPr/>
              <a:t>93</a:t>
            </a:fld>
            <a:endParaRPr lang="pl-PL">
              <a:solidFill>
                <a:srgbClr val="FFFFFF"/>
              </a:solidFill>
            </a:endParaRPr>
          </a:p>
        </p:txBody>
      </p:sp>
      <p:sp>
        <p:nvSpPr>
          <p:cNvPr id="77826" name="Rectangle 2"/>
          <p:cNvSpPr>
            <a:spLocks noChangeArrowheads="1"/>
          </p:cNvSpPr>
          <p:nvPr/>
        </p:nvSpPr>
        <p:spPr bwMode="auto">
          <a:xfrm>
            <a:off x="2209800" y="531814"/>
            <a:ext cx="7772400" cy="1298575"/>
          </a:xfrm>
          <a:prstGeom prst="rect">
            <a:avLst/>
          </a:prstGeom>
          <a:noFill/>
          <a:ln w="9525">
            <a:noFill/>
            <a:miter lim="800000"/>
            <a:headEnd/>
            <a:tailEnd/>
          </a:ln>
          <a:effectLst/>
        </p:spPr>
        <p:txBody>
          <a:bodyPr anchor="ctr">
            <a:spAutoFit/>
          </a:bodyPr>
          <a:lstStyle/>
          <a:p>
            <a:pPr algn="ctr" eaLnBrk="0" fontAlgn="base" hangingPunct="0">
              <a:lnSpc>
                <a:spcPct val="90000"/>
              </a:lnSpc>
              <a:spcBef>
                <a:spcPct val="0"/>
              </a:spcBef>
              <a:spcAft>
                <a:spcPct val="0"/>
              </a:spcAft>
            </a:pPr>
            <a:r>
              <a:rPr kumimoji="1" lang="pl-PL" sz="4400" b="1">
                <a:solidFill>
                  <a:srgbClr val="E3DCCF"/>
                </a:solidFill>
                <a:latin typeface="Times New Roman" charset="0"/>
                <a:cs typeface="Times New Roman" charset="0"/>
              </a:rPr>
              <a:t>Zaburzenie somatyzacyjne. </a:t>
            </a:r>
            <a:r>
              <a:rPr kumimoji="1" lang="en-US" sz="4400" b="1">
                <a:solidFill>
                  <a:srgbClr val="E3DCCF"/>
                </a:solidFill>
                <a:latin typeface="Times New Roman" charset="0"/>
                <a:cs typeface="Times New Roman" charset="0"/>
              </a:rPr>
              <a:t>F.45.0</a:t>
            </a:r>
            <a:r>
              <a:rPr kumimoji="1" lang="pl-PL" sz="4400">
                <a:solidFill>
                  <a:srgbClr val="E3DCCF"/>
                </a:solidFill>
                <a:latin typeface="Times New Roman" charset="0"/>
              </a:rPr>
              <a:t> </a:t>
            </a:r>
          </a:p>
        </p:txBody>
      </p:sp>
      <p:graphicFrame>
        <p:nvGraphicFramePr>
          <p:cNvPr id="77827" name="Group 3"/>
          <p:cNvGraphicFramePr>
            <a:graphicFrameLocks noGrp="1"/>
          </p:cNvGraphicFramePr>
          <p:nvPr/>
        </p:nvGraphicFramePr>
        <p:xfrm>
          <a:off x="2209800" y="1981200"/>
          <a:ext cx="7772400" cy="4114800"/>
        </p:xfrm>
        <a:graphic>
          <a:graphicData uri="http://schemas.openxmlformats.org/drawingml/2006/table">
            <a:tbl>
              <a:tblPr/>
              <a:tblGrid>
                <a:gridCol w="7772400">
                  <a:extLst>
                    <a:ext uri="{9D8B030D-6E8A-4147-A177-3AD203B41FA5}">
                      <a16:colId xmlns:a16="http://schemas.microsoft.com/office/drawing/2014/main" val="20000"/>
                    </a:ext>
                  </a:extLst>
                </a:gridCol>
              </a:tblGrid>
              <a:tr h="1371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2800" b="0" i="0" u="none" strike="noStrike" cap="none" normalizeH="0" baseline="0">
                          <a:ln>
                            <a:noFill/>
                          </a:ln>
                          <a:solidFill>
                            <a:schemeClr val="accent1"/>
                          </a:solidFill>
                          <a:effectLst>
                            <a:outerShdw blurRad="38100" dist="38100" dir="2700000" algn="tl">
                              <a:srgbClr val="000000"/>
                            </a:outerShdw>
                          </a:effectLst>
                          <a:latin typeface="Arial" charset="0"/>
                          <a:cs typeface="Times New Roman" charset="0"/>
                        </a:rPr>
                        <a:t>Co najmniej </a:t>
                      </a:r>
                      <a:r>
                        <a:rPr kumimoji="0" lang="pl-PL" sz="2800" b="1" i="1" u="none" strike="noStrike" cap="none" normalizeH="0" baseline="0">
                          <a:ln>
                            <a:noFill/>
                          </a:ln>
                          <a:solidFill>
                            <a:schemeClr val="accent1"/>
                          </a:solidFill>
                          <a:effectLst>
                            <a:outerShdw blurRad="38100" dist="38100" dir="2700000" algn="tl">
                              <a:srgbClr val="000000"/>
                            </a:outerShdw>
                          </a:effectLst>
                          <a:latin typeface="Arial" charset="0"/>
                          <a:cs typeface="Times New Roman" charset="0"/>
                        </a:rPr>
                        <a:t>2-letnia historia</a:t>
                      </a:r>
                      <a:r>
                        <a:rPr kumimoji="0" lang="pl-PL" sz="2800" b="0" i="0" u="none" strike="noStrike" cap="none" normalizeH="0" baseline="0">
                          <a:ln>
                            <a:noFill/>
                          </a:ln>
                          <a:solidFill>
                            <a:schemeClr val="accent1"/>
                          </a:solidFill>
                          <a:effectLst>
                            <a:outerShdw blurRad="38100" dist="38100" dir="2700000" algn="tl">
                              <a:srgbClr val="000000"/>
                            </a:outerShdw>
                          </a:effectLst>
                          <a:latin typeface="Arial" charset="0"/>
                          <a:cs typeface="Times New Roman" charset="0"/>
                        </a:rPr>
                        <a:t> r</a:t>
                      </a:r>
                      <a:r>
                        <a:rPr kumimoji="0" lang="pl-PL" sz="2800" b="0" i="0" u="none" strike="noStrike" cap="none" normalizeH="0" baseline="0">
                          <a:ln>
                            <a:noFill/>
                          </a:ln>
                          <a:solidFill>
                            <a:schemeClr val="accent1"/>
                          </a:solidFill>
                          <a:effectLst>
                            <a:outerShdw blurRad="38100" dist="38100" dir="2700000" algn="tl">
                              <a:srgbClr val="000000"/>
                            </a:outerShdw>
                          </a:effectLst>
                          <a:latin typeface="Times New Roman"/>
                          <a:cs typeface="Times New Roman" charset="0"/>
                        </a:rPr>
                        <a:t>ó</a:t>
                      </a:r>
                      <a:r>
                        <a:rPr kumimoji="0" lang="pl-PL" sz="2800" b="0" i="0" u="none" strike="noStrike" cap="none" normalizeH="0" baseline="0">
                          <a:ln>
                            <a:noFill/>
                          </a:ln>
                          <a:solidFill>
                            <a:schemeClr val="accent1"/>
                          </a:solidFill>
                          <a:effectLst>
                            <a:outerShdw blurRad="38100" dist="38100" dir="2700000" algn="tl">
                              <a:srgbClr val="000000"/>
                            </a:outerShdw>
                          </a:effectLst>
                          <a:latin typeface="Arial" charset="0"/>
                          <a:cs typeface="Times New Roman" charset="0"/>
                        </a:rPr>
                        <a:t>żnych dolegliwości fizycznych, nie wyjaśnionych w badaniach somatycznych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2800" b="0" i="0" u="none" strike="noStrike" cap="none" normalizeH="0" baseline="0">
                          <a:ln>
                            <a:noFill/>
                          </a:ln>
                          <a:solidFill>
                            <a:schemeClr val="accent1"/>
                          </a:solidFill>
                          <a:effectLst>
                            <a:outerShdw blurRad="38100" dist="38100" dir="2700000" algn="tl">
                              <a:srgbClr val="000000"/>
                            </a:outerShdw>
                          </a:effectLst>
                          <a:latin typeface="Arial" charset="0"/>
                          <a:cs typeface="Times New Roman" charset="0"/>
                        </a:rPr>
                        <a:t>Zaangażowanie w dolegliwości, lub poszukiwanie ich przyczyny w licznych konsultacjach lekarskich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2800" b="0" i="0" u="none" strike="noStrike" cap="none" normalizeH="0" baseline="0">
                          <a:ln>
                            <a:noFill/>
                          </a:ln>
                          <a:solidFill>
                            <a:schemeClr val="accent1"/>
                          </a:solidFill>
                          <a:effectLst>
                            <a:outerShdw blurRad="38100" dist="38100" dir="2700000" algn="tl">
                              <a:srgbClr val="000000"/>
                            </a:outerShdw>
                          </a:effectLst>
                          <a:latin typeface="Arial" charset="0"/>
                          <a:cs typeface="Times New Roman" charset="0"/>
                        </a:rPr>
                        <a:t>Nieprzyjmowanie  wyjaśnień  psychicznego podłoża dolegliwości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3489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ymbol zastępczy numeru slajdu 3"/>
          <p:cNvSpPr>
            <a:spLocks noGrp="1"/>
          </p:cNvSpPr>
          <p:nvPr>
            <p:ph type="sldNum" sz="quarter" idx="11"/>
          </p:nvPr>
        </p:nvSpPr>
        <p:spPr/>
        <p:txBody>
          <a:bodyPr/>
          <a:lstStyle/>
          <a:p>
            <a:fld id="{CF3568C3-4640-4D52-83CE-9F0326388A35}" type="slidenum">
              <a:rPr lang="pl-PL">
                <a:solidFill>
                  <a:srgbClr val="FFFFFF"/>
                </a:solidFill>
              </a:rPr>
              <a:pPr/>
              <a:t>94</a:t>
            </a:fld>
            <a:endParaRPr lang="pl-PL">
              <a:solidFill>
                <a:srgbClr val="FFFFFF"/>
              </a:solidFill>
            </a:endParaRPr>
          </a:p>
        </p:txBody>
      </p:sp>
      <p:sp>
        <p:nvSpPr>
          <p:cNvPr id="78850" name="Rectangle 2"/>
          <p:cNvSpPr>
            <a:spLocks noChangeArrowheads="1"/>
          </p:cNvSpPr>
          <p:nvPr/>
        </p:nvSpPr>
        <p:spPr bwMode="auto">
          <a:xfrm>
            <a:off x="2209800" y="531814"/>
            <a:ext cx="7772400" cy="1298575"/>
          </a:xfrm>
          <a:prstGeom prst="rect">
            <a:avLst/>
          </a:prstGeom>
          <a:noFill/>
          <a:ln w="9525">
            <a:noFill/>
            <a:miter lim="800000"/>
            <a:headEnd/>
            <a:tailEnd/>
          </a:ln>
          <a:effectLst/>
        </p:spPr>
        <p:txBody>
          <a:bodyPr anchor="ctr">
            <a:spAutoFit/>
          </a:bodyPr>
          <a:lstStyle/>
          <a:p>
            <a:pPr algn="ctr" eaLnBrk="0" fontAlgn="base" hangingPunct="0">
              <a:lnSpc>
                <a:spcPct val="90000"/>
              </a:lnSpc>
              <a:spcBef>
                <a:spcPct val="0"/>
              </a:spcBef>
              <a:spcAft>
                <a:spcPct val="0"/>
              </a:spcAft>
            </a:pPr>
            <a:r>
              <a:rPr kumimoji="1" lang="pl-PL" sz="4400" b="1">
                <a:solidFill>
                  <a:srgbClr val="E3DCCF"/>
                </a:solidFill>
                <a:latin typeface="Times New Roman" charset="0"/>
                <a:cs typeface="Times New Roman" charset="0"/>
              </a:rPr>
              <a:t>Zaburzenie somatyzacyjne. </a:t>
            </a:r>
            <a:r>
              <a:rPr kumimoji="1" lang="en-US" sz="4400" b="1">
                <a:solidFill>
                  <a:srgbClr val="E3DCCF"/>
                </a:solidFill>
                <a:latin typeface="Times New Roman" charset="0"/>
                <a:cs typeface="Times New Roman" charset="0"/>
              </a:rPr>
              <a:t>F.45.0</a:t>
            </a:r>
            <a:r>
              <a:rPr kumimoji="1" lang="pl-PL" sz="4400">
                <a:solidFill>
                  <a:srgbClr val="E3DCCF"/>
                </a:solidFill>
                <a:latin typeface="Times New Roman" charset="0"/>
              </a:rPr>
              <a:t> </a:t>
            </a:r>
            <a:r>
              <a:rPr kumimoji="1" lang="pl-PL" sz="3200">
                <a:solidFill>
                  <a:srgbClr val="E3DCCF"/>
                </a:solidFill>
                <a:latin typeface="Times New Roman" charset="0"/>
              </a:rPr>
              <a:t>- Dolegliwości</a:t>
            </a:r>
          </a:p>
        </p:txBody>
      </p:sp>
      <p:graphicFrame>
        <p:nvGraphicFramePr>
          <p:cNvPr id="78851" name="Group 3"/>
          <p:cNvGraphicFramePr>
            <a:graphicFrameLocks noGrp="1"/>
          </p:cNvGraphicFramePr>
          <p:nvPr/>
        </p:nvGraphicFramePr>
        <p:xfrm>
          <a:off x="2209800" y="1981200"/>
          <a:ext cx="7772400" cy="4019574"/>
        </p:xfrm>
        <a:graphic>
          <a:graphicData uri="http://schemas.openxmlformats.org/drawingml/2006/table">
            <a:tbl>
              <a:tblPr/>
              <a:tblGrid>
                <a:gridCol w="7772400">
                  <a:extLst>
                    <a:ext uri="{9D8B030D-6E8A-4147-A177-3AD203B41FA5}">
                      <a16:colId xmlns:a16="http://schemas.microsoft.com/office/drawing/2014/main" val="20000"/>
                    </a:ext>
                  </a:extLst>
                </a:gridCol>
              </a:tblGrid>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B</a:t>
                      </a:r>
                      <a:r>
                        <a:rPr kumimoji="0" lang="pl-PL" sz="1400" b="0" i="0" u="none" strike="noStrike" cap="none" normalizeH="0" baseline="0" dirty="0">
                          <a:ln>
                            <a:noFill/>
                          </a:ln>
                          <a:solidFill>
                            <a:schemeClr val="tx1"/>
                          </a:solidFill>
                          <a:effectLst>
                            <a:outerShdw blurRad="38100" dist="38100" dir="2700000" algn="tl">
                              <a:srgbClr val="000000"/>
                            </a:outerShdw>
                          </a:effectLst>
                          <a:latin typeface="Times New Roman"/>
                          <a:cs typeface="Times New Roman" charset="0"/>
                        </a:rPr>
                        <a:t>ó</a:t>
                      </a: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l brzucha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Nudności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Uczucie pełności w brzuchu lub wzdęcia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Wymioty lub zgaga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Uczucie przelewania w brzuchu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Duszność</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B</a:t>
                      </a:r>
                      <a:r>
                        <a:rPr kumimoji="0" lang="pl-PL" sz="1400" b="0" i="0" u="none" strike="noStrike" cap="none" normalizeH="0" baseline="0" dirty="0">
                          <a:ln>
                            <a:noFill/>
                          </a:ln>
                          <a:solidFill>
                            <a:schemeClr val="tx1"/>
                          </a:solidFill>
                          <a:effectLst>
                            <a:outerShdw blurRad="38100" dist="38100" dir="2700000" algn="tl">
                              <a:srgbClr val="000000"/>
                            </a:outerShdw>
                          </a:effectLst>
                          <a:latin typeface="Times New Roman"/>
                          <a:cs typeface="Times New Roman" charset="0"/>
                        </a:rPr>
                        <a:t>ó</a:t>
                      </a: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l w klatce piersiowej</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Dysuria, częste parcie na pęcherz</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Nieprzyjemne odczucia w okolicy genitali</a:t>
                      </a:r>
                      <a:r>
                        <a:rPr kumimoji="0" lang="pl-PL" sz="1400" b="0" i="0" u="none" strike="noStrike" cap="none" normalizeH="0" baseline="0" dirty="0">
                          <a:ln>
                            <a:noFill/>
                          </a:ln>
                          <a:solidFill>
                            <a:schemeClr val="tx1"/>
                          </a:solidFill>
                          <a:effectLst>
                            <a:outerShdw blurRad="38100" dist="38100" dir="2700000" algn="tl">
                              <a:srgbClr val="000000"/>
                            </a:outerShdw>
                          </a:effectLst>
                          <a:latin typeface="Times New Roman"/>
                          <a:cs typeface="Times New Roman" charset="0"/>
                        </a:rPr>
                        <a:t>ó</a:t>
                      </a: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Skargi na nieprzyjemne odczucia z pochwy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rumień lub blednięcie sk</a:t>
                      </a:r>
                      <a:r>
                        <a:rPr kumimoji="0" lang="pl-PL" sz="1400" b="0" i="0" u="none" strike="noStrike" cap="none" normalizeH="0" baseline="0" dirty="0">
                          <a:ln>
                            <a:noFill/>
                          </a:ln>
                          <a:solidFill>
                            <a:schemeClr val="tx1"/>
                          </a:solidFill>
                          <a:effectLst>
                            <a:outerShdw blurRad="38100" dist="38100" dir="2700000" algn="tl">
                              <a:srgbClr val="000000"/>
                            </a:outerShdw>
                          </a:effectLst>
                          <a:latin typeface="Times New Roman"/>
                          <a:cs typeface="Times New Roman" charset="0"/>
                        </a:rPr>
                        <a:t>ó</a:t>
                      </a: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ry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B</a:t>
                      </a:r>
                      <a:r>
                        <a:rPr kumimoji="0" lang="pl-PL" sz="1400" b="0" i="0" u="none" strike="noStrike" cap="none" normalizeH="0" baseline="0" dirty="0">
                          <a:ln>
                            <a:noFill/>
                          </a:ln>
                          <a:solidFill>
                            <a:schemeClr val="tx1"/>
                          </a:solidFill>
                          <a:effectLst>
                            <a:outerShdw blurRad="38100" dist="38100" dir="2700000" algn="tl">
                              <a:srgbClr val="000000"/>
                            </a:outerShdw>
                          </a:effectLst>
                          <a:latin typeface="Times New Roman"/>
                          <a:cs typeface="Times New Roman" charset="0"/>
                        </a:rPr>
                        <a:t>ó</a:t>
                      </a: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le kończyn lub staw</a:t>
                      </a:r>
                      <a:r>
                        <a:rPr kumimoji="0" lang="pl-PL" sz="1400" b="0" i="0" u="none" strike="noStrike" cap="none" normalizeH="0" baseline="0" dirty="0">
                          <a:ln>
                            <a:noFill/>
                          </a:ln>
                          <a:solidFill>
                            <a:schemeClr val="tx1"/>
                          </a:solidFill>
                          <a:effectLst>
                            <a:outerShdw blurRad="38100" dist="38100" dir="2700000" algn="tl">
                              <a:srgbClr val="000000"/>
                            </a:outerShdw>
                          </a:effectLst>
                          <a:latin typeface="Times New Roman"/>
                          <a:cs typeface="Times New Roman" charset="0"/>
                        </a:rPr>
                        <a:t>ó</a:t>
                      </a: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9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pl-PL" sz="14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charset="0"/>
                        </a:rPr>
                        <a:t>Uczucie drętwienia lub mrowienia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309229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dissolve">
                                      <p:cBhvr>
                                        <p:cTn id="7"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184597"/>
            <a:ext cx="10131425" cy="1456267"/>
          </a:xfrm>
        </p:spPr>
        <p:txBody>
          <a:bodyPr/>
          <a:lstStyle/>
          <a:p>
            <a:r>
              <a:rPr lang="pl-PL" dirty="0"/>
              <a:t># 1</a:t>
            </a:r>
          </a:p>
        </p:txBody>
      </p:sp>
      <p:sp>
        <p:nvSpPr>
          <p:cNvPr id="3" name="Symbol zastępczy zawartości 2"/>
          <p:cNvSpPr>
            <a:spLocks noGrp="1"/>
          </p:cNvSpPr>
          <p:nvPr>
            <p:ph idx="1"/>
          </p:nvPr>
        </p:nvSpPr>
        <p:spPr>
          <a:xfrm>
            <a:off x="685801" y="1223493"/>
            <a:ext cx="10131425" cy="5138670"/>
          </a:xfrm>
        </p:spPr>
        <p:txBody>
          <a:bodyPr>
            <a:normAutofit/>
          </a:bodyPr>
          <a:lstStyle/>
          <a:p>
            <a:r>
              <a:rPr lang="pl-PL" sz="2400" dirty="0"/>
              <a:t>26-letni student („</a:t>
            </a:r>
            <a:r>
              <a:rPr lang="pl-PL" sz="2400" i="1" dirty="0"/>
              <a:t>trochę spóźniony</a:t>
            </a:r>
            <a:r>
              <a:rPr lang="pl-PL" sz="2400" dirty="0"/>
              <a:t>”) filozofii, „</a:t>
            </a:r>
            <a:r>
              <a:rPr lang="pl-PL" sz="2400" i="1" dirty="0"/>
              <a:t>zaczyna pisać pracę magisterską</a:t>
            </a:r>
            <a:r>
              <a:rPr lang="pl-PL" sz="2400" dirty="0"/>
              <a:t>”. Wychowany w domu, w którym „wszystkich tylko można </a:t>
            </a:r>
            <a:r>
              <a:rPr lang="pl-PL" sz="2400" dirty="0" err="1"/>
              <a:t>znienawidzieć</a:t>
            </a:r>
            <a:r>
              <a:rPr lang="pl-PL" sz="2400" dirty="0"/>
              <a:t>”. Ojciec nie żyje od kilku lat „</a:t>
            </a:r>
            <a:r>
              <a:rPr lang="pl-PL" sz="2400" i="1" dirty="0"/>
              <a:t>był alkoholikiem i zapił się na śmierć</a:t>
            </a:r>
            <a:r>
              <a:rPr lang="pl-PL" sz="2400" dirty="0"/>
              <a:t>”. Matka jest nauczycielką na emeryturze, „</a:t>
            </a:r>
            <a:r>
              <a:rPr lang="pl-PL" sz="2400" i="1" dirty="0"/>
              <a:t>myślał, że przyczyną jej nieporadności jest mąż, ale od czasu śmierci jego ojca radzi sobie ze wszystkim jeszcze gorzej</a:t>
            </a:r>
            <a:r>
              <a:rPr lang="pl-PL" sz="2400" dirty="0"/>
              <a:t>”. Jest jedynakiem. </a:t>
            </a:r>
          </a:p>
          <a:p>
            <a:r>
              <a:rPr lang="pl-PL" sz="2400" dirty="0"/>
              <a:t>W szkole uczył się dobrze, „</a:t>
            </a:r>
            <a:r>
              <a:rPr lang="pl-PL" sz="2400" i="1" dirty="0"/>
              <a:t>aż do ósmej klasy, </a:t>
            </a:r>
            <a:r>
              <a:rPr lang="pl-PL" sz="2400" b="1" i="1" dirty="0"/>
              <a:t>gdy zachorował na serce... był leczony przez kardiologa, który mówił, że to nerwica </a:t>
            </a:r>
            <a:r>
              <a:rPr lang="pl-PL" sz="2400" b="1" i="1" u="sng" dirty="0"/>
              <a:t>serca</a:t>
            </a:r>
            <a:r>
              <a:rPr lang="pl-PL" sz="2400" b="1" i="1" dirty="0"/>
              <a:t>, a jego łapały ataki bólowe</a:t>
            </a:r>
            <a:r>
              <a:rPr lang="pl-PL" sz="2400" dirty="0"/>
              <a:t>”. Potem w okresie licealnym „</a:t>
            </a:r>
            <a:r>
              <a:rPr lang="pl-PL" sz="2400" i="1" dirty="0"/>
              <a:t>miał jedyny dobry okres w swoim życiu</a:t>
            </a:r>
            <a:r>
              <a:rPr lang="pl-PL" sz="2400" dirty="0"/>
              <a:t>”. </a:t>
            </a:r>
          </a:p>
          <a:p>
            <a:r>
              <a:rPr lang="pl-PL" sz="2400" b="1" dirty="0"/>
              <a:t>Od pierwszego roku studiów „</a:t>
            </a:r>
            <a:r>
              <a:rPr lang="pl-PL" sz="2400" b="1" i="1" dirty="0"/>
              <a:t>kłopoty ze zdrowiem</a:t>
            </a:r>
            <a:r>
              <a:rPr lang="pl-PL" sz="2400" dirty="0"/>
              <a:t>”. Z tego powodu </a:t>
            </a:r>
            <a:r>
              <a:rPr lang="pl-PL" sz="2400" b="1" dirty="0"/>
              <a:t>trzykrotnie korzystał z urlopu zdrowotnego. Dolegliwości zaczęły się od bólu żołądka, rozpoznano mu chorobę wrzodową, „</a:t>
            </a:r>
            <a:r>
              <a:rPr lang="pl-PL" sz="2400" b="1" i="1" dirty="0"/>
              <a:t>ale wrzodu nie stwierdzono</a:t>
            </a:r>
            <a:r>
              <a:rPr lang="pl-PL" sz="2400" dirty="0"/>
              <a:t>”. </a:t>
            </a:r>
          </a:p>
        </p:txBody>
      </p:sp>
    </p:spTree>
    <p:extLst>
      <p:ext uri="{BB962C8B-B14F-4D97-AF65-F5344CB8AC3E}">
        <p14:creationId xmlns:p14="http://schemas.microsoft.com/office/powerpoint/2010/main" val="3818998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1" y="120202"/>
            <a:ext cx="10131425" cy="1456267"/>
          </a:xfrm>
        </p:spPr>
        <p:txBody>
          <a:bodyPr/>
          <a:lstStyle/>
          <a:p>
            <a:r>
              <a:rPr lang="pl-PL" dirty="0"/>
              <a:t># 1 c.d.</a:t>
            </a:r>
          </a:p>
        </p:txBody>
      </p:sp>
      <p:sp>
        <p:nvSpPr>
          <p:cNvPr id="3" name="Symbol zastępczy zawartości 2"/>
          <p:cNvSpPr>
            <a:spLocks noGrp="1"/>
          </p:cNvSpPr>
          <p:nvPr>
            <p:ph idx="1"/>
          </p:nvPr>
        </p:nvSpPr>
        <p:spPr/>
        <p:txBody>
          <a:bodyPr>
            <a:noAutofit/>
          </a:bodyPr>
          <a:lstStyle/>
          <a:p>
            <a:r>
              <a:rPr lang="pl-PL" sz="2400" b="1" dirty="0"/>
              <a:t>Przez ponad rok łykał leki przeciwwrzodowe, stosował dietę. Po kilku miesiącach przerwy „</a:t>
            </a:r>
            <a:r>
              <a:rPr lang="pl-PL" sz="2400" b="1" i="1" dirty="0"/>
              <a:t>dolegliwości wrzodowe powróciły, tym razem ze zgagą, uczuciem pełności...okresowo miał wymioty</a:t>
            </a:r>
            <a:r>
              <a:rPr lang="pl-PL" sz="2400" b="1" dirty="0"/>
              <a:t>”. Dwukrotnie hospitalizowany na oddziale gastrologicznym, „</a:t>
            </a:r>
            <a:r>
              <a:rPr lang="pl-PL" sz="2400" b="1" i="1" dirty="0"/>
              <a:t>zgodził się nawet na gastroskopię...ale ta niczego nie wykazała</a:t>
            </a:r>
            <a:r>
              <a:rPr lang="pl-PL" sz="2400" dirty="0"/>
              <a:t>”. Spróbował leczyć się na zasadzie „klin klinem” i zaczął pić alkohol. Głównie czerwone wino. Po kilku </a:t>
            </a:r>
            <a:r>
              <a:rPr lang="pl-PL" sz="2400" b="1" dirty="0"/>
              <a:t>miesiącach przestraszył się, „</a:t>
            </a:r>
            <a:r>
              <a:rPr lang="pl-PL" sz="2400" b="1" i="1" dirty="0"/>
              <a:t>że może dostać raka wątroby</a:t>
            </a:r>
            <a:r>
              <a:rPr lang="pl-PL" sz="2400" dirty="0"/>
              <a:t>”. </a:t>
            </a:r>
          </a:p>
          <a:p>
            <a:r>
              <a:rPr lang="pl-PL" sz="2400" dirty="0"/>
              <a:t>Od ok. dwu lat przyjmuje leki uspokajające. Od roku jest to </a:t>
            </a:r>
            <a:r>
              <a:rPr lang="pl-PL" sz="2400" b="1" dirty="0" err="1"/>
              <a:t>estazolam</a:t>
            </a:r>
            <a:r>
              <a:rPr lang="pl-PL" sz="2400" b="1" dirty="0"/>
              <a:t>. W momencie przyjęcia na oddział bierze dziennie 6-8 tabletek tego leku. Próbował go przerwać, ale „</a:t>
            </a:r>
            <a:r>
              <a:rPr lang="pl-PL" sz="2400" b="1" i="1" dirty="0"/>
              <a:t>nie wychodziło... czuł się rozdrażniony</a:t>
            </a:r>
            <a:r>
              <a:rPr lang="pl-PL" sz="2400" b="1" dirty="0"/>
              <a:t>”. Ostatnio bóle w okolicy jąder, zaczął obawiać się, że może to być rak, „</a:t>
            </a:r>
            <a:r>
              <a:rPr lang="pl-PL" sz="2400" b="1" i="1" dirty="0"/>
              <a:t>tym bardziej, że ma częste parcie na mocz</a:t>
            </a:r>
            <a:r>
              <a:rPr lang="pl-PL" sz="2400" dirty="0"/>
              <a:t>”. </a:t>
            </a:r>
          </a:p>
        </p:txBody>
      </p:sp>
    </p:spTree>
    <p:extLst>
      <p:ext uri="{BB962C8B-B14F-4D97-AF65-F5344CB8AC3E}">
        <p14:creationId xmlns:p14="http://schemas.microsoft.com/office/powerpoint/2010/main" val="443182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0" y="-6600825"/>
            <a:ext cx="9144000" cy="800219"/>
          </a:xfrm>
          <a:prstGeom prst="rect">
            <a:avLst/>
          </a:prstGeom>
          <a:noFill/>
          <a:ln w="9525">
            <a:noFill/>
            <a:miter lim="800000"/>
            <a:headEnd/>
            <a:tailEnd/>
          </a:ln>
          <a:effectLst/>
        </p:spPr>
        <p:txBody>
          <a:bodyPr>
            <a:spAutoFit/>
          </a:bodyPr>
          <a:lstStyle/>
          <a:p>
            <a:r>
              <a:rPr lang="pl-PL" sz="1400" b="1">
                <a:solidFill>
                  <a:prstClr val="white"/>
                </a:solidFill>
                <a:latin typeface="Century Schoolbook" pitchFamily="18" charset="0"/>
                <a:cs typeface="Times New Roman" charset="0"/>
              </a:rPr>
              <a:t>IS. Zaburzenie somatyzacyjne. </a:t>
            </a:r>
            <a:r>
              <a:rPr lang="en-US" sz="1400" b="1">
                <a:solidFill>
                  <a:prstClr val="white"/>
                </a:solidFill>
                <a:latin typeface="Century Schoolbook" pitchFamily="18" charset="0"/>
                <a:cs typeface="Times New Roman" charset="0"/>
              </a:rPr>
              <a:t>F.45.0</a:t>
            </a:r>
            <a:endParaRPr lang="pl-PL" sz="1000">
              <a:solidFill>
                <a:prstClr val="white"/>
              </a:solidFill>
              <a:cs typeface="Times New Roman" charset="0"/>
            </a:endParaRPr>
          </a:p>
          <a:p>
            <a:pPr eaLnBrk="0" hangingPunct="0"/>
            <a:r>
              <a:rPr lang="en-US" sz="1400" b="1">
                <a:solidFill>
                  <a:prstClr val="white"/>
                </a:solidFill>
                <a:latin typeface="Century Schoolbook" pitchFamily="18" charset="0"/>
                <a:cs typeface="Times New Roman" charset="0"/>
              </a:rPr>
              <a:t> </a:t>
            </a:r>
            <a:endParaRPr lang="pl-PL" sz="1000">
              <a:solidFill>
                <a:prstClr val="white"/>
              </a:solidFill>
              <a:cs typeface="Times New Roman" charset="0"/>
            </a:endParaRPr>
          </a:p>
          <a:p>
            <a:pPr eaLnBrk="0" hangingPunct="0"/>
            <a:endParaRPr lang="pl-PL">
              <a:solidFill>
                <a:prstClr val="white"/>
              </a:solidFill>
            </a:endParaRPr>
          </a:p>
        </p:txBody>
      </p:sp>
      <p:grpSp>
        <p:nvGrpSpPr>
          <p:cNvPr id="17525" name="Group 117"/>
          <p:cNvGrpSpPr>
            <a:grpSpLocks/>
          </p:cNvGrpSpPr>
          <p:nvPr/>
        </p:nvGrpSpPr>
        <p:grpSpPr bwMode="auto">
          <a:xfrm>
            <a:off x="1524000" y="609601"/>
            <a:ext cx="8648700" cy="5776913"/>
            <a:chOff x="28" y="556"/>
            <a:chExt cx="2456" cy="11697"/>
          </a:xfrm>
        </p:grpSpPr>
        <p:sp>
          <p:nvSpPr>
            <p:cNvPr id="17411" name="Rectangle 3"/>
            <p:cNvSpPr>
              <a:spLocks noChangeArrowheads="1"/>
            </p:cNvSpPr>
            <p:nvPr/>
          </p:nvSpPr>
          <p:spPr bwMode="auto">
            <a:xfrm>
              <a:off x="28" y="556"/>
              <a:ext cx="198" cy="1226"/>
            </a:xfrm>
            <a:prstGeom prst="rect">
              <a:avLst/>
            </a:prstGeom>
            <a:noFill/>
            <a:ln w="9525">
              <a:noFill/>
              <a:miter lim="800000"/>
              <a:headEnd/>
              <a:tailEnd/>
            </a:ln>
            <a:effectLst/>
          </p:spPr>
          <p:txBody>
            <a:bodyPr/>
            <a:lstStyle/>
            <a:p>
              <a:r>
                <a:rPr lang="en-US" sz="1400">
                  <a:solidFill>
                    <a:prstClr val="white"/>
                  </a:solidFill>
                  <a:latin typeface="Century Schoolbook" pitchFamily="18" charset="0"/>
                  <a:cs typeface="Times New Roman" charset="0"/>
                </a:rPr>
                <a:t>IS</a:t>
              </a:r>
              <a:endParaRPr lang="pl-PL" sz="1000">
                <a:solidFill>
                  <a:prstClr val="white"/>
                </a:solidFill>
                <a:cs typeface="Times New Roman" charset="0"/>
              </a:endParaRPr>
            </a:p>
            <a:p>
              <a:pPr eaLnBrk="0" hangingPunct="0"/>
              <a:endParaRPr lang="pl-PL">
                <a:solidFill>
                  <a:prstClr val="white"/>
                </a:solidFill>
              </a:endParaRPr>
            </a:p>
          </p:txBody>
        </p:sp>
        <p:sp>
          <p:nvSpPr>
            <p:cNvPr id="17412" name="Rectangle 4"/>
            <p:cNvSpPr>
              <a:spLocks noChangeArrowheads="1"/>
            </p:cNvSpPr>
            <p:nvPr/>
          </p:nvSpPr>
          <p:spPr bwMode="auto">
            <a:xfrm>
              <a:off x="226" y="556"/>
              <a:ext cx="170" cy="1226"/>
            </a:xfrm>
            <a:prstGeom prst="rect">
              <a:avLst/>
            </a:prstGeom>
            <a:noFill/>
            <a:ln w="9525">
              <a:noFill/>
              <a:miter lim="800000"/>
              <a:headEnd/>
              <a:tailEnd/>
            </a:ln>
            <a:effectLst/>
          </p:spPr>
          <p:txBody>
            <a:bodyPr/>
            <a:lstStyle/>
            <a:p>
              <a:r>
                <a:rPr lang="en-US" sz="1400">
                  <a:solidFill>
                    <a:prstClr val="white"/>
                  </a:solidFill>
                  <a:latin typeface="Century Schoolbook" pitchFamily="18" charset="0"/>
                  <a:cs typeface="Times New Roman" charset="0"/>
                </a:rPr>
                <a:t>a</a:t>
              </a:r>
              <a:endParaRPr lang="pl-PL" sz="1000">
                <a:solidFill>
                  <a:prstClr val="white"/>
                </a:solidFill>
                <a:cs typeface="Times New Roman" charset="0"/>
              </a:endParaRPr>
            </a:p>
            <a:p>
              <a:pPr eaLnBrk="0" hangingPunct="0"/>
              <a:endParaRPr lang="pl-PL">
                <a:solidFill>
                  <a:prstClr val="white"/>
                </a:solidFill>
              </a:endParaRPr>
            </a:p>
          </p:txBody>
        </p:sp>
        <p:sp>
          <p:nvSpPr>
            <p:cNvPr id="17413" name="Rectangle 5"/>
            <p:cNvSpPr>
              <a:spLocks noChangeArrowheads="1"/>
            </p:cNvSpPr>
            <p:nvPr/>
          </p:nvSpPr>
          <p:spPr bwMode="auto">
            <a:xfrm>
              <a:off x="396" y="556"/>
              <a:ext cx="170" cy="1226"/>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14" name="Rectangle 6"/>
            <p:cNvSpPr>
              <a:spLocks noChangeArrowheads="1"/>
            </p:cNvSpPr>
            <p:nvPr/>
          </p:nvSpPr>
          <p:spPr bwMode="auto">
            <a:xfrm>
              <a:off x="566" y="556"/>
              <a:ext cx="1304" cy="1226"/>
            </a:xfrm>
            <a:prstGeom prst="rect">
              <a:avLst/>
            </a:prstGeom>
            <a:noFill/>
            <a:ln w="9525">
              <a:noFill/>
              <a:miter lim="800000"/>
              <a:headEnd/>
              <a:tailEnd/>
            </a:ln>
            <a:effectLst/>
          </p:spPr>
          <p:txBody>
            <a:bodyPr/>
            <a:lstStyle/>
            <a:p>
              <a:r>
                <a:rPr lang="pl-PL" sz="1400">
                  <a:solidFill>
                    <a:prstClr val="white"/>
                  </a:solidFill>
                  <a:latin typeface="Century Schoolbook" pitchFamily="18" charset="0"/>
                  <a:cs typeface="Times New Roman" charset="0"/>
                </a:rPr>
                <a:t>Co najmniej 2-letnia historia różnych dolegliwości fizycznych, nie wyjaśnionych w badaniach somatycznych ...</a:t>
              </a:r>
              <a:endParaRPr lang="pl-PL" sz="1000">
                <a:solidFill>
                  <a:prstClr val="white"/>
                </a:solidFill>
                <a:cs typeface="Times New Roman" charset="0"/>
              </a:endParaRPr>
            </a:p>
            <a:p>
              <a:pPr eaLnBrk="0" hangingPunct="0"/>
              <a:endParaRPr lang="pl-PL">
                <a:solidFill>
                  <a:prstClr val="white"/>
                </a:solidFill>
              </a:endParaRPr>
            </a:p>
          </p:txBody>
        </p:sp>
        <p:sp>
          <p:nvSpPr>
            <p:cNvPr id="17415" name="Rectangle 7"/>
            <p:cNvSpPr>
              <a:spLocks noChangeArrowheads="1"/>
            </p:cNvSpPr>
            <p:nvPr/>
          </p:nvSpPr>
          <p:spPr bwMode="auto">
            <a:xfrm>
              <a:off x="1870" y="556"/>
              <a:ext cx="274" cy="1226"/>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16" name="Rectangle 8"/>
            <p:cNvSpPr>
              <a:spLocks noChangeArrowheads="1"/>
            </p:cNvSpPr>
            <p:nvPr/>
          </p:nvSpPr>
          <p:spPr bwMode="auto">
            <a:xfrm>
              <a:off x="2144" y="556"/>
              <a:ext cx="340" cy="1226"/>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17" name="Rectangle 9"/>
            <p:cNvSpPr>
              <a:spLocks noChangeArrowheads="1"/>
            </p:cNvSpPr>
            <p:nvPr/>
          </p:nvSpPr>
          <p:spPr bwMode="auto">
            <a:xfrm>
              <a:off x="28" y="1782"/>
              <a:ext cx="198" cy="1092"/>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18" name="Rectangle 10"/>
            <p:cNvSpPr>
              <a:spLocks noChangeArrowheads="1"/>
            </p:cNvSpPr>
            <p:nvPr/>
          </p:nvSpPr>
          <p:spPr bwMode="auto">
            <a:xfrm>
              <a:off x="226" y="1782"/>
              <a:ext cx="170" cy="1092"/>
            </a:xfrm>
            <a:prstGeom prst="rect">
              <a:avLst/>
            </a:prstGeom>
            <a:noFill/>
            <a:ln w="9525">
              <a:noFill/>
              <a:miter lim="800000"/>
              <a:headEnd/>
              <a:tailEnd/>
            </a:ln>
            <a:effectLst/>
          </p:spPr>
          <p:txBody>
            <a:bodyPr/>
            <a:lstStyle/>
            <a:p>
              <a:r>
                <a:rPr lang="pl-PL" sz="1400">
                  <a:solidFill>
                    <a:prstClr val="white"/>
                  </a:solidFill>
                  <a:latin typeface="Century Schoolbook" pitchFamily="18" charset="0"/>
                  <a:cs typeface="Times New Roman" charset="0"/>
                </a:rPr>
                <a:t>b</a:t>
              </a:r>
              <a:endParaRPr lang="pl-PL" sz="1000">
                <a:solidFill>
                  <a:prstClr val="white"/>
                </a:solidFill>
                <a:cs typeface="Times New Roman" charset="0"/>
              </a:endParaRPr>
            </a:p>
            <a:p>
              <a:pPr eaLnBrk="0" hangingPunct="0"/>
              <a:endParaRPr lang="pl-PL">
                <a:solidFill>
                  <a:prstClr val="white"/>
                </a:solidFill>
              </a:endParaRPr>
            </a:p>
          </p:txBody>
        </p:sp>
        <p:sp>
          <p:nvSpPr>
            <p:cNvPr id="17419" name="Rectangle 11"/>
            <p:cNvSpPr>
              <a:spLocks noChangeArrowheads="1"/>
            </p:cNvSpPr>
            <p:nvPr/>
          </p:nvSpPr>
          <p:spPr bwMode="auto">
            <a:xfrm>
              <a:off x="396" y="1782"/>
              <a:ext cx="170" cy="1092"/>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20" name="Rectangle 12"/>
            <p:cNvSpPr>
              <a:spLocks noChangeArrowheads="1"/>
            </p:cNvSpPr>
            <p:nvPr/>
          </p:nvSpPr>
          <p:spPr bwMode="auto">
            <a:xfrm>
              <a:off x="566" y="1782"/>
              <a:ext cx="1304" cy="1092"/>
            </a:xfrm>
            <a:prstGeom prst="rect">
              <a:avLst/>
            </a:prstGeom>
            <a:noFill/>
            <a:ln w="9525">
              <a:noFill/>
              <a:miter lim="800000"/>
              <a:headEnd/>
              <a:tailEnd/>
            </a:ln>
            <a:effectLst/>
          </p:spPr>
          <p:txBody>
            <a:bodyPr/>
            <a:lstStyle/>
            <a:p>
              <a:r>
                <a:rPr lang="pl-PL" sz="1400">
                  <a:solidFill>
                    <a:prstClr val="white"/>
                  </a:solidFill>
                  <a:latin typeface="Century Schoolbook" pitchFamily="18" charset="0"/>
                  <a:cs typeface="Times New Roman" charset="0"/>
                </a:rPr>
                <a:t>Zaangażowanie w dolegliwości, lub poszukiwanie ich przyczyny w licznych konsultacjach lekarskich ...</a:t>
              </a:r>
              <a:endParaRPr lang="pl-PL" sz="1000">
                <a:solidFill>
                  <a:prstClr val="white"/>
                </a:solidFill>
                <a:cs typeface="Times New Roman" charset="0"/>
              </a:endParaRPr>
            </a:p>
            <a:p>
              <a:pPr eaLnBrk="0" hangingPunct="0"/>
              <a:endParaRPr lang="pl-PL">
                <a:solidFill>
                  <a:prstClr val="white"/>
                </a:solidFill>
              </a:endParaRPr>
            </a:p>
          </p:txBody>
        </p:sp>
        <p:sp>
          <p:nvSpPr>
            <p:cNvPr id="17421" name="Rectangle 13"/>
            <p:cNvSpPr>
              <a:spLocks noChangeArrowheads="1"/>
            </p:cNvSpPr>
            <p:nvPr/>
          </p:nvSpPr>
          <p:spPr bwMode="auto">
            <a:xfrm>
              <a:off x="1870" y="1782"/>
              <a:ext cx="274" cy="1092"/>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22" name="Rectangle 14"/>
            <p:cNvSpPr>
              <a:spLocks noChangeArrowheads="1"/>
            </p:cNvSpPr>
            <p:nvPr/>
          </p:nvSpPr>
          <p:spPr bwMode="auto">
            <a:xfrm>
              <a:off x="2144" y="1782"/>
              <a:ext cx="340" cy="1092"/>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23" name="Rectangle 15"/>
            <p:cNvSpPr>
              <a:spLocks noChangeArrowheads="1"/>
            </p:cNvSpPr>
            <p:nvPr/>
          </p:nvSpPr>
          <p:spPr bwMode="auto">
            <a:xfrm>
              <a:off x="28" y="2874"/>
              <a:ext cx="198" cy="824"/>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24" name="Rectangle 16"/>
            <p:cNvSpPr>
              <a:spLocks noChangeArrowheads="1"/>
            </p:cNvSpPr>
            <p:nvPr/>
          </p:nvSpPr>
          <p:spPr bwMode="auto">
            <a:xfrm>
              <a:off x="226" y="2874"/>
              <a:ext cx="170" cy="824"/>
            </a:xfrm>
            <a:prstGeom prst="rect">
              <a:avLst/>
            </a:prstGeom>
            <a:noFill/>
            <a:ln w="9525">
              <a:noFill/>
              <a:miter lim="800000"/>
              <a:headEnd/>
              <a:tailEnd/>
            </a:ln>
            <a:effectLst/>
          </p:spPr>
          <p:txBody>
            <a:bodyPr/>
            <a:lstStyle/>
            <a:p>
              <a:r>
                <a:rPr lang="pl-PL" sz="1400">
                  <a:solidFill>
                    <a:prstClr val="white"/>
                  </a:solidFill>
                  <a:latin typeface="Century Schoolbook" pitchFamily="18" charset="0"/>
                  <a:cs typeface="Times New Roman" charset="0"/>
                </a:rPr>
                <a:t>c</a:t>
              </a:r>
              <a:endParaRPr lang="pl-PL" sz="1000">
                <a:solidFill>
                  <a:prstClr val="white"/>
                </a:solidFill>
                <a:cs typeface="Times New Roman" charset="0"/>
              </a:endParaRPr>
            </a:p>
            <a:p>
              <a:pPr eaLnBrk="0" hangingPunct="0"/>
              <a:endParaRPr lang="pl-PL">
                <a:solidFill>
                  <a:prstClr val="white"/>
                </a:solidFill>
              </a:endParaRPr>
            </a:p>
          </p:txBody>
        </p:sp>
        <p:sp>
          <p:nvSpPr>
            <p:cNvPr id="17425" name="Rectangle 17"/>
            <p:cNvSpPr>
              <a:spLocks noChangeArrowheads="1"/>
            </p:cNvSpPr>
            <p:nvPr/>
          </p:nvSpPr>
          <p:spPr bwMode="auto">
            <a:xfrm>
              <a:off x="396" y="2874"/>
              <a:ext cx="170" cy="824"/>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26" name="Rectangle 18"/>
            <p:cNvSpPr>
              <a:spLocks noChangeArrowheads="1"/>
            </p:cNvSpPr>
            <p:nvPr/>
          </p:nvSpPr>
          <p:spPr bwMode="auto">
            <a:xfrm>
              <a:off x="566" y="2874"/>
              <a:ext cx="1304" cy="824"/>
            </a:xfrm>
            <a:prstGeom prst="rect">
              <a:avLst/>
            </a:prstGeom>
            <a:noFill/>
            <a:ln w="9525">
              <a:noFill/>
              <a:miter lim="800000"/>
              <a:headEnd/>
              <a:tailEnd/>
            </a:ln>
            <a:effectLst/>
          </p:spPr>
          <p:txBody>
            <a:bodyPr/>
            <a:lstStyle/>
            <a:p>
              <a:r>
                <a:rPr lang="pl-PL" sz="1400">
                  <a:solidFill>
                    <a:prstClr val="white"/>
                  </a:solidFill>
                  <a:latin typeface="Century Schoolbook" pitchFamily="18" charset="0"/>
                  <a:cs typeface="Times New Roman" charset="0"/>
                </a:rPr>
                <a:t>Nieprzyjmowanie  wyjaśnień  psychicznego podłoża dolegliwości ...</a:t>
              </a:r>
              <a:endParaRPr lang="pl-PL" sz="1000">
                <a:solidFill>
                  <a:prstClr val="white"/>
                </a:solidFill>
                <a:cs typeface="Times New Roman" charset="0"/>
              </a:endParaRPr>
            </a:p>
            <a:p>
              <a:pPr eaLnBrk="0" hangingPunct="0"/>
              <a:endParaRPr lang="pl-PL">
                <a:solidFill>
                  <a:prstClr val="white"/>
                </a:solidFill>
              </a:endParaRPr>
            </a:p>
          </p:txBody>
        </p:sp>
        <p:sp>
          <p:nvSpPr>
            <p:cNvPr id="17427" name="Rectangle 19"/>
            <p:cNvSpPr>
              <a:spLocks noChangeArrowheads="1"/>
            </p:cNvSpPr>
            <p:nvPr/>
          </p:nvSpPr>
          <p:spPr bwMode="auto">
            <a:xfrm>
              <a:off x="1870" y="2874"/>
              <a:ext cx="274" cy="824"/>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28" name="Rectangle 20"/>
            <p:cNvSpPr>
              <a:spLocks noChangeArrowheads="1"/>
            </p:cNvSpPr>
            <p:nvPr/>
          </p:nvSpPr>
          <p:spPr bwMode="auto">
            <a:xfrm>
              <a:off x="2144" y="2874"/>
              <a:ext cx="340" cy="824"/>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29" name="Rectangle 21"/>
            <p:cNvSpPr>
              <a:spLocks noChangeArrowheads="1"/>
            </p:cNvSpPr>
            <p:nvPr/>
          </p:nvSpPr>
          <p:spPr bwMode="auto">
            <a:xfrm>
              <a:off x="28" y="3698"/>
              <a:ext cx="198"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30" name="Rectangle 22"/>
            <p:cNvSpPr>
              <a:spLocks noChangeArrowheads="1"/>
            </p:cNvSpPr>
            <p:nvPr/>
          </p:nvSpPr>
          <p:spPr bwMode="auto">
            <a:xfrm>
              <a:off x="226" y="3698"/>
              <a:ext cx="170" cy="538"/>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d</a:t>
              </a:r>
              <a:endParaRPr lang="pl-PL" sz="1000">
                <a:solidFill>
                  <a:prstClr val="white"/>
                </a:solidFill>
                <a:cs typeface="Times New Roman" charset="0"/>
              </a:endParaRPr>
            </a:p>
            <a:p>
              <a:pPr eaLnBrk="0" hangingPunct="0"/>
              <a:endParaRPr lang="pl-PL">
                <a:solidFill>
                  <a:prstClr val="white"/>
                </a:solidFill>
              </a:endParaRPr>
            </a:p>
          </p:txBody>
        </p:sp>
        <p:sp>
          <p:nvSpPr>
            <p:cNvPr id="17431" name="Rectangle 23"/>
            <p:cNvSpPr>
              <a:spLocks noChangeArrowheads="1"/>
            </p:cNvSpPr>
            <p:nvPr/>
          </p:nvSpPr>
          <p:spPr bwMode="auto">
            <a:xfrm>
              <a:off x="396" y="3698"/>
              <a:ext cx="170"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32" name="Rectangle 24"/>
            <p:cNvSpPr>
              <a:spLocks noChangeArrowheads="1"/>
            </p:cNvSpPr>
            <p:nvPr/>
          </p:nvSpPr>
          <p:spPr bwMode="auto">
            <a:xfrm>
              <a:off x="566" y="3698"/>
              <a:ext cx="1304" cy="538"/>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Dolegliwości somatyczne:</a:t>
              </a:r>
              <a:endParaRPr lang="pl-PL" sz="1000">
                <a:solidFill>
                  <a:prstClr val="white"/>
                </a:solidFill>
                <a:cs typeface="Times New Roman" charset="0"/>
              </a:endParaRPr>
            </a:p>
            <a:p>
              <a:pPr eaLnBrk="0" hangingPunct="0"/>
              <a:endParaRPr lang="pl-PL">
                <a:solidFill>
                  <a:prstClr val="white"/>
                </a:solidFill>
              </a:endParaRPr>
            </a:p>
          </p:txBody>
        </p:sp>
        <p:sp>
          <p:nvSpPr>
            <p:cNvPr id="17433" name="Rectangle 25"/>
            <p:cNvSpPr>
              <a:spLocks noChangeArrowheads="1"/>
            </p:cNvSpPr>
            <p:nvPr/>
          </p:nvSpPr>
          <p:spPr bwMode="auto">
            <a:xfrm>
              <a:off x="1870" y="3698"/>
              <a:ext cx="274"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34" name="Rectangle 26"/>
            <p:cNvSpPr>
              <a:spLocks noChangeArrowheads="1"/>
            </p:cNvSpPr>
            <p:nvPr/>
          </p:nvSpPr>
          <p:spPr bwMode="auto">
            <a:xfrm>
              <a:off x="2144" y="3698"/>
              <a:ext cx="340"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35" name="Rectangle 27"/>
            <p:cNvSpPr>
              <a:spLocks noChangeArrowheads="1"/>
            </p:cNvSpPr>
            <p:nvPr/>
          </p:nvSpPr>
          <p:spPr bwMode="auto">
            <a:xfrm>
              <a:off x="28" y="4236"/>
              <a:ext cx="198" cy="413"/>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36" name="Rectangle 28"/>
            <p:cNvSpPr>
              <a:spLocks noChangeArrowheads="1"/>
            </p:cNvSpPr>
            <p:nvPr/>
          </p:nvSpPr>
          <p:spPr bwMode="auto">
            <a:xfrm>
              <a:off x="226" y="4236"/>
              <a:ext cx="170" cy="413"/>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37" name="Rectangle 29"/>
            <p:cNvSpPr>
              <a:spLocks noChangeArrowheads="1"/>
            </p:cNvSpPr>
            <p:nvPr/>
          </p:nvSpPr>
          <p:spPr bwMode="auto">
            <a:xfrm>
              <a:off x="396" y="4236"/>
              <a:ext cx="170" cy="413"/>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1.</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438" name="Rectangle 30"/>
            <p:cNvSpPr>
              <a:spLocks noChangeArrowheads="1"/>
            </p:cNvSpPr>
            <p:nvPr/>
          </p:nvSpPr>
          <p:spPr bwMode="auto">
            <a:xfrm>
              <a:off x="566" y="4236"/>
              <a:ext cx="1304" cy="413"/>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Ból brzucha</a:t>
              </a:r>
              <a:endParaRPr lang="pl-PL" sz="1000">
                <a:solidFill>
                  <a:prstClr val="white"/>
                </a:solidFill>
                <a:cs typeface="Times New Roman" charset="0"/>
              </a:endParaRPr>
            </a:p>
            <a:p>
              <a:pPr eaLnBrk="0" hangingPunct="0"/>
              <a:endParaRPr lang="pl-PL">
                <a:solidFill>
                  <a:prstClr val="white"/>
                </a:solidFill>
              </a:endParaRPr>
            </a:p>
          </p:txBody>
        </p:sp>
        <p:sp>
          <p:nvSpPr>
            <p:cNvPr id="17439" name="Rectangle 31"/>
            <p:cNvSpPr>
              <a:spLocks noChangeArrowheads="1"/>
            </p:cNvSpPr>
            <p:nvPr/>
          </p:nvSpPr>
          <p:spPr bwMode="auto">
            <a:xfrm>
              <a:off x="1870" y="4236"/>
              <a:ext cx="274" cy="413"/>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40" name="Rectangle 32"/>
            <p:cNvSpPr>
              <a:spLocks noChangeArrowheads="1"/>
            </p:cNvSpPr>
            <p:nvPr/>
          </p:nvSpPr>
          <p:spPr bwMode="auto">
            <a:xfrm>
              <a:off x="2144" y="4236"/>
              <a:ext cx="340" cy="413"/>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41" name="Rectangle 33"/>
            <p:cNvSpPr>
              <a:spLocks noChangeArrowheads="1"/>
            </p:cNvSpPr>
            <p:nvPr/>
          </p:nvSpPr>
          <p:spPr bwMode="auto">
            <a:xfrm>
              <a:off x="28" y="4649"/>
              <a:ext cx="198" cy="413"/>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42" name="Rectangle 34"/>
            <p:cNvSpPr>
              <a:spLocks noChangeArrowheads="1"/>
            </p:cNvSpPr>
            <p:nvPr/>
          </p:nvSpPr>
          <p:spPr bwMode="auto">
            <a:xfrm>
              <a:off x="226" y="4649"/>
              <a:ext cx="170" cy="413"/>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43" name="Rectangle 35"/>
            <p:cNvSpPr>
              <a:spLocks noChangeArrowheads="1"/>
            </p:cNvSpPr>
            <p:nvPr/>
          </p:nvSpPr>
          <p:spPr bwMode="auto">
            <a:xfrm>
              <a:off x="396" y="4649"/>
              <a:ext cx="170" cy="413"/>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2.</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444" name="Rectangle 36"/>
            <p:cNvSpPr>
              <a:spLocks noChangeArrowheads="1"/>
            </p:cNvSpPr>
            <p:nvPr/>
          </p:nvSpPr>
          <p:spPr bwMode="auto">
            <a:xfrm>
              <a:off x="566" y="4649"/>
              <a:ext cx="1304" cy="413"/>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Nudności </a:t>
              </a:r>
              <a:endParaRPr lang="pl-PL" sz="1000">
                <a:solidFill>
                  <a:prstClr val="white"/>
                </a:solidFill>
                <a:cs typeface="Times New Roman" charset="0"/>
              </a:endParaRPr>
            </a:p>
            <a:p>
              <a:pPr eaLnBrk="0" hangingPunct="0"/>
              <a:endParaRPr lang="pl-PL">
                <a:solidFill>
                  <a:prstClr val="white"/>
                </a:solidFill>
              </a:endParaRPr>
            </a:p>
          </p:txBody>
        </p:sp>
        <p:sp>
          <p:nvSpPr>
            <p:cNvPr id="17445" name="Rectangle 37"/>
            <p:cNvSpPr>
              <a:spLocks noChangeArrowheads="1"/>
            </p:cNvSpPr>
            <p:nvPr/>
          </p:nvSpPr>
          <p:spPr bwMode="auto">
            <a:xfrm>
              <a:off x="1870" y="4649"/>
              <a:ext cx="274" cy="413"/>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46" name="Rectangle 38"/>
            <p:cNvSpPr>
              <a:spLocks noChangeArrowheads="1"/>
            </p:cNvSpPr>
            <p:nvPr/>
          </p:nvSpPr>
          <p:spPr bwMode="auto">
            <a:xfrm>
              <a:off x="2144" y="4649"/>
              <a:ext cx="340" cy="413"/>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47" name="Rectangle 39"/>
            <p:cNvSpPr>
              <a:spLocks noChangeArrowheads="1"/>
            </p:cNvSpPr>
            <p:nvPr/>
          </p:nvSpPr>
          <p:spPr bwMode="auto">
            <a:xfrm>
              <a:off x="28" y="5062"/>
              <a:ext cx="198"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48" name="Rectangle 40"/>
            <p:cNvSpPr>
              <a:spLocks noChangeArrowheads="1"/>
            </p:cNvSpPr>
            <p:nvPr/>
          </p:nvSpPr>
          <p:spPr bwMode="auto">
            <a:xfrm>
              <a:off x="226" y="5062"/>
              <a:ext cx="170"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49" name="Rectangle 41"/>
            <p:cNvSpPr>
              <a:spLocks noChangeArrowheads="1"/>
            </p:cNvSpPr>
            <p:nvPr/>
          </p:nvSpPr>
          <p:spPr bwMode="auto">
            <a:xfrm>
              <a:off x="396" y="5062"/>
              <a:ext cx="170" cy="538"/>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3.</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450" name="Rectangle 42"/>
            <p:cNvSpPr>
              <a:spLocks noChangeArrowheads="1"/>
            </p:cNvSpPr>
            <p:nvPr/>
          </p:nvSpPr>
          <p:spPr bwMode="auto">
            <a:xfrm>
              <a:off x="566" y="5062"/>
              <a:ext cx="1304" cy="538"/>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Uczucie pełności w brzuchu lub wzdęcia </a:t>
              </a:r>
              <a:endParaRPr lang="pl-PL" sz="1000">
                <a:solidFill>
                  <a:prstClr val="white"/>
                </a:solidFill>
                <a:cs typeface="Times New Roman" charset="0"/>
              </a:endParaRPr>
            </a:p>
            <a:p>
              <a:pPr eaLnBrk="0" hangingPunct="0"/>
              <a:endParaRPr lang="pl-PL">
                <a:solidFill>
                  <a:prstClr val="white"/>
                </a:solidFill>
              </a:endParaRPr>
            </a:p>
          </p:txBody>
        </p:sp>
        <p:sp>
          <p:nvSpPr>
            <p:cNvPr id="17451" name="Rectangle 43"/>
            <p:cNvSpPr>
              <a:spLocks noChangeArrowheads="1"/>
            </p:cNvSpPr>
            <p:nvPr/>
          </p:nvSpPr>
          <p:spPr bwMode="auto">
            <a:xfrm>
              <a:off x="1870" y="5062"/>
              <a:ext cx="274" cy="538"/>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52" name="Rectangle 44"/>
            <p:cNvSpPr>
              <a:spLocks noChangeArrowheads="1"/>
            </p:cNvSpPr>
            <p:nvPr/>
          </p:nvSpPr>
          <p:spPr bwMode="auto">
            <a:xfrm>
              <a:off x="2144" y="5062"/>
              <a:ext cx="340" cy="538"/>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53" name="Rectangle 45"/>
            <p:cNvSpPr>
              <a:spLocks noChangeArrowheads="1"/>
            </p:cNvSpPr>
            <p:nvPr/>
          </p:nvSpPr>
          <p:spPr bwMode="auto">
            <a:xfrm>
              <a:off x="28" y="5600"/>
              <a:ext cx="198" cy="413"/>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54" name="Rectangle 46"/>
            <p:cNvSpPr>
              <a:spLocks noChangeArrowheads="1"/>
            </p:cNvSpPr>
            <p:nvPr/>
          </p:nvSpPr>
          <p:spPr bwMode="auto">
            <a:xfrm>
              <a:off x="226" y="5600"/>
              <a:ext cx="170" cy="413"/>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55" name="Rectangle 47"/>
            <p:cNvSpPr>
              <a:spLocks noChangeArrowheads="1"/>
            </p:cNvSpPr>
            <p:nvPr/>
          </p:nvSpPr>
          <p:spPr bwMode="auto">
            <a:xfrm>
              <a:off x="396" y="5600"/>
              <a:ext cx="170" cy="413"/>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4.</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456" name="Rectangle 48"/>
            <p:cNvSpPr>
              <a:spLocks noChangeArrowheads="1"/>
            </p:cNvSpPr>
            <p:nvPr/>
          </p:nvSpPr>
          <p:spPr bwMode="auto">
            <a:xfrm>
              <a:off x="566" y="5600"/>
              <a:ext cx="1304" cy="413"/>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Wymioty lub zgaga</a:t>
              </a:r>
              <a:endParaRPr lang="pl-PL" sz="1000">
                <a:solidFill>
                  <a:prstClr val="white"/>
                </a:solidFill>
                <a:cs typeface="Times New Roman" charset="0"/>
              </a:endParaRPr>
            </a:p>
            <a:p>
              <a:pPr eaLnBrk="0" hangingPunct="0"/>
              <a:endParaRPr lang="pl-PL">
                <a:solidFill>
                  <a:prstClr val="white"/>
                </a:solidFill>
              </a:endParaRPr>
            </a:p>
          </p:txBody>
        </p:sp>
        <p:sp>
          <p:nvSpPr>
            <p:cNvPr id="17457" name="Rectangle 49"/>
            <p:cNvSpPr>
              <a:spLocks noChangeArrowheads="1"/>
            </p:cNvSpPr>
            <p:nvPr/>
          </p:nvSpPr>
          <p:spPr bwMode="auto">
            <a:xfrm>
              <a:off x="1870" y="5600"/>
              <a:ext cx="274" cy="413"/>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58" name="Rectangle 50"/>
            <p:cNvSpPr>
              <a:spLocks noChangeArrowheads="1"/>
            </p:cNvSpPr>
            <p:nvPr/>
          </p:nvSpPr>
          <p:spPr bwMode="auto">
            <a:xfrm>
              <a:off x="2144" y="5600"/>
              <a:ext cx="340" cy="413"/>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59" name="Rectangle 51"/>
            <p:cNvSpPr>
              <a:spLocks noChangeArrowheads="1"/>
            </p:cNvSpPr>
            <p:nvPr/>
          </p:nvSpPr>
          <p:spPr bwMode="auto">
            <a:xfrm>
              <a:off x="28" y="6013"/>
              <a:ext cx="198"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60" name="Rectangle 52"/>
            <p:cNvSpPr>
              <a:spLocks noChangeArrowheads="1"/>
            </p:cNvSpPr>
            <p:nvPr/>
          </p:nvSpPr>
          <p:spPr bwMode="auto">
            <a:xfrm>
              <a:off x="226" y="6013"/>
              <a:ext cx="170"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61" name="Rectangle 53"/>
            <p:cNvSpPr>
              <a:spLocks noChangeArrowheads="1"/>
            </p:cNvSpPr>
            <p:nvPr/>
          </p:nvSpPr>
          <p:spPr bwMode="auto">
            <a:xfrm>
              <a:off x="396" y="6013"/>
              <a:ext cx="170" cy="538"/>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5.</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462" name="Rectangle 54"/>
            <p:cNvSpPr>
              <a:spLocks noChangeArrowheads="1"/>
            </p:cNvSpPr>
            <p:nvPr/>
          </p:nvSpPr>
          <p:spPr bwMode="auto">
            <a:xfrm>
              <a:off x="566" y="6013"/>
              <a:ext cx="1304" cy="538"/>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Uczucie przelewania w brzuchu</a:t>
              </a:r>
              <a:endParaRPr lang="pl-PL" sz="1000">
                <a:solidFill>
                  <a:prstClr val="white"/>
                </a:solidFill>
                <a:cs typeface="Times New Roman" charset="0"/>
              </a:endParaRPr>
            </a:p>
            <a:p>
              <a:pPr eaLnBrk="0" hangingPunct="0"/>
              <a:endParaRPr lang="pl-PL">
                <a:solidFill>
                  <a:prstClr val="white"/>
                </a:solidFill>
              </a:endParaRPr>
            </a:p>
          </p:txBody>
        </p:sp>
        <p:sp>
          <p:nvSpPr>
            <p:cNvPr id="17463" name="Rectangle 55"/>
            <p:cNvSpPr>
              <a:spLocks noChangeArrowheads="1"/>
            </p:cNvSpPr>
            <p:nvPr/>
          </p:nvSpPr>
          <p:spPr bwMode="auto">
            <a:xfrm>
              <a:off x="1870" y="6013"/>
              <a:ext cx="274" cy="538"/>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64" name="Rectangle 56"/>
            <p:cNvSpPr>
              <a:spLocks noChangeArrowheads="1"/>
            </p:cNvSpPr>
            <p:nvPr/>
          </p:nvSpPr>
          <p:spPr bwMode="auto">
            <a:xfrm>
              <a:off x="2144" y="6013"/>
              <a:ext cx="340" cy="538"/>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65" name="Rectangle 57"/>
            <p:cNvSpPr>
              <a:spLocks noChangeArrowheads="1"/>
            </p:cNvSpPr>
            <p:nvPr/>
          </p:nvSpPr>
          <p:spPr bwMode="auto">
            <a:xfrm>
              <a:off x="28" y="6551"/>
              <a:ext cx="198" cy="413"/>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66" name="Rectangle 58"/>
            <p:cNvSpPr>
              <a:spLocks noChangeArrowheads="1"/>
            </p:cNvSpPr>
            <p:nvPr/>
          </p:nvSpPr>
          <p:spPr bwMode="auto">
            <a:xfrm>
              <a:off x="226" y="6551"/>
              <a:ext cx="170" cy="413"/>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67" name="Rectangle 59"/>
            <p:cNvSpPr>
              <a:spLocks noChangeArrowheads="1"/>
            </p:cNvSpPr>
            <p:nvPr/>
          </p:nvSpPr>
          <p:spPr bwMode="auto">
            <a:xfrm>
              <a:off x="396" y="6551"/>
              <a:ext cx="170" cy="413"/>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6.</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468" name="Rectangle 60"/>
            <p:cNvSpPr>
              <a:spLocks noChangeArrowheads="1"/>
            </p:cNvSpPr>
            <p:nvPr/>
          </p:nvSpPr>
          <p:spPr bwMode="auto">
            <a:xfrm>
              <a:off x="566" y="6551"/>
              <a:ext cx="1304" cy="413"/>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Duszność</a:t>
              </a:r>
              <a:endParaRPr lang="pl-PL" sz="1000">
                <a:solidFill>
                  <a:prstClr val="white"/>
                </a:solidFill>
                <a:cs typeface="Times New Roman" charset="0"/>
              </a:endParaRPr>
            </a:p>
            <a:p>
              <a:pPr eaLnBrk="0" hangingPunct="0"/>
              <a:endParaRPr lang="pl-PL">
                <a:solidFill>
                  <a:prstClr val="white"/>
                </a:solidFill>
              </a:endParaRPr>
            </a:p>
          </p:txBody>
        </p:sp>
        <p:sp>
          <p:nvSpPr>
            <p:cNvPr id="17469" name="Rectangle 61"/>
            <p:cNvSpPr>
              <a:spLocks noChangeArrowheads="1"/>
            </p:cNvSpPr>
            <p:nvPr/>
          </p:nvSpPr>
          <p:spPr bwMode="auto">
            <a:xfrm>
              <a:off x="1870" y="6551"/>
              <a:ext cx="274" cy="413"/>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70" name="Rectangle 62"/>
            <p:cNvSpPr>
              <a:spLocks noChangeArrowheads="1"/>
            </p:cNvSpPr>
            <p:nvPr/>
          </p:nvSpPr>
          <p:spPr bwMode="auto">
            <a:xfrm>
              <a:off x="2144" y="6551"/>
              <a:ext cx="340" cy="413"/>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71" name="Rectangle 63"/>
            <p:cNvSpPr>
              <a:spLocks noChangeArrowheads="1"/>
            </p:cNvSpPr>
            <p:nvPr/>
          </p:nvSpPr>
          <p:spPr bwMode="auto">
            <a:xfrm>
              <a:off x="28" y="6964"/>
              <a:ext cx="198" cy="413"/>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72" name="Rectangle 64"/>
            <p:cNvSpPr>
              <a:spLocks noChangeArrowheads="1"/>
            </p:cNvSpPr>
            <p:nvPr/>
          </p:nvSpPr>
          <p:spPr bwMode="auto">
            <a:xfrm>
              <a:off x="226" y="6964"/>
              <a:ext cx="170" cy="413"/>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73" name="Rectangle 65"/>
            <p:cNvSpPr>
              <a:spLocks noChangeArrowheads="1"/>
            </p:cNvSpPr>
            <p:nvPr/>
          </p:nvSpPr>
          <p:spPr bwMode="auto">
            <a:xfrm>
              <a:off x="396" y="6964"/>
              <a:ext cx="170" cy="413"/>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7.</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474" name="Rectangle 66"/>
            <p:cNvSpPr>
              <a:spLocks noChangeArrowheads="1"/>
            </p:cNvSpPr>
            <p:nvPr/>
          </p:nvSpPr>
          <p:spPr bwMode="auto">
            <a:xfrm>
              <a:off x="566" y="6964"/>
              <a:ext cx="1304" cy="413"/>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Ból w klatce piersiowej</a:t>
              </a:r>
              <a:endParaRPr lang="pl-PL" sz="1000">
                <a:solidFill>
                  <a:prstClr val="white"/>
                </a:solidFill>
                <a:cs typeface="Times New Roman" charset="0"/>
              </a:endParaRPr>
            </a:p>
            <a:p>
              <a:pPr eaLnBrk="0" hangingPunct="0"/>
              <a:endParaRPr lang="pl-PL">
                <a:solidFill>
                  <a:prstClr val="white"/>
                </a:solidFill>
              </a:endParaRPr>
            </a:p>
          </p:txBody>
        </p:sp>
        <p:sp>
          <p:nvSpPr>
            <p:cNvPr id="17475" name="Rectangle 67"/>
            <p:cNvSpPr>
              <a:spLocks noChangeArrowheads="1"/>
            </p:cNvSpPr>
            <p:nvPr/>
          </p:nvSpPr>
          <p:spPr bwMode="auto">
            <a:xfrm>
              <a:off x="1870" y="6964"/>
              <a:ext cx="274" cy="413"/>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76" name="Rectangle 68"/>
            <p:cNvSpPr>
              <a:spLocks noChangeArrowheads="1"/>
            </p:cNvSpPr>
            <p:nvPr/>
          </p:nvSpPr>
          <p:spPr bwMode="auto">
            <a:xfrm>
              <a:off x="2144" y="6964"/>
              <a:ext cx="340" cy="413"/>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77" name="Rectangle 69"/>
            <p:cNvSpPr>
              <a:spLocks noChangeArrowheads="1"/>
            </p:cNvSpPr>
            <p:nvPr/>
          </p:nvSpPr>
          <p:spPr bwMode="auto">
            <a:xfrm>
              <a:off x="28" y="7377"/>
              <a:ext cx="198"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78" name="Rectangle 70"/>
            <p:cNvSpPr>
              <a:spLocks noChangeArrowheads="1"/>
            </p:cNvSpPr>
            <p:nvPr/>
          </p:nvSpPr>
          <p:spPr bwMode="auto">
            <a:xfrm>
              <a:off x="226" y="7377"/>
              <a:ext cx="170"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79" name="Rectangle 71"/>
            <p:cNvSpPr>
              <a:spLocks noChangeArrowheads="1"/>
            </p:cNvSpPr>
            <p:nvPr/>
          </p:nvSpPr>
          <p:spPr bwMode="auto">
            <a:xfrm>
              <a:off x="396" y="7377"/>
              <a:ext cx="170" cy="538"/>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8.</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480" name="Rectangle 72"/>
            <p:cNvSpPr>
              <a:spLocks noChangeArrowheads="1"/>
            </p:cNvSpPr>
            <p:nvPr/>
          </p:nvSpPr>
          <p:spPr bwMode="auto">
            <a:xfrm>
              <a:off x="566" y="7377"/>
              <a:ext cx="1304" cy="538"/>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Dysuria, częste parcie na pęcherz</a:t>
              </a:r>
              <a:endParaRPr lang="pl-PL" sz="1000">
                <a:solidFill>
                  <a:prstClr val="white"/>
                </a:solidFill>
                <a:cs typeface="Times New Roman" charset="0"/>
              </a:endParaRPr>
            </a:p>
            <a:p>
              <a:pPr eaLnBrk="0" hangingPunct="0"/>
              <a:endParaRPr lang="pl-PL">
                <a:solidFill>
                  <a:prstClr val="white"/>
                </a:solidFill>
              </a:endParaRPr>
            </a:p>
          </p:txBody>
        </p:sp>
        <p:sp>
          <p:nvSpPr>
            <p:cNvPr id="17481" name="Rectangle 73"/>
            <p:cNvSpPr>
              <a:spLocks noChangeArrowheads="1"/>
            </p:cNvSpPr>
            <p:nvPr/>
          </p:nvSpPr>
          <p:spPr bwMode="auto">
            <a:xfrm>
              <a:off x="1870" y="7377"/>
              <a:ext cx="274" cy="538"/>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82" name="Rectangle 74"/>
            <p:cNvSpPr>
              <a:spLocks noChangeArrowheads="1"/>
            </p:cNvSpPr>
            <p:nvPr/>
          </p:nvSpPr>
          <p:spPr bwMode="auto">
            <a:xfrm>
              <a:off x="2144" y="7377"/>
              <a:ext cx="340" cy="538"/>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83" name="Rectangle 75"/>
            <p:cNvSpPr>
              <a:spLocks noChangeArrowheads="1"/>
            </p:cNvSpPr>
            <p:nvPr/>
          </p:nvSpPr>
          <p:spPr bwMode="auto">
            <a:xfrm>
              <a:off x="28" y="7915"/>
              <a:ext cx="198"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84" name="Rectangle 76"/>
            <p:cNvSpPr>
              <a:spLocks noChangeArrowheads="1"/>
            </p:cNvSpPr>
            <p:nvPr/>
          </p:nvSpPr>
          <p:spPr bwMode="auto">
            <a:xfrm>
              <a:off x="226" y="7915"/>
              <a:ext cx="170"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85" name="Rectangle 77"/>
            <p:cNvSpPr>
              <a:spLocks noChangeArrowheads="1"/>
            </p:cNvSpPr>
            <p:nvPr/>
          </p:nvSpPr>
          <p:spPr bwMode="auto">
            <a:xfrm>
              <a:off x="396" y="7915"/>
              <a:ext cx="170" cy="538"/>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9.</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486" name="Rectangle 78"/>
            <p:cNvSpPr>
              <a:spLocks noChangeArrowheads="1"/>
            </p:cNvSpPr>
            <p:nvPr/>
          </p:nvSpPr>
          <p:spPr bwMode="auto">
            <a:xfrm>
              <a:off x="566" y="7915"/>
              <a:ext cx="1304" cy="538"/>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Nieprzyjemne odczucia w okolicy genitaliów</a:t>
              </a:r>
              <a:endParaRPr lang="pl-PL" sz="1000">
                <a:solidFill>
                  <a:prstClr val="white"/>
                </a:solidFill>
                <a:cs typeface="Times New Roman" charset="0"/>
              </a:endParaRPr>
            </a:p>
            <a:p>
              <a:pPr eaLnBrk="0" hangingPunct="0"/>
              <a:endParaRPr lang="pl-PL">
                <a:solidFill>
                  <a:prstClr val="white"/>
                </a:solidFill>
              </a:endParaRPr>
            </a:p>
          </p:txBody>
        </p:sp>
        <p:sp>
          <p:nvSpPr>
            <p:cNvPr id="17487" name="Rectangle 79"/>
            <p:cNvSpPr>
              <a:spLocks noChangeArrowheads="1"/>
            </p:cNvSpPr>
            <p:nvPr/>
          </p:nvSpPr>
          <p:spPr bwMode="auto">
            <a:xfrm>
              <a:off x="1870" y="7915"/>
              <a:ext cx="274" cy="538"/>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88" name="Rectangle 80"/>
            <p:cNvSpPr>
              <a:spLocks noChangeArrowheads="1"/>
            </p:cNvSpPr>
            <p:nvPr/>
          </p:nvSpPr>
          <p:spPr bwMode="auto">
            <a:xfrm>
              <a:off x="2144" y="7915"/>
              <a:ext cx="340" cy="538"/>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89" name="Rectangle 81"/>
            <p:cNvSpPr>
              <a:spLocks noChangeArrowheads="1"/>
            </p:cNvSpPr>
            <p:nvPr/>
          </p:nvSpPr>
          <p:spPr bwMode="auto">
            <a:xfrm>
              <a:off x="28" y="8453"/>
              <a:ext cx="198"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90" name="Rectangle 82"/>
            <p:cNvSpPr>
              <a:spLocks noChangeArrowheads="1"/>
            </p:cNvSpPr>
            <p:nvPr/>
          </p:nvSpPr>
          <p:spPr bwMode="auto">
            <a:xfrm>
              <a:off x="226" y="8453"/>
              <a:ext cx="170"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91" name="Rectangle 83"/>
            <p:cNvSpPr>
              <a:spLocks noChangeArrowheads="1"/>
            </p:cNvSpPr>
            <p:nvPr/>
          </p:nvSpPr>
          <p:spPr bwMode="auto">
            <a:xfrm>
              <a:off x="396" y="8453"/>
              <a:ext cx="170" cy="538"/>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10.</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492" name="Rectangle 84"/>
            <p:cNvSpPr>
              <a:spLocks noChangeArrowheads="1"/>
            </p:cNvSpPr>
            <p:nvPr/>
          </p:nvSpPr>
          <p:spPr bwMode="auto">
            <a:xfrm>
              <a:off x="566" y="8453"/>
              <a:ext cx="1304" cy="538"/>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Skargi na nieprzyjemne odczucia z pochwy</a:t>
              </a:r>
              <a:endParaRPr lang="pl-PL" sz="1000">
                <a:solidFill>
                  <a:prstClr val="white"/>
                </a:solidFill>
                <a:cs typeface="Times New Roman" charset="0"/>
              </a:endParaRPr>
            </a:p>
            <a:p>
              <a:pPr eaLnBrk="0" hangingPunct="0"/>
              <a:endParaRPr lang="pl-PL">
                <a:solidFill>
                  <a:prstClr val="white"/>
                </a:solidFill>
              </a:endParaRPr>
            </a:p>
          </p:txBody>
        </p:sp>
        <p:sp>
          <p:nvSpPr>
            <p:cNvPr id="17493" name="Rectangle 85"/>
            <p:cNvSpPr>
              <a:spLocks noChangeArrowheads="1"/>
            </p:cNvSpPr>
            <p:nvPr/>
          </p:nvSpPr>
          <p:spPr bwMode="auto">
            <a:xfrm>
              <a:off x="1870" y="8453"/>
              <a:ext cx="274" cy="538"/>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494" name="Rectangle 86"/>
            <p:cNvSpPr>
              <a:spLocks noChangeArrowheads="1"/>
            </p:cNvSpPr>
            <p:nvPr/>
          </p:nvSpPr>
          <p:spPr bwMode="auto">
            <a:xfrm>
              <a:off x="2144" y="8453"/>
              <a:ext cx="340" cy="538"/>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495" name="Rectangle 87"/>
            <p:cNvSpPr>
              <a:spLocks noChangeArrowheads="1"/>
            </p:cNvSpPr>
            <p:nvPr/>
          </p:nvSpPr>
          <p:spPr bwMode="auto">
            <a:xfrm>
              <a:off x="28" y="8991"/>
              <a:ext cx="198"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96" name="Rectangle 88"/>
            <p:cNvSpPr>
              <a:spLocks noChangeArrowheads="1"/>
            </p:cNvSpPr>
            <p:nvPr/>
          </p:nvSpPr>
          <p:spPr bwMode="auto">
            <a:xfrm>
              <a:off x="226" y="8991"/>
              <a:ext cx="170"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497" name="Rectangle 89"/>
            <p:cNvSpPr>
              <a:spLocks noChangeArrowheads="1"/>
            </p:cNvSpPr>
            <p:nvPr/>
          </p:nvSpPr>
          <p:spPr bwMode="auto">
            <a:xfrm>
              <a:off x="396" y="8991"/>
              <a:ext cx="170" cy="538"/>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11.</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498" name="Rectangle 90"/>
            <p:cNvSpPr>
              <a:spLocks noChangeArrowheads="1"/>
            </p:cNvSpPr>
            <p:nvPr/>
          </p:nvSpPr>
          <p:spPr bwMode="auto">
            <a:xfrm>
              <a:off x="566" y="8991"/>
              <a:ext cx="1304" cy="538"/>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rumień lub blednięcie skóry</a:t>
              </a:r>
              <a:endParaRPr lang="pl-PL" sz="1000">
                <a:solidFill>
                  <a:prstClr val="white"/>
                </a:solidFill>
                <a:cs typeface="Times New Roman" charset="0"/>
              </a:endParaRPr>
            </a:p>
            <a:p>
              <a:pPr eaLnBrk="0" hangingPunct="0"/>
              <a:endParaRPr lang="pl-PL">
                <a:solidFill>
                  <a:prstClr val="white"/>
                </a:solidFill>
              </a:endParaRPr>
            </a:p>
          </p:txBody>
        </p:sp>
        <p:sp>
          <p:nvSpPr>
            <p:cNvPr id="17499" name="Rectangle 91"/>
            <p:cNvSpPr>
              <a:spLocks noChangeArrowheads="1"/>
            </p:cNvSpPr>
            <p:nvPr/>
          </p:nvSpPr>
          <p:spPr bwMode="auto">
            <a:xfrm>
              <a:off x="1870" y="8991"/>
              <a:ext cx="274" cy="538"/>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500" name="Rectangle 92"/>
            <p:cNvSpPr>
              <a:spLocks noChangeArrowheads="1"/>
            </p:cNvSpPr>
            <p:nvPr/>
          </p:nvSpPr>
          <p:spPr bwMode="auto">
            <a:xfrm>
              <a:off x="2144" y="8991"/>
              <a:ext cx="340" cy="538"/>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501" name="Rectangle 93"/>
            <p:cNvSpPr>
              <a:spLocks noChangeArrowheads="1"/>
            </p:cNvSpPr>
            <p:nvPr/>
          </p:nvSpPr>
          <p:spPr bwMode="auto">
            <a:xfrm>
              <a:off x="28" y="9529"/>
              <a:ext cx="198"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502" name="Rectangle 94"/>
            <p:cNvSpPr>
              <a:spLocks noChangeArrowheads="1"/>
            </p:cNvSpPr>
            <p:nvPr/>
          </p:nvSpPr>
          <p:spPr bwMode="auto">
            <a:xfrm>
              <a:off x="226" y="9529"/>
              <a:ext cx="170"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503" name="Rectangle 95"/>
            <p:cNvSpPr>
              <a:spLocks noChangeArrowheads="1"/>
            </p:cNvSpPr>
            <p:nvPr/>
          </p:nvSpPr>
          <p:spPr bwMode="auto">
            <a:xfrm>
              <a:off x="396" y="9529"/>
              <a:ext cx="170" cy="538"/>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12.</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504" name="Rectangle 96"/>
            <p:cNvSpPr>
              <a:spLocks noChangeArrowheads="1"/>
            </p:cNvSpPr>
            <p:nvPr/>
          </p:nvSpPr>
          <p:spPr bwMode="auto">
            <a:xfrm>
              <a:off x="566" y="9529"/>
              <a:ext cx="1304" cy="538"/>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Bóle kończyn lub stawów</a:t>
              </a:r>
              <a:endParaRPr lang="pl-PL" sz="1000">
                <a:solidFill>
                  <a:prstClr val="white"/>
                </a:solidFill>
                <a:cs typeface="Times New Roman" charset="0"/>
              </a:endParaRPr>
            </a:p>
            <a:p>
              <a:pPr eaLnBrk="0" hangingPunct="0"/>
              <a:endParaRPr lang="pl-PL">
                <a:solidFill>
                  <a:prstClr val="white"/>
                </a:solidFill>
              </a:endParaRPr>
            </a:p>
          </p:txBody>
        </p:sp>
        <p:sp>
          <p:nvSpPr>
            <p:cNvPr id="17505" name="Rectangle 97"/>
            <p:cNvSpPr>
              <a:spLocks noChangeArrowheads="1"/>
            </p:cNvSpPr>
            <p:nvPr/>
          </p:nvSpPr>
          <p:spPr bwMode="auto">
            <a:xfrm>
              <a:off x="1870" y="9529"/>
              <a:ext cx="274" cy="538"/>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506" name="Rectangle 98"/>
            <p:cNvSpPr>
              <a:spLocks noChangeArrowheads="1"/>
            </p:cNvSpPr>
            <p:nvPr/>
          </p:nvSpPr>
          <p:spPr bwMode="auto">
            <a:xfrm>
              <a:off x="2144" y="9529"/>
              <a:ext cx="340" cy="538"/>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507" name="Rectangle 99"/>
            <p:cNvSpPr>
              <a:spLocks noChangeArrowheads="1"/>
            </p:cNvSpPr>
            <p:nvPr/>
          </p:nvSpPr>
          <p:spPr bwMode="auto">
            <a:xfrm>
              <a:off x="28" y="10067"/>
              <a:ext cx="198"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508" name="Rectangle 100"/>
            <p:cNvSpPr>
              <a:spLocks noChangeArrowheads="1"/>
            </p:cNvSpPr>
            <p:nvPr/>
          </p:nvSpPr>
          <p:spPr bwMode="auto">
            <a:xfrm>
              <a:off x="226" y="10067"/>
              <a:ext cx="170" cy="53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509" name="Rectangle 101"/>
            <p:cNvSpPr>
              <a:spLocks noChangeArrowheads="1"/>
            </p:cNvSpPr>
            <p:nvPr/>
          </p:nvSpPr>
          <p:spPr bwMode="auto">
            <a:xfrm>
              <a:off x="396" y="10067"/>
              <a:ext cx="170" cy="538"/>
            </a:xfrm>
            <a:prstGeom prst="rect">
              <a:avLst/>
            </a:prstGeom>
            <a:noFill/>
            <a:ln w="9525">
              <a:noFill/>
              <a:miter lim="800000"/>
              <a:headEnd/>
              <a:tailEnd/>
            </a:ln>
            <a:effectLst/>
          </p:spPr>
          <p:txBody>
            <a:bodyPr/>
            <a:lstStyle/>
            <a:p>
              <a:pPr>
                <a:tabLst>
                  <a:tab pos="228600" algn="l"/>
                </a:tabLst>
              </a:pPr>
              <a:r>
                <a:rPr lang="pl-PL" sz="1300">
                  <a:solidFill>
                    <a:prstClr val="white"/>
                  </a:solidFill>
                  <a:latin typeface="Century Schoolbook" pitchFamily="18" charset="0"/>
                  <a:cs typeface="Times New Roman" charset="0"/>
                </a:rPr>
                <a:t>13.</a:t>
              </a:r>
              <a:r>
                <a:rPr lang="pl-PL" sz="700">
                  <a:solidFill>
                    <a:prstClr val="white"/>
                  </a:solidFill>
                  <a:cs typeface="Times New Roman" charset="0"/>
                </a:rPr>
                <a:t> </a:t>
              </a:r>
              <a:r>
                <a:rPr lang="pl-PL" sz="1000">
                  <a:solidFill>
                    <a:prstClr val="white"/>
                  </a:solidFill>
                  <a:cs typeface="Times New Roman" charset="0"/>
                </a:rPr>
                <a:t> </a:t>
              </a:r>
            </a:p>
            <a:p>
              <a:pPr eaLnBrk="0" hangingPunct="0">
                <a:tabLst>
                  <a:tab pos="228600" algn="l"/>
                </a:tabLst>
              </a:pPr>
              <a:endParaRPr lang="pl-PL">
                <a:solidFill>
                  <a:prstClr val="white"/>
                </a:solidFill>
              </a:endParaRPr>
            </a:p>
          </p:txBody>
        </p:sp>
        <p:sp>
          <p:nvSpPr>
            <p:cNvPr id="17510" name="Rectangle 102"/>
            <p:cNvSpPr>
              <a:spLocks noChangeArrowheads="1"/>
            </p:cNvSpPr>
            <p:nvPr/>
          </p:nvSpPr>
          <p:spPr bwMode="auto">
            <a:xfrm>
              <a:off x="566" y="10067"/>
              <a:ext cx="1304" cy="538"/>
            </a:xfrm>
            <a:prstGeom prst="rect">
              <a:avLst/>
            </a:prstGeom>
            <a:noFill/>
            <a:ln w="9525">
              <a:noFill/>
              <a:miter lim="800000"/>
              <a:headEnd/>
              <a:tailEnd/>
            </a:ln>
            <a:effectLst/>
          </p:spPr>
          <p:txBody>
            <a:bodyPr/>
            <a:lstStyle/>
            <a:p>
              <a:r>
                <a:rPr lang="pl-PL" sz="1300">
                  <a:solidFill>
                    <a:prstClr val="white"/>
                  </a:solidFill>
                  <a:latin typeface="Century Schoolbook" pitchFamily="18" charset="0"/>
                  <a:cs typeface="Times New Roman" charset="0"/>
                </a:rPr>
                <a:t>Uczucie drętwienia lub mrowienia</a:t>
              </a:r>
              <a:endParaRPr lang="pl-PL" sz="1000">
                <a:solidFill>
                  <a:prstClr val="white"/>
                </a:solidFill>
                <a:cs typeface="Times New Roman" charset="0"/>
              </a:endParaRPr>
            </a:p>
            <a:p>
              <a:pPr eaLnBrk="0" hangingPunct="0"/>
              <a:endParaRPr lang="pl-PL">
                <a:solidFill>
                  <a:prstClr val="white"/>
                </a:solidFill>
              </a:endParaRPr>
            </a:p>
          </p:txBody>
        </p:sp>
        <p:sp>
          <p:nvSpPr>
            <p:cNvPr id="17511" name="Rectangle 103"/>
            <p:cNvSpPr>
              <a:spLocks noChangeArrowheads="1"/>
            </p:cNvSpPr>
            <p:nvPr/>
          </p:nvSpPr>
          <p:spPr bwMode="auto">
            <a:xfrm>
              <a:off x="1870" y="10067"/>
              <a:ext cx="274" cy="538"/>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512" name="Rectangle 104"/>
            <p:cNvSpPr>
              <a:spLocks noChangeArrowheads="1"/>
            </p:cNvSpPr>
            <p:nvPr/>
          </p:nvSpPr>
          <p:spPr bwMode="auto">
            <a:xfrm>
              <a:off x="2144" y="10067"/>
              <a:ext cx="340" cy="538"/>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513" name="Rectangle 105"/>
            <p:cNvSpPr>
              <a:spLocks noChangeArrowheads="1"/>
            </p:cNvSpPr>
            <p:nvPr/>
          </p:nvSpPr>
          <p:spPr bwMode="auto">
            <a:xfrm>
              <a:off x="28" y="10605"/>
              <a:ext cx="198" cy="690"/>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514" name="Rectangle 106"/>
            <p:cNvSpPr>
              <a:spLocks noChangeArrowheads="1"/>
            </p:cNvSpPr>
            <p:nvPr/>
          </p:nvSpPr>
          <p:spPr bwMode="auto">
            <a:xfrm>
              <a:off x="226" y="10605"/>
              <a:ext cx="170" cy="690"/>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515" name="Rectangle 107"/>
            <p:cNvSpPr>
              <a:spLocks noChangeArrowheads="1"/>
            </p:cNvSpPr>
            <p:nvPr/>
          </p:nvSpPr>
          <p:spPr bwMode="auto">
            <a:xfrm>
              <a:off x="396" y="10605"/>
              <a:ext cx="170" cy="690"/>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516" name="Rectangle 108"/>
            <p:cNvSpPr>
              <a:spLocks noChangeArrowheads="1"/>
            </p:cNvSpPr>
            <p:nvPr/>
          </p:nvSpPr>
          <p:spPr bwMode="auto">
            <a:xfrm>
              <a:off x="566" y="10605"/>
              <a:ext cx="1304" cy="690"/>
            </a:xfrm>
            <a:prstGeom prst="rect">
              <a:avLst/>
            </a:prstGeom>
            <a:noFill/>
            <a:ln w="9525">
              <a:noFill/>
              <a:miter lim="800000"/>
              <a:headEnd/>
              <a:tailEnd/>
            </a:ln>
            <a:effectLst/>
          </p:spPr>
          <p:txBody>
            <a:bodyPr/>
            <a:lstStyle/>
            <a:p>
              <a:r>
                <a:rPr lang="pl-PL" sz="1400">
                  <a:solidFill>
                    <a:prstClr val="white"/>
                  </a:solidFill>
                  <a:latin typeface="Century Schoolbook" pitchFamily="18" charset="0"/>
                  <a:cs typeface="Times New Roman" charset="0"/>
                </a:rPr>
                <a:t>Podsumowanie ISd: Co najmniej 6 </a:t>
              </a:r>
              <a:r>
                <a:rPr lang="pl-PL" sz="1400" i="1">
                  <a:solidFill>
                    <a:prstClr val="white"/>
                  </a:solidFill>
                  <a:latin typeface="Century Schoolbook" pitchFamily="18" charset="0"/>
                  <a:cs typeface="Times New Roman" charset="0"/>
                </a:rPr>
                <a:t>tak</a:t>
              </a:r>
              <a:r>
                <a:rPr lang="pl-PL" sz="1400">
                  <a:solidFill>
                    <a:prstClr val="white"/>
                  </a:solidFill>
                  <a:latin typeface="Century Schoolbook" pitchFamily="18" charset="0"/>
                  <a:cs typeface="Times New Roman" charset="0"/>
                </a:rPr>
                <a:t> z objawów ISd</a:t>
              </a:r>
              <a:endParaRPr lang="pl-PL" sz="1000">
                <a:solidFill>
                  <a:prstClr val="white"/>
                </a:solidFill>
                <a:cs typeface="Times New Roman" charset="0"/>
              </a:endParaRPr>
            </a:p>
            <a:p>
              <a:pPr eaLnBrk="0" hangingPunct="0"/>
              <a:endParaRPr lang="pl-PL">
                <a:solidFill>
                  <a:prstClr val="white"/>
                </a:solidFill>
              </a:endParaRPr>
            </a:p>
          </p:txBody>
        </p:sp>
        <p:sp>
          <p:nvSpPr>
            <p:cNvPr id="17517" name="Rectangle 109"/>
            <p:cNvSpPr>
              <a:spLocks noChangeArrowheads="1"/>
            </p:cNvSpPr>
            <p:nvPr/>
          </p:nvSpPr>
          <p:spPr bwMode="auto">
            <a:xfrm>
              <a:off x="1870" y="10605"/>
              <a:ext cx="274" cy="690"/>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518" name="Rectangle 110"/>
            <p:cNvSpPr>
              <a:spLocks noChangeArrowheads="1"/>
            </p:cNvSpPr>
            <p:nvPr/>
          </p:nvSpPr>
          <p:spPr bwMode="auto">
            <a:xfrm>
              <a:off x="2144" y="10605"/>
              <a:ext cx="340" cy="690"/>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sp>
          <p:nvSpPr>
            <p:cNvPr id="17519" name="Rectangle 111"/>
            <p:cNvSpPr>
              <a:spLocks noChangeArrowheads="1"/>
            </p:cNvSpPr>
            <p:nvPr/>
          </p:nvSpPr>
          <p:spPr bwMode="auto">
            <a:xfrm>
              <a:off x="28" y="11295"/>
              <a:ext cx="198" cy="95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520" name="Rectangle 112"/>
            <p:cNvSpPr>
              <a:spLocks noChangeArrowheads="1"/>
            </p:cNvSpPr>
            <p:nvPr/>
          </p:nvSpPr>
          <p:spPr bwMode="auto">
            <a:xfrm>
              <a:off x="226" y="11295"/>
              <a:ext cx="170" cy="95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521" name="Rectangle 113"/>
            <p:cNvSpPr>
              <a:spLocks noChangeArrowheads="1"/>
            </p:cNvSpPr>
            <p:nvPr/>
          </p:nvSpPr>
          <p:spPr bwMode="auto">
            <a:xfrm>
              <a:off x="396" y="11295"/>
              <a:ext cx="170" cy="958"/>
            </a:xfrm>
            <a:prstGeom prst="rect">
              <a:avLst/>
            </a:prstGeom>
            <a:noFill/>
            <a:ln w="9525">
              <a:noFill/>
              <a:miter lim="800000"/>
              <a:headEnd/>
              <a:tailEnd/>
            </a:ln>
            <a:effectLst/>
          </p:spPr>
          <p:txBody>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522" name="Rectangle 114"/>
            <p:cNvSpPr>
              <a:spLocks noChangeArrowheads="1"/>
            </p:cNvSpPr>
            <p:nvPr/>
          </p:nvSpPr>
          <p:spPr bwMode="auto">
            <a:xfrm>
              <a:off x="566" y="11295"/>
              <a:ext cx="1304" cy="958"/>
            </a:xfrm>
            <a:prstGeom prst="rect">
              <a:avLst/>
            </a:prstGeom>
            <a:noFill/>
            <a:ln w="9525">
              <a:noFill/>
              <a:miter lim="800000"/>
              <a:headEnd/>
              <a:tailEnd/>
            </a:ln>
            <a:effectLst/>
          </p:spPr>
          <p:txBody>
            <a:bodyPr/>
            <a:lstStyle/>
            <a:p>
              <a:r>
                <a:rPr lang="pl-PL" sz="1400">
                  <a:solidFill>
                    <a:prstClr val="white"/>
                  </a:solidFill>
                  <a:latin typeface="Century Schoolbook" pitchFamily="18" charset="0"/>
                  <a:cs typeface="Times New Roman" charset="0"/>
                </a:rPr>
                <a:t>Jeśli ISa&amp;b&amp;c i podsumowanie ISd – rozpoznanie </a:t>
              </a:r>
              <a:r>
                <a:rPr lang="pl-PL" sz="1400" b="1">
                  <a:solidFill>
                    <a:prstClr val="white"/>
                  </a:solidFill>
                  <a:latin typeface="Century Schoolbook" pitchFamily="18" charset="0"/>
                  <a:cs typeface="Times New Roman" charset="0"/>
                </a:rPr>
                <a:t>– zaburzenie somatyzacyjne</a:t>
              </a:r>
              <a:r>
                <a:rPr lang="pl-PL" sz="1400">
                  <a:solidFill>
                    <a:prstClr val="white"/>
                  </a:solidFill>
                  <a:latin typeface="Century Schoolbook" pitchFamily="18" charset="0"/>
                  <a:cs typeface="Times New Roman" charset="0"/>
                </a:rPr>
                <a:t> </a:t>
              </a:r>
              <a:endParaRPr lang="pl-PL" sz="1000">
                <a:solidFill>
                  <a:prstClr val="white"/>
                </a:solidFill>
                <a:cs typeface="Times New Roman" charset="0"/>
              </a:endParaRPr>
            </a:p>
            <a:p>
              <a:pPr eaLnBrk="0" hangingPunct="0"/>
              <a:endParaRPr lang="pl-PL">
                <a:solidFill>
                  <a:prstClr val="white"/>
                </a:solidFill>
              </a:endParaRPr>
            </a:p>
          </p:txBody>
        </p:sp>
        <p:sp>
          <p:nvSpPr>
            <p:cNvPr id="17523" name="Rectangle 115"/>
            <p:cNvSpPr>
              <a:spLocks noChangeArrowheads="1"/>
            </p:cNvSpPr>
            <p:nvPr/>
          </p:nvSpPr>
          <p:spPr bwMode="auto">
            <a:xfrm>
              <a:off x="1870" y="11295"/>
              <a:ext cx="274" cy="958"/>
            </a:xfrm>
            <a:prstGeom prst="rect">
              <a:avLst/>
            </a:prstGeom>
            <a:noFill/>
            <a:ln w="9525">
              <a:noFill/>
              <a:miter lim="800000"/>
              <a:headEnd/>
              <a:tailEnd/>
            </a:ln>
            <a:effectLst/>
          </p:spPr>
          <p:txBody>
            <a:bodyPr/>
            <a:lstStyle/>
            <a:p>
              <a:r>
                <a:rPr lang="pl-PL" sz="1200">
                  <a:solidFill>
                    <a:prstClr val="white"/>
                  </a:solidFill>
                  <a:latin typeface="Century Schoolbook" pitchFamily="18" charset="0"/>
                  <a:cs typeface="Times New Roman" charset="0"/>
                </a:rPr>
                <a:t>nie</a:t>
              </a:r>
              <a:endParaRPr lang="pl-PL" sz="1000">
                <a:solidFill>
                  <a:prstClr val="white"/>
                </a:solidFill>
                <a:cs typeface="Times New Roman" charset="0"/>
              </a:endParaRPr>
            </a:p>
            <a:p>
              <a:pPr eaLnBrk="0" hangingPunct="0"/>
              <a:endParaRPr lang="pl-PL">
                <a:solidFill>
                  <a:prstClr val="white"/>
                </a:solidFill>
              </a:endParaRPr>
            </a:p>
          </p:txBody>
        </p:sp>
        <p:sp>
          <p:nvSpPr>
            <p:cNvPr id="17524" name="Rectangle 116"/>
            <p:cNvSpPr>
              <a:spLocks noChangeArrowheads="1"/>
            </p:cNvSpPr>
            <p:nvPr/>
          </p:nvSpPr>
          <p:spPr bwMode="auto">
            <a:xfrm>
              <a:off x="2144" y="11295"/>
              <a:ext cx="340" cy="958"/>
            </a:xfrm>
            <a:prstGeom prst="rect">
              <a:avLst/>
            </a:prstGeom>
            <a:noFill/>
            <a:ln w="9525">
              <a:noFill/>
              <a:miter lim="800000"/>
              <a:headEnd/>
              <a:tailEnd/>
            </a:ln>
            <a:effectLst/>
          </p:spPr>
          <p:txBody>
            <a:bodyPr/>
            <a:lstStyle/>
            <a:p>
              <a:r>
                <a:rPr lang="pl-PL" sz="1100" b="1">
                  <a:solidFill>
                    <a:prstClr val="white"/>
                  </a:solidFill>
                  <a:latin typeface="Century Schoolbook" pitchFamily="18" charset="0"/>
                  <a:cs typeface="Times New Roman" charset="0"/>
                </a:rPr>
                <a:t>tak</a:t>
              </a:r>
              <a:endParaRPr lang="pl-PL" sz="1000">
                <a:solidFill>
                  <a:prstClr val="white"/>
                </a:solidFill>
                <a:cs typeface="Times New Roman" charset="0"/>
              </a:endParaRPr>
            </a:p>
            <a:p>
              <a:pPr eaLnBrk="0" hangingPunct="0"/>
              <a:endParaRPr lang="pl-PL">
                <a:solidFill>
                  <a:prstClr val="white"/>
                </a:solidFill>
              </a:endParaRPr>
            </a:p>
          </p:txBody>
        </p:sp>
      </p:grpSp>
      <p:sp>
        <p:nvSpPr>
          <p:cNvPr id="17526" name="Rectangle 118"/>
          <p:cNvSpPr>
            <a:spLocks noChangeArrowheads="1"/>
          </p:cNvSpPr>
          <p:nvPr/>
        </p:nvSpPr>
        <p:spPr bwMode="auto">
          <a:xfrm>
            <a:off x="1524000" y="12850813"/>
            <a:ext cx="9144000" cy="523220"/>
          </a:xfrm>
          <a:prstGeom prst="rect">
            <a:avLst/>
          </a:prstGeom>
          <a:noFill/>
          <a:ln w="9525">
            <a:noFill/>
            <a:miter lim="800000"/>
            <a:headEnd/>
            <a:tailEnd/>
          </a:ln>
          <a:effectLst/>
        </p:spPr>
        <p:txBody>
          <a:bodyPr>
            <a:spAutoFit/>
          </a:bodyPr>
          <a:lstStyle/>
          <a:p>
            <a:r>
              <a:rPr lang="pl-PL" sz="1000">
                <a:solidFill>
                  <a:prstClr val="white"/>
                </a:solidFill>
                <a:cs typeface="Times New Roman" charset="0"/>
              </a:rPr>
              <a:t> </a:t>
            </a:r>
          </a:p>
          <a:p>
            <a:pPr eaLnBrk="0" hangingPunct="0"/>
            <a:endParaRPr lang="pl-PL">
              <a:solidFill>
                <a:prstClr val="white"/>
              </a:solidFill>
            </a:endParaRPr>
          </a:p>
        </p:txBody>
      </p:sp>
      <p:sp>
        <p:nvSpPr>
          <p:cNvPr id="17527" name="Rectangle 119"/>
          <p:cNvSpPr>
            <a:spLocks noChangeArrowheads="1"/>
          </p:cNvSpPr>
          <p:nvPr/>
        </p:nvSpPr>
        <p:spPr bwMode="auto">
          <a:xfrm>
            <a:off x="1524000" y="304801"/>
            <a:ext cx="9144000" cy="584775"/>
          </a:xfrm>
          <a:prstGeom prst="rect">
            <a:avLst/>
          </a:prstGeom>
          <a:noFill/>
          <a:ln w="9525">
            <a:noFill/>
            <a:miter lim="800000"/>
            <a:headEnd/>
            <a:tailEnd/>
          </a:ln>
          <a:effectLst/>
        </p:spPr>
        <p:txBody>
          <a:bodyPr>
            <a:spAutoFit/>
          </a:bodyPr>
          <a:lstStyle/>
          <a:p>
            <a:r>
              <a:rPr lang="pl-PL" sz="1400" b="1">
                <a:solidFill>
                  <a:srgbClr val="EBEBEB"/>
                </a:solidFill>
                <a:latin typeface="Century Schoolbook" pitchFamily="18" charset="0"/>
                <a:cs typeface="Times New Roman" charset="0"/>
              </a:rPr>
              <a:t>IS. Zaburzenie somatyzacyjne. </a:t>
            </a:r>
            <a:r>
              <a:rPr lang="en-US" sz="1400" b="1">
                <a:solidFill>
                  <a:srgbClr val="EBEBEB"/>
                </a:solidFill>
                <a:latin typeface="Century Schoolbook" pitchFamily="18" charset="0"/>
                <a:cs typeface="Times New Roman" charset="0"/>
              </a:rPr>
              <a:t>F.45.0</a:t>
            </a:r>
            <a:endParaRPr lang="pl-PL" sz="1000">
              <a:solidFill>
                <a:srgbClr val="EBEBEB"/>
              </a:solidFill>
              <a:cs typeface="Times New Roman" charset="0"/>
            </a:endParaRPr>
          </a:p>
          <a:p>
            <a:pPr eaLnBrk="0" hangingPunct="0"/>
            <a:endParaRPr lang="pl-PL">
              <a:solidFill>
                <a:prstClr val="white"/>
              </a:solidFill>
            </a:endParaRPr>
          </a:p>
        </p:txBody>
      </p:sp>
    </p:spTree>
    <p:extLst>
      <p:ext uri="{BB962C8B-B14F-4D97-AF65-F5344CB8AC3E}">
        <p14:creationId xmlns:p14="http://schemas.microsoft.com/office/powerpoint/2010/main" val="1255521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Cechy wspólne zaburzeń </a:t>
            </a:r>
            <a:r>
              <a:rPr lang="pl-PL" dirty="0" err="1"/>
              <a:t>somatopodobnych</a:t>
            </a:r>
            <a:r>
              <a:rPr lang="pl-PL" dirty="0"/>
              <a:t> </a:t>
            </a:r>
          </a:p>
        </p:txBody>
      </p:sp>
      <p:sp>
        <p:nvSpPr>
          <p:cNvPr id="3" name="Symbol zastępczy zawartości 2"/>
          <p:cNvSpPr>
            <a:spLocks noGrp="1"/>
          </p:cNvSpPr>
          <p:nvPr>
            <p:ph idx="1"/>
          </p:nvPr>
        </p:nvSpPr>
        <p:spPr>
          <a:xfrm>
            <a:off x="685801" y="1790163"/>
            <a:ext cx="10131425" cy="4001037"/>
          </a:xfrm>
        </p:spPr>
        <p:txBody>
          <a:bodyPr>
            <a:normAutofit/>
          </a:bodyPr>
          <a:lstStyle/>
          <a:p>
            <a:r>
              <a:rPr lang="pl-PL" sz="2400" dirty="0"/>
              <a:t>1. Skupienie uwagi na dolegliwościach z jednego lub kilku miejsc ciała.</a:t>
            </a:r>
          </a:p>
          <a:p>
            <a:r>
              <a:rPr lang="pl-PL" sz="2400" dirty="0"/>
              <a:t>2. Objawy te powodują znaczące pogorszenie funkcjonowania, np. zawodowego, czy społecznego.</a:t>
            </a:r>
          </a:p>
          <a:p>
            <a:r>
              <a:rPr lang="pl-PL" sz="2400" dirty="0"/>
              <a:t>3. Czynniki psychiczne odgrywają znaczącą rolę w zapoczątkowaniu, nasileniu, zaostrzeniach, czy przewlekłości ww. dolegliwości somatycznych.</a:t>
            </a:r>
          </a:p>
          <a:p>
            <a:r>
              <a:rPr lang="pl-PL" sz="2400" dirty="0"/>
              <a:t>4. Odczucia te nie są celowo produkowane.</a:t>
            </a:r>
          </a:p>
          <a:p>
            <a:r>
              <a:rPr lang="pl-PL" sz="2400" dirty="0"/>
              <a:t>5. Dolegliwości te nie są efektem wyraźnych (widocznych na planie pierwszym) zaburzeń: nastroju, lękowych, psychotycznych, czy dyspareunii .</a:t>
            </a:r>
          </a:p>
        </p:txBody>
      </p:sp>
    </p:spTree>
    <p:extLst>
      <p:ext uri="{BB962C8B-B14F-4D97-AF65-F5344CB8AC3E}">
        <p14:creationId xmlns:p14="http://schemas.microsoft.com/office/powerpoint/2010/main" val="204483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685801" y="609600"/>
            <a:ext cx="10131425" cy="678287"/>
          </a:xfrm>
        </p:spPr>
        <p:txBody>
          <a:bodyPr/>
          <a:lstStyle/>
          <a:p>
            <a:r>
              <a:rPr lang="pl-PL" dirty="0"/>
              <a:t># 2</a:t>
            </a:r>
          </a:p>
        </p:txBody>
      </p:sp>
      <p:sp>
        <p:nvSpPr>
          <p:cNvPr id="6" name="Symbol zastępczy zawartości 5"/>
          <p:cNvSpPr>
            <a:spLocks noGrp="1"/>
          </p:cNvSpPr>
          <p:nvPr>
            <p:ph idx="1"/>
          </p:nvPr>
        </p:nvSpPr>
        <p:spPr>
          <a:xfrm>
            <a:off x="685801" y="1287887"/>
            <a:ext cx="10131425" cy="4503313"/>
          </a:xfrm>
        </p:spPr>
        <p:txBody>
          <a:bodyPr>
            <a:normAutofit fontScale="92500" lnSpcReduction="20000"/>
          </a:bodyPr>
          <a:lstStyle/>
          <a:p>
            <a:r>
              <a:rPr lang="pl-PL" sz="2100" dirty="0"/>
              <a:t>37-letnia pani MB została skierowana przez lekarza rodzinnego na konsultację psychiatryczną z powodu licznych, trudnych do zrozumienia dolegliwości somatycznych. Pani Maria przeszła przed 6 laty operację </a:t>
            </a:r>
            <a:r>
              <a:rPr lang="pl-PL" sz="2100" dirty="0" err="1"/>
              <a:t>bariatryczną</a:t>
            </a:r>
            <a:r>
              <a:rPr lang="pl-PL" sz="2100" dirty="0"/>
              <a:t>  z powodu otyłości w wyniku kilkuletniego kompulsywnego objadania się.</a:t>
            </a:r>
          </a:p>
          <a:p>
            <a:r>
              <a:rPr lang="pl-PL" sz="2100" dirty="0"/>
              <a:t>Pani Maria wręczyła psychiatrze segregator z wynikami  licznych badań. Początek jej dolegliwości to nocne </a:t>
            </a:r>
            <a:r>
              <a:rPr lang="pl-PL" sz="2100" dirty="0" err="1"/>
              <a:t>kurcze</a:t>
            </a:r>
            <a:r>
              <a:rPr lang="pl-PL" sz="2100" dirty="0"/>
              <a:t> nóg połączone z bólami nóg w ciągu dnia. W kilka miesięcy potem wystąpiło wrażenie ciężkości głowy i czegoś co określiła jako „zamglenie mózgu”, a także „dreszcze w ciele” i „pulsowanie w oczach”, które po „złych nocach” było niemożliwe do zniesienia. W ciągu ostatnich kilku miesięcy u pani Marii wystąpiły problemy </a:t>
            </a:r>
            <a:r>
              <a:rPr lang="pl-PL" sz="2100" dirty="0" err="1"/>
              <a:t>dysuryczne</a:t>
            </a:r>
            <a:r>
              <a:rPr lang="pl-PL" sz="2100" dirty="0"/>
              <a:t> , zaburzenia miesiączkowania, bóle w prawym pośladku i uczucie sztywności w szyi.</a:t>
            </a:r>
          </a:p>
          <a:p>
            <a:r>
              <a:rPr lang="pl-PL" sz="2100" dirty="0"/>
              <a:t>Wcześniejsze konsultacje pani Marii </a:t>
            </a:r>
            <a:r>
              <a:rPr lang="pl-PL" sz="2100" dirty="0" err="1"/>
              <a:t>objęly</a:t>
            </a:r>
            <a:r>
              <a:rPr lang="pl-PL" sz="2100" dirty="0"/>
              <a:t>:</a:t>
            </a:r>
          </a:p>
          <a:p>
            <a:pPr lvl="1"/>
            <a:r>
              <a:rPr lang="pl-PL" sz="1900" dirty="0"/>
              <a:t>Konsultację reumatologa: mechaniczne bóle mięśni bez objawów zapalnych</a:t>
            </a:r>
          </a:p>
          <a:p>
            <a:pPr lvl="1"/>
            <a:r>
              <a:rPr lang="pl-PL" sz="1900" dirty="0"/>
              <a:t>Konsultację neurologiczną: migrena z objawami ocznymi i obwodową neuralgią – atypowa migrena z wpisem „pacjentka nie przyjmuje wyjaśnień o czynnościowym podłożu zaburzeń … z tendencją do agrawacji” … z normą w zakresie : 3 badań </a:t>
            </a:r>
            <a:r>
              <a:rPr lang="pl-PL" sz="1900" dirty="0" err="1"/>
              <a:t>eeg</a:t>
            </a:r>
            <a:r>
              <a:rPr lang="pl-PL" sz="1900" dirty="0"/>
              <a:t>, </a:t>
            </a:r>
            <a:r>
              <a:rPr lang="pl-PL" sz="1900" dirty="0" err="1"/>
              <a:t>emg</a:t>
            </a:r>
            <a:r>
              <a:rPr lang="pl-PL" sz="1900" dirty="0"/>
              <a:t>, 3 NMR głowy i wielu badań laboratoryjnych</a:t>
            </a:r>
          </a:p>
          <a:p>
            <a:pPr lvl="1"/>
            <a:endParaRPr lang="pl-PL" dirty="0"/>
          </a:p>
          <a:p>
            <a:endParaRPr lang="pl-PL" dirty="0"/>
          </a:p>
        </p:txBody>
      </p:sp>
    </p:spTree>
    <p:extLst>
      <p:ext uri="{BB962C8B-B14F-4D97-AF65-F5344CB8AC3E}">
        <p14:creationId xmlns:p14="http://schemas.microsoft.com/office/powerpoint/2010/main" val="2370508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1" Type="http://schemas.openxmlformats.org/officeDocument/2006/relationships/image" Target="../media/image11.jpeg"/></Relationships>
</file>

<file path=ppt/theme/_rels/theme9.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Motyw10">
  <a:themeElements>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yw pakietu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ailored">
  <a:themeElements>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fontScheme name="Tailored">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Console"/>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40000"/>
                <a:satMod val="350000"/>
              </a:schemeClr>
            </a:gs>
            <a:gs pos="40000">
              <a:schemeClr val="phClr">
                <a:tint val="80000"/>
                <a:shade val="99000"/>
                <a:satMod val="150000"/>
              </a:schemeClr>
            </a:gs>
            <a:gs pos="100000">
              <a:schemeClr val="phClr">
                <a:shade val="20000"/>
                <a:satMod val="255000"/>
              </a:schemeClr>
            </a:gs>
          </a:gsLst>
          <a:lin ang="5400000" scaled="0"/>
        </a:gradFill>
        <a:blipFill rotWithShape="1">
          <a:blip xmlns:r="http://schemas.openxmlformats.org/officeDocument/2006/relationships" r:embed="rId2">
            <a:duotone>
              <a:schemeClr val="phClr">
                <a:shade val="82000"/>
                <a:satMod val="115000"/>
              </a:schemeClr>
              <a:schemeClr val="phClr">
                <a:tint val="90000"/>
                <a:satMod val="135000"/>
              </a:schemeClr>
            </a:duotone>
          </a:blip>
          <a:stretch/>
        </a:blipFill>
      </a:bgFillStyleLst>
    </a:fmtScheme>
  </a:themeElements>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1_Organiczny">
  <a:themeElements>
    <a:clrScheme name="Organiczny">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5.xml><?xml version="1.0" encoding="utf-8"?>
<a:theme xmlns:a="http://schemas.openxmlformats.org/drawingml/2006/main" name="Sklepienie niebieskie">
  <a:themeElements>
    <a:clrScheme name="Sklepienie niebieskie">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Sklepienie niebieski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lepienie niebieski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6.xml><?xml version="1.0" encoding="utf-8"?>
<a:theme xmlns:a="http://schemas.openxmlformats.org/drawingml/2006/main" name="Wierzchołek">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Strzecha">
  <a:themeElements>
    <a:clrScheme name="Strzech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Średni">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rzech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8.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9.xml><?xml version="1.0" encoding="utf-8"?>
<a:theme xmlns:a="http://schemas.openxmlformats.org/drawingml/2006/main" name="1_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8326</Words>
  <Application>Microsoft Office PowerPoint</Application>
  <PresentationFormat>Panoramiczny</PresentationFormat>
  <Paragraphs>1259</Paragraphs>
  <Slides>137</Slides>
  <Notes>75</Notes>
  <HiddenSlides>0</HiddenSlides>
  <MMClips>0</MMClips>
  <ScaleCrop>false</ScaleCrop>
  <HeadingPairs>
    <vt:vector size="8" baseType="variant">
      <vt:variant>
        <vt:lpstr>Używane czcionki</vt:lpstr>
      </vt:variant>
      <vt:variant>
        <vt:i4>21</vt:i4>
      </vt:variant>
      <vt:variant>
        <vt:lpstr>Motyw</vt:lpstr>
      </vt:variant>
      <vt:variant>
        <vt:i4>10</vt:i4>
      </vt:variant>
      <vt:variant>
        <vt:lpstr>Osadzone serwery OLE</vt:lpstr>
      </vt:variant>
      <vt:variant>
        <vt:i4>4</vt:i4>
      </vt:variant>
      <vt:variant>
        <vt:lpstr>Tytuły slajdów</vt:lpstr>
      </vt:variant>
      <vt:variant>
        <vt:i4>137</vt:i4>
      </vt:variant>
    </vt:vector>
  </HeadingPairs>
  <TitlesOfParts>
    <vt:vector size="172" baseType="lpstr">
      <vt:lpstr>Arial</vt:lpstr>
      <vt:lpstr>Arial Black</vt:lpstr>
      <vt:lpstr>Arial Narrow</vt:lpstr>
      <vt:lpstr>Book Antiqua</vt:lpstr>
      <vt:lpstr>Calibri</vt:lpstr>
      <vt:lpstr>Calibri Light</vt:lpstr>
      <vt:lpstr>Cambria</vt:lpstr>
      <vt:lpstr>Century Schoolbook</vt:lpstr>
      <vt:lpstr>Comic Sans MS</vt:lpstr>
      <vt:lpstr>Garamond</vt:lpstr>
      <vt:lpstr>Gill Sans MT</vt:lpstr>
      <vt:lpstr>Impact</vt:lpstr>
      <vt:lpstr>Lucida Console</vt:lpstr>
      <vt:lpstr>Lucida Sans</vt:lpstr>
      <vt:lpstr>Lucida Sans Unicode</vt:lpstr>
      <vt:lpstr>Symbol</vt:lpstr>
      <vt:lpstr>Times New Roman</vt:lpstr>
      <vt:lpstr>Tw Cen MT</vt:lpstr>
      <vt:lpstr>Wingdings</vt:lpstr>
      <vt:lpstr>Wingdings 2</vt:lpstr>
      <vt:lpstr>Wingdings 3</vt:lpstr>
      <vt:lpstr>Motyw10</vt:lpstr>
      <vt:lpstr>Organiczny</vt:lpstr>
      <vt:lpstr>BlackTie</vt:lpstr>
      <vt:lpstr>1_Organiczny</vt:lpstr>
      <vt:lpstr>Sklepienie niebieskie</vt:lpstr>
      <vt:lpstr>Wierzchołek</vt:lpstr>
      <vt:lpstr>Strzecha</vt:lpstr>
      <vt:lpstr>NewsPrint</vt:lpstr>
      <vt:lpstr>1_Book</vt:lpstr>
      <vt:lpstr>Tailored</vt:lpstr>
      <vt:lpstr>Arkusz</vt:lpstr>
      <vt:lpstr>Wykres</vt:lpstr>
      <vt:lpstr>Chart</vt:lpstr>
      <vt:lpstr>Document</vt:lpstr>
      <vt:lpstr>Zaburzenia nastroju – cz.II ChAD </vt:lpstr>
      <vt:lpstr>CHAD</vt:lpstr>
      <vt:lpstr>Prezentacja programu PowerPoint</vt:lpstr>
      <vt:lpstr>Co to jest zaburzenie dwubiegunowe?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MANIA – częstość objawów</vt:lpstr>
      <vt:lpstr>Częstość ChAD u pacjentów z epizodem depresji</vt:lpstr>
      <vt:lpstr>ChAD jako problem diagnostyczny</vt:lpstr>
      <vt:lpstr>Częstość zaburzeń dwubiegunowych u pacjentów depresyjnych/lękowych u lekarzy rodzinnych</vt:lpstr>
      <vt:lpstr>Prezentacja programu PowerPoint</vt:lpstr>
      <vt:lpstr>CHAD— 3.4% populacji USA ma pozytywny wynik MDQ</vt:lpstr>
      <vt:lpstr>Co wskazuje na manię i co z tego wynika?</vt:lpstr>
      <vt:lpstr>Depresja :  CHAD vs. F.33 </vt:lpstr>
      <vt:lpstr>Prezentacja programu PowerPoint</vt:lpstr>
      <vt:lpstr>Depresja w ChAD jest cięższa niż w zaburzeniu depresyjnym nawracającym</vt:lpstr>
      <vt:lpstr>Wpływ dwubiegunowości na funkcjonowanie psychosocjalne </vt:lpstr>
      <vt:lpstr>Wpływ faz na GAF </vt:lpstr>
      <vt:lpstr>Współchorobowość depresji w przebiegu ChAD i F.33</vt:lpstr>
      <vt:lpstr>Ryzyko wystąpienia zespołu metabolicznego (metS) u chorych leczonych z powodu: CHAD, schizofrenii i zaburzenia schizoafektywnego (n=707) </vt:lpstr>
      <vt:lpstr>Modyfikowalne czynniki ryzyka CHNS w grupach ze schizofrenią i CHAD</vt:lpstr>
      <vt:lpstr>Prezentacja programu PowerPoint</vt:lpstr>
      <vt:lpstr>Prezentacja programu PowerPoint</vt:lpstr>
      <vt:lpstr>Co wskazuje na manię i co z tego wynika?</vt:lpstr>
      <vt:lpstr>Rozpowszechnienie zaburzeń BP-I i II</vt:lpstr>
      <vt:lpstr>Kryteria i problemy  diagnostyczne manii z cechami psychotycznymi wg DSM-IV</vt:lpstr>
      <vt:lpstr>Analiza czynnikowa manii</vt:lpstr>
      <vt:lpstr>Dlaczego stosujemy neuroleptyki w leczeniu zaburzeń dwubiegunowych ? MANIA: 1090 pacjentów</vt:lpstr>
      <vt:lpstr>Częstość różnych grup objawów w manii</vt:lpstr>
      <vt:lpstr>Prezentacja programu PowerPoint</vt:lpstr>
      <vt:lpstr>Predyktory samobójstwa w CHAD</vt:lpstr>
      <vt:lpstr>Prezentacja programu PowerPoint</vt:lpstr>
      <vt:lpstr>Spektrum zaburzeń dwubiegunowych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Farmer</vt:lpstr>
      <vt:lpstr>Część 1.</vt:lpstr>
      <vt:lpstr>Część 2.</vt:lpstr>
      <vt:lpstr>PODEJRZLIWA ŻONA</vt:lpstr>
      <vt:lpstr>Prezentacja programu PowerPoint</vt:lpstr>
      <vt:lpstr>Prezentacja programu PowerPoint</vt:lpstr>
      <vt:lpstr>Prezentacja programu PowerPoint</vt:lpstr>
      <vt:lpstr>Prezentacja programu PowerPoint</vt:lpstr>
      <vt:lpstr>Strachliwa dziewczyna</vt:lpstr>
      <vt:lpstr>Prezentacja programu PowerPoint</vt:lpstr>
      <vt:lpstr>Prezentacja programu PowerPoint</vt:lpstr>
      <vt:lpstr>Prezentacja programu PowerPoint</vt:lpstr>
      <vt:lpstr>Prezentacja programu PowerPoint</vt:lpstr>
      <vt:lpstr>Prezentacja programu PowerPoint</vt:lpstr>
      <vt:lpstr>Hoch P., Polatin P.: Pseudeneurotic Forms of Schizophrenia. Psychiatric Quarterly 23: 248-276, 1949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Zaburzenia lękowe</vt:lpstr>
      <vt:lpstr>Zaburzenia lękowe</vt:lpstr>
      <vt:lpstr>Zaburzenia lękowe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Skutki zaburzeń lękowych</vt:lpstr>
      <vt:lpstr>najczęstsze somatyczne maski lęku</vt:lpstr>
      <vt:lpstr>Zespół lęku panicznego</vt:lpstr>
      <vt:lpstr>Kryteria diagnostyczne zespołu lęku panicznego (F.41.0)</vt:lpstr>
      <vt:lpstr>Kryteria diagnostyczne zespołu lęku panicznego - c.d.</vt:lpstr>
      <vt:lpstr>Kryteria diagnostyczne zespołu lęku panicznego - c.d.</vt:lpstr>
      <vt:lpstr>Występowanie PA i PD</vt:lpstr>
      <vt:lpstr>Różnicowanie chorób organicznych serca i zespołu lęku panicznego (napadu paniki)</vt:lpstr>
      <vt:lpstr>Różnicowanie chorób organicznych serca i zespołu lęku panicznego (napadu paniki) - c.d.</vt:lpstr>
      <vt:lpstr>Różnicowanie chorób organicznych serca i zespołu lęku panicznego (napadu paniki) - c.d.</vt:lpstr>
      <vt:lpstr>problemy somatyczne i psychiczne o obrazie “napadów paniki”</vt:lpstr>
      <vt:lpstr>PAS</vt:lpstr>
      <vt:lpstr>Zaburzenie somatopodobne</vt:lpstr>
      <vt:lpstr>Prezentacja programu PowerPoint</vt:lpstr>
      <vt:lpstr>Prezentacja programu PowerPoint</vt:lpstr>
      <vt:lpstr># 1</vt:lpstr>
      <vt:lpstr># 1 c.d.</vt:lpstr>
      <vt:lpstr>Prezentacja programu PowerPoint</vt:lpstr>
      <vt:lpstr>Cechy wspólne zaburzeń somatopodobnych </vt:lpstr>
      <vt:lpstr># 2</vt:lpstr>
      <vt:lpstr># 2 c.d.</vt:lpstr>
      <vt:lpstr>Ból psychogenny </vt:lpstr>
      <vt:lpstr>Zaburzenie konwersyjne </vt:lpstr>
      <vt:lpstr>Zaburzenie hipochondryczne</vt:lpstr>
      <vt:lpstr>Fobia socjalna</vt:lpstr>
      <vt:lpstr>Fobia socjalna  - najmniej znane zaburzenie lękowe ?!</vt:lpstr>
      <vt:lpstr>Kryteria diagnozy fobii socjalnej wg ICD-10 (MINI).</vt:lpstr>
      <vt:lpstr>Fobia socjalna - podstawowe fakty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Gad </vt:lpstr>
      <vt:lpstr>Prezentacja programu PowerPoint</vt:lpstr>
      <vt:lpstr>Prezentacja programu PowerPoint</vt:lpstr>
      <vt:lpstr>ocd</vt:lpstr>
      <vt:lpstr>Prezentacja programu PowerPoint</vt:lpstr>
      <vt:lpstr>OCD</vt:lpstr>
      <vt:lpstr>Ptsd </vt:lpstr>
      <vt:lpstr>Od shell shock do PTSD</vt:lpstr>
      <vt:lpstr>Prezentacja programu PowerPoint</vt:lpstr>
      <vt:lpstr>Prezentacja programu PowerPoint</vt:lpstr>
      <vt:lpstr>Jakie zdarzenia mogą spowodować PTSD?</vt:lpstr>
      <vt:lpstr>Epidemiologia urazów i związanego z nim PTSD</vt:lpstr>
      <vt:lpstr>Uraz = PTSD?</vt:lpstr>
      <vt:lpstr>Epidemiologia </vt:lpstr>
      <vt:lpstr>Typy przebiegu PTSD</vt:lpstr>
      <vt:lpstr>Lęk i depresja – znaczenie diagnostyczne</vt:lpstr>
      <vt:lpstr>Spektrum zaburzeń lękowych </vt:lpstr>
      <vt:lpstr>Spektrum zaburzeń obsesyjno-kompulsyjnych</vt:lpstr>
      <vt:lpstr>Spektrum zaburzeń obsesyjno-kompulsyjnych</vt:lpstr>
      <vt:lpstr>Spektrum zaburzeń pourazowych i stresowych </vt:lpstr>
      <vt:lpstr>Spektrum zaburzeń z objawami somatycznymi i pokrewnych  </vt:lpstr>
      <vt:lpstr>„Mógłbym umrzeć”</vt:lpstr>
      <vt:lpstr>Historia #2</vt:lpstr>
      <vt:lpstr>Historia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CHAD</dc:title>
  <dc:creator>Andrzej Czernikiewicz</dc:creator>
  <cp:lastModifiedBy> </cp:lastModifiedBy>
  <cp:revision>14</cp:revision>
  <dcterms:created xsi:type="dcterms:W3CDTF">2014-11-23T19:10:20Z</dcterms:created>
  <dcterms:modified xsi:type="dcterms:W3CDTF">2019-04-07T15:20:52Z</dcterms:modified>
</cp:coreProperties>
</file>