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5" r:id="rId1"/>
    <p:sldMasterId id="2147483708" r:id="rId2"/>
    <p:sldMasterId id="2147483720" r:id="rId3"/>
    <p:sldMasterId id="2147483732" r:id="rId4"/>
    <p:sldMasterId id="2147483744" r:id="rId5"/>
    <p:sldMasterId id="2147483816" r:id="rId6"/>
  </p:sldMasterIdLst>
  <p:notesMasterIdLst>
    <p:notesMasterId r:id="rId107"/>
  </p:notesMasterIdLst>
  <p:handoutMasterIdLst>
    <p:handoutMasterId r:id="rId108"/>
  </p:handoutMasterIdLst>
  <p:sldIdLst>
    <p:sldId id="256" r:id="rId7"/>
    <p:sldId id="344" r:id="rId8"/>
    <p:sldId id="355" r:id="rId9"/>
    <p:sldId id="345" r:id="rId10"/>
    <p:sldId id="257" r:id="rId11"/>
    <p:sldId id="346" r:id="rId12"/>
    <p:sldId id="259" r:id="rId13"/>
    <p:sldId id="260" r:id="rId14"/>
    <p:sldId id="263" r:id="rId15"/>
    <p:sldId id="264" r:id="rId16"/>
    <p:sldId id="265" r:id="rId17"/>
    <p:sldId id="266" r:id="rId18"/>
    <p:sldId id="336" r:id="rId19"/>
    <p:sldId id="353" r:id="rId20"/>
    <p:sldId id="354" r:id="rId21"/>
    <p:sldId id="268" r:id="rId22"/>
    <p:sldId id="362" r:id="rId23"/>
    <p:sldId id="363" r:id="rId24"/>
    <p:sldId id="364" r:id="rId25"/>
    <p:sldId id="271" r:id="rId26"/>
    <p:sldId id="272" r:id="rId27"/>
    <p:sldId id="273" r:id="rId28"/>
    <p:sldId id="274" r:id="rId29"/>
    <p:sldId id="427" r:id="rId30"/>
    <p:sldId id="275" r:id="rId31"/>
    <p:sldId id="428" r:id="rId32"/>
    <p:sldId id="358" r:id="rId33"/>
    <p:sldId id="525" r:id="rId34"/>
    <p:sldId id="526" r:id="rId35"/>
    <p:sldId id="527" r:id="rId36"/>
    <p:sldId id="528" r:id="rId37"/>
    <p:sldId id="529" r:id="rId38"/>
    <p:sldId id="531" r:id="rId39"/>
    <p:sldId id="532" r:id="rId40"/>
    <p:sldId id="533" r:id="rId41"/>
    <p:sldId id="534" r:id="rId42"/>
    <p:sldId id="535" r:id="rId43"/>
    <p:sldId id="536" r:id="rId44"/>
    <p:sldId id="537" r:id="rId45"/>
    <p:sldId id="538" r:id="rId46"/>
    <p:sldId id="541" r:id="rId47"/>
    <p:sldId id="542" r:id="rId48"/>
    <p:sldId id="543" r:id="rId49"/>
    <p:sldId id="471" r:id="rId50"/>
    <p:sldId id="472" r:id="rId51"/>
    <p:sldId id="473" r:id="rId52"/>
    <p:sldId id="488" r:id="rId53"/>
    <p:sldId id="489" r:id="rId54"/>
    <p:sldId id="490" r:id="rId55"/>
    <p:sldId id="491" r:id="rId56"/>
    <p:sldId id="492" r:id="rId57"/>
    <p:sldId id="493" r:id="rId58"/>
    <p:sldId id="496" r:id="rId59"/>
    <p:sldId id="497" r:id="rId60"/>
    <p:sldId id="498" r:id="rId61"/>
    <p:sldId id="499" r:id="rId62"/>
    <p:sldId id="500" r:id="rId63"/>
    <p:sldId id="501" r:id="rId64"/>
    <p:sldId id="504" r:id="rId65"/>
    <p:sldId id="505" r:id="rId66"/>
    <p:sldId id="506" r:id="rId67"/>
    <p:sldId id="507" r:id="rId68"/>
    <p:sldId id="508" r:id="rId69"/>
    <p:sldId id="509" r:id="rId70"/>
    <p:sldId id="510" r:id="rId71"/>
    <p:sldId id="511" r:id="rId72"/>
    <p:sldId id="512" r:id="rId73"/>
    <p:sldId id="513" r:id="rId74"/>
    <p:sldId id="514" r:id="rId75"/>
    <p:sldId id="515" r:id="rId76"/>
    <p:sldId id="516" r:id="rId77"/>
    <p:sldId id="517" r:id="rId78"/>
    <p:sldId id="518" r:id="rId79"/>
    <p:sldId id="519" r:id="rId80"/>
    <p:sldId id="520" r:id="rId81"/>
    <p:sldId id="521" r:id="rId82"/>
    <p:sldId id="522" r:id="rId83"/>
    <p:sldId id="524" r:id="rId84"/>
    <p:sldId id="279" r:id="rId85"/>
    <p:sldId id="281" r:id="rId86"/>
    <p:sldId id="284" r:id="rId87"/>
    <p:sldId id="286" r:id="rId88"/>
    <p:sldId id="370" r:id="rId89"/>
    <p:sldId id="287" r:id="rId90"/>
    <p:sldId id="288" r:id="rId91"/>
    <p:sldId id="289" r:id="rId92"/>
    <p:sldId id="372" r:id="rId93"/>
    <p:sldId id="293" r:id="rId94"/>
    <p:sldId id="294" r:id="rId95"/>
    <p:sldId id="371" r:id="rId96"/>
    <p:sldId id="295" r:id="rId97"/>
    <p:sldId id="376" r:id="rId98"/>
    <p:sldId id="377" r:id="rId99"/>
    <p:sldId id="297" r:id="rId100"/>
    <p:sldId id="301" r:id="rId101"/>
    <p:sldId id="423" r:id="rId102"/>
    <p:sldId id="425" r:id="rId103"/>
    <p:sldId id="426" r:id="rId104"/>
    <p:sldId id="308" r:id="rId105"/>
    <p:sldId id="482" r:id="rId10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40" autoAdjust="0"/>
    <p:restoredTop sz="94581" autoAdjust="0"/>
  </p:normalViewPr>
  <p:slideViewPr>
    <p:cSldViewPr>
      <p:cViewPr varScale="1">
        <p:scale>
          <a:sx n="55" d="100"/>
          <a:sy n="55" d="100"/>
        </p:scale>
        <p:origin x="151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5683"/>
    </p:cViewPr>
  </p:sorterViewPr>
  <p:notesViewPr>
    <p:cSldViewPr>
      <p:cViewPr varScale="1">
        <p:scale>
          <a:sx n="45" d="100"/>
          <a:sy n="45" d="100"/>
        </p:scale>
        <p:origin x="-1440"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notesMaster" Target="notesMasters/notes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presProps" Target="pres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effectLst>
                  <a:outerShdw blurRad="38100" dist="38100" dir="2700000" algn="tl">
                    <a:srgbClr val="C0C0C0"/>
                  </a:outerShdw>
                </a:effectLst>
                <a:latin typeface="Bookman Old Style" pitchFamily="18" charset="0"/>
              </a:defRPr>
            </a:lvl1pPr>
          </a:lstStyle>
          <a:p>
            <a:endParaRPr lang="en-US" altLang="en-US"/>
          </a:p>
        </p:txBody>
      </p:sp>
      <p:sp>
        <p:nvSpPr>
          <p:cNvPr id="31747"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effectLst>
                  <a:outerShdw blurRad="38100" dist="38100" dir="2700000" algn="tl">
                    <a:srgbClr val="C0C0C0"/>
                  </a:outerShdw>
                </a:effectLst>
                <a:latin typeface="Bookman Old Style" pitchFamily="18" charset="0"/>
              </a:defRPr>
            </a:lvl1pPr>
          </a:lstStyle>
          <a:p>
            <a:endParaRPr lang="en-US" altLang="en-US"/>
          </a:p>
        </p:txBody>
      </p:sp>
      <p:sp>
        <p:nvSpPr>
          <p:cNvPr id="31748"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effectLst>
                  <a:outerShdw blurRad="38100" dist="38100" dir="2700000" algn="tl">
                    <a:srgbClr val="C0C0C0"/>
                  </a:outerShdw>
                </a:effectLst>
                <a:latin typeface="Bookman Old Style" pitchFamily="18" charset="0"/>
              </a:defRPr>
            </a:lvl1pPr>
          </a:lstStyle>
          <a:p>
            <a:endParaRPr lang="en-US" altLang="en-US"/>
          </a:p>
        </p:txBody>
      </p:sp>
      <p:sp>
        <p:nvSpPr>
          <p:cNvPr id="31749"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effectLst>
                  <a:outerShdw blurRad="38100" dist="38100" dir="2700000" algn="tl">
                    <a:srgbClr val="C0C0C0"/>
                  </a:outerShdw>
                </a:effectLst>
                <a:latin typeface="Bookman Old Style" pitchFamily="18" charset="0"/>
              </a:defRPr>
            </a:lvl1pPr>
          </a:lstStyle>
          <a:p>
            <a:fld id="{5008071F-D067-455B-BA62-C56AAD6EE771}" type="slidenum">
              <a:rPr lang="en-US" altLang="en-US"/>
              <a:pPr/>
              <a:t>‹#›</a:t>
            </a:fld>
            <a:endParaRPr lang="en-US" altLang="en-US"/>
          </a:p>
        </p:txBody>
      </p:sp>
    </p:spTree>
    <p:extLst>
      <p:ext uri="{BB962C8B-B14F-4D97-AF65-F5344CB8AC3E}">
        <p14:creationId xmlns:p14="http://schemas.microsoft.com/office/powerpoint/2010/main" val="1223633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effectLst>
                  <a:outerShdw blurRad="38100" dist="38100" dir="2700000" algn="tl">
                    <a:srgbClr val="C0C0C0"/>
                  </a:outerShdw>
                </a:effectLst>
                <a:latin typeface="Bookman Old Style" pitchFamily="18" charset="0"/>
              </a:defRPr>
            </a:lvl1pPr>
          </a:lstStyle>
          <a:p>
            <a:endParaRPr lang="en-US" altLang="en-US"/>
          </a:p>
        </p:txBody>
      </p:sp>
      <p:sp>
        <p:nvSpPr>
          <p:cNvPr id="29699"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effectLst>
                  <a:outerShdw blurRad="38100" dist="38100" dir="2700000" algn="tl">
                    <a:srgbClr val="C0C0C0"/>
                  </a:outerShdw>
                </a:effectLst>
                <a:latin typeface="Bookman Old Style" pitchFamily="18" charset="0"/>
              </a:defRPr>
            </a:lvl1pPr>
          </a:lstStyle>
          <a:p>
            <a:endParaRPr lang="en-US" alt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effectLst>
                  <a:outerShdw blurRad="38100" dist="38100" dir="2700000" algn="tl">
                    <a:srgbClr val="C0C0C0"/>
                  </a:outerShdw>
                </a:effectLst>
                <a:latin typeface="Bookman Old Style" pitchFamily="18" charset="0"/>
              </a:defRPr>
            </a:lvl1pPr>
          </a:lstStyle>
          <a:p>
            <a:endParaRPr lang="en-US" alt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effectLst>
                  <a:outerShdw blurRad="38100" dist="38100" dir="2700000" algn="tl">
                    <a:srgbClr val="C0C0C0"/>
                  </a:outerShdw>
                </a:effectLst>
                <a:latin typeface="Bookman Old Style" pitchFamily="18" charset="0"/>
              </a:defRPr>
            </a:lvl1pPr>
          </a:lstStyle>
          <a:p>
            <a:fld id="{047257DB-8AD7-40F4-AE26-01CF32B9C132}" type="slidenum">
              <a:rPr lang="en-US" altLang="en-US"/>
              <a:pPr/>
              <a:t>‹#›</a:t>
            </a:fld>
            <a:endParaRPr lang="en-US" altLang="en-US"/>
          </a:p>
        </p:txBody>
      </p:sp>
    </p:spTree>
    <p:extLst>
      <p:ext uri="{BB962C8B-B14F-4D97-AF65-F5344CB8AC3E}">
        <p14:creationId xmlns:p14="http://schemas.microsoft.com/office/powerpoint/2010/main" val="21021000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Bookman Old Style" pitchFamily="18" charset="0"/>
        <a:ea typeface="+mn-ea"/>
        <a:cs typeface="+mn-cs"/>
      </a:defRPr>
    </a:lvl1pPr>
    <a:lvl2pPr marL="457200" algn="l" rtl="0" fontAlgn="base">
      <a:spcBef>
        <a:spcPct val="30000"/>
      </a:spcBef>
      <a:spcAft>
        <a:spcPct val="0"/>
      </a:spcAft>
      <a:defRPr sz="1200" kern="1200">
        <a:solidFill>
          <a:schemeClr val="tx1"/>
        </a:solidFill>
        <a:latin typeface="Bookman Old Style" pitchFamily="18" charset="0"/>
        <a:ea typeface="+mn-ea"/>
        <a:cs typeface="+mn-cs"/>
      </a:defRPr>
    </a:lvl2pPr>
    <a:lvl3pPr marL="914400" algn="l" rtl="0" fontAlgn="base">
      <a:spcBef>
        <a:spcPct val="30000"/>
      </a:spcBef>
      <a:spcAft>
        <a:spcPct val="0"/>
      </a:spcAft>
      <a:defRPr sz="1200" kern="1200">
        <a:solidFill>
          <a:schemeClr val="tx1"/>
        </a:solidFill>
        <a:latin typeface="Bookman Old Style" pitchFamily="18" charset="0"/>
        <a:ea typeface="+mn-ea"/>
        <a:cs typeface="+mn-cs"/>
      </a:defRPr>
    </a:lvl3pPr>
    <a:lvl4pPr marL="1371600" algn="l" rtl="0" fontAlgn="base">
      <a:spcBef>
        <a:spcPct val="30000"/>
      </a:spcBef>
      <a:spcAft>
        <a:spcPct val="0"/>
      </a:spcAft>
      <a:defRPr sz="1200" kern="1200">
        <a:solidFill>
          <a:schemeClr val="tx1"/>
        </a:solidFill>
        <a:latin typeface="Bookman Old Style" pitchFamily="18" charset="0"/>
        <a:ea typeface="+mn-ea"/>
        <a:cs typeface="+mn-cs"/>
      </a:defRPr>
    </a:lvl4pPr>
    <a:lvl5pPr marL="1828800" algn="l" rtl="0" fontAlgn="base">
      <a:spcBef>
        <a:spcPct val="30000"/>
      </a:spcBef>
      <a:spcAft>
        <a:spcPct val="0"/>
      </a:spcAft>
      <a:defRPr sz="1200" kern="1200">
        <a:solidFill>
          <a:schemeClr val="tx1"/>
        </a:solidFill>
        <a:latin typeface="Bookman Old Style"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CD970-6135-4B8A-840D-E46E8008CF78}" type="slidenum">
              <a:rPr lang="en-US" altLang="en-US"/>
              <a:pPr/>
              <a:t>1</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85387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8EC69-DF8E-4ECB-B603-E8C075E45C3F}" type="slidenum">
              <a:rPr lang="en-US" altLang="en-US"/>
              <a:pPr/>
              <a:t>10</a:t>
            </a:fld>
            <a:endParaRPr lang="en-US"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28720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A4F42D-80B9-4971-B4DB-6FF3A75B6924}" type="slidenum">
              <a:rPr lang="en-US" altLang="en-US"/>
              <a:pPr/>
              <a:t>11</a:t>
            </a:fld>
            <a:endParaRPr lang="en-US" alt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78580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A7C98-CDDE-4D51-B73B-FAB292E44831}" type="slidenum">
              <a:rPr lang="en-US" altLang="en-US"/>
              <a:pPr/>
              <a:t>12</a:t>
            </a:fld>
            <a:endParaRPr lang="en-US" alt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22191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47257DB-8AD7-40F4-AE26-01CF32B9C132}" type="slidenum">
              <a:rPr lang="en-US" altLang="en-US" smtClean="0"/>
              <a:pPr/>
              <a:t>13</a:t>
            </a:fld>
            <a:endParaRPr lang="en-US" altLang="en-US"/>
          </a:p>
        </p:txBody>
      </p:sp>
    </p:spTree>
    <p:extLst>
      <p:ext uri="{BB962C8B-B14F-4D97-AF65-F5344CB8AC3E}">
        <p14:creationId xmlns:p14="http://schemas.microsoft.com/office/powerpoint/2010/main" val="2474150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47257DB-8AD7-40F4-AE26-01CF32B9C132}" type="slidenum">
              <a:rPr lang="en-US" altLang="en-US" smtClean="0"/>
              <a:pPr/>
              <a:t>14</a:t>
            </a:fld>
            <a:endParaRPr lang="en-US" altLang="en-US"/>
          </a:p>
        </p:txBody>
      </p:sp>
    </p:spTree>
    <p:extLst>
      <p:ext uri="{BB962C8B-B14F-4D97-AF65-F5344CB8AC3E}">
        <p14:creationId xmlns:p14="http://schemas.microsoft.com/office/powerpoint/2010/main" val="1498749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47257DB-8AD7-40F4-AE26-01CF32B9C132}" type="slidenum">
              <a:rPr lang="en-US" altLang="en-US" smtClean="0"/>
              <a:pPr/>
              <a:t>15</a:t>
            </a:fld>
            <a:endParaRPr lang="en-US" altLang="en-US"/>
          </a:p>
        </p:txBody>
      </p:sp>
    </p:spTree>
    <p:extLst>
      <p:ext uri="{BB962C8B-B14F-4D97-AF65-F5344CB8AC3E}">
        <p14:creationId xmlns:p14="http://schemas.microsoft.com/office/powerpoint/2010/main" val="2029891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A0A02-D2FB-4460-8C17-CD1238017C82}" type="slidenum">
              <a:rPr lang="en-US" altLang="en-US"/>
              <a:pPr/>
              <a:t>16</a:t>
            </a:fld>
            <a:endParaRPr lang="en-US" altLang="en-US"/>
          </a:p>
        </p:txBody>
      </p:sp>
      <p:sp>
        <p:nvSpPr>
          <p:cNvPr id="100354" name="Rectangle 1026"/>
          <p:cNvSpPr>
            <a:spLocks noGrp="1" noRot="1" noChangeAspect="1" noChangeArrowheads="1" noTextEdit="1"/>
          </p:cNvSpPr>
          <p:nvPr>
            <p:ph type="sldImg"/>
          </p:nvPr>
        </p:nvSpPr>
        <p:spPr>
          <a:ln/>
        </p:spPr>
      </p:sp>
      <p:sp>
        <p:nvSpPr>
          <p:cNvPr id="100355"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78347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47257DB-8AD7-40F4-AE26-01CF32B9C132}" type="slidenum">
              <a:rPr lang="en-US" altLang="en-US" smtClean="0"/>
              <a:pPr/>
              <a:t>17</a:t>
            </a:fld>
            <a:endParaRPr lang="en-US" altLang="en-US"/>
          </a:p>
        </p:txBody>
      </p:sp>
    </p:spTree>
    <p:extLst>
      <p:ext uri="{BB962C8B-B14F-4D97-AF65-F5344CB8AC3E}">
        <p14:creationId xmlns:p14="http://schemas.microsoft.com/office/powerpoint/2010/main" val="3906597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47257DB-8AD7-40F4-AE26-01CF32B9C132}" type="slidenum">
              <a:rPr lang="en-US" altLang="en-US" smtClean="0"/>
              <a:pPr/>
              <a:t>18</a:t>
            </a:fld>
            <a:endParaRPr lang="en-US" altLang="en-US"/>
          </a:p>
        </p:txBody>
      </p:sp>
    </p:spTree>
    <p:extLst>
      <p:ext uri="{BB962C8B-B14F-4D97-AF65-F5344CB8AC3E}">
        <p14:creationId xmlns:p14="http://schemas.microsoft.com/office/powerpoint/2010/main" val="2543666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47257DB-8AD7-40F4-AE26-01CF32B9C132}" type="slidenum">
              <a:rPr lang="en-US" altLang="en-US" smtClean="0"/>
              <a:pPr/>
              <a:t>19</a:t>
            </a:fld>
            <a:endParaRPr lang="en-US" altLang="en-US"/>
          </a:p>
        </p:txBody>
      </p:sp>
    </p:spTree>
    <p:extLst>
      <p:ext uri="{BB962C8B-B14F-4D97-AF65-F5344CB8AC3E}">
        <p14:creationId xmlns:p14="http://schemas.microsoft.com/office/powerpoint/2010/main" val="300848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47257DB-8AD7-40F4-AE26-01CF32B9C132}" type="slidenum">
              <a:rPr lang="en-US" altLang="en-US" smtClean="0"/>
              <a:pPr/>
              <a:t>2</a:t>
            </a:fld>
            <a:endParaRPr lang="en-US" altLang="en-US"/>
          </a:p>
        </p:txBody>
      </p:sp>
    </p:spTree>
    <p:extLst>
      <p:ext uri="{BB962C8B-B14F-4D97-AF65-F5344CB8AC3E}">
        <p14:creationId xmlns:p14="http://schemas.microsoft.com/office/powerpoint/2010/main" val="1325124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17DA7-00EA-4259-BB17-9C4CA7947E33}" type="slidenum">
              <a:rPr lang="en-US" altLang="en-US"/>
              <a:pPr/>
              <a:t>20</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0665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ADEA6C-3B92-4403-906D-C1CD1F9332D7}" type="slidenum">
              <a:rPr lang="en-US" altLang="en-US"/>
              <a:pPr/>
              <a:t>21</a:t>
            </a:fld>
            <a:endParaRPr lang="en-US" alt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58608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D0CF2-EBDD-4DEC-A38E-E7E2C9D13D40}" type="slidenum">
              <a:rPr lang="en-US" altLang="en-US"/>
              <a:pPr/>
              <a:t>22</a:t>
            </a:fld>
            <a:endParaRPr lang="en-US" alt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66793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2344F-0DFB-41D4-BC38-1F9CCFC63548}" type="slidenum">
              <a:rPr lang="en-US" altLang="en-US"/>
              <a:pPr/>
              <a:t>23</a:t>
            </a:fld>
            <a:endParaRPr lang="en-US" alt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0385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47257DB-8AD7-40F4-AE26-01CF32B9C132}" type="slidenum">
              <a:rPr lang="en-US" altLang="en-US" smtClean="0"/>
              <a:pPr/>
              <a:t>24</a:t>
            </a:fld>
            <a:endParaRPr lang="en-US" altLang="en-US"/>
          </a:p>
        </p:txBody>
      </p:sp>
    </p:spTree>
    <p:extLst>
      <p:ext uri="{BB962C8B-B14F-4D97-AF65-F5344CB8AC3E}">
        <p14:creationId xmlns:p14="http://schemas.microsoft.com/office/powerpoint/2010/main" val="3505392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6F6D9A-ACF3-4DAB-AB82-26C20B799BA5}" type="slidenum">
              <a:rPr lang="en-US" altLang="en-US"/>
              <a:pPr/>
              <a:t>25</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59301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p:cNvSpPr>
            <a:spLocks noGrp="1" noRot="1" noChangeAspect="1" noTextEdit="1"/>
          </p:cNvSpPr>
          <p:nvPr>
            <p:ph type="sldImg"/>
          </p:nvPr>
        </p:nvSpPr>
        <p:spPr>
          <a:ln/>
        </p:spPr>
      </p:sp>
      <p:sp>
        <p:nvSpPr>
          <p:cNvPr id="50179" name="Symbol zastępczy notatek 2"/>
          <p:cNvSpPr>
            <a:spLocks noGrp="1"/>
          </p:cNvSpPr>
          <p:nvPr>
            <p:ph type="body" idx="1"/>
          </p:nvPr>
        </p:nvSpPr>
        <p:spPr>
          <a:noFill/>
          <a:ln/>
        </p:spPr>
        <p:txBody>
          <a:bodyPr/>
          <a:lstStyle/>
          <a:p>
            <a:endParaRPr lang="pl-PL" smtClean="0">
              <a:latin typeface="Times New Roman" pitchFamily="18" charset="0"/>
            </a:endParaRPr>
          </a:p>
        </p:txBody>
      </p:sp>
      <p:sp>
        <p:nvSpPr>
          <p:cNvPr id="50180" name="Symbol zastępczy numeru slajdu 3"/>
          <p:cNvSpPr>
            <a:spLocks noGrp="1"/>
          </p:cNvSpPr>
          <p:nvPr>
            <p:ph type="sldNum" sz="quarter" idx="5"/>
          </p:nvPr>
        </p:nvSpPr>
        <p:spPr>
          <a:noFill/>
        </p:spPr>
        <p:txBody>
          <a:bodyPr/>
          <a:lstStyle/>
          <a:p>
            <a:fld id="{58BE2B57-6CC0-4E35-8553-841DC5C3C85B}" type="slidenum">
              <a:rPr lang="pl-PL" smtClean="0">
                <a:latin typeface="Times New Roman" pitchFamily="18" charset="0"/>
              </a:rPr>
              <a:pPr/>
              <a:t>26</a:t>
            </a:fld>
            <a:endParaRPr lang="pl-PL" smtClean="0">
              <a:latin typeface="Times New Roman" pitchFamily="18" charset="0"/>
            </a:endParaRPr>
          </a:p>
        </p:txBody>
      </p:sp>
    </p:spTree>
    <p:extLst>
      <p:ext uri="{BB962C8B-B14F-4D97-AF65-F5344CB8AC3E}">
        <p14:creationId xmlns:p14="http://schemas.microsoft.com/office/powerpoint/2010/main" val="3061620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47257DB-8AD7-40F4-AE26-01CF32B9C132}" type="slidenum">
              <a:rPr lang="en-US" altLang="en-US" smtClean="0"/>
              <a:pPr/>
              <a:t>27</a:t>
            </a:fld>
            <a:endParaRPr lang="en-US" altLang="en-US"/>
          </a:p>
        </p:txBody>
      </p:sp>
    </p:spTree>
    <p:extLst>
      <p:ext uri="{BB962C8B-B14F-4D97-AF65-F5344CB8AC3E}">
        <p14:creationId xmlns:p14="http://schemas.microsoft.com/office/powerpoint/2010/main" val="2702523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l-PL" altLang="pl-PL" smtClean="0"/>
          </a:p>
        </p:txBody>
      </p:sp>
      <p:sp>
        <p:nvSpPr>
          <p:cNvPr id="2662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997EB167-9610-44D5-B911-CFFF092AA35E}" type="slidenum">
              <a:rPr lang="pl-PL" altLang="pl-PL" smtClean="0">
                <a:latin typeface="Calibri" panose="020F0502020204030204" pitchFamily="34" charset="0"/>
              </a:rPr>
              <a:pPr/>
              <a:t>28</a:t>
            </a:fld>
            <a:endParaRPr lang="pl-PL" altLang="pl-PL" smtClean="0">
              <a:latin typeface="Calibri" panose="020F0502020204030204" pitchFamily="34" charset="0"/>
            </a:endParaRPr>
          </a:p>
        </p:txBody>
      </p:sp>
    </p:spTree>
    <p:extLst>
      <p:ext uri="{BB962C8B-B14F-4D97-AF65-F5344CB8AC3E}">
        <p14:creationId xmlns:p14="http://schemas.microsoft.com/office/powerpoint/2010/main" val="2675896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smtClean="0"/>
          </a:p>
        </p:txBody>
      </p:sp>
      <p:sp>
        <p:nvSpPr>
          <p:cNvPr id="3174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88E3784F-D745-4975-A540-F9F308481ECB}" type="slidenum">
              <a:rPr lang="pl-PL" altLang="pl-PL" smtClean="0">
                <a:latin typeface="Calibri" panose="020F0502020204030204" pitchFamily="34" charset="0"/>
              </a:rPr>
              <a:pPr/>
              <a:t>32</a:t>
            </a:fld>
            <a:endParaRPr lang="pl-PL" altLang="pl-PL" smtClean="0">
              <a:latin typeface="Calibri" panose="020F0502020204030204" pitchFamily="34" charset="0"/>
            </a:endParaRPr>
          </a:p>
        </p:txBody>
      </p:sp>
    </p:spTree>
    <p:extLst>
      <p:ext uri="{BB962C8B-B14F-4D97-AF65-F5344CB8AC3E}">
        <p14:creationId xmlns:p14="http://schemas.microsoft.com/office/powerpoint/2010/main" val="208498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47257DB-8AD7-40F4-AE26-01CF32B9C132}" type="slidenum">
              <a:rPr lang="en-US" altLang="en-US" smtClean="0"/>
              <a:pPr/>
              <a:t>3</a:t>
            </a:fld>
            <a:endParaRPr lang="en-US" altLang="en-US"/>
          </a:p>
        </p:txBody>
      </p:sp>
    </p:spTree>
    <p:extLst>
      <p:ext uri="{BB962C8B-B14F-4D97-AF65-F5344CB8AC3E}">
        <p14:creationId xmlns:p14="http://schemas.microsoft.com/office/powerpoint/2010/main" val="3640357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smtClean="0"/>
          </a:p>
        </p:txBody>
      </p:sp>
      <p:sp>
        <p:nvSpPr>
          <p:cNvPr id="3686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A5B3DDD2-CB2D-4801-A8C3-CC108E7CAEB1}" type="slidenum">
              <a:rPr lang="pl-PL" altLang="pl-PL" smtClean="0">
                <a:latin typeface="Calibri" panose="020F0502020204030204" pitchFamily="34" charset="0"/>
              </a:rPr>
              <a:pPr/>
              <a:t>35</a:t>
            </a:fld>
            <a:endParaRPr lang="pl-PL" altLang="pl-PL" smtClean="0">
              <a:latin typeface="Calibri" panose="020F0502020204030204" pitchFamily="34" charset="0"/>
            </a:endParaRPr>
          </a:p>
        </p:txBody>
      </p:sp>
    </p:spTree>
    <p:extLst>
      <p:ext uri="{BB962C8B-B14F-4D97-AF65-F5344CB8AC3E}">
        <p14:creationId xmlns:p14="http://schemas.microsoft.com/office/powerpoint/2010/main" val="3850192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l-PL" altLang="pl-PL" smtClean="0"/>
          </a:p>
        </p:txBody>
      </p:sp>
      <p:sp>
        <p:nvSpPr>
          <p:cNvPr id="4096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F1F60628-D9E6-4810-99DA-DCF568BBA7F3}" type="slidenum">
              <a:rPr lang="pl-PL" altLang="pl-PL" smtClean="0">
                <a:latin typeface="Calibri" panose="020F0502020204030204" pitchFamily="34" charset="0"/>
              </a:rPr>
              <a:pPr/>
              <a:t>38</a:t>
            </a:fld>
            <a:endParaRPr lang="pl-PL" altLang="pl-PL" smtClean="0">
              <a:latin typeface="Calibri" panose="020F0502020204030204" pitchFamily="34" charset="0"/>
            </a:endParaRPr>
          </a:p>
        </p:txBody>
      </p:sp>
    </p:spTree>
    <p:extLst>
      <p:ext uri="{BB962C8B-B14F-4D97-AF65-F5344CB8AC3E}">
        <p14:creationId xmlns:p14="http://schemas.microsoft.com/office/powerpoint/2010/main" val="3412968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018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1EC50A75-719E-4B1E-9834-13248A44A0DD}" type="slidenum">
              <a:rPr lang="pl-PL" altLang="pl-PL" smtClean="0">
                <a:latin typeface="Calibri" panose="020F0502020204030204" pitchFamily="34" charset="0"/>
              </a:rPr>
              <a:pPr/>
              <a:t>42</a:t>
            </a:fld>
            <a:endParaRPr lang="pl-PL" altLang="pl-PL" smtClean="0">
              <a:latin typeface="Calibri" panose="020F0502020204030204" pitchFamily="34" charset="0"/>
            </a:endParaRPr>
          </a:p>
        </p:txBody>
      </p:sp>
    </p:spTree>
    <p:extLst>
      <p:ext uri="{BB962C8B-B14F-4D97-AF65-F5344CB8AC3E}">
        <p14:creationId xmlns:p14="http://schemas.microsoft.com/office/powerpoint/2010/main" val="3526548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222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0CA1A3DE-2FFD-4254-A7B0-1AAA7468B0C9}" type="slidenum">
              <a:rPr lang="pl-PL" altLang="pl-PL" smtClean="0">
                <a:latin typeface="Calibri" panose="020F0502020204030204" pitchFamily="34" charset="0"/>
              </a:rPr>
              <a:pPr/>
              <a:t>43</a:t>
            </a:fld>
            <a:endParaRPr lang="pl-PL" altLang="pl-PL" smtClean="0">
              <a:latin typeface="Calibri" panose="020F0502020204030204" pitchFamily="34" charset="0"/>
            </a:endParaRPr>
          </a:p>
        </p:txBody>
      </p:sp>
    </p:spTree>
    <p:extLst>
      <p:ext uri="{BB962C8B-B14F-4D97-AF65-F5344CB8AC3E}">
        <p14:creationId xmlns:p14="http://schemas.microsoft.com/office/powerpoint/2010/main" val="2563419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1CD72-3A4D-40F7-894A-92BEF2153214}" type="slidenum">
              <a:rPr lang="de-DE"/>
              <a:pPr/>
              <a:t>44</a:t>
            </a:fld>
            <a:endParaRPr lang="de-DE"/>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886194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47</a:t>
            </a:fld>
            <a:endParaRPr lang="pl-PL"/>
          </a:p>
        </p:txBody>
      </p:sp>
    </p:spTree>
    <p:extLst>
      <p:ext uri="{BB962C8B-B14F-4D97-AF65-F5344CB8AC3E}">
        <p14:creationId xmlns:p14="http://schemas.microsoft.com/office/powerpoint/2010/main" val="1067185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48</a:t>
            </a:fld>
            <a:endParaRPr lang="pl-PL"/>
          </a:p>
        </p:txBody>
      </p:sp>
    </p:spTree>
    <p:extLst>
      <p:ext uri="{BB962C8B-B14F-4D97-AF65-F5344CB8AC3E}">
        <p14:creationId xmlns:p14="http://schemas.microsoft.com/office/powerpoint/2010/main" val="2894542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49</a:t>
            </a:fld>
            <a:endParaRPr lang="pl-PL"/>
          </a:p>
        </p:txBody>
      </p:sp>
    </p:spTree>
    <p:extLst>
      <p:ext uri="{BB962C8B-B14F-4D97-AF65-F5344CB8AC3E}">
        <p14:creationId xmlns:p14="http://schemas.microsoft.com/office/powerpoint/2010/main" val="907837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50</a:t>
            </a:fld>
            <a:endParaRPr lang="pl-PL"/>
          </a:p>
        </p:txBody>
      </p:sp>
    </p:spTree>
    <p:extLst>
      <p:ext uri="{BB962C8B-B14F-4D97-AF65-F5344CB8AC3E}">
        <p14:creationId xmlns:p14="http://schemas.microsoft.com/office/powerpoint/2010/main" val="712437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smtClean="0"/>
          </a:p>
        </p:txBody>
      </p:sp>
      <p:sp>
        <p:nvSpPr>
          <p:cNvPr id="56324"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24530036-3F0E-4F24-AF4A-9AC9753AB882}" type="slidenum">
              <a:rPr lang="pl-PL" smtClean="0">
                <a:latin typeface="Calibri" pitchFamily="34" charset="0"/>
              </a:rPr>
              <a:pPr eaLnBrk="1" hangingPunct="1"/>
              <a:t>51</a:t>
            </a:fld>
            <a:endParaRPr lang="pl-PL" smtClean="0">
              <a:latin typeface="Calibri" pitchFamily="34" charset="0"/>
            </a:endParaRPr>
          </a:p>
        </p:txBody>
      </p:sp>
    </p:spTree>
    <p:extLst>
      <p:ext uri="{BB962C8B-B14F-4D97-AF65-F5344CB8AC3E}">
        <p14:creationId xmlns:p14="http://schemas.microsoft.com/office/powerpoint/2010/main" val="2517013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47257DB-8AD7-40F4-AE26-01CF32B9C132}" type="slidenum">
              <a:rPr lang="en-US" altLang="en-US" smtClean="0"/>
              <a:pPr/>
              <a:t>4</a:t>
            </a:fld>
            <a:endParaRPr lang="en-US" altLang="en-US"/>
          </a:p>
        </p:txBody>
      </p:sp>
    </p:spTree>
    <p:extLst>
      <p:ext uri="{BB962C8B-B14F-4D97-AF65-F5344CB8AC3E}">
        <p14:creationId xmlns:p14="http://schemas.microsoft.com/office/powerpoint/2010/main" val="655306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52</a:t>
            </a:fld>
            <a:endParaRPr lang="pl-PL"/>
          </a:p>
        </p:txBody>
      </p:sp>
    </p:spTree>
    <p:extLst>
      <p:ext uri="{BB962C8B-B14F-4D97-AF65-F5344CB8AC3E}">
        <p14:creationId xmlns:p14="http://schemas.microsoft.com/office/powerpoint/2010/main" val="38655163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53</a:t>
            </a:fld>
            <a:endParaRPr lang="pl-PL"/>
          </a:p>
        </p:txBody>
      </p:sp>
    </p:spTree>
    <p:extLst>
      <p:ext uri="{BB962C8B-B14F-4D97-AF65-F5344CB8AC3E}">
        <p14:creationId xmlns:p14="http://schemas.microsoft.com/office/powerpoint/2010/main" val="41276993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54</a:t>
            </a:fld>
            <a:endParaRPr lang="pl-PL"/>
          </a:p>
        </p:txBody>
      </p:sp>
    </p:spTree>
    <p:extLst>
      <p:ext uri="{BB962C8B-B14F-4D97-AF65-F5344CB8AC3E}">
        <p14:creationId xmlns:p14="http://schemas.microsoft.com/office/powerpoint/2010/main" val="2256336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55</a:t>
            </a:fld>
            <a:endParaRPr lang="pl-PL"/>
          </a:p>
        </p:txBody>
      </p:sp>
    </p:spTree>
    <p:extLst>
      <p:ext uri="{BB962C8B-B14F-4D97-AF65-F5344CB8AC3E}">
        <p14:creationId xmlns:p14="http://schemas.microsoft.com/office/powerpoint/2010/main" val="1359158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56</a:t>
            </a:fld>
            <a:endParaRPr lang="pl-PL"/>
          </a:p>
        </p:txBody>
      </p:sp>
    </p:spTree>
    <p:extLst>
      <p:ext uri="{BB962C8B-B14F-4D97-AF65-F5344CB8AC3E}">
        <p14:creationId xmlns:p14="http://schemas.microsoft.com/office/powerpoint/2010/main" val="12861851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57</a:t>
            </a:fld>
            <a:endParaRPr lang="pl-PL"/>
          </a:p>
        </p:txBody>
      </p:sp>
    </p:spTree>
    <p:extLst>
      <p:ext uri="{BB962C8B-B14F-4D97-AF65-F5344CB8AC3E}">
        <p14:creationId xmlns:p14="http://schemas.microsoft.com/office/powerpoint/2010/main" val="1908891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58</a:t>
            </a:fld>
            <a:endParaRPr lang="pl-PL"/>
          </a:p>
        </p:txBody>
      </p:sp>
    </p:spTree>
    <p:extLst>
      <p:ext uri="{BB962C8B-B14F-4D97-AF65-F5344CB8AC3E}">
        <p14:creationId xmlns:p14="http://schemas.microsoft.com/office/powerpoint/2010/main" val="3401679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7348" name="Symbol zastępczy numeru slajdu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algn="r" eaLnBrk="1" hangingPunct="1"/>
            <a:fld id="{4C4B4B5A-252E-4B30-A7DB-50A39B0325BD}" type="slidenum">
              <a:rPr lang="pl-PL" sz="1200">
                <a:latin typeface="Calibri" pitchFamily="34" charset="0"/>
              </a:rPr>
              <a:pPr algn="r" eaLnBrk="1" hangingPunct="1"/>
              <a:t>59</a:t>
            </a:fld>
            <a:endParaRPr lang="pl-PL" sz="1200">
              <a:latin typeface="Calibri" pitchFamily="34" charset="0"/>
            </a:endParaRPr>
          </a:p>
        </p:txBody>
      </p:sp>
    </p:spTree>
    <p:extLst>
      <p:ext uri="{BB962C8B-B14F-4D97-AF65-F5344CB8AC3E}">
        <p14:creationId xmlns:p14="http://schemas.microsoft.com/office/powerpoint/2010/main" val="10961279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8372"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8EDF96B0-E91F-47CB-8767-A67BD8861DDC}" type="slidenum">
              <a:rPr lang="pl-PL" smtClean="0">
                <a:latin typeface="Calibri" pitchFamily="34" charset="0"/>
              </a:rPr>
              <a:pPr eaLnBrk="1" hangingPunct="1"/>
              <a:t>60</a:t>
            </a:fld>
            <a:endParaRPr lang="pl-PL" smtClean="0">
              <a:latin typeface="Calibri" pitchFamily="34" charset="0"/>
            </a:endParaRPr>
          </a:p>
        </p:txBody>
      </p:sp>
    </p:spTree>
    <p:extLst>
      <p:ext uri="{BB962C8B-B14F-4D97-AF65-F5344CB8AC3E}">
        <p14:creationId xmlns:p14="http://schemas.microsoft.com/office/powerpoint/2010/main" val="26027153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9396"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15753A84-A907-4141-9B8F-EBCF1F8ED4E9}" type="slidenum">
              <a:rPr lang="pl-PL" smtClean="0">
                <a:latin typeface="Calibri" pitchFamily="34" charset="0"/>
              </a:rPr>
              <a:pPr eaLnBrk="1" hangingPunct="1"/>
              <a:t>61</a:t>
            </a:fld>
            <a:endParaRPr lang="pl-PL" smtClean="0">
              <a:latin typeface="Calibri" pitchFamily="34" charset="0"/>
            </a:endParaRPr>
          </a:p>
        </p:txBody>
      </p:sp>
    </p:spTree>
    <p:extLst>
      <p:ext uri="{BB962C8B-B14F-4D97-AF65-F5344CB8AC3E}">
        <p14:creationId xmlns:p14="http://schemas.microsoft.com/office/powerpoint/2010/main" val="702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C8A821-1A07-4441-AEA1-789A263FA4DC}" type="slidenum">
              <a:rPr lang="en-US" altLang="en-US"/>
              <a:pPr/>
              <a:t>5</a:t>
            </a:fld>
            <a:endParaRPr lang="en-US" alt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415840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60420"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95A98DD2-3140-49F2-8016-20FC39C06E50}" type="slidenum">
              <a:rPr lang="pl-PL" smtClean="0">
                <a:latin typeface="Calibri" pitchFamily="34" charset="0"/>
              </a:rPr>
              <a:pPr eaLnBrk="1" hangingPunct="1"/>
              <a:t>62</a:t>
            </a:fld>
            <a:endParaRPr lang="pl-PL" smtClean="0">
              <a:latin typeface="Calibri" pitchFamily="34" charset="0"/>
            </a:endParaRPr>
          </a:p>
        </p:txBody>
      </p:sp>
    </p:spTree>
    <p:extLst>
      <p:ext uri="{BB962C8B-B14F-4D97-AF65-F5344CB8AC3E}">
        <p14:creationId xmlns:p14="http://schemas.microsoft.com/office/powerpoint/2010/main" val="31844064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61444"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0CE45CB8-BC55-41D8-81CE-6FE2B27ECAD4}" type="slidenum">
              <a:rPr lang="pl-PL" smtClean="0">
                <a:latin typeface="Calibri" pitchFamily="34" charset="0"/>
              </a:rPr>
              <a:pPr eaLnBrk="1" hangingPunct="1"/>
              <a:t>63</a:t>
            </a:fld>
            <a:endParaRPr lang="pl-PL" smtClean="0">
              <a:latin typeface="Calibri" pitchFamily="34" charset="0"/>
            </a:endParaRPr>
          </a:p>
        </p:txBody>
      </p:sp>
    </p:spTree>
    <p:extLst>
      <p:ext uri="{BB962C8B-B14F-4D97-AF65-F5344CB8AC3E}">
        <p14:creationId xmlns:p14="http://schemas.microsoft.com/office/powerpoint/2010/main" val="4075038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62468"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1A6A4029-1D41-4537-8C06-9ABD9FBFB779}" type="slidenum">
              <a:rPr lang="pl-PL" smtClean="0">
                <a:latin typeface="Calibri" pitchFamily="34" charset="0"/>
              </a:rPr>
              <a:pPr eaLnBrk="1" hangingPunct="1"/>
              <a:t>64</a:t>
            </a:fld>
            <a:endParaRPr lang="pl-PL" smtClean="0">
              <a:latin typeface="Calibri" pitchFamily="34" charset="0"/>
            </a:endParaRPr>
          </a:p>
        </p:txBody>
      </p:sp>
    </p:spTree>
    <p:extLst>
      <p:ext uri="{BB962C8B-B14F-4D97-AF65-F5344CB8AC3E}">
        <p14:creationId xmlns:p14="http://schemas.microsoft.com/office/powerpoint/2010/main" val="30407528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63492"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8D53837E-1039-49A6-BAF1-23751B186E0C}" type="slidenum">
              <a:rPr lang="pl-PL" smtClean="0">
                <a:latin typeface="Calibri" pitchFamily="34" charset="0"/>
              </a:rPr>
              <a:pPr eaLnBrk="1" hangingPunct="1"/>
              <a:t>65</a:t>
            </a:fld>
            <a:endParaRPr lang="pl-PL" smtClean="0">
              <a:latin typeface="Calibri" pitchFamily="34" charset="0"/>
            </a:endParaRPr>
          </a:p>
        </p:txBody>
      </p:sp>
    </p:spTree>
    <p:extLst>
      <p:ext uri="{BB962C8B-B14F-4D97-AF65-F5344CB8AC3E}">
        <p14:creationId xmlns:p14="http://schemas.microsoft.com/office/powerpoint/2010/main" val="36189969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64516"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A7D06A4E-8E3D-41C5-8637-B2C5A011206E}" type="slidenum">
              <a:rPr lang="pl-PL" smtClean="0">
                <a:latin typeface="Calibri" pitchFamily="34" charset="0"/>
              </a:rPr>
              <a:pPr eaLnBrk="1" hangingPunct="1"/>
              <a:t>66</a:t>
            </a:fld>
            <a:endParaRPr lang="pl-PL" smtClean="0">
              <a:latin typeface="Calibri" pitchFamily="34" charset="0"/>
            </a:endParaRPr>
          </a:p>
        </p:txBody>
      </p:sp>
    </p:spTree>
    <p:extLst>
      <p:ext uri="{BB962C8B-B14F-4D97-AF65-F5344CB8AC3E}">
        <p14:creationId xmlns:p14="http://schemas.microsoft.com/office/powerpoint/2010/main" val="5310244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65540"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B9FE66FA-4970-4946-9734-91C5F35D81D3}" type="slidenum">
              <a:rPr lang="pl-PL" smtClean="0">
                <a:latin typeface="Calibri" pitchFamily="34" charset="0"/>
              </a:rPr>
              <a:pPr eaLnBrk="1" hangingPunct="1"/>
              <a:t>67</a:t>
            </a:fld>
            <a:endParaRPr lang="pl-PL" smtClean="0">
              <a:latin typeface="Calibri" pitchFamily="34" charset="0"/>
            </a:endParaRPr>
          </a:p>
        </p:txBody>
      </p:sp>
    </p:spTree>
    <p:extLst>
      <p:ext uri="{BB962C8B-B14F-4D97-AF65-F5344CB8AC3E}">
        <p14:creationId xmlns:p14="http://schemas.microsoft.com/office/powerpoint/2010/main" val="599933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74756"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FC3F8CAD-F929-4ACB-8829-3CCF4D63DD86}" type="slidenum">
              <a:rPr lang="pl-PL" smtClean="0">
                <a:latin typeface="Calibri" pitchFamily="34" charset="0"/>
              </a:rPr>
              <a:pPr eaLnBrk="1" hangingPunct="1"/>
              <a:t>69</a:t>
            </a:fld>
            <a:endParaRPr lang="pl-PL" smtClean="0">
              <a:latin typeface="Calibri" pitchFamily="34" charset="0"/>
            </a:endParaRPr>
          </a:p>
        </p:txBody>
      </p:sp>
    </p:spTree>
    <p:extLst>
      <p:ext uri="{BB962C8B-B14F-4D97-AF65-F5344CB8AC3E}">
        <p14:creationId xmlns:p14="http://schemas.microsoft.com/office/powerpoint/2010/main" val="28801550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70</a:t>
            </a:fld>
            <a:endParaRPr lang="pl-PL"/>
          </a:p>
        </p:txBody>
      </p:sp>
    </p:spTree>
    <p:extLst>
      <p:ext uri="{BB962C8B-B14F-4D97-AF65-F5344CB8AC3E}">
        <p14:creationId xmlns:p14="http://schemas.microsoft.com/office/powerpoint/2010/main" val="38225044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71</a:t>
            </a:fld>
            <a:endParaRPr lang="pl-PL"/>
          </a:p>
        </p:txBody>
      </p:sp>
    </p:spTree>
    <p:extLst>
      <p:ext uri="{BB962C8B-B14F-4D97-AF65-F5344CB8AC3E}">
        <p14:creationId xmlns:p14="http://schemas.microsoft.com/office/powerpoint/2010/main" val="41755342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72</a:t>
            </a:fld>
            <a:endParaRPr lang="pl-PL"/>
          </a:p>
        </p:txBody>
      </p:sp>
    </p:spTree>
    <p:extLst>
      <p:ext uri="{BB962C8B-B14F-4D97-AF65-F5344CB8AC3E}">
        <p14:creationId xmlns:p14="http://schemas.microsoft.com/office/powerpoint/2010/main" val="413582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47257DB-8AD7-40F4-AE26-01CF32B9C132}" type="slidenum">
              <a:rPr lang="en-US" altLang="en-US" smtClean="0"/>
              <a:pPr/>
              <a:t>6</a:t>
            </a:fld>
            <a:endParaRPr lang="en-US" altLang="en-US"/>
          </a:p>
        </p:txBody>
      </p:sp>
    </p:spTree>
    <p:extLst>
      <p:ext uri="{BB962C8B-B14F-4D97-AF65-F5344CB8AC3E}">
        <p14:creationId xmlns:p14="http://schemas.microsoft.com/office/powerpoint/2010/main" val="22838691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73</a:t>
            </a:fld>
            <a:endParaRPr lang="pl-PL"/>
          </a:p>
        </p:txBody>
      </p:sp>
    </p:spTree>
    <p:extLst>
      <p:ext uri="{BB962C8B-B14F-4D97-AF65-F5344CB8AC3E}">
        <p14:creationId xmlns:p14="http://schemas.microsoft.com/office/powerpoint/2010/main" val="28334287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74</a:t>
            </a:fld>
            <a:endParaRPr lang="pl-PL"/>
          </a:p>
        </p:txBody>
      </p:sp>
    </p:spTree>
    <p:extLst>
      <p:ext uri="{BB962C8B-B14F-4D97-AF65-F5344CB8AC3E}">
        <p14:creationId xmlns:p14="http://schemas.microsoft.com/office/powerpoint/2010/main" val="11989879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75</a:t>
            </a:fld>
            <a:endParaRPr lang="pl-PL"/>
          </a:p>
        </p:txBody>
      </p:sp>
    </p:spTree>
    <p:extLst>
      <p:ext uri="{BB962C8B-B14F-4D97-AF65-F5344CB8AC3E}">
        <p14:creationId xmlns:p14="http://schemas.microsoft.com/office/powerpoint/2010/main" val="34644424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76</a:t>
            </a:fld>
            <a:endParaRPr lang="pl-PL"/>
          </a:p>
        </p:txBody>
      </p:sp>
    </p:spTree>
    <p:extLst>
      <p:ext uri="{BB962C8B-B14F-4D97-AF65-F5344CB8AC3E}">
        <p14:creationId xmlns:p14="http://schemas.microsoft.com/office/powerpoint/2010/main" val="40832314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77</a:t>
            </a:fld>
            <a:endParaRPr lang="pl-PL"/>
          </a:p>
        </p:txBody>
      </p:sp>
    </p:spTree>
    <p:extLst>
      <p:ext uri="{BB962C8B-B14F-4D97-AF65-F5344CB8AC3E}">
        <p14:creationId xmlns:p14="http://schemas.microsoft.com/office/powerpoint/2010/main" val="18554619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pPr>
                <a:defRPr/>
              </a:pPr>
              <a:t>78</a:t>
            </a:fld>
            <a:endParaRPr lang="pl-PL"/>
          </a:p>
        </p:txBody>
      </p:sp>
    </p:spTree>
    <p:extLst>
      <p:ext uri="{BB962C8B-B14F-4D97-AF65-F5344CB8AC3E}">
        <p14:creationId xmlns:p14="http://schemas.microsoft.com/office/powerpoint/2010/main" val="19042154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E0103-1E39-4385-A7C4-B7D3AEBB22E8}" type="slidenum">
              <a:rPr lang="en-US" altLang="en-US"/>
              <a:pPr/>
              <a:t>79</a:t>
            </a:fld>
            <a:endParaRPr lang="en-US" alt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672702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9E8296-21B5-4F43-ADA0-F806C30841B4}" type="slidenum">
              <a:rPr lang="en-US" altLang="en-US"/>
              <a:pPr/>
              <a:t>80</a:t>
            </a:fld>
            <a:endParaRPr lang="en-US" alt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357630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20059-8474-4490-B6EA-8C3C8AEF17E3}" type="slidenum">
              <a:rPr lang="en-US" altLang="en-US"/>
              <a:pPr/>
              <a:t>81</a:t>
            </a:fld>
            <a:endParaRPr lang="en-US" alt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537239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AB0BD-E7DA-47F7-B00B-F6274D7AA7AA}" type="slidenum">
              <a:rPr lang="en-US" altLang="en-US"/>
              <a:pPr/>
              <a:t>82</a:t>
            </a:fld>
            <a:endParaRPr lang="en-US" altLang="en-US"/>
          </a:p>
        </p:txBody>
      </p:sp>
      <p:sp>
        <p:nvSpPr>
          <p:cNvPr id="116738" name="Rectangle 1026"/>
          <p:cNvSpPr>
            <a:spLocks noGrp="1" noRot="1" noChangeAspect="1" noChangeArrowheads="1" noTextEdit="1"/>
          </p:cNvSpPr>
          <p:nvPr>
            <p:ph type="sldImg"/>
          </p:nvPr>
        </p:nvSpPr>
        <p:spPr>
          <a:ln/>
        </p:spPr>
      </p:sp>
      <p:sp>
        <p:nvSpPr>
          <p:cNvPr id="116739"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47548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71FBD-6A31-4405-8C98-DE5BE898613D}" type="slidenum">
              <a:rPr lang="en-US" altLang="en-US"/>
              <a:pPr/>
              <a:t>7</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6162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47257DB-8AD7-40F4-AE26-01CF32B9C132}" type="slidenum">
              <a:rPr lang="en-US" altLang="en-US" smtClean="0"/>
              <a:pPr/>
              <a:t>83</a:t>
            </a:fld>
            <a:endParaRPr lang="en-US" altLang="en-US"/>
          </a:p>
        </p:txBody>
      </p:sp>
    </p:spTree>
    <p:extLst>
      <p:ext uri="{BB962C8B-B14F-4D97-AF65-F5344CB8AC3E}">
        <p14:creationId xmlns:p14="http://schemas.microsoft.com/office/powerpoint/2010/main" val="32985664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6B445-8799-43AC-8E40-3A34E5D5F0E2}" type="slidenum">
              <a:rPr lang="en-US" altLang="en-US"/>
              <a:pPr/>
              <a:t>84</a:t>
            </a:fld>
            <a:endParaRPr lang="en-US"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110130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E9FEC-F1B3-48A9-AEE9-A15A15C73AC9}" type="slidenum">
              <a:rPr lang="en-US" altLang="en-US"/>
              <a:pPr/>
              <a:t>85</a:t>
            </a:fld>
            <a:endParaRPr lang="en-US" altLang="en-US"/>
          </a:p>
        </p:txBody>
      </p:sp>
      <p:sp>
        <p:nvSpPr>
          <p:cNvPr id="118786" name="Rectangle 2050"/>
          <p:cNvSpPr>
            <a:spLocks noGrp="1" noRot="1" noChangeAspect="1" noChangeArrowheads="1" noTextEdit="1"/>
          </p:cNvSpPr>
          <p:nvPr>
            <p:ph type="sldImg"/>
          </p:nvPr>
        </p:nvSpPr>
        <p:spPr>
          <a:ln/>
        </p:spPr>
      </p:sp>
      <p:sp>
        <p:nvSpPr>
          <p:cNvPr id="118787" name="Rectangle 2051"/>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215635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9750D4-FEBC-478D-B556-195469FF8A74}" type="slidenum">
              <a:rPr lang="en-US" altLang="en-US"/>
              <a:pPr/>
              <a:t>86</a:t>
            </a:fld>
            <a:endParaRPr lang="en-US" alt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248171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47257DB-8AD7-40F4-AE26-01CF32B9C132}" type="slidenum">
              <a:rPr lang="en-US" altLang="en-US" smtClean="0"/>
              <a:pPr/>
              <a:t>87</a:t>
            </a:fld>
            <a:endParaRPr lang="en-US" altLang="en-US"/>
          </a:p>
        </p:txBody>
      </p:sp>
    </p:spTree>
    <p:extLst>
      <p:ext uri="{BB962C8B-B14F-4D97-AF65-F5344CB8AC3E}">
        <p14:creationId xmlns:p14="http://schemas.microsoft.com/office/powerpoint/2010/main" val="29209338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DDAA1-F97E-4148-A407-F12A1B49C535}" type="slidenum">
              <a:rPr lang="en-US" altLang="en-US"/>
              <a:pPr/>
              <a:t>88</a:t>
            </a:fld>
            <a:endParaRPr lang="en-US" alt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225350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9E016-04D3-40A6-95C7-CC33AAD1DD9E}" type="slidenum">
              <a:rPr lang="en-US" altLang="en-US"/>
              <a:pPr/>
              <a:t>89</a:t>
            </a:fld>
            <a:endParaRPr lang="en-US" alt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945271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47257DB-8AD7-40F4-AE26-01CF32B9C132}" type="slidenum">
              <a:rPr lang="en-US" altLang="en-US" smtClean="0"/>
              <a:pPr/>
              <a:t>90</a:t>
            </a:fld>
            <a:endParaRPr lang="en-US" altLang="en-US"/>
          </a:p>
        </p:txBody>
      </p:sp>
    </p:spTree>
    <p:extLst>
      <p:ext uri="{BB962C8B-B14F-4D97-AF65-F5344CB8AC3E}">
        <p14:creationId xmlns:p14="http://schemas.microsoft.com/office/powerpoint/2010/main" val="31919639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5AE63-FAE8-43AA-9B5F-C1FF2080A87B}" type="slidenum">
              <a:rPr lang="en-US" altLang="en-US"/>
              <a:pPr/>
              <a:t>91</a:t>
            </a:fld>
            <a:endParaRPr lang="en-US" altLang="en-US"/>
          </a:p>
        </p:txBody>
      </p:sp>
      <p:sp>
        <p:nvSpPr>
          <p:cNvPr id="125954" name="Rectangle 1026"/>
          <p:cNvSpPr>
            <a:spLocks noGrp="1" noRot="1" noChangeAspect="1" noChangeArrowheads="1" noTextEdit="1"/>
          </p:cNvSpPr>
          <p:nvPr>
            <p:ph type="sldImg"/>
          </p:nvPr>
        </p:nvSpPr>
        <p:spPr>
          <a:ln/>
        </p:spPr>
      </p:sp>
      <p:sp>
        <p:nvSpPr>
          <p:cNvPr id="125955"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724147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47257DB-8AD7-40F4-AE26-01CF32B9C132}" type="slidenum">
              <a:rPr lang="en-US" altLang="en-US" smtClean="0"/>
              <a:pPr/>
              <a:t>92</a:t>
            </a:fld>
            <a:endParaRPr lang="en-US" altLang="en-US"/>
          </a:p>
        </p:txBody>
      </p:sp>
    </p:spTree>
    <p:extLst>
      <p:ext uri="{BB962C8B-B14F-4D97-AF65-F5344CB8AC3E}">
        <p14:creationId xmlns:p14="http://schemas.microsoft.com/office/powerpoint/2010/main" val="4181337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FCAAB-D5E5-4FF8-A1CE-8607B6DEA1E7}" type="slidenum">
              <a:rPr lang="en-US" altLang="en-US"/>
              <a:pPr/>
              <a:t>8</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310052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47257DB-8AD7-40F4-AE26-01CF32B9C132}" type="slidenum">
              <a:rPr lang="en-US" altLang="en-US" smtClean="0"/>
              <a:pPr/>
              <a:t>93</a:t>
            </a:fld>
            <a:endParaRPr lang="en-US" altLang="en-US"/>
          </a:p>
        </p:txBody>
      </p:sp>
    </p:spTree>
    <p:extLst>
      <p:ext uri="{BB962C8B-B14F-4D97-AF65-F5344CB8AC3E}">
        <p14:creationId xmlns:p14="http://schemas.microsoft.com/office/powerpoint/2010/main" val="39816550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CE2ED-DE02-4BA3-A2AB-D0EB7C38D7DF}" type="slidenum">
              <a:rPr lang="en-US" altLang="en-US"/>
              <a:pPr/>
              <a:t>94</a:t>
            </a:fld>
            <a:endParaRPr lang="en-US" alt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251307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79F9B1-6020-4FF6-9CD7-8EFF5F2E18CF}" type="slidenum">
              <a:rPr lang="en-US" altLang="en-US"/>
              <a:pPr/>
              <a:t>95</a:t>
            </a:fld>
            <a:endParaRPr lang="en-US" alt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442499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9240D4F-0FA6-4C6C-B0F9-753C50896418}" type="slidenum">
              <a:rPr lang="pl-PL" smtClean="0"/>
              <a:pPr/>
              <a:t>96</a:t>
            </a:fld>
            <a:endParaRPr lang="pl-PL"/>
          </a:p>
        </p:txBody>
      </p:sp>
    </p:spTree>
    <p:extLst>
      <p:ext uri="{BB962C8B-B14F-4D97-AF65-F5344CB8AC3E}">
        <p14:creationId xmlns:p14="http://schemas.microsoft.com/office/powerpoint/2010/main" val="31835624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9240D4F-0FA6-4C6C-B0F9-753C50896418}" type="slidenum">
              <a:rPr lang="pl-PL" smtClean="0"/>
              <a:pPr/>
              <a:t>97</a:t>
            </a:fld>
            <a:endParaRPr lang="pl-PL"/>
          </a:p>
        </p:txBody>
      </p:sp>
    </p:spTree>
    <p:extLst>
      <p:ext uri="{BB962C8B-B14F-4D97-AF65-F5344CB8AC3E}">
        <p14:creationId xmlns:p14="http://schemas.microsoft.com/office/powerpoint/2010/main" val="3551467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9240D4F-0FA6-4C6C-B0F9-753C50896418}" type="slidenum">
              <a:rPr lang="pl-PL" smtClean="0"/>
              <a:pPr/>
              <a:t>98</a:t>
            </a:fld>
            <a:endParaRPr lang="pl-PL"/>
          </a:p>
        </p:txBody>
      </p:sp>
    </p:spTree>
    <p:extLst>
      <p:ext uri="{BB962C8B-B14F-4D97-AF65-F5344CB8AC3E}">
        <p14:creationId xmlns:p14="http://schemas.microsoft.com/office/powerpoint/2010/main" val="9613320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8895A-986C-4A73-86F6-9ED0A14FA4DA}" type="slidenum">
              <a:rPr lang="en-US" altLang="en-US"/>
              <a:pPr/>
              <a:t>99</a:t>
            </a:fld>
            <a:endParaRPr lang="en-US" alt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7140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CF18E6-FB04-43E5-ACE8-567C96DBF8E9}" type="slidenum">
              <a:rPr lang="en-US" altLang="en-US"/>
              <a:pPr/>
              <a:t>9</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9655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sz="4800"/>
            </a:lvl1pPr>
          </a:lstStyle>
          <a:p>
            <a:r>
              <a:rPr lang="pl-PL" smtClean="0"/>
              <a:t>Kliknij, aby edytować styl</a:t>
            </a:r>
            <a:endParaRPr lang="en-US"/>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sz="3600"/>
            </a:lvl1pPr>
          </a:lstStyle>
          <a:p>
            <a:r>
              <a:rPr lang="pl-PL" smtClean="0"/>
              <a:t>Kliknij, aby edytować styl wzorca podtytułu</a:t>
            </a:r>
            <a:endParaRPr lang="en-US"/>
          </a:p>
        </p:txBody>
      </p:sp>
      <p:sp>
        <p:nvSpPr>
          <p:cNvPr id="5124" name="Rectangle 4"/>
          <p:cNvSpPr>
            <a:spLocks noGrp="1" noChangeArrowheads="1"/>
          </p:cNvSpPr>
          <p:nvPr>
            <p:ph type="dt" sz="half" idx="2"/>
          </p:nvPr>
        </p:nvSpPr>
        <p:spPr>
          <a:xfrm>
            <a:off x="457200" y="6245225"/>
            <a:ext cx="2133600" cy="476250"/>
          </a:xfrm>
        </p:spPr>
        <p:txBody>
          <a:bodyPr/>
          <a:lstStyle>
            <a:lvl1pPr>
              <a:defRPr sz="1600"/>
            </a:lvl1pPr>
          </a:lstStyle>
          <a:p>
            <a:endParaRPr lang="pl-PL"/>
          </a:p>
        </p:txBody>
      </p:sp>
      <p:sp>
        <p:nvSpPr>
          <p:cNvPr id="5125" name="Rectangle 5"/>
          <p:cNvSpPr>
            <a:spLocks noGrp="1" noChangeArrowheads="1"/>
          </p:cNvSpPr>
          <p:nvPr>
            <p:ph type="ftr" sz="quarter" idx="3"/>
          </p:nvPr>
        </p:nvSpPr>
        <p:spPr>
          <a:xfrm>
            <a:off x="3124200" y="6245225"/>
            <a:ext cx="2895600" cy="476250"/>
          </a:xfrm>
        </p:spPr>
        <p:txBody>
          <a:bodyPr/>
          <a:lstStyle>
            <a:lvl1pPr>
              <a:defRPr sz="1600"/>
            </a:lvl1pPr>
          </a:lstStyle>
          <a:p>
            <a:r>
              <a:rPr lang="pl-PL" smtClean="0"/>
              <a:t>A. Czernikiewicz 2000</a:t>
            </a:r>
            <a:endParaRPr lang="pl-PL"/>
          </a:p>
        </p:txBody>
      </p:sp>
      <p:sp>
        <p:nvSpPr>
          <p:cNvPr id="5126" name="Rectangle 6"/>
          <p:cNvSpPr>
            <a:spLocks noGrp="1" noChangeArrowheads="1"/>
          </p:cNvSpPr>
          <p:nvPr>
            <p:ph type="sldNum" sz="quarter" idx="4"/>
          </p:nvPr>
        </p:nvSpPr>
        <p:spPr>
          <a:xfrm>
            <a:off x="6553200" y="6245225"/>
            <a:ext cx="2133600" cy="476250"/>
          </a:xfrm>
        </p:spPr>
        <p:txBody>
          <a:bodyPr/>
          <a:lstStyle>
            <a:lvl1pPr>
              <a:defRPr sz="1600"/>
            </a:lvl1pPr>
          </a:lstStyle>
          <a:p>
            <a:fld id="{43EB4C15-B630-4BFF-B4DC-A29FBBDD90A9}"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smtClean="0"/>
              <a:t>A. Czernikiewicz 2000</a:t>
            </a:r>
            <a:endParaRPr lang="pl-PL"/>
          </a:p>
        </p:txBody>
      </p:sp>
      <p:sp>
        <p:nvSpPr>
          <p:cNvPr id="6" name="Symbol zastępczy numeru slajdu 5"/>
          <p:cNvSpPr>
            <a:spLocks noGrp="1"/>
          </p:cNvSpPr>
          <p:nvPr>
            <p:ph type="sldNum" sz="quarter" idx="12"/>
          </p:nvPr>
        </p:nvSpPr>
        <p:spPr/>
        <p:txBody>
          <a:bodyPr/>
          <a:lstStyle>
            <a:lvl1pPr>
              <a:defRPr/>
            </a:lvl1pPr>
          </a:lstStyle>
          <a:p>
            <a:fld id="{99CB602E-2984-446D-BA3D-0289B2C95D0E}"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smtClean="0"/>
              <a:t>A. Czernikiewicz 2000</a:t>
            </a:r>
            <a:endParaRPr lang="pl-PL"/>
          </a:p>
        </p:txBody>
      </p:sp>
      <p:sp>
        <p:nvSpPr>
          <p:cNvPr id="6" name="Symbol zastępczy numeru slajdu 5"/>
          <p:cNvSpPr>
            <a:spLocks noGrp="1"/>
          </p:cNvSpPr>
          <p:nvPr>
            <p:ph type="sldNum" sz="quarter" idx="12"/>
          </p:nvPr>
        </p:nvSpPr>
        <p:spPr/>
        <p:txBody>
          <a:bodyPr/>
          <a:lstStyle>
            <a:lvl1pPr>
              <a:defRPr/>
            </a:lvl1pPr>
          </a:lstStyle>
          <a:p>
            <a:fld id="{82381671-3E4C-4FA7-8DCB-E9732E389B9C}"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dgm">
  <p:cSld name="Tytuł i diagram lub schemat organizacyjny">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obiektu SmartArt 2"/>
          <p:cNvSpPr>
            <a:spLocks noGrp="1"/>
          </p:cNvSpPr>
          <p:nvPr>
            <p:ph type="dgm" idx="1"/>
          </p:nvPr>
        </p:nvSpPr>
        <p:spPr>
          <a:xfrm>
            <a:off x="457200" y="1600200"/>
            <a:ext cx="8229600" cy="4525963"/>
          </a:xfrm>
        </p:spPr>
        <p:txBody>
          <a:bodyPr>
            <a:normAutofit/>
          </a:bodyPr>
          <a:lstStyle/>
          <a:p>
            <a:pPr lvl="0"/>
            <a:r>
              <a:rPr lang="pl-PL" noProof="0" smtClean="0"/>
              <a:t>Kliknij ikonę, aby dodać grafikę SmartArt</a:t>
            </a:r>
            <a:endParaRPr lang="pl-PL" noProof="0"/>
          </a:p>
        </p:txBody>
      </p:sp>
      <p:sp>
        <p:nvSpPr>
          <p:cNvPr id="4" name="Symbol zastępczy daty 3"/>
          <p:cNvSpPr>
            <a:spLocks noGrp="1"/>
          </p:cNvSpPr>
          <p:nvPr>
            <p:ph type="dt" sz="half" idx="10"/>
          </p:nvPr>
        </p:nvSpPr>
        <p:spPr>
          <a:xfrm>
            <a:off x="457200" y="6251575"/>
            <a:ext cx="2133600" cy="476250"/>
          </a:xfrm>
        </p:spPr>
        <p:txBody>
          <a:bodyPr/>
          <a:lstStyle>
            <a:lvl1pPr>
              <a:defRPr/>
            </a:lvl1pPr>
          </a:lstStyle>
          <a:p>
            <a:pPr>
              <a:defRPr/>
            </a:pPr>
            <a:endParaRPr lang="pl-PL"/>
          </a:p>
        </p:txBody>
      </p:sp>
      <p:sp>
        <p:nvSpPr>
          <p:cNvPr id="5" name="Symbol zastępczy numeru slajdu 4"/>
          <p:cNvSpPr>
            <a:spLocks noGrp="1"/>
          </p:cNvSpPr>
          <p:nvPr>
            <p:ph type="sldNum" sz="quarter" idx="11"/>
          </p:nvPr>
        </p:nvSpPr>
        <p:spPr>
          <a:xfrm>
            <a:off x="6553200" y="6248400"/>
            <a:ext cx="2133600" cy="476250"/>
          </a:xfrm>
        </p:spPr>
        <p:txBody>
          <a:bodyPr/>
          <a:lstStyle>
            <a:lvl1pPr>
              <a:defRPr/>
            </a:lvl1pPr>
          </a:lstStyle>
          <a:p>
            <a:pPr>
              <a:defRPr/>
            </a:pPr>
            <a:fld id="{C04E4910-0A5B-4F1E-AAB1-64BE5A2CC7D1}" type="slidenum">
              <a:rPr lang="pl-PL"/>
              <a:pPr>
                <a:defRPr/>
              </a:pPr>
              <a:t>‹#›</a:t>
            </a:fld>
            <a:endParaRPr lang="pl-PL"/>
          </a:p>
        </p:txBody>
      </p:sp>
      <p:sp>
        <p:nvSpPr>
          <p:cNvPr id="6" name="Symbol zastępczy stopki 5"/>
          <p:cNvSpPr>
            <a:spLocks noGrp="1"/>
          </p:cNvSpPr>
          <p:nvPr>
            <p:ph type="ftr" sz="quarter" idx="12"/>
          </p:nvPr>
        </p:nvSpPr>
        <p:spPr>
          <a:xfrm>
            <a:off x="3124200" y="6248400"/>
            <a:ext cx="2895600" cy="476250"/>
          </a:xfrm>
        </p:spPr>
        <p:txBody>
          <a:bodyPr/>
          <a:lstStyle>
            <a:lvl1pPr>
              <a:defRPr/>
            </a:lvl1pPr>
          </a:lstStyle>
          <a:p>
            <a:pPr>
              <a:defRPr/>
            </a:pPr>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3082" name="Picture 10" descr="j039596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4648200" y="0"/>
            <a:ext cx="4495800" cy="2743200"/>
          </a:xfrm>
        </p:spPr>
        <p:txBody>
          <a:bodyPr/>
          <a:lstStyle>
            <a:lvl1pPr algn="r">
              <a:defRPr sz="4800"/>
            </a:lvl1pPr>
          </a:lstStyle>
          <a:p>
            <a:r>
              <a:rPr lang="pl-PL" smtClean="0"/>
              <a:t>Kliknij, aby edytować styl</a:t>
            </a:r>
            <a:endParaRPr lang="en-US"/>
          </a:p>
        </p:txBody>
      </p:sp>
      <p:sp>
        <p:nvSpPr>
          <p:cNvPr id="3075" name="Rectangle 3"/>
          <p:cNvSpPr>
            <a:spLocks noGrp="1" noChangeArrowheads="1"/>
          </p:cNvSpPr>
          <p:nvPr>
            <p:ph type="subTitle" idx="1"/>
          </p:nvPr>
        </p:nvSpPr>
        <p:spPr>
          <a:xfrm>
            <a:off x="0" y="6172200"/>
            <a:ext cx="9144000" cy="685800"/>
          </a:xfrm>
        </p:spPr>
        <p:txBody>
          <a:bodyPr/>
          <a:lstStyle>
            <a:lvl1pPr marL="0" indent="0" algn="ctr">
              <a:buFontTx/>
              <a:buNone/>
              <a:defRPr>
                <a:solidFill>
                  <a:schemeClr val="bg1"/>
                </a:solidFill>
              </a:defRPr>
            </a:lvl1pPr>
          </a:lstStyle>
          <a:p>
            <a:r>
              <a:rPr lang="pl-PL" smtClean="0"/>
              <a:t>Kliknij, aby edytować styl wzorca podtytułu</a:t>
            </a: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152741B5-AA33-4E15-9A58-E86E570DECEB}"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581CB7A6-5A14-45D0-AFCE-7CDE153C6C6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28600" y="1447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10100" y="1447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BF27E680-BB7C-4A39-B50E-2FEF80CDEB5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79DDD05A-2A2E-442F-97C3-0653A177FD82}"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D9A2AFD5-B548-405E-BC1D-286F9918B01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9830F63C-E8FB-431C-89AC-9B4A034FA9B0}"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smtClean="0"/>
              <a:t>A. Czernikiewicz 2000</a:t>
            </a:r>
            <a:endParaRPr lang="pl-PL"/>
          </a:p>
        </p:txBody>
      </p:sp>
      <p:sp>
        <p:nvSpPr>
          <p:cNvPr id="6" name="Symbol zastępczy numeru slajdu 5"/>
          <p:cNvSpPr>
            <a:spLocks noGrp="1"/>
          </p:cNvSpPr>
          <p:nvPr>
            <p:ph type="sldNum" sz="quarter" idx="12"/>
          </p:nvPr>
        </p:nvSpPr>
        <p:spPr/>
        <p:txBody>
          <a:bodyPr/>
          <a:lstStyle>
            <a:lvl1pPr>
              <a:defRPr/>
            </a:lvl1pPr>
          </a:lstStyle>
          <a:p>
            <a:fld id="{CF97EB24-61E6-4437-B18A-2F220AD68F57}"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8883B448-CCA5-47EE-9C02-D468113793E5}"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0561A518-475F-4C01-8B55-853E84A2506B}"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DB8CE90B-E5D8-4122-A4C4-8E676574EB1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86550" y="228600"/>
            <a:ext cx="2152650" cy="574516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28600" y="228600"/>
            <a:ext cx="6305550" cy="57451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46AD9793-88BD-41C8-B620-755F3CE12E79}"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3083" name="Picture 1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074" name="Rectangle 2"/>
          <p:cNvSpPr>
            <a:spLocks noGrp="1" noChangeArrowheads="1"/>
          </p:cNvSpPr>
          <p:nvPr>
            <p:ph type="ctrTitle"/>
          </p:nvPr>
        </p:nvSpPr>
        <p:spPr>
          <a:xfrm>
            <a:off x="685800" y="2130425"/>
            <a:ext cx="7772400" cy="1470025"/>
          </a:xfrm>
        </p:spPr>
        <p:txBody>
          <a:bodyPr/>
          <a:lstStyle>
            <a:lvl1pPr>
              <a:defRPr b="1"/>
            </a:lvl1pPr>
          </a:lstStyle>
          <a:p>
            <a:r>
              <a:rPr lang="pl-PL" smtClean="0"/>
              <a:t>Kliknij, aby edytować styl</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b="1"/>
            </a:lvl1pPr>
          </a:lstStyle>
          <a:p>
            <a:r>
              <a:rPr lang="pl-PL" smtClean="0"/>
              <a:t>Kliknij, aby edytować styl wzorca podtytułu</a:t>
            </a:r>
            <a:endParaRPr lang="en-US"/>
          </a:p>
        </p:txBody>
      </p:sp>
      <p:sp>
        <p:nvSpPr>
          <p:cNvPr id="3076" name="Rectangle 4"/>
          <p:cNvSpPr>
            <a:spLocks noGrp="1" noChangeArrowheads="1"/>
          </p:cNvSpPr>
          <p:nvPr>
            <p:ph type="dt" sz="half" idx="2"/>
          </p:nvPr>
        </p:nvSpPr>
        <p:spPr>
          <a:xfrm>
            <a:off x="533400" y="6096000"/>
            <a:ext cx="2133600" cy="476250"/>
          </a:xfrm>
        </p:spPr>
        <p:txBody>
          <a:bodyPr/>
          <a:lstStyle>
            <a:lvl1pPr>
              <a:defRPr sz="1200"/>
            </a:lvl1pPr>
          </a:lstStyle>
          <a:p>
            <a:endParaRPr lang="pl-PL"/>
          </a:p>
        </p:txBody>
      </p:sp>
      <p:sp>
        <p:nvSpPr>
          <p:cNvPr id="3077" name="Rectangle 5"/>
          <p:cNvSpPr>
            <a:spLocks noGrp="1" noChangeArrowheads="1"/>
          </p:cNvSpPr>
          <p:nvPr>
            <p:ph type="ftr" sz="quarter" idx="3"/>
          </p:nvPr>
        </p:nvSpPr>
        <p:spPr>
          <a:xfrm>
            <a:off x="3200400" y="6096000"/>
            <a:ext cx="2895600" cy="476250"/>
          </a:xfrm>
        </p:spPr>
        <p:txBody>
          <a:bodyPr/>
          <a:lstStyle>
            <a:lvl1pPr>
              <a:defRPr sz="1200"/>
            </a:lvl1pPr>
          </a:lstStyle>
          <a:p>
            <a:endParaRPr lang="pl-PL"/>
          </a:p>
        </p:txBody>
      </p:sp>
      <p:sp>
        <p:nvSpPr>
          <p:cNvPr id="3078" name="Rectangle 6"/>
          <p:cNvSpPr>
            <a:spLocks noGrp="1" noChangeArrowheads="1"/>
          </p:cNvSpPr>
          <p:nvPr>
            <p:ph type="sldNum" sz="quarter" idx="4"/>
          </p:nvPr>
        </p:nvSpPr>
        <p:spPr>
          <a:xfrm>
            <a:off x="6629400" y="6096000"/>
            <a:ext cx="2133600" cy="476250"/>
          </a:xfrm>
        </p:spPr>
        <p:txBody>
          <a:bodyPr/>
          <a:lstStyle>
            <a:lvl1pPr>
              <a:defRPr sz="1200"/>
            </a:lvl1pPr>
          </a:lstStyle>
          <a:p>
            <a:fld id="{638490CB-0FF1-4B38-9037-342AE9F7B63B}"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152741B5-AA33-4E15-9A58-E86E570DECEB}"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581CB7A6-5A14-45D0-AFCE-7CDE153C6C6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BF27E680-BB7C-4A39-B50E-2FEF80CDEB5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79DDD05A-2A2E-442F-97C3-0653A177FD82}"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D9A2AFD5-B548-405E-BC1D-286F9918B01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smtClean="0"/>
              <a:t>A. Czernikiewicz 2000</a:t>
            </a:r>
            <a:endParaRPr lang="pl-PL"/>
          </a:p>
        </p:txBody>
      </p:sp>
      <p:sp>
        <p:nvSpPr>
          <p:cNvPr id="6" name="Symbol zastępczy numeru slajdu 5"/>
          <p:cNvSpPr>
            <a:spLocks noGrp="1"/>
          </p:cNvSpPr>
          <p:nvPr>
            <p:ph type="sldNum" sz="quarter" idx="12"/>
          </p:nvPr>
        </p:nvSpPr>
        <p:spPr/>
        <p:txBody>
          <a:bodyPr/>
          <a:lstStyle>
            <a:lvl1pPr>
              <a:defRPr/>
            </a:lvl1pPr>
          </a:lstStyle>
          <a:p>
            <a:fld id="{C772D9CD-2993-4048-B46B-F8D02E07985F}"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9830F63C-E8FB-431C-89AC-9B4A034FA9B0}"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8883B448-CCA5-47EE-9C02-D468113793E5}"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0561A518-475F-4C01-8B55-853E84A2506B}"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DB8CE90B-E5D8-4122-A4C4-8E676574EB1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46AD9793-88BD-41C8-B620-755F3CE12E79}"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95400"/>
            <a:ext cx="7772400" cy="2305050"/>
          </a:xfrm>
        </p:spPr>
        <p:txBody>
          <a:bodyPr/>
          <a:lstStyle>
            <a:lvl1pPr>
              <a:defRPr sz="7200"/>
            </a:lvl1pPr>
          </a:lstStyle>
          <a:p>
            <a:r>
              <a:rPr lang="pl-PL" smtClean="0"/>
              <a:t>Kliknij, aby edytować styl</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smtClean="0"/>
              <a:t>Kliknij, aby edytować styl wzorca podtytułu</a:t>
            </a:r>
            <a:endParaRPr lang="en-US"/>
          </a:p>
        </p:txBody>
      </p:sp>
      <p:sp>
        <p:nvSpPr>
          <p:cNvPr id="3076" name="Rectangle 4"/>
          <p:cNvSpPr>
            <a:spLocks noGrp="1" noChangeArrowheads="1"/>
          </p:cNvSpPr>
          <p:nvPr>
            <p:ph type="dt" sz="half" idx="2"/>
          </p:nvPr>
        </p:nvSpPr>
        <p:spPr/>
        <p:txBody>
          <a:bodyPr/>
          <a:lstStyle>
            <a:lvl1pPr>
              <a:defRPr/>
            </a:lvl1pPr>
          </a:lstStyle>
          <a:p>
            <a:endParaRPr lang="pl-PL"/>
          </a:p>
        </p:txBody>
      </p:sp>
      <p:sp>
        <p:nvSpPr>
          <p:cNvPr id="3077" name="Rectangle 5"/>
          <p:cNvSpPr>
            <a:spLocks noGrp="1" noChangeArrowheads="1"/>
          </p:cNvSpPr>
          <p:nvPr>
            <p:ph type="ftr" sz="quarter" idx="3"/>
          </p:nvPr>
        </p:nvSpPr>
        <p:spPr/>
        <p:txBody>
          <a:bodyPr/>
          <a:lstStyle>
            <a:lvl1pPr>
              <a:defRPr/>
            </a:lvl1pPr>
          </a:lstStyle>
          <a:p>
            <a:endParaRPr lang="pl-PL"/>
          </a:p>
        </p:txBody>
      </p:sp>
      <p:sp>
        <p:nvSpPr>
          <p:cNvPr id="3078" name="Rectangle 6"/>
          <p:cNvSpPr>
            <a:spLocks noGrp="1" noChangeArrowheads="1"/>
          </p:cNvSpPr>
          <p:nvPr>
            <p:ph type="sldNum" sz="quarter" idx="4"/>
          </p:nvPr>
        </p:nvSpPr>
        <p:spPr/>
        <p:txBody>
          <a:bodyPr/>
          <a:lstStyle>
            <a:lvl1pPr>
              <a:defRPr/>
            </a:lvl1pPr>
          </a:lstStyle>
          <a:p>
            <a:fld id="{638490CB-0FF1-4B38-9037-342AE9F7B63B}"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152741B5-AA33-4E15-9A58-E86E570DECEB}"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581CB7A6-5A14-45D0-AFCE-7CDE153C6C6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BF27E680-BB7C-4A39-B50E-2FEF80CDEB5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79DDD05A-2A2E-442F-97C3-0653A177FD82}"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smtClean="0"/>
              <a:t>A. Czernikiewicz 2000</a:t>
            </a:r>
            <a:endParaRPr lang="pl-PL"/>
          </a:p>
        </p:txBody>
      </p:sp>
      <p:sp>
        <p:nvSpPr>
          <p:cNvPr id="7" name="Symbol zastępczy numeru slajdu 6"/>
          <p:cNvSpPr>
            <a:spLocks noGrp="1"/>
          </p:cNvSpPr>
          <p:nvPr>
            <p:ph type="sldNum" sz="quarter" idx="12"/>
          </p:nvPr>
        </p:nvSpPr>
        <p:spPr/>
        <p:txBody>
          <a:bodyPr/>
          <a:lstStyle>
            <a:lvl1pPr>
              <a:defRPr/>
            </a:lvl1pPr>
          </a:lstStyle>
          <a:p>
            <a:fld id="{774ECB6E-49DF-4D4C-B284-C2C859E6E57B}"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D9A2AFD5-B548-405E-BC1D-286F9918B01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9830F63C-E8FB-431C-89AC-9B4A034FA9B0}"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8883B448-CCA5-47EE-9C02-D468113793E5}"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0561A518-475F-4C01-8B55-853E84A2506B}"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DB8CE90B-E5D8-4122-A4C4-8E676574EB1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46AD9793-88BD-41C8-B620-755F3CE12E79}"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3079" name="Picture 7" descr="E:\Photos\Art\Art 14.jpg"/>
          <p:cNvPicPr>
            <a:picLocks noChangeAspect="1" noChangeArrowheads="1"/>
          </p:cNvPicPr>
          <p:nvPr/>
        </p:nvPicPr>
        <p:blipFill>
          <a:blip r:embed="rId2" cstate="print"/>
          <a:srcRect/>
          <a:stretch>
            <a:fillRect/>
          </a:stretch>
        </p:blipFill>
        <p:spPr bwMode="auto">
          <a:xfrm>
            <a:off x="0" y="0"/>
            <a:ext cx="9144000" cy="6888163"/>
          </a:xfrm>
          <a:prstGeom prst="rect">
            <a:avLst/>
          </a:prstGeom>
          <a:noFill/>
          <a:effectLst/>
        </p:spPr>
      </p:pic>
      <p:sp>
        <p:nvSpPr>
          <p:cNvPr id="3074" name="Rectangle 2"/>
          <p:cNvSpPr>
            <a:spLocks noGrp="1" noChangeArrowheads="1"/>
          </p:cNvSpPr>
          <p:nvPr>
            <p:ph type="ctrTitle"/>
          </p:nvPr>
        </p:nvSpPr>
        <p:spPr>
          <a:xfrm>
            <a:off x="685800" y="533400"/>
            <a:ext cx="7772400" cy="4114800"/>
          </a:xfrm>
        </p:spPr>
        <p:txBody>
          <a:bodyPr/>
          <a:lstStyle>
            <a:lvl1pPr>
              <a:defRPr sz="6000"/>
            </a:lvl1pPr>
          </a:lstStyle>
          <a:p>
            <a:r>
              <a:rPr lang="pl-PL" smtClean="0"/>
              <a:t>Kliknij, aby edytować styl</a:t>
            </a:r>
            <a:endParaRPr lang="en-US"/>
          </a:p>
        </p:txBody>
      </p:sp>
      <p:sp>
        <p:nvSpPr>
          <p:cNvPr id="3075" name="Rectangle 3"/>
          <p:cNvSpPr>
            <a:spLocks noGrp="1" noChangeArrowheads="1"/>
          </p:cNvSpPr>
          <p:nvPr>
            <p:ph type="subTitle" idx="1"/>
          </p:nvPr>
        </p:nvSpPr>
        <p:spPr>
          <a:xfrm>
            <a:off x="1371600" y="4953000"/>
            <a:ext cx="6400800" cy="685800"/>
          </a:xfrm>
        </p:spPr>
        <p:txBody>
          <a:bodyPr/>
          <a:lstStyle>
            <a:lvl1pPr marL="0" indent="0" algn="ctr">
              <a:buFontTx/>
              <a:buNone/>
              <a:defRPr sz="3600" i="1"/>
            </a:lvl1pPr>
          </a:lstStyle>
          <a:p>
            <a:r>
              <a:rPr lang="pl-PL" smtClean="0"/>
              <a:t>Kliknij, aby edytować styl wzorca podtytułu</a:t>
            </a:r>
            <a:endParaRPr lang="en-US"/>
          </a:p>
        </p:txBody>
      </p:sp>
      <p:sp>
        <p:nvSpPr>
          <p:cNvPr id="3076" name="Rectangle 4"/>
          <p:cNvSpPr>
            <a:spLocks noGrp="1" noChangeArrowheads="1"/>
          </p:cNvSpPr>
          <p:nvPr>
            <p:ph type="dt" sz="half" idx="2"/>
          </p:nvPr>
        </p:nvSpPr>
        <p:spPr/>
        <p:txBody>
          <a:bodyPr/>
          <a:lstStyle>
            <a:lvl1pPr>
              <a:defRPr>
                <a:solidFill>
                  <a:schemeClr val="tx1"/>
                </a:solidFill>
              </a:defRPr>
            </a:lvl1pPr>
          </a:lstStyle>
          <a:p>
            <a:endParaRPr lang="pl-PL"/>
          </a:p>
        </p:txBody>
      </p:sp>
      <p:sp>
        <p:nvSpPr>
          <p:cNvPr id="3077" name="Rectangle 5"/>
          <p:cNvSpPr>
            <a:spLocks noGrp="1" noChangeArrowheads="1"/>
          </p:cNvSpPr>
          <p:nvPr>
            <p:ph type="ftr" sz="quarter" idx="3"/>
          </p:nvPr>
        </p:nvSpPr>
        <p:spPr/>
        <p:txBody>
          <a:bodyPr/>
          <a:lstStyle>
            <a:lvl1pPr>
              <a:defRPr>
                <a:solidFill>
                  <a:schemeClr val="tx1"/>
                </a:solidFill>
              </a:defRPr>
            </a:lvl1pPr>
          </a:lstStyle>
          <a:p>
            <a:endParaRPr lang="pl-PL"/>
          </a:p>
        </p:txBody>
      </p:sp>
      <p:sp>
        <p:nvSpPr>
          <p:cNvPr id="3078" name="Rectangle 6"/>
          <p:cNvSpPr>
            <a:spLocks noGrp="1" noChangeArrowheads="1"/>
          </p:cNvSpPr>
          <p:nvPr>
            <p:ph type="sldNum" sz="quarter" idx="4"/>
          </p:nvPr>
        </p:nvSpPr>
        <p:spPr/>
        <p:txBody>
          <a:bodyPr/>
          <a:lstStyle>
            <a:lvl1pPr>
              <a:defRPr>
                <a:solidFill>
                  <a:schemeClr val="tx1"/>
                </a:solidFill>
              </a:defRPr>
            </a:lvl1pPr>
          </a:lstStyle>
          <a:p>
            <a:fld id="{638490CB-0FF1-4B38-9037-342AE9F7B63B}"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152741B5-AA33-4E15-9A58-E86E570DECEB}"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581CB7A6-5A14-45D0-AFCE-7CDE153C6C6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BF27E680-BB7C-4A39-B50E-2FEF80CDEB5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r>
              <a:rPr lang="pl-PL" smtClean="0"/>
              <a:t>A. Czernikiewicz 2000</a:t>
            </a:r>
            <a:endParaRPr lang="pl-PL"/>
          </a:p>
        </p:txBody>
      </p:sp>
      <p:sp>
        <p:nvSpPr>
          <p:cNvPr id="9" name="Symbol zastępczy numeru slajdu 8"/>
          <p:cNvSpPr>
            <a:spLocks noGrp="1"/>
          </p:cNvSpPr>
          <p:nvPr>
            <p:ph type="sldNum" sz="quarter" idx="12"/>
          </p:nvPr>
        </p:nvSpPr>
        <p:spPr/>
        <p:txBody>
          <a:bodyPr/>
          <a:lstStyle>
            <a:lvl1pPr>
              <a:defRPr/>
            </a:lvl1pPr>
          </a:lstStyle>
          <a:p>
            <a:fld id="{10521A06-1AEB-40E9-8623-99C934864757}"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79DDD05A-2A2E-442F-97C3-0653A177FD82}"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D9A2AFD5-B548-405E-BC1D-286F9918B01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9830F63C-E8FB-431C-89AC-9B4A034FA9B0}"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8883B448-CCA5-47EE-9C02-D468113793E5}"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0561A518-475F-4C01-8B55-853E84A2506B}"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DB8CE90B-E5D8-4122-A4C4-8E676574EB14}"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46AD9793-88BD-41C8-B620-755F3CE12E79}"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dgm">
  <p:cSld name="Tytuł i diagram lub schemat organizacyjny">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obiektu SmartArt 2"/>
          <p:cNvSpPr>
            <a:spLocks noGrp="1"/>
          </p:cNvSpPr>
          <p:nvPr>
            <p:ph type="dgm" idx="1"/>
          </p:nvPr>
        </p:nvSpPr>
        <p:spPr>
          <a:xfrm>
            <a:off x="457200" y="1600200"/>
            <a:ext cx="8229600" cy="4525963"/>
          </a:xfrm>
        </p:spPr>
        <p:txBody>
          <a:bodyPr>
            <a:normAutofit/>
          </a:bodyPr>
          <a:lstStyle/>
          <a:p>
            <a:pPr lvl="0"/>
            <a:r>
              <a:rPr lang="pl-PL" noProof="0" smtClean="0"/>
              <a:t>Kliknij ikonę, aby dodać grafikę SmartArt</a:t>
            </a:r>
            <a:endParaRPr lang="pl-PL" noProof="0"/>
          </a:p>
        </p:txBody>
      </p:sp>
      <p:sp>
        <p:nvSpPr>
          <p:cNvPr id="4" name="Symbol zastępczy daty 3"/>
          <p:cNvSpPr>
            <a:spLocks noGrp="1"/>
          </p:cNvSpPr>
          <p:nvPr>
            <p:ph type="dt" sz="half" idx="10"/>
          </p:nvPr>
        </p:nvSpPr>
        <p:spPr>
          <a:xfrm>
            <a:off x="457200" y="6251575"/>
            <a:ext cx="2133600" cy="476250"/>
          </a:xfrm>
        </p:spPr>
        <p:txBody>
          <a:bodyPr/>
          <a:lstStyle>
            <a:lvl1pPr>
              <a:defRPr/>
            </a:lvl1pPr>
          </a:lstStyle>
          <a:p>
            <a:pPr>
              <a:defRPr/>
            </a:pPr>
            <a:endParaRPr lang="pl-PL"/>
          </a:p>
        </p:txBody>
      </p:sp>
      <p:sp>
        <p:nvSpPr>
          <p:cNvPr id="5" name="Symbol zastępczy numeru slajdu 4"/>
          <p:cNvSpPr>
            <a:spLocks noGrp="1"/>
          </p:cNvSpPr>
          <p:nvPr>
            <p:ph type="sldNum" sz="quarter" idx="11"/>
          </p:nvPr>
        </p:nvSpPr>
        <p:spPr>
          <a:xfrm>
            <a:off x="6553200" y="6248400"/>
            <a:ext cx="2133600" cy="476250"/>
          </a:xfrm>
        </p:spPr>
        <p:txBody>
          <a:bodyPr/>
          <a:lstStyle>
            <a:lvl1pPr>
              <a:defRPr/>
            </a:lvl1pPr>
          </a:lstStyle>
          <a:p>
            <a:pPr>
              <a:defRPr/>
            </a:pPr>
            <a:fld id="{C04E4910-0A5B-4F1E-AAB1-64BE5A2CC7D1}" type="slidenum">
              <a:rPr lang="pl-PL"/>
              <a:pPr>
                <a:defRPr/>
              </a:pPr>
              <a:t>‹#›</a:t>
            </a:fld>
            <a:endParaRPr lang="pl-PL"/>
          </a:p>
        </p:txBody>
      </p:sp>
      <p:sp>
        <p:nvSpPr>
          <p:cNvPr id="6" name="Symbol zastępczy stopki 5"/>
          <p:cNvSpPr>
            <a:spLocks noGrp="1"/>
          </p:cNvSpPr>
          <p:nvPr>
            <p:ph type="ftr" sz="quarter" idx="12"/>
          </p:nvPr>
        </p:nvSpPr>
        <p:spPr>
          <a:xfrm>
            <a:off x="3124200" y="6248400"/>
            <a:ext cx="2895600" cy="476250"/>
          </a:xfrm>
        </p:spPr>
        <p:txBody>
          <a:bodyPr/>
          <a:lstStyle>
            <a:lvl1pPr>
              <a:defRPr/>
            </a:lvl1pPr>
          </a:lstStyle>
          <a:p>
            <a:pPr>
              <a:defRPr/>
            </a:pPr>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pl-PL" smtClean="0"/>
              <a:t>Kliknij, aby edytować styl</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4555655" y="5936188"/>
            <a:ext cx="2057400" cy="365125"/>
          </a:xfrm>
        </p:spPr>
        <p:txBody>
          <a:bodyPr/>
          <a:lstStyle/>
          <a:p>
            <a:endParaRPr lang="pl-PL"/>
          </a:p>
        </p:txBody>
      </p:sp>
      <p:sp>
        <p:nvSpPr>
          <p:cNvPr id="5" name="Footer Placeholder 4"/>
          <p:cNvSpPr>
            <a:spLocks noGrp="1"/>
          </p:cNvSpPr>
          <p:nvPr>
            <p:ph type="ftr" sz="quarter" idx="11"/>
          </p:nvPr>
        </p:nvSpPr>
        <p:spPr>
          <a:xfrm>
            <a:off x="533401" y="5936189"/>
            <a:ext cx="4021666" cy="365125"/>
          </a:xfrm>
        </p:spPr>
        <p:txBody>
          <a:bodyPr/>
          <a:lstStyle/>
          <a:p>
            <a:endParaRPr lang="pl-PL"/>
          </a:p>
        </p:txBody>
      </p:sp>
      <p:sp>
        <p:nvSpPr>
          <p:cNvPr id="6" name="Slide Number Placeholder 5"/>
          <p:cNvSpPr>
            <a:spLocks noGrp="1"/>
          </p:cNvSpPr>
          <p:nvPr>
            <p:ph type="sldNum" sz="quarter" idx="12"/>
          </p:nvPr>
        </p:nvSpPr>
        <p:spPr>
          <a:xfrm>
            <a:off x="7010399" y="2750337"/>
            <a:ext cx="1370293" cy="1356442"/>
          </a:xfrm>
        </p:spPr>
        <p:txBody>
          <a:bodyPr/>
          <a:lstStyle/>
          <a:p>
            <a:fld id="{638490CB-0FF1-4B38-9037-342AE9F7B63B}" type="slidenum">
              <a:rPr lang="pl-PL" smtClean="0"/>
              <a:pPr/>
              <a:t>‹#›</a:t>
            </a:fld>
            <a:endParaRPr lang="pl-PL"/>
          </a:p>
        </p:txBody>
      </p:sp>
    </p:spTree>
    <p:extLst>
      <p:ext uri="{BB962C8B-B14F-4D97-AF65-F5344CB8AC3E}">
        <p14:creationId xmlns:p14="http://schemas.microsoft.com/office/powerpoint/2010/main" val="3556298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52741B5-AA33-4E15-9A58-E86E570DECEB}" type="slidenum">
              <a:rPr lang="pl-PL" smtClean="0"/>
              <a:pPr/>
              <a:t>‹#›</a:t>
            </a:fld>
            <a:endParaRPr lang="pl-PL"/>
          </a:p>
        </p:txBody>
      </p:sp>
    </p:spTree>
    <p:extLst>
      <p:ext uri="{BB962C8B-B14F-4D97-AF65-F5344CB8AC3E}">
        <p14:creationId xmlns:p14="http://schemas.microsoft.com/office/powerpoint/2010/main" val="2993226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r>
              <a:rPr lang="pl-PL" smtClean="0"/>
              <a:t>A. Czernikiewicz 2000</a:t>
            </a:r>
            <a:endParaRPr lang="pl-PL"/>
          </a:p>
        </p:txBody>
      </p:sp>
      <p:sp>
        <p:nvSpPr>
          <p:cNvPr id="5" name="Symbol zastępczy numeru slajdu 4"/>
          <p:cNvSpPr>
            <a:spLocks noGrp="1"/>
          </p:cNvSpPr>
          <p:nvPr>
            <p:ph type="sldNum" sz="quarter" idx="12"/>
          </p:nvPr>
        </p:nvSpPr>
        <p:spPr/>
        <p:txBody>
          <a:bodyPr/>
          <a:lstStyle>
            <a:lvl1pPr>
              <a:defRPr/>
            </a:lvl1pPr>
          </a:lstStyle>
          <a:p>
            <a:fld id="{13D180FB-4A26-434F-ADF1-F0E29FCC143C}"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pl-PL" smtClean="0"/>
              <a:t>Kliknij, aby edytować styl</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a:xfrm>
            <a:off x="5365810" y="5936188"/>
            <a:ext cx="2057400" cy="365125"/>
          </a:xfrm>
        </p:spPr>
        <p:txBody>
          <a:bodyPr/>
          <a:lstStyle/>
          <a:p>
            <a:endParaRPr lang="pl-PL"/>
          </a:p>
        </p:txBody>
      </p:sp>
      <p:sp>
        <p:nvSpPr>
          <p:cNvPr id="5" name="Footer Placeholder 4"/>
          <p:cNvSpPr>
            <a:spLocks noGrp="1"/>
          </p:cNvSpPr>
          <p:nvPr>
            <p:ph type="ftr" sz="quarter" idx="11"/>
          </p:nvPr>
        </p:nvSpPr>
        <p:spPr>
          <a:xfrm>
            <a:off x="533400" y="5936189"/>
            <a:ext cx="4834673" cy="365125"/>
          </a:xfrm>
        </p:spPr>
        <p:txBody>
          <a:bodyPr/>
          <a:lstStyle/>
          <a:p>
            <a:endParaRPr lang="pl-PL"/>
          </a:p>
        </p:txBody>
      </p:sp>
      <p:sp>
        <p:nvSpPr>
          <p:cNvPr id="6" name="Slide Number Placeholder 5"/>
          <p:cNvSpPr>
            <a:spLocks noGrp="1"/>
          </p:cNvSpPr>
          <p:nvPr>
            <p:ph type="sldNum" sz="quarter" idx="12"/>
          </p:nvPr>
        </p:nvSpPr>
        <p:spPr>
          <a:xfrm>
            <a:off x="7856438" y="2869896"/>
            <a:ext cx="1149836" cy="1090789"/>
          </a:xfrm>
        </p:spPr>
        <p:txBody>
          <a:bodyPr/>
          <a:lstStyle/>
          <a:p>
            <a:fld id="{581CB7A6-5A14-45D0-AFCE-7CDE153C6C68}" type="slidenum">
              <a:rPr lang="pl-PL" smtClean="0"/>
              <a:pPr/>
              <a:t>‹#›</a:t>
            </a:fld>
            <a:endParaRPr lang="pl-PL"/>
          </a:p>
        </p:txBody>
      </p:sp>
    </p:spTree>
    <p:extLst>
      <p:ext uri="{BB962C8B-B14F-4D97-AF65-F5344CB8AC3E}">
        <p14:creationId xmlns:p14="http://schemas.microsoft.com/office/powerpoint/2010/main" val="3252471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F27E680-BB7C-4A39-B50E-2FEF80CDEB58}" type="slidenum">
              <a:rPr lang="pl-PL" smtClean="0"/>
              <a:pPr/>
              <a:t>‹#›</a:t>
            </a:fld>
            <a:endParaRPr lang="pl-PL"/>
          </a:p>
        </p:txBody>
      </p:sp>
    </p:spTree>
    <p:extLst>
      <p:ext uri="{BB962C8B-B14F-4D97-AF65-F5344CB8AC3E}">
        <p14:creationId xmlns:p14="http://schemas.microsoft.com/office/powerpoint/2010/main" val="143302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531638" y="3030009"/>
            <a:ext cx="3367045" cy="2906179"/>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061129" y="3030009"/>
            <a:ext cx="3367044" cy="2906179"/>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9DDD05A-2A2E-442F-97C3-0653A177FD82}" type="slidenum">
              <a:rPr lang="pl-PL" smtClean="0"/>
              <a:pPr/>
              <a:t>‹#›</a:t>
            </a:fld>
            <a:endParaRPr lang="pl-PL"/>
          </a:p>
        </p:txBody>
      </p:sp>
    </p:spTree>
    <p:extLst>
      <p:ext uri="{BB962C8B-B14F-4D97-AF65-F5344CB8AC3E}">
        <p14:creationId xmlns:p14="http://schemas.microsoft.com/office/powerpoint/2010/main" val="2798371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9A2AFD5-B548-405E-BC1D-286F9918B014}" type="slidenum">
              <a:rPr lang="pl-PL" smtClean="0"/>
              <a:pPr/>
              <a:t>‹#›</a:t>
            </a:fld>
            <a:endParaRPr lang="pl-PL"/>
          </a:p>
        </p:txBody>
      </p:sp>
    </p:spTree>
    <p:extLst>
      <p:ext uri="{BB962C8B-B14F-4D97-AF65-F5344CB8AC3E}">
        <p14:creationId xmlns:p14="http://schemas.microsoft.com/office/powerpoint/2010/main" val="385814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830F63C-E8FB-431C-89AC-9B4A034FA9B0}" type="slidenum">
              <a:rPr lang="pl-PL" smtClean="0"/>
              <a:pPr/>
              <a:t>‹#›</a:t>
            </a:fld>
            <a:endParaRPr lang="pl-PL"/>
          </a:p>
        </p:txBody>
      </p:sp>
    </p:spTree>
    <p:extLst>
      <p:ext uri="{BB962C8B-B14F-4D97-AF65-F5344CB8AC3E}">
        <p14:creationId xmlns:p14="http://schemas.microsoft.com/office/powerpoint/2010/main" val="2346300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pl-PL" smtClean="0"/>
              <a:t>Kliknij, aby edytować styl</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883B448-CCA5-47EE-9C02-D468113793E5}" type="slidenum">
              <a:rPr lang="pl-PL" smtClean="0"/>
              <a:pPr/>
              <a:t>‹#›</a:t>
            </a:fld>
            <a:endParaRPr lang="pl-PL"/>
          </a:p>
        </p:txBody>
      </p:sp>
    </p:spTree>
    <p:extLst>
      <p:ext uri="{BB962C8B-B14F-4D97-AF65-F5344CB8AC3E}">
        <p14:creationId xmlns:p14="http://schemas.microsoft.com/office/powerpoint/2010/main" val="3843354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561A518-475F-4C01-8B55-853E84A2506B}" type="slidenum">
              <a:rPr lang="pl-PL" smtClean="0"/>
              <a:pPr/>
              <a:t>‹#›</a:t>
            </a:fld>
            <a:endParaRPr lang="pl-PL"/>
          </a:p>
        </p:txBody>
      </p:sp>
    </p:spTree>
    <p:extLst>
      <p:ext uri="{BB962C8B-B14F-4D97-AF65-F5344CB8AC3E}">
        <p14:creationId xmlns:p14="http://schemas.microsoft.com/office/powerpoint/2010/main" val="4040096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r>
              <a:rPr lang="pl-PL" smtClean="0"/>
              <a:t>A. Czernikiewicz 2000</a:t>
            </a:r>
            <a:endParaRPr lang="pl-PL"/>
          </a:p>
        </p:txBody>
      </p:sp>
      <p:sp>
        <p:nvSpPr>
          <p:cNvPr id="7" name="Slide Number Placeholder 6"/>
          <p:cNvSpPr>
            <a:spLocks noGrp="1"/>
          </p:cNvSpPr>
          <p:nvPr>
            <p:ph type="sldNum" sz="quarter" idx="12"/>
          </p:nvPr>
        </p:nvSpPr>
        <p:spPr>
          <a:xfrm>
            <a:off x="7856438" y="4711310"/>
            <a:ext cx="1149836" cy="1090789"/>
          </a:xfrm>
        </p:spPr>
        <p:txBody>
          <a:bodyPr/>
          <a:lstStyle/>
          <a:p>
            <a:fld id="{D3342059-9D94-40F8-8435-B2150F6D9BE9}" type="slidenum">
              <a:rPr lang="pl-PL" smtClean="0"/>
              <a:pPr/>
              <a:t>‹#›</a:t>
            </a:fld>
            <a:endParaRPr lang="pl-PL"/>
          </a:p>
        </p:txBody>
      </p:sp>
    </p:spTree>
    <p:extLst>
      <p:ext uri="{BB962C8B-B14F-4D97-AF65-F5344CB8AC3E}">
        <p14:creationId xmlns:p14="http://schemas.microsoft.com/office/powerpoint/2010/main" val="305656198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r>
              <a:rPr lang="pl-PL" smtClean="0"/>
              <a:t>A. Czernikiewicz 2000</a:t>
            </a:r>
            <a:endParaRPr lang="pl-PL"/>
          </a:p>
        </p:txBody>
      </p:sp>
      <p:sp>
        <p:nvSpPr>
          <p:cNvPr id="7" name="Slide Number Placeholder 6"/>
          <p:cNvSpPr>
            <a:spLocks noGrp="1"/>
          </p:cNvSpPr>
          <p:nvPr>
            <p:ph type="sldNum" sz="quarter" idx="12"/>
          </p:nvPr>
        </p:nvSpPr>
        <p:spPr>
          <a:xfrm>
            <a:off x="7856438" y="4711616"/>
            <a:ext cx="1149836" cy="1090789"/>
          </a:xfrm>
        </p:spPr>
        <p:txBody>
          <a:bodyPr/>
          <a:lstStyle/>
          <a:p>
            <a:fld id="{D3342059-9D94-40F8-8435-B2150F6D9BE9}" type="slidenum">
              <a:rPr lang="pl-PL" smtClean="0"/>
              <a:pPr/>
              <a:t>‹#›</a:t>
            </a:fld>
            <a:endParaRPr lang="pl-PL"/>
          </a:p>
        </p:txBody>
      </p:sp>
    </p:spTree>
    <p:extLst>
      <p:ext uri="{BB962C8B-B14F-4D97-AF65-F5344CB8AC3E}">
        <p14:creationId xmlns:p14="http://schemas.microsoft.com/office/powerpoint/2010/main" val="3643145283"/>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pl-PL" smtClean="0"/>
              <a:t>Kliknij, aby edytować styl</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r>
              <a:rPr lang="pl-PL" smtClean="0"/>
              <a:t>A. Czernikiewicz 2000</a:t>
            </a:r>
            <a:endParaRPr lang="pl-PL"/>
          </a:p>
        </p:txBody>
      </p:sp>
      <p:sp>
        <p:nvSpPr>
          <p:cNvPr id="7" name="Slide Number Placeholder 6"/>
          <p:cNvSpPr>
            <a:spLocks noGrp="1"/>
          </p:cNvSpPr>
          <p:nvPr>
            <p:ph type="sldNum" sz="quarter" idx="12"/>
          </p:nvPr>
        </p:nvSpPr>
        <p:spPr>
          <a:xfrm>
            <a:off x="7856438" y="4709926"/>
            <a:ext cx="1149836" cy="1090789"/>
          </a:xfrm>
        </p:spPr>
        <p:txBody>
          <a:bodyPr/>
          <a:lstStyle/>
          <a:p>
            <a:fld id="{D3342059-9D94-40F8-8435-B2150F6D9BE9}" type="slidenum">
              <a:rPr lang="pl-PL" smtClean="0"/>
              <a:pPr/>
              <a:t>‹#›</a:t>
            </a:fld>
            <a:endParaRPr lang="pl-PL"/>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1015934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r>
              <a:rPr lang="pl-PL" smtClean="0"/>
              <a:t>A. Czernikiewicz 2000</a:t>
            </a:r>
            <a:endParaRPr lang="pl-PL"/>
          </a:p>
        </p:txBody>
      </p:sp>
      <p:sp>
        <p:nvSpPr>
          <p:cNvPr id="4" name="Symbol zastępczy numeru slajdu 3"/>
          <p:cNvSpPr>
            <a:spLocks noGrp="1"/>
          </p:cNvSpPr>
          <p:nvPr>
            <p:ph type="sldNum" sz="quarter" idx="12"/>
          </p:nvPr>
        </p:nvSpPr>
        <p:spPr/>
        <p:txBody>
          <a:bodyPr/>
          <a:lstStyle>
            <a:lvl1pPr>
              <a:defRPr/>
            </a:lvl1pPr>
          </a:lstStyle>
          <a:p>
            <a:fld id="{2AB4BD36-0CF6-4295-BEBB-DB8FAE6B0A73}"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r>
              <a:rPr lang="pl-PL" smtClean="0"/>
              <a:t>A. Czernikiewicz 2000</a:t>
            </a:r>
            <a:endParaRPr lang="pl-PL"/>
          </a:p>
        </p:txBody>
      </p:sp>
      <p:sp>
        <p:nvSpPr>
          <p:cNvPr id="7" name="Slide Number Placeholder 6"/>
          <p:cNvSpPr>
            <a:spLocks noGrp="1"/>
          </p:cNvSpPr>
          <p:nvPr>
            <p:ph type="sldNum" sz="quarter" idx="12"/>
          </p:nvPr>
        </p:nvSpPr>
        <p:spPr>
          <a:xfrm>
            <a:off x="7856438" y="4709926"/>
            <a:ext cx="1149836" cy="1090789"/>
          </a:xfrm>
        </p:spPr>
        <p:txBody>
          <a:bodyPr/>
          <a:lstStyle/>
          <a:p>
            <a:fld id="{D3342059-9D94-40F8-8435-B2150F6D9BE9}" type="slidenum">
              <a:rPr lang="pl-PL" smtClean="0"/>
              <a:pPr/>
              <a:t>‹#›</a:t>
            </a:fld>
            <a:endParaRPr lang="pl-PL"/>
          </a:p>
        </p:txBody>
      </p:sp>
    </p:spTree>
    <p:extLst>
      <p:ext uri="{BB962C8B-B14F-4D97-AF65-F5344CB8AC3E}">
        <p14:creationId xmlns:p14="http://schemas.microsoft.com/office/powerpoint/2010/main" val="3193519597"/>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endParaRPr lang="pl-PL"/>
          </a:p>
        </p:txBody>
      </p:sp>
      <p:sp>
        <p:nvSpPr>
          <p:cNvPr id="4" name="Footer Placeholder 3"/>
          <p:cNvSpPr>
            <a:spLocks noGrp="1"/>
          </p:cNvSpPr>
          <p:nvPr>
            <p:ph type="ftr" sz="quarter" idx="11"/>
          </p:nvPr>
        </p:nvSpPr>
        <p:spPr/>
        <p:txBody>
          <a:bodyPr/>
          <a:lstStyle/>
          <a:p>
            <a:r>
              <a:rPr lang="pl-PL" smtClean="0"/>
              <a:t>A. Czernikiewicz 2000</a:t>
            </a:r>
            <a:endParaRPr lang="pl-PL"/>
          </a:p>
        </p:txBody>
      </p:sp>
      <p:sp>
        <p:nvSpPr>
          <p:cNvPr id="5" name="Slide Number Placeholder 4"/>
          <p:cNvSpPr>
            <a:spLocks noGrp="1"/>
          </p:cNvSpPr>
          <p:nvPr>
            <p:ph type="sldNum" sz="quarter" idx="12"/>
          </p:nvPr>
        </p:nvSpPr>
        <p:spPr/>
        <p:txBody>
          <a:bodyPr/>
          <a:lstStyle/>
          <a:p>
            <a:fld id="{D3342059-9D94-40F8-8435-B2150F6D9BE9}" type="slidenum">
              <a:rPr lang="pl-PL" smtClean="0"/>
              <a:pPr/>
              <a:t>‹#›</a:t>
            </a:fld>
            <a:endParaRPr lang="pl-PL"/>
          </a:p>
        </p:txBody>
      </p:sp>
    </p:spTree>
    <p:extLst>
      <p:ext uri="{BB962C8B-B14F-4D97-AF65-F5344CB8AC3E}">
        <p14:creationId xmlns:p14="http://schemas.microsoft.com/office/powerpoint/2010/main" val="2891167300"/>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endParaRPr lang="pl-PL"/>
          </a:p>
        </p:txBody>
      </p:sp>
      <p:sp>
        <p:nvSpPr>
          <p:cNvPr id="4" name="Footer Placeholder 3"/>
          <p:cNvSpPr>
            <a:spLocks noGrp="1"/>
          </p:cNvSpPr>
          <p:nvPr>
            <p:ph type="ftr" sz="quarter" idx="11"/>
          </p:nvPr>
        </p:nvSpPr>
        <p:spPr/>
        <p:txBody>
          <a:bodyPr/>
          <a:lstStyle/>
          <a:p>
            <a:r>
              <a:rPr lang="pl-PL" smtClean="0"/>
              <a:t>A. Czernikiewicz 2000</a:t>
            </a:r>
            <a:endParaRPr lang="pl-PL"/>
          </a:p>
        </p:txBody>
      </p:sp>
      <p:sp>
        <p:nvSpPr>
          <p:cNvPr id="5" name="Slide Number Placeholder 4"/>
          <p:cNvSpPr>
            <a:spLocks noGrp="1"/>
          </p:cNvSpPr>
          <p:nvPr>
            <p:ph type="sldNum" sz="quarter" idx="12"/>
          </p:nvPr>
        </p:nvSpPr>
        <p:spPr/>
        <p:txBody>
          <a:bodyPr/>
          <a:lstStyle/>
          <a:p>
            <a:fld id="{D3342059-9D94-40F8-8435-B2150F6D9BE9}" type="slidenum">
              <a:rPr lang="pl-PL" smtClean="0"/>
              <a:pPr/>
              <a:t>‹#›</a:t>
            </a:fld>
            <a:endParaRPr lang="pl-PL"/>
          </a:p>
        </p:txBody>
      </p:sp>
    </p:spTree>
    <p:extLst>
      <p:ext uri="{BB962C8B-B14F-4D97-AF65-F5344CB8AC3E}">
        <p14:creationId xmlns:p14="http://schemas.microsoft.com/office/powerpoint/2010/main" val="1418222206"/>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B8CE90B-E5D8-4122-A4C4-8E676574EB14}" type="slidenum">
              <a:rPr lang="pl-PL" smtClean="0"/>
              <a:pPr/>
              <a:t>‹#›</a:t>
            </a:fld>
            <a:endParaRPr lang="pl-PL"/>
          </a:p>
        </p:txBody>
      </p:sp>
    </p:spTree>
    <p:extLst>
      <p:ext uri="{BB962C8B-B14F-4D97-AF65-F5344CB8AC3E}">
        <p14:creationId xmlns:p14="http://schemas.microsoft.com/office/powerpoint/2010/main" val="3997479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a:xfrm>
            <a:off x="5029144" y="5936188"/>
            <a:ext cx="2057400" cy="365125"/>
          </a:xfrm>
        </p:spPr>
        <p:txBody>
          <a:bodyPr/>
          <a:lstStyle/>
          <a:p>
            <a:endParaRPr lang="pl-PL"/>
          </a:p>
        </p:txBody>
      </p:sp>
      <p:sp>
        <p:nvSpPr>
          <p:cNvPr id="5" name="Footer Placeholder 4"/>
          <p:cNvSpPr>
            <a:spLocks noGrp="1"/>
          </p:cNvSpPr>
          <p:nvPr>
            <p:ph type="ftr" sz="quarter" idx="11"/>
          </p:nvPr>
        </p:nvSpPr>
        <p:spPr>
          <a:xfrm>
            <a:off x="510241" y="5936189"/>
            <a:ext cx="4518959" cy="365125"/>
          </a:xfrm>
        </p:spPr>
        <p:txBody>
          <a:bodyPr/>
          <a:lstStyle/>
          <a:p>
            <a:endParaRPr lang="pl-PL"/>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46AD9793-88BD-41C8-B620-755F3CE12E79}" type="slidenum">
              <a:rPr lang="pl-PL" smtClean="0"/>
              <a:pPr/>
              <a:t>‹#›</a:t>
            </a:fld>
            <a:endParaRPr lang="pl-PL"/>
          </a:p>
        </p:txBody>
      </p:sp>
    </p:spTree>
    <p:extLst>
      <p:ext uri="{BB962C8B-B14F-4D97-AF65-F5344CB8AC3E}">
        <p14:creationId xmlns:p14="http://schemas.microsoft.com/office/powerpoint/2010/main" val="2743708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OverTx">
  <p:cSld name="Tytuł i 2 elementy zawartości nad tekstem">
    <p:spTree>
      <p:nvGrpSpPr>
        <p:cNvPr id="1" name=""/>
        <p:cNvGrpSpPr/>
        <p:nvPr/>
      </p:nvGrpSpPr>
      <p:grpSpPr>
        <a:xfrm>
          <a:off x="0" y="0"/>
          <a:ext cx="0" cy="0"/>
          <a:chOff x="0" y="0"/>
          <a:chExt cx="0" cy="0"/>
        </a:xfrm>
      </p:grpSpPr>
      <p:sp>
        <p:nvSpPr>
          <p:cNvPr id="2" name="Tytuł 1"/>
          <p:cNvSpPr>
            <a:spLocks noGrp="1"/>
          </p:cNvSpPr>
          <p:nvPr>
            <p:ph type="title"/>
          </p:nvPr>
        </p:nvSpPr>
        <p:spPr>
          <a:xfrm>
            <a:off x="1066800" y="381000"/>
            <a:ext cx="76200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1066800" y="1752600"/>
            <a:ext cx="3733800" cy="1981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953000" y="1752600"/>
            <a:ext cx="3733800" cy="1981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half" idx="3"/>
          </p:nvPr>
        </p:nvSpPr>
        <p:spPr>
          <a:xfrm>
            <a:off x="1066800" y="3886200"/>
            <a:ext cx="7620000" cy="1981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5"/>
          <p:cNvSpPr>
            <a:spLocks noGrp="1"/>
          </p:cNvSpPr>
          <p:nvPr>
            <p:ph type="dt" sz="half" idx="10"/>
          </p:nvPr>
        </p:nvSpPr>
        <p:spPr>
          <a:xfrm>
            <a:off x="1014413" y="6107113"/>
            <a:ext cx="1905000" cy="457200"/>
          </a:xfrm>
        </p:spPr>
        <p:txBody>
          <a:bodyPr/>
          <a:lstStyle>
            <a:lvl1pPr>
              <a:defRPr/>
            </a:lvl1pPr>
          </a:lstStyle>
          <a:p>
            <a:endParaRPr lang="de-DE"/>
          </a:p>
        </p:txBody>
      </p:sp>
      <p:sp>
        <p:nvSpPr>
          <p:cNvPr id="7" name="Symbol zastępczy stopki 6"/>
          <p:cNvSpPr>
            <a:spLocks noGrp="1"/>
          </p:cNvSpPr>
          <p:nvPr>
            <p:ph type="ftr" sz="quarter" idx="11"/>
          </p:nvPr>
        </p:nvSpPr>
        <p:spPr>
          <a:xfrm>
            <a:off x="3452813" y="6107113"/>
            <a:ext cx="2895600" cy="457200"/>
          </a:xfrm>
        </p:spPr>
        <p:txBody>
          <a:bodyPr/>
          <a:lstStyle>
            <a:lvl1pPr>
              <a:defRPr/>
            </a:lvl1pPr>
          </a:lstStyle>
          <a:p>
            <a:endParaRPr lang="de-DE"/>
          </a:p>
        </p:txBody>
      </p:sp>
      <p:sp>
        <p:nvSpPr>
          <p:cNvPr id="8" name="Symbol zastępczy numeru slajdu 7"/>
          <p:cNvSpPr>
            <a:spLocks noGrp="1"/>
          </p:cNvSpPr>
          <p:nvPr>
            <p:ph type="sldNum" sz="quarter" idx="12"/>
          </p:nvPr>
        </p:nvSpPr>
        <p:spPr>
          <a:xfrm>
            <a:off x="6881813" y="6107113"/>
            <a:ext cx="1905000" cy="457200"/>
          </a:xfrm>
        </p:spPr>
        <p:txBody>
          <a:bodyPr/>
          <a:lstStyle>
            <a:lvl1pPr>
              <a:defRPr/>
            </a:lvl1pPr>
          </a:lstStyle>
          <a:p>
            <a:fld id="{FF1DF863-9173-4978-8984-642214507630}" type="slidenum">
              <a:rPr lang="de-DE"/>
              <a:pPr/>
              <a:t>‹#›</a:t>
            </a:fld>
            <a:endParaRPr lang="de-DE"/>
          </a:p>
        </p:txBody>
      </p:sp>
    </p:spTree>
    <p:extLst>
      <p:ext uri="{BB962C8B-B14F-4D97-AF65-F5344CB8AC3E}">
        <p14:creationId xmlns:p14="http://schemas.microsoft.com/office/powerpoint/2010/main" val="6323316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dgm">
  <p:cSld name="Tytuł i diagram lub schemat organizacyjny">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obiektu SmartArt 2"/>
          <p:cNvSpPr>
            <a:spLocks noGrp="1"/>
          </p:cNvSpPr>
          <p:nvPr>
            <p:ph type="dgm" idx="1"/>
          </p:nvPr>
        </p:nvSpPr>
        <p:spPr>
          <a:xfrm>
            <a:off x="457200" y="1600200"/>
            <a:ext cx="8229600" cy="4525963"/>
          </a:xfrm>
        </p:spPr>
        <p:txBody>
          <a:bodyPr>
            <a:normAutofit/>
          </a:bodyPr>
          <a:lstStyle/>
          <a:p>
            <a:pPr lvl="0"/>
            <a:r>
              <a:rPr lang="pl-PL" noProof="0" smtClean="0"/>
              <a:t>Kliknij ikonę, aby dodać grafikę SmartArt</a:t>
            </a:r>
            <a:endParaRPr lang="pl-PL" noProof="0"/>
          </a:p>
        </p:txBody>
      </p:sp>
      <p:sp>
        <p:nvSpPr>
          <p:cNvPr id="4" name="Symbol zastępczy daty 3"/>
          <p:cNvSpPr>
            <a:spLocks noGrp="1"/>
          </p:cNvSpPr>
          <p:nvPr>
            <p:ph type="dt" sz="half" idx="10"/>
          </p:nvPr>
        </p:nvSpPr>
        <p:spPr>
          <a:xfrm>
            <a:off x="457200" y="6251575"/>
            <a:ext cx="2133600" cy="476250"/>
          </a:xfrm>
        </p:spPr>
        <p:txBody>
          <a:bodyPr/>
          <a:lstStyle>
            <a:lvl1pPr>
              <a:defRPr/>
            </a:lvl1pPr>
          </a:lstStyle>
          <a:p>
            <a:pPr>
              <a:defRPr/>
            </a:pPr>
            <a:endParaRPr lang="pl-PL"/>
          </a:p>
        </p:txBody>
      </p:sp>
      <p:sp>
        <p:nvSpPr>
          <p:cNvPr id="5" name="Symbol zastępczy numeru slajdu 4"/>
          <p:cNvSpPr>
            <a:spLocks noGrp="1"/>
          </p:cNvSpPr>
          <p:nvPr>
            <p:ph type="sldNum" sz="quarter" idx="11"/>
          </p:nvPr>
        </p:nvSpPr>
        <p:spPr>
          <a:xfrm>
            <a:off x="6553200" y="6248400"/>
            <a:ext cx="2133600" cy="476250"/>
          </a:xfrm>
        </p:spPr>
        <p:txBody>
          <a:bodyPr/>
          <a:lstStyle>
            <a:lvl1pPr>
              <a:defRPr/>
            </a:lvl1pPr>
          </a:lstStyle>
          <a:p>
            <a:pPr>
              <a:defRPr/>
            </a:pPr>
            <a:fld id="{4693E7EF-EB7F-4C48-9C45-08CCD7CBFD14}" type="slidenum">
              <a:rPr lang="pl-PL"/>
              <a:pPr>
                <a:defRPr/>
              </a:pPr>
              <a:t>‹#›</a:t>
            </a:fld>
            <a:endParaRPr lang="pl-PL"/>
          </a:p>
        </p:txBody>
      </p:sp>
      <p:sp>
        <p:nvSpPr>
          <p:cNvPr id="6" name="Symbol zastępczy stopki 5"/>
          <p:cNvSpPr>
            <a:spLocks noGrp="1"/>
          </p:cNvSpPr>
          <p:nvPr>
            <p:ph type="ftr" sz="quarter" idx="12"/>
          </p:nvPr>
        </p:nvSpPr>
        <p:spPr>
          <a:xfrm>
            <a:off x="3124200" y="6248400"/>
            <a:ext cx="2895600" cy="476250"/>
          </a:xfrm>
        </p:spPr>
        <p:txBody>
          <a:bodyPr/>
          <a:lstStyle>
            <a:lvl1pPr>
              <a:defRPr/>
            </a:lvl1pPr>
          </a:lstStyle>
          <a:p>
            <a:pPr>
              <a:defRPr/>
            </a:pPr>
            <a:endParaRPr lang="pl-PL"/>
          </a:p>
        </p:txBody>
      </p:sp>
    </p:spTree>
    <p:extLst>
      <p:ext uri="{BB962C8B-B14F-4D97-AF65-F5344CB8AC3E}">
        <p14:creationId xmlns:p14="http://schemas.microsoft.com/office/powerpoint/2010/main" val="348719293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smtClean="0"/>
              <a:t>A. Czernikiewicz 2000</a:t>
            </a:r>
            <a:endParaRPr lang="pl-PL"/>
          </a:p>
        </p:txBody>
      </p:sp>
      <p:sp>
        <p:nvSpPr>
          <p:cNvPr id="7" name="Symbol zastępczy numeru slajdu 6"/>
          <p:cNvSpPr>
            <a:spLocks noGrp="1"/>
          </p:cNvSpPr>
          <p:nvPr>
            <p:ph type="sldNum" sz="quarter" idx="12"/>
          </p:nvPr>
        </p:nvSpPr>
        <p:spPr/>
        <p:txBody>
          <a:bodyPr/>
          <a:lstStyle>
            <a:lvl1pPr>
              <a:defRPr/>
            </a:lvl1pPr>
          </a:lstStyle>
          <a:p>
            <a:fld id="{3E72E597-C202-4F7C-80D1-AAC31FBEC3A5}"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smtClean="0"/>
              <a:t>A. Czernikiewicz 2000</a:t>
            </a:r>
            <a:endParaRPr lang="pl-PL"/>
          </a:p>
        </p:txBody>
      </p:sp>
      <p:sp>
        <p:nvSpPr>
          <p:cNvPr id="7" name="Symbol zastępczy numeru slajdu 6"/>
          <p:cNvSpPr>
            <a:spLocks noGrp="1"/>
          </p:cNvSpPr>
          <p:nvPr>
            <p:ph type="sldNum" sz="quarter" idx="12"/>
          </p:nvPr>
        </p:nvSpPr>
        <p:spPr/>
        <p:txBody>
          <a:bodyPr/>
          <a:lstStyle>
            <a:lvl1pPr>
              <a:defRPr/>
            </a:lvl1pPr>
          </a:lstStyle>
          <a:p>
            <a:fld id="{50EA704F-F88E-468D-A6E9-99EAF067731F}"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w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6.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028" name="Rectangle 4"/>
          <p:cNvSpPr>
            <a:spLocks noGrp="1" noChangeArrowheads="1"/>
          </p:cNvSpPr>
          <p:nvPr>
            <p:ph type="dt" sz="half" idx="2"/>
          </p:nvPr>
        </p:nvSpPr>
        <p:spPr bwMode="auto">
          <a:xfrm>
            <a:off x="0" y="6629400"/>
            <a:ext cx="1524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endParaRPr lang="pl-PL"/>
          </a:p>
        </p:txBody>
      </p:sp>
      <p:sp>
        <p:nvSpPr>
          <p:cNvPr id="1029" name="Rectangle 5"/>
          <p:cNvSpPr>
            <a:spLocks noGrp="1" noChangeArrowheads="1"/>
          </p:cNvSpPr>
          <p:nvPr>
            <p:ph type="ftr" sz="quarter" idx="3"/>
          </p:nvPr>
        </p:nvSpPr>
        <p:spPr bwMode="auto">
          <a:xfrm>
            <a:off x="1752600" y="6629400"/>
            <a:ext cx="6324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latin typeface="+mn-lt"/>
              </a:defRPr>
            </a:lvl1pPr>
          </a:lstStyle>
          <a:p>
            <a:r>
              <a:rPr lang="pl-PL" smtClean="0"/>
              <a:t>A. Czernikiewicz 2000</a:t>
            </a:r>
            <a:endParaRPr lang="pl-PL"/>
          </a:p>
        </p:txBody>
      </p:sp>
      <p:sp>
        <p:nvSpPr>
          <p:cNvPr id="1030" name="Rectangle 6"/>
          <p:cNvSpPr>
            <a:spLocks noGrp="1" noChangeArrowheads="1"/>
          </p:cNvSpPr>
          <p:nvPr>
            <p:ph type="sldNum" sz="quarter" idx="4"/>
          </p:nvPr>
        </p:nvSpPr>
        <p:spPr bwMode="auto">
          <a:xfrm>
            <a:off x="8305800" y="6629400"/>
            <a:ext cx="838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mn-lt"/>
              </a:defRPr>
            </a:lvl1pPr>
          </a:lstStyle>
          <a:p>
            <a:fld id="{D3342059-9D94-40F8-8435-B2150F6D9BE9}"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hf hdr="0" ftr="0" dt="0"/>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entury Gothic" pitchFamily="34" charset="0"/>
        </a:defRPr>
      </a:lvl2pPr>
      <a:lvl3pPr algn="ctr" rtl="0" eaLnBrk="1" fontAlgn="base" hangingPunct="1">
        <a:spcBef>
          <a:spcPct val="0"/>
        </a:spcBef>
        <a:spcAft>
          <a:spcPct val="0"/>
        </a:spcAft>
        <a:defRPr sz="4400" b="1">
          <a:solidFill>
            <a:schemeClr val="bg1"/>
          </a:solidFill>
          <a:latin typeface="Century Gothic" pitchFamily="34" charset="0"/>
        </a:defRPr>
      </a:lvl3pPr>
      <a:lvl4pPr algn="ctr" rtl="0" eaLnBrk="1" fontAlgn="base" hangingPunct="1">
        <a:spcBef>
          <a:spcPct val="0"/>
        </a:spcBef>
        <a:spcAft>
          <a:spcPct val="0"/>
        </a:spcAft>
        <a:defRPr sz="4400" b="1">
          <a:solidFill>
            <a:schemeClr val="bg1"/>
          </a:solidFill>
          <a:latin typeface="Century Gothic" pitchFamily="34" charset="0"/>
        </a:defRPr>
      </a:lvl4pPr>
      <a:lvl5pPr algn="ctr" rtl="0" eaLnBrk="1" fontAlgn="base" hangingPunct="1">
        <a:spcBef>
          <a:spcPct val="0"/>
        </a:spcBef>
        <a:spcAft>
          <a:spcPct val="0"/>
        </a:spcAft>
        <a:defRPr sz="4400" b="1">
          <a:solidFill>
            <a:schemeClr val="bg1"/>
          </a:solidFill>
          <a:latin typeface="Century Gothic" pitchFamily="34" charset="0"/>
        </a:defRPr>
      </a:lvl5pPr>
      <a:lvl6pPr marL="457200" algn="ctr" rtl="0" eaLnBrk="1" fontAlgn="base" hangingPunct="1">
        <a:spcBef>
          <a:spcPct val="0"/>
        </a:spcBef>
        <a:spcAft>
          <a:spcPct val="0"/>
        </a:spcAft>
        <a:defRPr sz="4400" b="1">
          <a:solidFill>
            <a:schemeClr val="bg1"/>
          </a:solidFill>
          <a:latin typeface="Century Gothic" pitchFamily="34" charset="0"/>
        </a:defRPr>
      </a:lvl6pPr>
      <a:lvl7pPr marL="914400" algn="ctr" rtl="0" eaLnBrk="1" fontAlgn="base" hangingPunct="1">
        <a:spcBef>
          <a:spcPct val="0"/>
        </a:spcBef>
        <a:spcAft>
          <a:spcPct val="0"/>
        </a:spcAft>
        <a:defRPr sz="4400" b="1">
          <a:solidFill>
            <a:schemeClr val="bg1"/>
          </a:solidFill>
          <a:latin typeface="Century Gothic" pitchFamily="34" charset="0"/>
        </a:defRPr>
      </a:lvl7pPr>
      <a:lvl8pPr marL="1371600" algn="ctr" rtl="0" eaLnBrk="1" fontAlgn="base" hangingPunct="1">
        <a:spcBef>
          <a:spcPct val="0"/>
        </a:spcBef>
        <a:spcAft>
          <a:spcPct val="0"/>
        </a:spcAft>
        <a:defRPr sz="4400" b="1">
          <a:solidFill>
            <a:schemeClr val="bg1"/>
          </a:solidFill>
          <a:latin typeface="Century Gothic" pitchFamily="34" charset="0"/>
        </a:defRPr>
      </a:lvl8pPr>
      <a:lvl9pPr marL="1828800" algn="ctr" rtl="0" eaLnBrk="1" fontAlgn="base" hangingPunct="1">
        <a:spcBef>
          <a:spcPct val="0"/>
        </a:spcBef>
        <a:spcAft>
          <a:spcPct val="0"/>
        </a:spcAft>
        <a:defRPr sz="44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5" name="Picture 11" descr="j0395964"/>
          <p:cNvPicPr>
            <a:picLocks noChangeAspect="1" noChangeArrowheads="1"/>
          </p:cNvPicPr>
          <p:nvPr/>
        </p:nvPicPr>
        <p:blipFill>
          <a:blip r:embed="rId13" cstate="print">
            <a:lum bright="70000" contrast="-70000"/>
            <a:grayscl/>
          </a:blip>
          <a:srcRect/>
          <a:stretch>
            <a:fillRect/>
          </a:stretch>
        </p:blipFill>
        <p:spPr bwMode="auto">
          <a:xfrm>
            <a:off x="0" y="0"/>
            <a:ext cx="9144000" cy="6864350"/>
          </a:xfrm>
          <a:prstGeom prst="rect">
            <a:avLst/>
          </a:prstGeom>
          <a:noFill/>
        </p:spPr>
      </p:pic>
      <p:sp>
        <p:nvSpPr>
          <p:cNvPr id="1033" name="Rectangle 9"/>
          <p:cNvSpPr>
            <a:spLocks noChangeArrowheads="1"/>
          </p:cNvSpPr>
          <p:nvPr/>
        </p:nvSpPr>
        <p:spPr bwMode="auto">
          <a:xfrm>
            <a:off x="0" y="6019800"/>
            <a:ext cx="9144000" cy="838200"/>
          </a:xfrm>
          <a:prstGeom prst="rect">
            <a:avLst/>
          </a:prstGeom>
          <a:solidFill>
            <a:schemeClr val="tx1"/>
          </a:solidFill>
          <a:ln w="9525">
            <a:solidFill>
              <a:schemeClr val="tx1"/>
            </a:solidFill>
            <a:miter lim="800000"/>
            <a:headEnd/>
            <a:tailEnd/>
          </a:ln>
          <a:effectLst/>
        </p:spPr>
        <p:txBody>
          <a:bodyPr wrap="none" anchor="ctr"/>
          <a:lstStyle/>
          <a:p>
            <a:endParaRPr lang="pl-PL"/>
          </a:p>
        </p:txBody>
      </p:sp>
      <p:sp>
        <p:nvSpPr>
          <p:cNvPr id="1026" name="Rectangle 2"/>
          <p:cNvSpPr>
            <a:spLocks noGrp="1" noChangeArrowheads="1"/>
          </p:cNvSpPr>
          <p:nvPr>
            <p:ph type="title"/>
          </p:nvPr>
        </p:nvSpPr>
        <p:spPr bwMode="auto">
          <a:xfrm>
            <a:off x="228600" y="22860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Rectangle 3"/>
          <p:cNvSpPr>
            <a:spLocks noGrp="1" noChangeArrowheads="1"/>
          </p:cNvSpPr>
          <p:nvPr>
            <p:ph type="body" idx="1"/>
          </p:nvPr>
        </p:nvSpPr>
        <p:spPr bwMode="auto">
          <a:xfrm>
            <a:off x="228600" y="1447800"/>
            <a:ext cx="8610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028" name="Rectangle 4"/>
          <p:cNvSpPr>
            <a:spLocks noGrp="1" noChangeArrowheads="1"/>
          </p:cNvSpPr>
          <p:nvPr>
            <p:ph type="dt" sz="half" idx="2"/>
          </p:nvPr>
        </p:nvSpPr>
        <p:spPr bwMode="auto">
          <a:xfrm>
            <a:off x="228600" y="6324600"/>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pl-PL"/>
          </a:p>
        </p:txBody>
      </p:sp>
      <p:sp>
        <p:nvSpPr>
          <p:cNvPr id="1029" name="Rectangle 5"/>
          <p:cNvSpPr>
            <a:spLocks noGrp="1" noChangeArrowheads="1"/>
          </p:cNvSpPr>
          <p:nvPr>
            <p:ph type="ftr" sz="quarter" idx="3"/>
          </p:nvPr>
        </p:nvSpPr>
        <p:spPr bwMode="auto">
          <a:xfrm>
            <a:off x="228600" y="6629400"/>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pl-PL"/>
          </a:p>
        </p:txBody>
      </p:sp>
      <p:sp>
        <p:nvSpPr>
          <p:cNvPr id="1030" name="Rectangle 6"/>
          <p:cNvSpPr>
            <a:spLocks noGrp="1" noChangeArrowheads="1"/>
          </p:cNvSpPr>
          <p:nvPr>
            <p:ph type="sldNum" sz="quarter" idx="4"/>
          </p:nvPr>
        </p:nvSpPr>
        <p:spPr bwMode="auto">
          <a:xfrm>
            <a:off x="8229600" y="6629400"/>
            <a:ext cx="76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D87777FB-51E0-4C1D-BF9E-2BEFD5CC67A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a:effectLst/>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D87777FB-51E0-4C1D-BF9E-2BEFD5CC67A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hf hdr="0" ftr="0" dt="0"/>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D87777FB-51E0-4C1D-BF9E-2BEFD5CC67A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hf hdr="0" ftr="0" dt="0"/>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descr="E:\Photos\Art\Art 14.jpg"/>
          <p:cNvPicPr>
            <a:picLocks noChangeAspect="1" noChangeArrowheads="1"/>
          </p:cNvPicPr>
          <p:nvPr/>
        </p:nvPicPr>
        <p:blipFill>
          <a:blip r:embed="rId14" cstate="print"/>
          <a:srcRect/>
          <a:stretch>
            <a:fillRect/>
          </a:stretch>
        </p:blipFill>
        <p:spPr bwMode="auto">
          <a:xfrm>
            <a:off x="0" y="0"/>
            <a:ext cx="9144000" cy="6888163"/>
          </a:xfrm>
          <a:prstGeom prst="rect">
            <a:avLst/>
          </a:prstGeom>
          <a:noFill/>
          <a:effectLst/>
        </p:spPr>
      </p:pic>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35921" dir="2700000" algn="ctr" rotWithShape="0">
              <a:schemeClr val="tx2"/>
            </a:outerShdw>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EAEAEA"/>
                </a:solidFill>
              </a:defRPr>
            </a:lvl1pPr>
          </a:lstStyle>
          <a:p>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EAEAEA"/>
                </a:solidFill>
              </a:defRPr>
            </a:lvl1pPr>
          </a:lstStyle>
          <a:p>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EAEAEA"/>
                </a:solidFill>
              </a:defRPr>
            </a:lvl1pPr>
          </a:lstStyle>
          <a:p>
            <a:fld id="{D87777FB-51E0-4C1D-BF9E-2BEFD5CC67A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hf hdr="0" ftr="0" dt="0"/>
  <p:txStyles>
    <p:titleStyle>
      <a:lvl1pPr algn="ctr" rtl="0" eaLnBrk="1" fontAlgn="base" hangingPunct="1">
        <a:spcBef>
          <a:spcPct val="0"/>
        </a:spcBef>
        <a:spcAft>
          <a:spcPct val="0"/>
        </a:spcAft>
        <a:defRPr sz="4400">
          <a:solidFill>
            <a:srgbClr val="EAEAEA"/>
          </a:solidFill>
          <a:latin typeface="+mj-lt"/>
          <a:ea typeface="+mj-ea"/>
          <a:cs typeface="+mj-cs"/>
        </a:defRPr>
      </a:lvl1pPr>
      <a:lvl2pPr algn="ctr" rtl="0" eaLnBrk="1" fontAlgn="base" hangingPunct="1">
        <a:spcBef>
          <a:spcPct val="0"/>
        </a:spcBef>
        <a:spcAft>
          <a:spcPct val="0"/>
        </a:spcAft>
        <a:defRPr sz="4400">
          <a:solidFill>
            <a:srgbClr val="EAEAEA"/>
          </a:solidFill>
          <a:latin typeface="Times New Roman" charset="0"/>
        </a:defRPr>
      </a:lvl2pPr>
      <a:lvl3pPr algn="ctr" rtl="0" eaLnBrk="1" fontAlgn="base" hangingPunct="1">
        <a:spcBef>
          <a:spcPct val="0"/>
        </a:spcBef>
        <a:spcAft>
          <a:spcPct val="0"/>
        </a:spcAft>
        <a:defRPr sz="4400">
          <a:solidFill>
            <a:srgbClr val="EAEAEA"/>
          </a:solidFill>
          <a:latin typeface="Times New Roman" charset="0"/>
        </a:defRPr>
      </a:lvl3pPr>
      <a:lvl4pPr algn="ctr" rtl="0" eaLnBrk="1" fontAlgn="base" hangingPunct="1">
        <a:spcBef>
          <a:spcPct val="0"/>
        </a:spcBef>
        <a:spcAft>
          <a:spcPct val="0"/>
        </a:spcAft>
        <a:defRPr sz="4400">
          <a:solidFill>
            <a:srgbClr val="EAEAEA"/>
          </a:solidFill>
          <a:latin typeface="Times New Roman" charset="0"/>
        </a:defRPr>
      </a:lvl4pPr>
      <a:lvl5pPr algn="ctr" rtl="0" eaLnBrk="1" fontAlgn="base" hangingPunct="1">
        <a:spcBef>
          <a:spcPct val="0"/>
        </a:spcBef>
        <a:spcAft>
          <a:spcPct val="0"/>
        </a:spcAft>
        <a:defRPr sz="4400">
          <a:solidFill>
            <a:srgbClr val="EAEAEA"/>
          </a:solidFill>
          <a:latin typeface="Times New Roman" charset="0"/>
        </a:defRPr>
      </a:lvl5pPr>
      <a:lvl6pPr marL="457200" algn="ctr" rtl="0" eaLnBrk="1" fontAlgn="base" hangingPunct="1">
        <a:spcBef>
          <a:spcPct val="0"/>
        </a:spcBef>
        <a:spcAft>
          <a:spcPct val="0"/>
        </a:spcAft>
        <a:defRPr sz="4400">
          <a:solidFill>
            <a:srgbClr val="EAEAEA"/>
          </a:solidFill>
          <a:latin typeface="Times New Roman" charset="0"/>
        </a:defRPr>
      </a:lvl6pPr>
      <a:lvl7pPr marL="914400" algn="ctr" rtl="0" eaLnBrk="1" fontAlgn="base" hangingPunct="1">
        <a:spcBef>
          <a:spcPct val="0"/>
        </a:spcBef>
        <a:spcAft>
          <a:spcPct val="0"/>
        </a:spcAft>
        <a:defRPr sz="4400">
          <a:solidFill>
            <a:srgbClr val="EAEAEA"/>
          </a:solidFill>
          <a:latin typeface="Times New Roman" charset="0"/>
        </a:defRPr>
      </a:lvl7pPr>
      <a:lvl8pPr marL="1371600" algn="ctr" rtl="0" eaLnBrk="1" fontAlgn="base" hangingPunct="1">
        <a:spcBef>
          <a:spcPct val="0"/>
        </a:spcBef>
        <a:spcAft>
          <a:spcPct val="0"/>
        </a:spcAft>
        <a:defRPr sz="4400">
          <a:solidFill>
            <a:srgbClr val="EAEAEA"/>
          </a:solidFill>
          <a:latin typeface="Times New Roman" charset="0"/>
        </a:defRPr>
      </a:lvl8pPr>
      <a:lvl9pPr marL="1828800" algn="ctr" rtl="0" eaLnBrk="1" fontAlgn="base" hangingPunct="1">
        <a:spcBef>
          <a:spcPct val="0"/>
        </a:spcBef>
        <a:spcAft>
          <a:spcPct val="0"/>
        </a:spcAft>
        <a:defRPr sz="4400">
          <a:solidFill>
            <a:srgbClr val="EAEAEA"/>
          </a:solidFill>
          <a:latin typeface="Times New Roman" charset="0"/>
        </a:defRPr>
      </a:lvl9pPr>
    </p:titleStyle>
    <p:bodyStyle>
      <a:lvl1pPr marL="342900" indent="-342900" algn="l" rtl="0" eaLnBrk="1" fontAlgn="base" hangingPunct="1">
        <a:spcBef>
          <a:spcPct val="20000"/>
        </a:spcBef>
        <a:spcAft>
          <a:spcPct val="0"/>
        </a:spcAft>
        <a:buChar char="•"/>
        <a:defRPr sz="3200">
          <a:solidFill>
            <a:srgbClr val="EAEAEA"/>
          </a:solidFill>
          <a:latin typeface="+mn-lt"/>
          <a:ea typeface="+mn-ea"/>
          <a:cs typeface="+mn-cs"/>
        </a:defRPr>
      </a:lvl1pPr>
      <a:lvl2pPr marL="742950" indent="-285750" algn="l" rtl="0" eaLnBrk="1" fontAlgn="base" hangingPunct="1">
        <a:spcBef>
          <a:spcPct val="20000"/>
        </a:spcBef>
        <a:spcAft>
          <a:spcPct val="0"/>
        </a:spcAft>
        <a:buChar char="–"/>
        <a:defRPr sz="2800">
          <a:solidFill>
            <a:srgbClr val="EAEAEA"/>
          </a:solidFill>
          <a:latin typeface="+mn-lt"/>
        </a:defRPr>
      </a:lvl2pPr>
      <a:lvl3pPr marL="1143000" indent="-228600" algn="l" rtl="0" eaLnBrk="1" fontAlgn="base" hangingPunct="1">
        <a:spcBef>
          <a:spcPct val="20000"/>
        </a:spcBef>
        <a:spcAft>
          <a:spcPct val="0"/>
        </a:spcAft>
        <a:buChar char="•"/>
        <a:defRPr sz="2400">
          <a:solidFill>
            <a:srgbClr val="EAEAEA"/>
          </a:solidFill>
          <a:latin typeface="+mn-lt"/>
        </a:defRPr>
      </a:lvl3pPr>
      <a:lvl4pPr marL="1600200" indent="-228600" algn="l" rtl="0" eaLnBrk="1" fontAlgn="base" hangingPunct="1">
        <a:spcBef>
          <a:spcPct val="20000"/>
        </a:spcBef>
        <a:spcAft>
          <a:spcPct val="0"/>
        </a:spcAft>
        <a:buChar char="–"/>
        <a:defRPr sz="2000">
          <a:solidFill>
            <a:srgbClr val="EAEAEA"/>
          </a:solidFill>
          <a:latin typeface="+mn-lt"/>
        </a:defRPr>
      </a:lvl4pPr>
      <a:lvl5pPr marL="2057400" indent="-228600" algn="l" rtl="0" eaLnBrk="1" fontAlgn="base" hangingPunct="1">
        <a:spcBef>
          <a:spcPct val="20000"/>
        </a:spcBef>
        <a:spcAft>
          <a:spcPct val="0"/>
        </a:spcAft>
        <a:buChar char="»"/>
        <a:defRPr sz="2000">
          <a:solidFill>
            <a:srgbClr val="EAEAEA"/>
          </a:solidFill>
          <a:latin typeface="+mn-lt"/>
        </a:defRPr>
      </a:lvl5pPr>
      <a:lvl6pPr marL="2514600" indent="-228600" algn="l" rtl="0" eaLnBrk="1" fontAlgn="base" hangingPunct="1">
        <a:spcBef>
          <a:spcPct val="20000"/>
        </a:spcBef>
        <a:spcAft>
          <a:spcPct val="0"/>
        </a:spcAft>
        <a:buChar char="»"/>
        <a:defRPr sz="2000">
          <a:solidFill>
            <a:srgbClr val="EAEAEA"/>
          </a:solidFill>
          <a:latin typeface="+mn-lt"/>
        </a:defRPr>
      </a:lvl6pPr>
      <a:lvl7pPr marL="2971800" indent="-228600" algn="l" rtl="0" eaLnBrk="1" fontAlgn="base" hangingPunct="1">
        <a:spcBef>
          <a:spcPct val="20000"/>
        </a:spcBef>
        <a:spcAft>
          <a:spcPct val="0"/>
        </a:spcAft>
        <a:buChar char="»"/>
        <a:defRPr sz="2000">
          <a:solidFill>
            <a:srgbClr val="EAEAEA"/>
          </a:solidFill>
          <a:latin typeface="+mn-lt"/>
        </a:defRPr>
      </a:lvl7pPr>
      <a:lvl8pPr marL="3429000" indent="-228600" algn="l" rtl="0" eaLnBrk="1" fontAlgn="base" hangingPunct="1">
        <a:spcBef>
          <a:spcPct val="20000"/>
        </a:spcBef>
        <a:spcAft>
          <a:spcPct val="0"/>
        </a:spcAft>
        <a:buChar char="»"/>
        <a:defRPr sz="2000">
          <a:solidFill>
            <a:srgbClr val="EAEAEA"/>
          </a:solidFill>
          <a:latin typeface="+mn-lt"/>
        </a:defRPr>
      </a:lvl8pPr>
      <a:lvl9pPr marL="3886200" indent="-228600" algn="l" rtl="0" eaLnBrk="1" fontAlgn="base" hangingPunct="1">
        <a:spcBef>
          <a:spcPct val="20000"/>
        </a:spcBef>
        <a:spcAft>
          <a:spcPct val="0"/>
        </a:spcAft>
        <a:buChar char="»"/>
        <a:defRPr sz="2000">
          <a:solidFill>
            <a:srgbClr val="EAEAEA"/>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1">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pl-PL"/>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pl-PL" smtClean="0"/>
              <a:t>A. Czernikiewicz 2000</a:t>
            </a:r>
            <a:endParaRPr lang="pl-PL"/>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3342059-9D94-40F8-8435-B2150F6D9BE9}" type="slidenum">
              <a:rPr lang="pl-PL" smtClean="0"/>
              <a:pPr/>
              <a:t>‹#›</a:t>
            </a:fld>
            <a:endParaRPr lang="pl-PL"/>
          </a:p>
        </p:txBody>
      </p:sp>
    </p:spTree>
    <p:extLst>
      <p:ext uri="{BB962C8B-B14F-4D97-AF65-F5344CB8AC3E}">
        <p14:creationId xmlns:p14="http://schemas.microsoft.com/office/powerpoint/2010/main" val="1910117733"/>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75.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6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6.xml"/></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9.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0.xml"/><Relationship Id="rId1" Type="http://schemas.openxmlformats.org/officeDocument/2006/relationships/slideLayout" Target="../slideLayouts/slideLayout6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9.xml"/></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4.xml"/><Relationship Id="rId1" Type="http://schemas.openxmlformats.org/officeDocument/2006/relationships/slideLayout" Target="../slideLayouts/slideLayout6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9.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4.xml"/><Relationship Id="rId1" Type="http://schemas.openxmlformats.org/officeDocument/2006/relationships/video" Target="file:///\\Aientfs05\Jobs\Alpha\Sanofi-Europe\Editorial\Presentation%20slides\Final%20presentation%20slides\Saturday\Saturday%20Plenary\final-mpeg2.mpg" TargetMode="External"/><Relationship Id="rId4" Type="http://schemas.openxmlformats.org/officeDocument/2006/relationships/image" Target="../media/image17.jpe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71600" y="1556792"/>
            <a:ext cx="7172348" cy="1470025"/>
          </a:xfrm>
        </p:spPr>
        <p:txBody>
          <a:bodyPr>
            <a:normAutofit fontScale="90000"/>
          </a:bodyPr>
          <a:lstStyle/>
          <a:p>
            <a:r>
              <a:rPr lang="pl-PL" altLang="en-US" sz="4800" dirty="0">
                <a:effectLst>
                  <a:outerShdw blurRad="38100" dist="38100" dir="2700000" algn="tl">
                    <a:srgbClr val="C0C0C0"/>
                  </a:outerShdw>
                </a:effectLst>
                <a:latin typeface="Times New Roman" charset="0"/>
              </a:rPr>
              <a:t>Wszystko co chcielibyście wiedzieć o</a:t>
            </a:r>
            <a:r>
              <a:rPr lang="en-US" altLang="en-US" sz="4800" dirty="0">
                <a:effectLst>
                  <a:outerShdw blurRad="38100" dist="38100" dir="2700000" algn="tl">
                    <a:srgbClr val="C0C0C0"/>
                  </a:outerShdw>
                </a:effectLst>
                <a:latin typeface="Times New Roman" charset="0"/>
              </a:rPr>
              <a:t> </a:t>
            </a:r>
            <a:r>
              <a:rPr lang="pl-PL" altLang="en-US" sz="4800" dirty="0">
                <a:effectLst>
                  <a:outerShdw blurRad="38100" dist="38100" dir="2700000" algn="tl">
                    <a:srgbClr val="C0C0C0"/>
                  </a:outerShdw>
                </a:effectLst>
                <a:latin typeface="Times New Roman" charset="0"/>
              </a:rPr>
              <a:t>schizofrenii, ale boicie  </a:t>
            </a:r>
            <a:r>
              <a:rPr lang="en-US" altLang="en-US" sz="4800" dirty="0">
                <a:effectLst>
                  <a:outerShdw blurRad="38100" dist="38100" dir="2700000" algn="tl">
                    <a:srgbClr val="C0C0C0"/>
                  </a:outerShdw>
                </a:effectLst>
                <a:latin typeface="Times New Roman" charset="0"/>
              </a:rPr>
              <a:t>s</a:t>
            </a:r>
            <a:r>
              <a:rPr lang="pl-PL" altLang="en-US" sz="4800" dirty="0" err="1">
                <a:effectLst>
                  <a:outerShdw blurRad="38100" dist="38100" dir="2700000" algn="tl">
                    <a:srgbClr val="C0C0C0"/>
                  </a:outerShdw>
                </a:effectLst>
                <a:latin typeface="Times New Roman" charset="0"/>
              </a:rPr>
              <a:t>ię</a:t>
            </a:r>
            <a:r>
              <a:rPr lang="pl-PL" altLang="en-US" sz="4800" dirty="0">
                <a:effectLst>
                  <a:outerShdw blurRad="38100" dist="38100" dir="2700000" algn="tl">
                    <a:srgbClr val="C0C0C0"/>
                  </a:outerShdw>
                </a:effectLst>
                <a:latin typeface="Times New Roman" charset="0"/>
              </a:rPr>
              <a:t>  zapytać</a:t>
            </a:r>
            <a:r>
              <a:rPr lang="pl-PL" altLang="en-US" sz="4800" dirty="0" smtClean="0">
                <a:effectLst>
                  <a:outerShdw blurRad="38100" dist="38100" dir="2700000" algn="tl">
                    <a:srgbClr val="C0C0C0"/>
                  </a:outerShdw>
                </a:effectLst>
                <a:latin typeface="Times New Roman" charset="0"/>
              </a:rPr>
              <a:t>?</a:t>
            </a:r>
            <a:br>
              <a:rPr lang="pl-PL" altLang="en-US" sz="4800" dirty="0" smtClean="0">
                <a:effectLst>
                  <a:outerShdw blurRad="38100" dist="38100" dir="2700000" algn="tl">
                    <a:srgbClr val="C0C0C0"/>
                  </a:outerShdw>
                </a:effectLst>
                <a:latin typeface="Times New Roman" charset="0"/>
              </a:rPr>
            </a:br>
            <a:r>
              <a:rPr lang="pl-PL" altLang="en-US" sz="4800" dirty="0" smtClean="0">
                <a:effectLst>
                  <a:outerShdw blurRad="38100" dist="38100" dir="2700000" algn="tl">
                    <a:srgbClr val="C0C0C0"/>
                  </a:outerShdw>
                </a:effectLst>
                <a:latin typeface="Times New Roman" charset="0"/>
              </a:rPr>
              <a:t>Wykład III</a:t>
            </a:r>
            <a:r>
              <a:rPr lang="pl-PL" altLang="en-US" sz="6000" dirty="0">
                <a:effectLst>
                  <a:outerShdw blurRad="38100" dist="38100" dir="2700000" algn="tl">
                    <a:srgbClr val="C0C0C0"/>
                  </a:outerShdw>
                </a:effectLst>
                <a:latin typeface="Times New Roman" charset="0"/>
              </a:rPr>
              <a:t/>
            </a:r>
            <a:br>
              <a:rPr lang="pl-PL" altLang="en-US" sz="6000" dirty="0">
                <a:effectLst>
                  <a:outerShdw blurRad="38100" dist="38100" dir="2700000" algn="tl">
                    <a:srgbClr val="C0C0C0"/>
                  </a:outerShdw>
                </a:effectLst>
                <a:latin typeface="Times New Roman" charset="0"/>
              </a:rPr>
            </a:br>
            <a:endParaRPr lang="en-US" altLang="en-US" dirty="0">
              <a:effectLst>
                <a:outerShdw blurRad="38100" dist="38100" dir="2700000" algn="tl">
                  <a:srgbClr val="C0C0C0"/>
                </a:outerShdw>
              </a:effectLst>
              <a:latin typeface="Times New Roman" charset="0"/>
            </a:endParaRPr>
          </a:p>
        </p:txBody>
      </p:sp>
      <p:sp>
        <p:nvSpPr>
          <p:cNvPr id="4099" name="Rectangle 3"/>
          <p:cNvSpPr>
            <a:spLocks noGrp="1" noChangeArrowheads="1"/>
          </p:cNvSpPr>
          <p:nvPr>
            <p:ph type="subTitle" idx="1"/>
          </p:nvPr>
        </p:nvSpPr>
        <p:spPr/>
        <p:txBody>
          <a:bodyPr/>
          <a:lstStyle/>
          <a:p>
            <a:r>
              <a:rPr lang="pl-PL" altLang="en-US">
                <a:latin typeface="Times New Roman" charset="0"/>
              </a:rPr>
              <a:t>Andrzej Czernikiewicz </a:t>
            </a:r>
            <a:endParaRPr lang="en-US" altLang="en-US">
              <a:latin typeface="Times New Roman"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41338"/>
            <a:ext cx="8229600" cy="609600"/>
          </a:xfrm>
        </p:spPr>
        <p:txBody>
          <a:bodyPr>
            <a:normAutofit/>
          </a:bodyPr>
          <a:lstStyle/>
          <a:p>
            <a:r>
              <a:rPr lang="pl-PL" altLang="en-US">
                <a:effectLst>
                  <a:outerShdw blurRad="38100" dist="38100" dir="2700000" algn="tl">
                    <a:srgbClr val="C0C0C0"/>
                  </a:outerShdw>
                </a:effectLst>
                <a:latin typeface="Times New Roman" charset="0"/>
              </a:rPr>
              <a:t>Objawy emocjonalne</a:t>
            </a:r>
            <a:endParaRPr lang="en-US" altLang="en-US">
              <a:effectLst>
                <a:outerShdw blurRad="38100" dist="38100" dir="2700000" algn="tl">
                  <a:srgbClr val="C0C0C0"/>
                </a:outerShdw>
              </a:effectLst>
              <a:latin typeface="Times New Roman" charset="0"/>
            </a:endParaRPr>
          </a:p>
        </p:txBody>
      </p:sp>
      <p:sp>
        <p:nvSpPr>
          <p:cNvPr id="12291" name="Rectangle 3"/>
          <p:cNvSpPr>
            <a:spLocks noGrp="1" noChangeArrowheads="1"/>
          </p:cNvSpPr>
          <p:nvPr>
            <p:ph idx="1"/>
          </p:nvPr>
        </p:nvSpPr>
        <p:spPr>
          <a:xfrm>
            <a:off x="500034" y="1857364"/>
            <a:ext cx="8183880" cy="4187952"/>
          </a:xfrm>
        </p:spPr>
        <p:txBody>
          <a:bodyPr/>
          <a:lstStyle/>
          <a:p>
            <a:r>
              <a:rPr lang="pl-PL" altLang="en-US" sz="3600" dirty="0">
                <a:effectLst>
                  <a:outerShdw blurRad="38100" dist="38100" dir="2700000" algn="tl">
                    <a:srgbClr val="C0C0C0"/>
                  </a:outerShdw>
                </a:effectLst>
                <a:latin typeface="Times New Roman" charset="0"/>
              </a:rPr>
              <a:t>Płaski afekt</a:t>
            </a:r>
            <a:endParaRPr lang="en-US" altLang="en-US" sz="3600" dirty="0">
              <a:effectLst>
                <a:outerShdw blurRad="38100" dist="38100" dir="2700000" algn="tl">
                  <a:srgbClr val="C0C0C0"/>
                </a:outerShdw>
              </a:effectLst>
              <a:latin typeface="Times New Roman" charset="0"/>
            </a:endParaRPr>
          </a:p>
          <a:p>
            <a:r>
              <a:rPr lang="pl-PL" altLang="en-US" sz="3600" dirty="0">
                <a:effectLst>
                  <a:outerShdw blurRad="38100" dist="38100" dir="2700000" algn="tl">
                    <a:srgbClr val="C0C0C0"/>
                  </a:outerShdw>
                </a:effectLst>
                <a:latin typeface="Times New Roman" charset="0"/>
              </a:rPr>
              <a:t>Niedostosowanie afektywne</a:t>
            </a:r>
            <a:endParaRPr lang="en-US" altLang="en-US" sz="3600" dirty="0">
              <a:effectLst>
                <a:outerShdw blurRad="38100" dist="38100" dir="2700000" algn="tl">
                  <a:srgbClr val="C0C0C0"/>
                </a:outerShdw>
              </a:effectLst>
              <a:latin typeface="Times New Roman" charset="0"/>
            </a:endParaRPr>
          </a:p>
          <a:p>
            <a:r>
              <a:rPr lang="en-US" altLang="en-US" sz="3600" dirty="0" err="1">
                <a:effectLst>
                  <a:outerShdw blurRad="38100" dist="38100" dir="2700000" algn="tl">
                    <a:srgbClr val="C0C0C0"/>
                  </a:outerShdw>
                </a:effectLst>
                <a:latin typeface="Times New Roman" charset="0"/>
              </a:rPr>
              <a:t>Anhedonia</a:t>
            </a:r>
            <a:endParaRPr lang="en-US" altLang="en-US" sz="3600" dirty="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D8B9F319-B75E-49F4-BBFE-7ADF282B0AE9}" type="slidenum">
              <a:rPr lang="pl-PL"/>
              <a:pPr/>
              <a:t>10</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strips(downRight)">
                                      <p:cBhvr>
                                        <p:cTn id="7" dur="500"/>
                                        <p:tgtEl>
                                          <p:spTgt spid="12291">
                                            <p:txEl>
                                              <p:pRg st="0" end="0"/>
                                            </p:txEl>
                                          </p:spTgt>
                                        </p:tgtEl>
                                      </p:cBhvr>
                                    </p:animEffect>
                                  </p:childTnLst>
                                  <p:subTnLst>
                                    <p:animClr clrSpc="rgb" dir="cw">
                                      <p:cBhvr override="childStyle">
                                        <p:cTn dur="1" fill="hold" display="0" masterRel="nextClick" afterEffect="1"/>
                                        <p:tgtEl>
                                          <p:spTgt spid="12291">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strips(downRight)">
                                      <p:cBhvr>
                                        <p:cTn id="12" dur="500"/>
                                        <p:tgtEl>
                                          <p:spTgt spid="12291">
                                            <p:txEl>
                                              <p:pRg st="1" end="1"/>
                                            </p:txEl>
                                          </p:spTgt>
                                        </p:tgtEl>
                                      </p:cBhvr>
                                    </p:animEffect>
                                  </p:childTnLst>
                                  <p:subTnLst>
                                    <p:animClr clrSpc="rgb" dir="cw">
                                      <p:cBhvr override="childStyle">
                                        <p:cTn dur="1" fill="hold" display="0" masterRel="nextClick" afterEffect="1"/>
                                        <p:tgtEl>
                                          <p:spTgt spid="12291">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strips(downRight)">
                                      <p:cBhvr>
                                        <p:cTn id="17" dur="500"/>
                                        <p:tgtEl>
                                          <p:spTgt spid="12291">
                                            <p:txEl>
                                              <p:pRg st="2" end="2"/>
                                            </p:txEl>
                                          </p:spTgt>
                                        </p:tgtEl>
                                      </p:cBhvr>
                                    </p:animEffect>
                                  </p:childTnLst>
                                  <p:subTnLst>
                                    <p:animClr clrSpc="rgb" dir="cw">
                                      <p:cBhvr override="childStyle">
                                        <p:cTn dur="1" fill="hold" display="0" masterRel="nextClick" afterEffect="1"/>
                                        <p:tgtEl>
                                          <p:spTgt spid="12291">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a:t>5</a:t>
            </a:r>
            <a:r>
              <a:rPr lang="pl-PL" dirty="0" smtClean="0"/>
              <a:t> prawd o schizofrenii</a:t>
            </a:r>
            <a:endParaRPr lang="pl-PL" dirty="0"/>
          </a:p>
        </p:txBody>
      </p:sp>
      <p:sp>
        <p:nvSpPr>
          <p:cNvPr id="6" name="Symbol zastępczy zawartości 5"/>
          <p:cNvSpPr>
            <a:spLocks noGrp="1"/>
          </p:cNvSpPr>
          <p:nvPr>
            <p:ph idx="1"/>
          </p:nvPr>
        </p:nvSpPr>
        <p:spPr/>
        <p:txBody>
          <a:bodyPr>
            <a:normAutofit fontScale="85000" lnSpcReduction="20000"/>
          </a:bodyPr>
          <a:lstStyle/>
          <a:p>
            <a:pPr lvl="0"/>
            <a:r>
              <a:rPr lang="pl-PL" dirty="0"/>
              <a:t>Schizofrenia jest psychozą występującą u ok. 1% ludzi (u co setnej osoby)</a:t>
            </a:r>
          </a:p>
          <a:p>
            <a:pPr lvl="0"/>
            <a:r>
              <a:rPr lang="pl-PL" dirty="0"/>
              <a:t>Typowy początek zachorowania na schizofrenię to okres między 15 a 29 rokiem życia</a:t>
            </a:r>
          </a:p>
          <a:p>
            <a:pPr lvl="0"/>
            <a:r>
              <a:rPr lang="pl-PL" dirty="0"/>
              <a:t>Przyczyny schizofrenii są bardzo złożone i nie tylko ograniczone do ryzyka rodzinnego (genów) – schizofrenia u jednego z rodziców daje ryzyko zachorowania ich dziecka jak jeden do dziesięciu lub mniej</a:t>
            </a:r>
          </a:p>
          <a:p>
            <a:pPr lvl="0"/>
            <a:r>
              <a:rPr lang="pl-PL" dirty="0"/>
              <a:t>Używanie narkotyków lub alkoholu zwiększa ryzyko zachorowania na schizofrenię lub nawrotu tej psychozy</a:t>
            </a:r>
          </a:p>
          <a:p>
            <a:pPr lvl="0"/>
            <a:r>
              <a:rPr lang="pl-PL" dirty="0"/>
              <a:t>Im późniejsza diagnoza schizofrenii, im później zainicjowane leczenie schizofrenii tym gorsze efekty tego leczenia</a:t>
            </a:r>
          </a:p>
          <a:p>
            <a:pPr marL="0" indent="0">
              <a:buNone/>
            </a:pPr>
            <a:endParaRPr lang="pl-PL" dirty="0"/>
          </a:p>
        </p:txBody>
      </p:sp>
      <p:sp>
        <p:nvSpPr>
          <p:cNvPr id="4" name="Symbol zastępczy numeru slajdu 3"/>
          <p:cNvSpPr>
            <a:spLocks noGrp="1"/>
          </p:cNvSpPr>
          <p:nvPr>
            <p:ph type="sldNum" sz="quarter" idx="12"/>
          </p:nvPr>
        </p:nvSpPr>
        <p:spPr/>
        <p:txBody>
          <a:bodyPr/>
          <a:lstStyle/>
          <a:p>
            <a:fld id="{152741B5-AA33-4E15-9A58-E86E570DECEB}" type="slidenum">
              <a:rPr lang="pl-PL" smtClean="0"/>
              <a:pPr/>
              <a:t>100</a:t>
            </a:fld>
            <a:endParaRPr lang="pl-PL"/>
          </a:p>
        </p:txBody>
      </p:sp>
    </p:spTree>
    <p:extLst>
      <p:ext uri="{BB962C8B-B14F-4D97-AF65-F5344CB8AC3E}">
        <p14:creationId xmlns:p14="http://schemas.microsoft.com/office/powerpoint/2010/main" val="3547454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541338"/>
            <a:ext cx="8229600" cy="609600"/>
          </a:xfrm>
        </p:spPr>
        <p:txBody>
          <a:bodyPr>
            <a:normAutofit/>
          </a:bodyPr>
          <a:lstStyle/>
          <a:p>
            <a:r>
              <a:rPr lang="pl-PL" altLang="en-US">
                <a:effectLst>
                  <a:outerShdw blurRad="38100" dist="38100" dir="2700000" algn="tl">
                    <a:srgbClr val="C0C0C0"/>
                  </a:outerShdw>
                </a:effectLst>
                <a:latin typeface="Times New Roman" charset="0"/>
              </a:rPr>
              <a:t>Objawy behawioralne</a:t>
            </a:r>
            <a:endParaRPr lang="en-US" altLang="en-US">
              <a:effectLst>
                <a:outerShdw blurRad="38100" dist="38100" dir="2700000" algn="tl">
                  <a:srgbClr val="C0C0C0"/>
                </a:outerShdw>
              </a:effectLst>
              <a:latin typeface="Times New Roman" charset="0"/>
            </a:endParaRPr>
          </a:p>
        </p:txBody>
      </p:sp>
      <p:sp>
        <p:nvSpPr>
          <p:cNvPr id="13315" name="Rectangle 3"/>
          <p:cNvSpPr>
            <a:spLocks noGrp="1" noChangeArrowheads="1"/>
          </p:cNvSpPr>
          <p:nvPr>
            <p:ph idx="1"/>
          </p:nvPr>
        </p:nvSpPr>
        <p:spPr>
          <a:xfrm>
            <a:off x="500034" y="1928802"/>
            <a:ext cx="8183880" cy="4187952"/>
          </a:xfrm>
        </p:spPr>
        <p:txBody>
          <a:bodyPr/>
          <a:lstStyle/>
          <a:p>
            <a:r>
              <a:rPr lang="pl-PL" altLang="en-US" sz="3600" dirty="0">
                <a:effectLst>
                  <a:outerShdw blurRad="38100" dist="38100" dir="2700000" algn="tl">
                    <a:srgbClr val="C0C0C0"/>
                  </a:outerShdw>
                </a:effectLst>
                <a:latin typeface="Times New Roman" charset="0"/>
              </a:rPr>
              <a:t>Utrata motywacji</a:t>
            </a:r>
            <a:endParaRPr lang="en-US" altLang="en-US" sz="3600" dirty="0">
              <a:effectLst>
                <a:outerShdw blurRad="38100" dist="38100" dir="2700000" algn="tl">
                  <a:srgbClr val="C0C0C0"/>
                </a:outerShdw>
              </a:effectLst>
              <a:latin typeface="Times New Roman" charset="0"/>
            </a:endParaRPr>
          </a:p>
          <a:p>
            <a:r>
              <a:rPr lang="pl-PL" altLang="en-US" sz="3600" dirty="0">
                <a:effectLst>
                  <a:outerShdw blurRad="38100" dist="38100" dir="2700000" algn="tl">
                    <a:srgbClr val="C0C0C0"/>
                  </a:outerShdw>
                </a:effectLst>
                <a:latin typeface="Times New Roman" charset="0"/>
              </a:rPr>
              <a:t>Izolacja socjalna</a:t>
            </a:r>
            <a:endParaRPr lang="en-US" altLang="en-US" sz="3600" dirty="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BA6A1E66-F9ED-4FEC-B4F9-E7DB10F71505}" type="slidenum">
              <a:rPr lang="pl-PL"/>
              <a:pPr/>
              <a:t>11</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subTnLst>
                                    <p:animClr clrSpc="rgb" dir="cw">
                                      <p:cBhvr override="childStyle">
                                        <p:cTn dur="1" fill="hold" display="0" masterRel="nextClick" afterEffect="1"/>
                                        <p:tgtEl>
                                          <p:spTgt spid="13315">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left)">
                                      <p:cBhvr>
                                        <p:cTn id="12" dur="500"/>
                                        <p:tgtEl>
                                          <p:spTgt spid="13315">
                                            <p:txEl>
                                              <p:pRg st="1" end="1"/>
                                            </p:txEl>
                                          </p:spTgt>
                                        </p:tgtEl>
                                      </p:cBhvr>
                                    </p:animEffect>
                                  </p:childTnLst>
                                  <p:subTnLst>
                                    <p:animClr clrSpc="rgb" dir="cw">
                                      <p:cBhvr override="childStyle">
                                        <p:cTn dur="1" fill="hold" display="0" masterRel="nextClick" afterEffect="1"/>
                                        <p:tgtEl>
                                          <p:spTgt spid="13315">
                                            <p:txEl>
                                              <p:pRg st="1" end="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41338"/>
            <a:ext cx="8229600" cy="609600"/>
          </a:xfrm>
        </p:spPr>
        <p:txBody>
          <a:bodyPr>
            <a:normAutofit/>
          </a:bodyPr>
          <a:lstStyle/>
          <a:p>
            <a:r>
              <a:rPr lang="pl-PL" altLang="en-US">
                <a:effectLst>
                  <a:outerShdw blurRad="38100" dist="38100" dir="2700000" algn="tl">
                    <a:srgbClr val="C0C0C0"/>
                  </a:outerShdw>
                </a:effectLst>
                <a:latin typeface="Times New Roman" charset="0"/>
              </a:rPr>
              <a:t>Objawy pozytywne i negatywne</a:t>
            </a:r>
            <a:endParaRPr lang="en-US" altLang="en-US">
              <a:effectLst>
                <a:outerShdw blurRad="38100" dist="38100" dir="2700000" algn="tl">
                  <a:srgbClr val="C0C0C0"/>
                </a:outerShdw>
              </a:effectLst>
              <a:latin typeface="Times New Roman" charset="0"/>
            </a:endParaRPr>
          </a:p>
        </p:txBody>
      </p:sp>
      <p:sp>
        <p:nvSpPr>
          <p:cNvPr id="14339" name="Rectangle 3"/>
          <p:cNvSpPr>
            <a:spLocks noGrp="1" noChangeArrowheads="1"/>
          </p:cNvSpPr>
          <p:nvPr>
            <p:ph idx="1"/>
          </p:nvPr>
        </p:nvSpPr>
        <p:spPr>
          <a:xfrm>
            <a:off x="500034" y="2071678"/>
            <a:ext cx="8183880" cy="4187952"/>
          </a:xfrm>
        </p:spPr>
        <p:txBody>
          <a:bodyPr/>
          <a:lstStyle/>
          <a:p>
            <a:pPr>
              <a:lnSpc>
                <a:spcPct val="90000"/>
              </a:lnSpc>
            </a:pPr>
            <a:r>
              <a:rPr lang="pl-PL" altLang="en-US" dirty="0">
                <a:effectLst>
                  <a:outerShdw blurRad="38100" dist="38100" dir="2700000" algn="tl">
                    <a:srgbClr val="C0C0C0"/>
                  </a:outerShdw>
                </a:effectLst>
                <a:latin typeface="Times New Roman" charset="0"/>
              </a:rPr>
              <a:t>Objawy pozytywne</a:t>
            </a:r>
            <a:endParaRPr lang="en-US" altLang="en-US" dirty="0">
              <a:effectLst>
                <a:outerShdw blurRad="38100" dist="38100" dir="2700000" algn="tl">
                  <a:srgbClr val="C0C0C0"/>
                </a:outerShdw>
              </a:effectLst>
              <a:latin typeface="Times New Roman" charset="0"/>
            </a:endParaRPr>
          </a:p>
          <a:p>
            <a:pPr lvl="1">
              <a:lnSpc>
                <a:spcPct val="90000"/>
              </a:lnSpc>
            </a:pPr>
            <a:r>
              <a:rPr lang="pl-PL" altLang="en-US" dirty="0">
                <a:effectLst>
                  <a:outerShdw blurRad="38100" dist="38100" dir="2700000" algn="tl">
                    <a:srgbClr val="C0C0C0"/>
                  </a:outerShdw>
                </a:effectLst>
                <a:latin typeface="Times New Roman" charset="0"/>
              </a:rPr>
              <a:t>Widoczne , nieobecne u ludzi psychicznie zdrowych</a:t>
            </a:r>
            <a:endParaRPr lang="en-US" altLang="en-US" dirty="0">
              <a:effectLst>
                <a:outerShdw blurRad="38100" dist="38100" dir="2700000" algn="tl">
                  <a:srgbClr val="C0C0C0"/>
                </a:outerShdw>
              </a:effectLst>
              <a:latin typeface="Times New Roman" charset="0"/>
            </a:endParaRPr>
          </a:p>
          <a:p>
            <a:pPr>
              <a:lnSpc>
                <a:spcPct val="90000"/>
              </a:lnSpc>
            </a:pPr>
            <a:r>
              <a:rPr lang="pl-PL" altLang="en-US" dirty="0">
                <a:effectLst>
                  <a:outerShdw blurRad="38100" dist="38100" dir="2700000" algn="tl">
                    <a:srgbClr val="C0C0C0"/>
                  </a:outerShdw>
                </a:effectLst>
                <a:latin typeface="Times New Roman" charset="0"/>
              </a:rPr>
              <a:t>Objawy negatywne</a:t>
            </a:r>
            <a:endParaRPr lang="en-US" altLang="en-US" dirty="0">
              <a:effectLst>
                <a:outerShdw blurRad="38100" dist="38100" dir="2700000" algn="tl">
                  <a:srgbClr val="C0C0C0"/>
                </a:outerShdw>
              </a:effectLst>
              <a:latin typeface="Times New Roman" charset="0"/>
            </a:endParaRPr>
          </a:p>
          <a:p>
            <a:pPr lvl="1">
              <a:lnSpc>
                <a:spcPct val="90000"/>
              </a:lnSpc>
            </a:pPr>
            <a:r>
              <a:rPr lang="pl-PL" altLang="en-US" dirty="0">
                <a:effectLst>
                  <a:outerShdw blurRad="38100" dist="38100" dir="2700000" algn="tl">
                    <a:srgbClr val="C0C0C0"/>
                  </a:outerShdw>
                </a:effectLst>
                <a:latin typeface="Times New Roman" charset="0"/>
              </a:rPr>
              <a:t>Nieobecne „normalne” zachowania</a:t>
            </a:r>
            <a:endParaRPr lang="en-US" altLang="en-US" dirty="0">
              <a:effectLst>
                <a:outerShdw blurRad="38100" dist="38100" dir="2700000" algn="tl">
                  <a:srgbClr val="C0C0C0"/>
                </a:outerShdw>
              </a:effectLst>
              <a:latin typeface="Times New Roman" charset="0"/>
            </a:endParaRPr>
          </a:p>
          <a:p>
            <a:pPr lvl="1">
              <a:lnSpc>
                <a:spcPct val="90000"/>
              </a:lnSpc>
            </a:pPr>
            <a:r>
              <a:rPr lang="pl-PL" altLang="en-US" dirty="0">
                <a:effectLst>
                  <a:outerShdw blurRad="38100" dist="38100" dir="2700000" algn="tl">
                    <a:srgbClr val="C0C0C0"/>
                  </a:outerShdw>
                </a:effectLst>
                <a:latin typeface="Times New Roman" charset="0"/>
              </a:rPr>
              <a:t>Złe przystosowanie </a:t>
            </a:r>
            <a:r>
              <a:rPr lang="pl-PL" altLang="en-US" dirty="0" err="1">
                <a:effectLst>
                  <a:outerShdw blurRad="38100" dist="38100" dir="2700000" algn="tl">
                    <a:srgbClr val="C0C0C0"/>
                  </a:outerShdw>
                </a:effectLst>
                <a:latin typeface="Times New Roman" charset="0"/>
              </a:rPr>
              <a:t>przedchorobowe</a:t>
            </a:r>
            <a:endParaRPr lang="en-US" altLang="en-US" dirty="0">
              <a:effectLst>
                <a:outerShdw blurRad="38100" dist="38100" dir="2700000" algn="tl">
                  <a:srgbClr val="C0C0C0"/>
                </a:outerShdw>
              </a:effectLst>
              <a:latin typeface="Times New Roman" charset="0"/>
            </a:endParaRPr>
          </a:p>
          <a:p>
            <a:pPr lvl="1">
              <a:lnSpc>
                <a:spcPct val="90000"/>
              </a:lnSpc>
            </a:pPr>
            <a:r>
              <a:rPr lang="pl-PL" altLang="en-US" dirty="0">
                <a:effectLst>
                  <a:outerShdw blurRad="38100" dist="38100" dir="2700000" algn="tl">
                    <a:srgbClr val="C0C0C0"/>
                  </a:outerShdw>
                </a:effectLst>
                <a:latin typeface="Times New Roman" charset="0"/>
              </a:rPr>
              <a:t>Gorsze rokowanie</a:t>
            </a:r>
            <a:endParaRPr lang="en-US" altLang="en-US" dirty="0">
              <a:effectLst>
                <a:outerShdw blurRad="38100" dist="38100" dir="2700000" algn="tl">
                  <a:srgbClr val="C0C0C0"/>
                </a:outerShdw>
              </a:effectLst>
              <a:latin typeface="Times New Roman" charset="0"/>
            </a:endParaRPr>
          </a:p>
          <a:p>
            <a:pPr lvl="1">
              <a:lnSpc>
                <a:spcPct val="90000"/>
              </a:lnSpc>
            </a:pPr>
            <a:r>
              <a:rPr lang="pl-PL" altLang="en-US" dirty="0">
                <a:effectLst>
                  <a:outerShdw blurRad="38100" dist="38100" dir="2700000" algn="tl">
                    <a:srgbClr val="C0C0C0"/>
                  </a:outerShdw>
                </a:effectLst>
                <a:latin typeface="Times New Roman" charset="0"/>
              </a:rPr>
              <a:t>Brak redukcji po klasycznych LAP</a:t>
            </a:r>
            <a:endParaRPr lang="en-US" altLang="en-US" dirty="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8E453EAB-6589-46AB-934C-B9ADD036C41B}" type="slidenum">
              <a:rPr lang="pl-PL"/>
              <a:pPr/>
              <a:t>12</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4" end="4"/>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5" end="5"/>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000A2270-B2CF-45B4-A60A-AFB94E1691B7}" type="slidenum">
              <a:rPr lang="pl-PL"/>
              <a:pPr/>
              <a:t>13</a:t>
            </a:fld>
            <a:endParaRPr lang="pl-PL"/>
          </a:p>
        </p:txBody>
      </p:sp>
      <p:sp>
        <p:nvSpPr>
          <p:cNvPr id="169986" name="Rectangle 2"/>
          <p:cNvSpPr>
            <a:spLocks noChangeArrowheads="1"/>
          </p:cNvSpPr>
          <p:nvPr/>
        </p:nvSpPr>
        <p:spPr bwMode="auto">
          <a:xfrm>
            <a:off x="1549400" y="533400"/>
            <a:ext cx="6908800" cy="304800"/>
          </a:xfrm>
          <a:prstGeom prst="rect">
            <a:avLst/>
          </a:prstGeom>
          <a:noFill/>
          <a:ln w="9525">
            <a:noFill/>
            <a:miter lim="800000"/>
            <a:headEnd/>
            <a:tailEnd/>
          </a:ln>
        </p:spPr>
        <p:txBody>
          <a:bodyPr anchor="ctr"/>
          <a:lstStyle/>
          <a:p>
            <a:r>
              <a:rPr lang="pl-PL" sz="3200">
                <a:solidFill>
                  <a:schemeClr val="tx2"/>
                </a:solidFill>
                <a:latin typeface="Times New Roman" charset="0"/>
              </a:rPr>
              <a:t>Objawy pozytywne w Skali PANSS:</a:t>
            </a:r>
            <a:endParaRPr lang="pl-PL" sz="4400">
              <a:solidFill>
                <a:schemeClr val="tx2"/>
              </a:solidFill>
              <a:latin typeface="Times New Roman" charset="0"/>
            </a:endParaRPr>
          </a:p>
        </p:txBody>
      </p:sp>
      <p:sp>
        <p:nvSpPr>
          <p:cNvPr id="169987" name="Rectangle 3"/>
          <p:cNvSpPr>
            <a:spLocks noChangeArrowheads="1"/>
          </p:cNvSpPr>
          <p:nvPr/>
        </p:nvSpPr>
        <p:spPr bwMode="auto">
          <a:xfrm>
            <a:off x="1219200" y="1295400"/>
            <a:ext cx="7924800" cy="4800600"/>
          </a:xfrm>
          <a:prstGeom prst="rect">
            <a:avLst/>
          </a:prstGeom>
          <a:noFill/>
          <a:ln w="9525">
            <a:noFill/>
            <a:miter lim="800000"/>
            <a:headEnd/>
            <a:tailEnd/>
          </a:ln>
        </p:spPr>
        <p:txBody>
          <a:bodyPr/>
          <a:lstStyle/>
          <a:p>
            <a:pPr marL="342900" indent="-342900">
              <a:spcBef>
                <a:spcPct val="20000"/>
              </a:spcBef>
              <a:buClr>
                <a:schemeClr val="tx2"/>
              </a:buClr>
              <a:buSzPct val="90000"/>
              <a:buFont typeface="Symbol" pitchFamily="18" charset="2"/>
              <a:buChar char="¨"/>
            </a:pPr>
            <a:r>
              <a:rPr lang="pl-PL" sz="2000">
                <a:latin typeface="Times New Roman" charset="0"/>
              </a:rPr>
              <a:t>P1. UROJENIA </a:t>
            </a:r>
          </a:p>
          <a:p>
            <a:pPr marL="342900" indent="-342900">
              <a:spcBef>
                <a:spcPct val="20000"/>
              </a:spcBef>
              <a:buClr>
                <a:schemeClr val="tx2"/>
              </a:buClr>
              <a:buSzPct val="90000"/>
              <a:buFont typeface="Symbol" pitchFamily="18" charset="2"/>
              <a:buChar char="¨"/>
            </a:pPr>
            <a:endParaRPr lang="pl-PL" sz="2000">
              <a:latin typeface="Times New Roman" charset="0"/>
            </a:endParaRPr>
          </a:p>
          <a:p>
            <a:pPr marL="342900" indent="-342900">
              <a:spcBef>
                <a:spcPct val="20000"/>
              </a:spcBef>
              <a:buClr>
                <a:schemeClr val="tx2"/>
              </a:buClr>
              <a:buSzPct val="90000"/>
              <a:buFont typeface="Symbol" pitchFamily="18" charset="2"/>
              <a:buChar char="¨"/>
            </a:pPr>
            <a:r>
              <a:rPr lang="pl-PL" sz="2000">
                <a:latin typeface="Times New Roman" charset="0"/>
              </a:rPr>
              <a:t>P2. FORMALNE ZABURZENIA MYŚLENIA </a:t>
            </a:r>
          </a:p>
          <a:p>
            <a:pPr marL="342900" indent="-342900">
              <a:spcBef>
                <a:spcPct val="20000"/>
              </a:spcBef>
              <a:buClr>
                <a:schemeClr val="tx2"/>
              </a:buClr>
              <a:buSzPct val="90000"/>
              <a:buFont typeface="Symbol" pitchFamily="18" charset="2"/>
              <a:buChar char="¨"/>
            </a:pPr>
            <a:endParaRPr lang="pl-PL" sz="2000">
              <a:latin typeface="Times New Roman" charset="0"/>
            </a:endParaRPr>
          </a:p>
          <a:p>
            <a:pPr marL="342900" indent="-342900">
              <a:spcBef>
                <a:spcPct val="20000"/>
              </a:spcBef>
              <a:buClr>
                <a:schemeClr val="tx2"/>
              </a:buClr>
              <a:buSzPct val="90000"/>
              <a:buFont typeface="Symbol" pitchFamily="18" charset="2"/>
              <a:buChar char="¨"/>
            </a:pPr>
            <a:r>
              <a:rPr lang="pl-PL" sz="2000">
                <a:latin typeface="Times New Roman" charset="0"/>
              </a:rPr>
              <a:t>P3. OMAMY </a:t>
            </a:r>
          </a:p>
          <a:p>
            <a:pPr marL="342900" indent="-342900">
              <a:spcBef>
                <a:spcPct val="20000"/>
              </a:spcBef>
              <a:buClr>
                <a:schemeClr val="tx2"/>
              </a:buClr>
              <a:buSzPct val="90000"/>
              <a:buFont typeface="Symbol" pitchFamily="18" charset="2"/>
              <a:buChar char="¨"/>
            </a:pPr>
            <a:endParaRPr lang="pl-PL" sz="2000">
              <a:latin typeface="Times New Roman" charset="0"/>
            </a:endParaRPr>
          </a:p>
          <a:p>
            <a:pPr marL="342900" indent="-342900">
              <a:spcBef>
                <a:spcPct val="20000"/>
              </a:spcBef>
              <a:buClr>
                <a:schemeClr val="tx2"/>
              </a:buClr>
              <a:buSzPct val="90000"/>
              <a:buFont typeface="Symbol" pitchFamily="18" charset="2"/>
              <a:buChar char="¨"/>
            </a:pPr>
            <a:r>
              <a:rPr lang="pl-PL" sz="2000">
                <a:latin typeface="Times New Roman" charset="0"/>
              </a:rPr>
              <a:t>P4. PODNIECENIE</a:t>
            </a:r>
          </a:p>
          <a:p>
            <a:pPr marL="342900" indent="-342900">
              <a:spcBef>
                <a:spcPct val="20000"/>
              </a:spcBef>
              <a:buClr>
                <a:schemeClr val="tx2"/>
              </a:buClr>
              <a:buSzPct val="90000"/>
              <a:buFont typeface="Symbol" pitchFamily="18" charset="2"/>
              <a:buChar char="¨"/>
            </a:pPr>
            <a:endParaRPr lang="pl-PL" sz="2000">
              <a:latin typeface="Times New Roman" charset="0"/>
            </a:endParaRPr>
          </a:p>
          <a:p>
            <a:pPr marL="342900" indent="-342900">
              <a:spcBef>
                <a:spcPct val="20000"/>
              </a:spcBef>
              <a:buClr>
                <a:schemeClr val="tx2"/>
              </a:buClr>
              <a:buSzPct val="90000"/>
              <a:buFont typeface="Symbol" pitchFamily="18" charset="2"/>
              <a:buChar char="¨"/>
            </a:pPr>
            <a:r>
              <a:rPr lang="pl-PL" sz="2000">
                <a:latin typeface="Times New Roman" charset="0"/>
              </a:rPr>
              <a:t>P5. POSTAWA WIELKOŚCIOWA</a:t>
            </a:r>
          </a:p>
          <a:p>
            <a:pPr marL="342900" indent="-342900">
              <a:spcBef>
                <a:spcPct val="20000"/>
              </a:spcBef>
              <a:buClr>
                <a:schemeClr val="tx2"/>
              </a:buClr>
              <a:buSzPct val="90000"/>
              <a:buFont typeface="Symbol" pitchFamily="18" charset="2"/>
              <a:buChar char="¨"/>
            </a:pPr>
            <a:endParaRPr lang="pl-PL" sz="2000">
              <a:latin typeface="Times New Roman" charset="0"/>
            </a:endParaRPr>
          </a:p>
          <a:p>
            <a:pPr marL="342900" indent="-342900">
              <a:spcBef>
                <a:spcPct val="20000"/>
              </a:spcBef>
              <a:buClr>
                <a:schemeClr val="tx2"/>
              </a:buClr>
              <a:buSzPct val="90000"/>
              <a:buFont typeface="Symbol" pitchFamily="18" charset="2"/>
              <a:buChar char="¨"/>
            </a:pPr>
            <a:r>
              <a:rPr lang="pl-PL" sz="2000">
                <a:latin typeface="Times New Roman" charset="0"/>
              </a:rPr>
              <a:t>P6. PODEJRZLIWOŚĆ I UROJENIA PRZEŚLADOWCZE </a:t>
            </a:r>
          </a:p>
          <a:p>
            <a:pPr marL="342900" indent="-342900">
              <a:spcBef>
                <a:spcPct val="20000"/>
              </a:spcBef>
              <a:buClr>
                <a:schemeClr val="tx2"/>
              </a:buClr>
              <a:buSzPct val="90000"/>
              <a:buFont typeface="Symbol" pitchFamily="18" charset="2"/>
              <a:buChar char="¨"/>
            </a:pPr>
            <a:endParaRPr lang="pl-PL" sz="2000">
              <a:latin typeface="Times New Roman" charset="0"/>
            </a:endParaRPr>
          </a:p>
          <a:p>
            <a:pPr marL="342900" indent="-342900">
              <a:spcBef>
                <a:spcPct val="20000"/>
              </a:spcBef>
              <a:buClr>
                <a:schemeClr val="tx2"/>
              </a:buClr>
              <a:buSzPct val="90000"/>
              <a:buFont typeface="Symbol" pitchFamily="18" charset="2"/>
              <a:buChar char="¨"/>
            </a:pPr>
            <a:r>
              <a:rPr lang="pl-PL" sz="2000">
                <a:latin typeface="Times New Roman" charset="0"/>
              </a:rPr>
              <a:t>P7. WROGOŚĆ</a:t>
            </a:r>
            <a:endParaRPr lang="pl-PL" sz="2400">
              <a:latin typeface="Times New Roman"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barn(outHorizontal)">
                                      <p:cBhvr>
                                        <p:cTn id="7" dur="500"/>
                                        <p:tgtEl>
                                          <p:spTgt spid="169986"/>
                                        </p:tgtEl>
                                      </p:cBhvr>
                                    </p:animEffect>
                                  </p:childTnLst>
                                  <p:subTnLst>
                                    <p:animClr clrSpc="rgb" dir="cw">
                                      <p:cBhvr override="childStyle">
                                        <p:cTn dur="1" fill="hold" display="0" masterRel="nextClick" afterEffect="1"/>
                                        <p:tgtEl>
                                          <p:spTgt spid="169986"/>
                                        </p:tgtEl>
                                        <p:attrNameLst>
                                          <p:attrName>ppt_c</p:attrName>
                                        </p:attrNameLst>
                                      </p:cBhvr>
                                      <p:to>
                                        <a:schemeClr val="hlink"/>
                                      </p:to>
                                    </p:animClr>
                                  </p:sub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169987"/>
                                        </p:tgtEl>
                                        <p:attrNameLst>
                                          <p:attrName>style.visibility</p:attrName>
                                        </p:attrNameLst>
                                      </p:cBhvr>
                                      <p:to>
                                        <p:strVal val="visible"/>
                                      </p:to>
                                    </p:set>
                                    <p:animEffect transition="in" filter="barn(outHorizontal)">
                                      <p:cBhvr>
                                        <p:cTn id="11" dur="500"/>
                                        <p:tgtEl>
                                          <p:spTgt spid="169987"/>
                                        </p:tgtEl>
                                      </p:cBhvr>
                                    </p:animEffect>
                                  </p:childTnLst>
                                  <p:subTnLst>
                                    <p:animClr clrSpc="rgb" dir="cw">
                                      <p:cBhvr override="childStyle">
                                        <p:cTn dur="1" fill="hold" display="0" masterRel="nextClick" afterEffect="1"/>
                                        <p:tgtEl>
                                          <p:spTgt spid="169987"/>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autoUpdateAnimBg="0"/>
      <p:bldP spid="16998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050"/>
          <p:cNvSpPr>
            <a:spLocks noGrp="1" noChangeArrowheads="1"/>
          </p:cNvSpPr>
          <p:nvPr>
            <p:ph type="title"/>
          </p:nvPr>
        </p:nvSpPr>
        <p:spPr>
          <a:xfrm>
            <a:off x="457200" y="541338"/>
            <a:ext cx="8229600" cy="609600"/>
          </a:xfrm>
        </p:spPr>
        <p:txBody>
          <a:bodyPr>
            <a:normAutofit/>
          </a:bodyPr>
          <a:lstStyle/>
          <a:p>
            <a:r>
              <a:rPr lang="pl-PL">
                <a:latin typeface="Times New Roman" charset="0"/>
              </a:rPr>
              <a:t>Objawy negatywne wg PANSS</a:t>
            </a:r>
          </a:p>
        </p:txBody>
      </p:sp>
      <p:sp>
        <p:nvSpPr>
          <p:cNvPr id="187395" name="Rectangle 2051"/>
          <p:cNvSpPr>
            <a:spLocks noGrp="1" noChangeArrowheads="1"/>
          </p:cNvSpPr>
          <p:nvPr>
            <p:ph idx="1"/>
          </p:nvPr>
        </p:nvSpPr>
        <p:spPr>
          <a:xfrm>
            <a:off x="500034" y="1928802"/>
            <a:ext cx="8183880" cy="4187952"/>
          </a:xfrm>
        </p:spPr>
        <p:txBody>
          <a:bodyPr/>
          <a:lstStyle/>
          <a:p>
            <a:r>
              <a:rPr lang="pl-PL" sz="2800" b="1" dirty="0">
                <a:latin typeface="Times New Roman" charset="0"/>
                <a:cs typeface="Times New Roman" charset="0"/>
              </a:rPr>
              <a:t>Stępienie afektywne</a:t>
            </a:r>
            <a:endParaRPr lang="pl-PL" sz="2800" dirty="0">
              <a:latin typeface="Times New Roman" charset="0"/>
              <a:cs typeface="Times New Roman" charset="0"/>
            </a:endParaRPr>
          </a:p>
          <a:p>
            <a:r>
              <a:rPr lang="pl-PL" sz="2800" b="1" dirty="0">
                <a:latin typeface="Times New Roman" charset="0"/>
                <a:cs typeface="Times New Roman" charset="0"/>
              </a:rPr>
              <a:t>Wycofanie emocjonalne</a:t>
            </a:r>
            <a:endParaRPr lang="pl-PL" sz="2800" dirty="0">
              <a:latin typeface="Times New Roman" charset="0"/>
              <a:cs typeface="Times New Roman" charset="0"/>
            </a:endParaRPr>
          </a:p>
          <a:p>
            <a:r>
              <a:rPr lang="pl-PL" sz="2800" b="1" dirty="0">
                <a:latin typeface="Times New Roman" charset="0"/>
                <a:cs typeface="Times New Roman" charset="0"/>
              </a:rPr>
              <a:t>Zubożenie kontaktu</a:t>
            </a:r>
            <a:endParaRPr lang="pl-PL" sz="2800" dirty="0">
              <a:latin typeface="Times New Roman" charset="0"/>
              <a:cs typeface="Times New Roman" charset="0"/>
            </a:endParaRPr>
          </a:p>
          <a:p>
            <a:r>
              <a:rPr lang="pl-PL" sz="2800" b="1" dirty="0">
                <a:latin typeface="Times New Roman" charset="0"/>
                <a:cs typeface="Times New Roman" charset="0"/>
              </a:rPr>
              <a:t>Apatia </a:t>
            </a:r>
            <a:endParaRPr lang="pl-PL" sz="2800" dirty="0">
              <a:latin typeface="Times New Roman" charset="0"/>
              <a:cs typeface="Times New Roman" charset="0"/>
            </a:endParaRPr>
          </a:p>
          <a:p>
            <a:r>
              <a:rPr lang="pl-PL" sz="2800" b="1" dirty="0">
                <a:latin typeface="Times New Roman" charset="0"/>
                <a:cs typeface="Times New Roman" charset="0"/>
              </a:rPr>
              <a:t>Zaburzenia myślenia abstrakcyjnego</a:t>
            </a:r>
            <a:endParaRPr lang="pl-PL" sz="2800" dirty="0">
              <a:latin typeface="Times New Roman" charset="0"/>
              <a:cs typeface="Times New Roman" charset="0"/>
            </a:endParaRPr>
          </a:p>
          <a:p>
            <a:r>
              <a:rPr lang="pl-PL" sz="2800" b="1" dirty="0">
                <a:latin typeface="Times New Roman" charset="0"/>
                <a:cs typeface="Times New Roman" charset="0"/>
              </a:rPr>
              <a:t>Brak spontaniczności i płynności konwersacji</a:t>
            </a:r>
            <a:endParaRPr lang="pl-PL" sz="2800" dirty="0">
              <a:latin typeface="Times New Roman" charset="0"/>
              <a:cs typeface="Times New Roman" charset="0"/>
            </a:endParaRPr>
          </a:p>
          <a:p>
            <a:r>
              <a:rPr lang="pl-PL" sz="2800" b="1" dirty="0">
                <a:latin typeface="Times New Roman" charset="0"/>
                <a:cs typeface="Times New Roman" charset="0"/>
              </a:rPr>
              <a:t>Stereotypia myślenia</a:t>
            </a:r>
            <a:endParaRPr lang="pl-PL" sz="2800" dirty="0">
              <a:latin typeface="Times New Roman" charset="0"/>
              <a:cs typeface="Times New Roman" charset="0"/>
            </a:endParaRPr>
          </a:p>
          <a:p>
            <a:pPr>
              <a:buFont typeface="Wingdings" pitchFamily="2" charset="2"/>
              <a:buNone/>
            </a:pPr>
            <a:endParaRPr lang="pl-PL" sz="2800" dirty="0">
              <a:latin typeface="Times New Roman" charset="0"/>
            </a:endParaRPr>
          </a:p>
        </p:txBody>
      </p:sp>
      <p:sp>
        <p:nvSpPr>
          <p:cNvPr id="4" name="Symbol zastępczy numeru slajdu 5"/>
          <p:cNvSpPr>
            <a:spLocks noGrp="1"/>
          </p:cNvSpPr>
          <p:nvPr>
            <p:ph type="sldNum" sz="quarter" idx="12"/>
          </p:nvPr>
        </p:nvSpPr>
        <p:spPr/>
        <p:txBody>
          <a:bodyPr/>
          <a:lstStyle/>
          <a:p>
            <a:fld id="{1EF1AE63-CB6C-47F3-A085-016A19AE65BE}" type="slidenum">
              <a:rPr lang="pl-PL"/>
              <a:pPr/>
              <a:t>14</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050"/>
          <p:cNvSpPr>
            <a:spLocks noGrp="1" noChangeArrowheads="1"/>
          </p:cNvSpPr>
          <p:nvPr>
            <p:ph type="title"/>
          </p:nvPr>
        </p:nvSpPr>
        <p:spPr>
          <a:xfrm>
            <a:off x="1371600" y="404813"/>
            <a:ext cx="7772400" cy="1920875"/>
          </a:xfrm>
        </p:spPr>
        <p:txBody>
          <a:bodyPr/>
          <a:lstStyle/>
          <a:p>
            <a:r>
              <a:rPr lang="pl-PL" sz="3400">
                <a:latin typeface="Times New Roman" charset="0"/>
              </a:rPr>
              <a:t>Objawy osiowe wg Bleulera</a:t>
            </a:r>
            <a:br>
              <a:rPr lang="pl-PL" sz="3400">
                <a:latin typeface="Times New Roman" charset="0"/>
              </a:rPr>
            </a:br>
            <a:r>
              <a:rPr lang="pl-PL" sz="3400" i="1">
                <a:latin typeface="Times New Roman" charset="0"/>
              </a:rPr>
              <a:t>„obecne u każdego chorego, w każdym okresie choroby”</a:t>
            </a:r>
            <a:endParaRPr lang="pl-PL" sz="3400">
              <a:latin typeface="Times New Roman" charset="0"/>
            </a:endParaRPr>
          </a:p>
        </p:txBody>
      </p:sp>
      <p:sp>
        <p:nvSpPr>
          <p:cNvPr id="188419" name="Rectangle 2051"/>
          <p:cNvSpPr>
            <a:spLocks noGrp="1" noChangeArrowheads="1"/>
          </p:cNvSpPr>
          <p:nvPr>
            <p:ph idx="1"/>
          </p:nvPr>
        </p:nvSpPr>
        <p:spPr>
          <a:xfrm>
            <a:off x="1371600" y="2133600"/>
            <a:ext cx="7772400" cy="4495800"/>
          </a:xfrm>
        </p:spPr>
        <p:txBody>
          <a:bodyPr/>
          <a:lstStyle/>
          <a:p>
            <a:r>
              <a:rPr lang="pl-PL">
                <a:solidFill>
                  <a:schemeClr val="hlink"/>
                </a:solidFill>
                <a:latin typeface="Times New Roman" charset="0"/>
              </a:rPr>
              <a:t>A</a:t>
            </a:r>
            <a:r>
              <a:rPr lang="pl-PL">
                <a:latin typeface="Times New Roman" charset="0"/>
              </a:rPr>
              <a:t>utyzm </a:t>
            </a:r>
          </a:p>
          <a:p>
            <a:r>
              <a:rPr lang="pl-PL">
                <a:solidFill>
                  <a:schemeClr val="hlink"/>
                </a:solidFill>
                <a:latin typeface="Times New Roman" charset="0"/>
              </a:rPr>
              <a:t>A</a:t>
            </a:r>
            <a:r>
              <a:rPr lang="pl-PL">
                <a:latin typeface="Times New Roman" charset="0"/>
              </a:rPr>
              <a:t>mbiwalencja </a:t>
            </a:r>
          </a:p>
          <a:p>
            <a:r>
              <a:rPr lang="pl-PL">
                <a:latin typeface="Times New Roman" charset="0"/>
              </a:rPr>
              <a:t>Zblednięcie </a:t>
            </a:r>
            <a:r>
              <a:rPr lang="pl-PL">
                <a:solidFill>
                  <a:schemeClr val="hlink"/>
                </a:solidFill>
                <a:latin typeface="Times New Roman" charset="0"/>
              </a:rPr>
              <a:t>A</a:t>
            </a:r>
            <a:r>
              <a:rPr lang="pl-PL">
                <a:latin typeface="Times New Roman" charset="0"/>
              </a:rPr>
              <a:t>fektywne</a:t>
            </a:r>
          </a:p>
          <a:p>
            <a:r>
              <a:rPr lang="pl-PL">
                <a:latin typeface="Times New Roman" charset="0"/>
              </a:rPr>
              <a:t>Zaburzenia </a:t>
            </a:r>
            <a:r>
              <a:rPr lang="pl-PL">
                <a:solidFill>
                  <a:schemeClr val="hlink"/>
                </a:solidFill>
                <a:latin typeface="Times New Roman" charset="0"/>
              </a:rPr>
              <a:t>A</a:t>
            </a:r>
            <a:r>
              <a:rPr lang="pl-PL">
                <a:latin typeface="Times New Roman" charset="0"/>
              </a:rPr>
              <a:t>socjacji</a:t>
            </a:r>
          </a:p>
        </p:txBody>
      </p:sp>
      <p:sp>
        <p:nvSpPr>
          <p:cNvPr id="4" name="Symbol zastępczy numeru slajdu 5"/>
          <p:cNvSpPr>
            <a:spLocks noGrp="1"/>
          </p:cNvSpPr>
          <p:nvPr>
            <p:ph type="sldNum" sz="quarter" idx="12"/>
          </p:nvPr>
        </p:nvSpPr>
        <p:spPr/>
        <p:txBody>
          <a:bodyPr/>
          <a:lstStyle/>
          <a:p>
            <a:fld id="{DFA0AF4A-1A95-4CA3-9224-FCDAFDE86D00}" type="slidenum">
              <a:rPr lang="pl-PL"/>
              <a:pPr/>
              <a:t>15</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541338"/>
            <a:ext cx="8229600" cy="609600"/>
          </a:xfrm>
        </p:spPr>
        <p:txBody>
          <a:bodyPr>
            <a:normAutofit/>
          </a:bodyPr>
          <a:lstStyle/>
          <a:p>
            <a:r>
              <a:rPr lang="pl-PL" altLang="en-US" dirty="0">
                <a:effectLst>
                  <a:outerShdw blurRad="38100" dist="38100" dir="2700000" algn="tl">
                    <a:srgbClr val="C0C0C0"/>
                  </a:outerShdw>
                </a:effectLst>
                <a:latin typeface="Times New Roman" charset="0"/>
              </a:rPr>
              <a:t>Epidemiologia schizofrenii</a:t>
            </a:r>
            <a:endParaRPr lang="en-US" altLang="en-US" dirty="0">
              <a:effectLst>
                <a:outerShdw blurRad="38100" dist="38100" dir="2700000" algn="tl">
                  <a:srgbClr val="C0C0C0"/>
                </a:outerShdw>
              </a:effectLst>
              <a:latin typeface="Times New Roman" charset="0"/>
            </a:endParaRPr>
          </a:p>
        </p:txBody>
      </p:sp>
      <p:sp>
        <p:nvSpPr>
          <p:cNvPr id="16387" name="Rectangle 3"/>
          <p:cNvSpPr>
            <a:spLocks noGrp="1" noChangeArrowheads="1"/>
          </p:cNvSpPr>
          <p:nvPr>
            <p:ph idx="1"/>
          </p:nvPr>
        </p:nvSpPr>
        <p:spPr>
          <a:xfrm>
            <a:off x="762000" y="2057400"/>
            <a:ext cx="7772400" cy="4495800"/>
          </a:xfrm>
        </p:spPr>
        <p:txBody>
          <a:bodyPr>
            <a:normAutofit/>
          </a:bodyPr>
          <a:lstStyle/>
          <a:p>
            <a:pPr>
              <a:lnSpc>
                <a:spcPct val="90000"/>
              </a:lnSpc>
            </a:pPr>
            <a:r>
              <a:rPr lang="pl-PL" altLang="en-US" sz="2800" dirty="0">
                <a:effectLst>
                  <a:outerShdw blurRad="38100" dist="38100" dir="2700000" algn="tl">
                    <a:srgbClr val="C0C0C0"/>
                  </a:outerShdw>
                </a:effectLst>
                <a:latin typeface="Times New Roman" charset="0"/>
              </a:rPr>
              <a:t>0.2-2% populacji ogólnej (1%)</a:t>
            </a:r>
            <a:endParaRPr lang="en-US" altLang="en-US" sz="2800" dirty="0">
              <a:effectLst>
                <a:outerShdw blurRad="38100" dist="38100" dir="2700000" algn="tl">
                  <a:srgbClr val="C0C0C0"/>
                </a:outerShdw>
              </a:effectLst>
              <a:latin typeface="Times New Roman" charset="0"/>
            </a:endParaRPr>
          </a:p>
          <a:p>
            <a:pPr>
              <a:lnSpc>
                <a:spcPct val="90000"/>
              </a:lnSpc>
            </a:pPr>
            <a:r>
              <a:rPr lang="pl-PL" altLang="en-US" sz="2800" dirty="0" smtClean="0">
                <a:effectLst>
                  <a:outerShdw blurRad="38100" dist="38100" dir="2700000" algn="tl">
                    <a:srgbClr val="C0C0C0"/>
                  </a:outerShdw>
                </a:effectLst>
                <a:latin typeface="Times New Roman" charset="0"/>
              </a:rPr>
              <a:t>23 tysiące osób ze </a:t>
            </a:r>
            <a:r>
              <a:rPr lang="pl-PL" altLang="en-US" sz="2800" dirty="0">
                <a:effectLst>
                  <a:outerShdw blurRad="38100" dist="38100" dir="2700000" algn="tl">
                    <a:srgbClr val="C0C0C0"/>
                  </a:outerShdw>
                </a:effectLst>
                <a:latin typeface="Times New Roman" charset="0"/>
              </a:rPr>
              <a:t>schizofrenią na </a:t>
            </a:r>
            <a:r>
              <a:rPr lang="pl-PL" altLang="en-US" sz="2800" dirty="0" smtClean="0">
                <a:effectLst>
                  <a:outerShdw blurRad="38100" dist="38100" dir="2700000" algn="tl">
                    <a:srgbClr val="C0C0C0"/>
                  </a:outerShdw>
                </a:effectLst>
                <a:latin typeface="Times New Roman" charset="0"/>
              </a:rPr>
              <a:t>Lubelszczyźnie</a:t>
            </a:r>
            <a:endParaRPr lang="en-US" altLang="en-US" sz="2800" dirty="0">
              <a:effectLst>
                <a:outerShdw blurRad="38100" dist="38100" dir="2700000" algn="tl">
                  <a:srgbClr val="C0C0C0"/>
                </a:outerShdw>
              </a:effectLst>
              <a:latin typeface="Times New Roman" charset="0"/>
            </a:endParaRPr>
          </a:p>
          <a:p>
            <a:pPr>
              <a:lnSpc>
                <a:spcPct val="90000"/>
              </a:lnSpc>
            </a:pPr>
            <a:r>
              <a:rPr lang="pl-PL" altLang="en-US" sz="2800" dirty="0">
                <a:effectLst>
                  <a:outerShdw blurRad="38100" dist="38100" dir="2700000" algn="tl">
                    <a:srgbClr val="C0C0C0"/>
                  </a:outerShdw>
                </a:effectLst>
                <a:latin typeface="Times New Roman" charset="0"/>
              </a:rPr>
              <a:t>40-60% przyjęć do szpitali psychiatrycznych</a:t>
            </a:r>
          </a:p>
          <a:p>
            <a:pPr>
              <a:lnSpc>
                <a:spcPct val="90000"/>
              </a:lnSpc>
            </a:pPr>
            <a:r>
              <a:rPr lang="pl-PL" altLang="en-US" sz="2800" dirty="0">
                <a:effectLst>
                  <a:outerShdw blurRad="38100" dist="38100" dir="2700000" algn="tl">
                    <a:srgbClr val="C0C0C0"/>
                  </a:outerShdw>
                </a:effectLst>
                <a:latin typeface="Times New Roman" charset="0"/>
              </a:rPr>
              <a:t>Początek zachorowania – typowy - trzecia dekada życia</a:t>
            </a:r>
            <a:endParaRPr lang="en-US" altLang="en-US" sz="2800" dirty="0">
              <a:effectLst>
                <a:outerShdw blurRad="38100" dist="38100" dir="2700000" algn="tl">
                  <a:srgbClr val="C0C0C0"/>
                </a:outerShdw>
              </a:effectLst>
              <a:latin typeface="Times New Roman" charset="0"/>
            </a:endParaRPr>
          </a:p>
          <a:p>
            <a:pPr>
              <a:lnSpc>
                <a:spcPct val="90000"/>
              </a:lnSpc>
            </a:pPr>
            <a:r>
              <a:rPr lang="pl-PL" altLang="en-US" sz="2800" dirty="0">
                <a:effectLst>
                  <a:outerShdw blurRad="38100" dist="38100" dir="2700000" algn="tl">
                    <a:srgbClr val="C0C0C0"/>
                  </a:outerShdw>
                </a:effectLst>
                <a:latin typeface="Times New Roman" charset="0"/>
              </a:rPr>
              <a:t>Kobiety </a:t>
            </a:r>
            <a:r>
              <a:rPr lang="pl-PL" altLang="en-US" sz="2800" dirty="0" smtClean="0">
                <a:effectLst>
                  <a:outerShdw blurRad="38100" dist="38100" dir="2700000" algn="tl">
                    <a:srgbClr val="C0C0C0"/>
                  </a:outerShdw>
                </a:effectLst>
                <a:latin typeface="Times New Roman" charset="0"/>
              </a:rPr>
              <a:t>≤ Mężczyźni</a:t>
            </a:r>
            <a:endParaRPr lang="pl-PL" altLang="en-US" sz="2800" dirty="0">
              <a:effectLst>
                <a:outerShdw blurRad="38100" dist="38100" dir="2700000" algn="tl">
                  <a:srgbClr val="C0C0C0"/>
                </a:outerShdw>
              </a:effectLst>
              <a:latin typeface="Times New Roman" charset="0"/>
            </a:endParaRPr>
          </a:p>
          <a:p>
            <a:pPr lvl="1">
              <a:lnSpc>
                <a:spcPct val="90000"/>
              </a:lnSpc>
            </a:pPr>
            <a:r>
              <a:rPr lang="pl-PL" altLang="en-US" sz="2500" dirty="0">
                <a:effectLst>
                  <a:outerShdw blurRad="38100" dist="38100" dir="2700000" algn="tl">
                    <a:srgbClr val="C0C0C0"/>
                  </a:outerShdw>
                </a:effectLst>
                <a:latin typeface="Times New Roman" charset="0"/>
              </a:rPr>
              <a:t>Mężczyźni </a:t>
            </a:r>
          </a:p>
          <a:p>
            <a:pPr lvl="2">
              <a:lnSpc>
                <a:spcPct val="90000"/>
              </a:lnSpc>
            </a:pPr>
            <a:r>
              <a:rPr lang="pl-PL" altLang="en-US" dirty="0">
                <a:effectLst>
                  <a:outerShdw blurRad="38100" dist="38100" dir="2700000" algn="tl">
                    <a:srgbClr val="C0C0C0"/>
                  </a:outerShdw>
                </a:effectLst>
                <a:latin typeface="Times New Roman" charset="0"/>
              </a:rPr>
              <a:t>Wcześniejsze zachorowanie</a:t>
            </a:r>
          </a:p>
          <a:p>
            <a:pPr lvl="2">
              <a:lnSpc>
                <a:spcPct val="90000"/>
              </a:lnSpc>
            </a:pPr>
            <a:r>
              <a:rPr lang="pl-PL" altLang="en-US" dirty="0">
                <a:effectLst>
                  <a:outerShdw blurRad="38100" dist="38100" dir="2700000" algn="tl">
                    <a:srgbClr val="C0C0C0"/>
                  </a:outerShdw>
                </a:effectLst>
                <a:latin typeface="Times New Roman" charset="0"/>
              </a:rPr>
              <a:t>Gorsze rokowanie</a:t>
            </a:r>
          </a:p>
          <a:p>
            <a:pPr lvl="2">
              <a:lnSpc>
                <a:spcPct val="90000"/>
              </a:lnSpc>
            </a:pPr>
            <a:r>
              <a:rPr lang="pl-PL" altLang="en-US" dirty="0">
                <a:effectLst>
                  <a:outerShdw blurRad="38100" dist="38100" dir="2700000" algn="tl">
                    <a:srgbClr val="C0C0C0"/>
                  </a:outerShdw>
                </a:effectLst>
                <a:latin typeface="Times New Roman" charset="0"/>
              </a:rPr>
              <a:t>Więcej objawów negatywnych</a:t>
            </a:r>
            <a:endParaRPr lang="en-US" altLang="en-US" dirty="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49BD399D-271C-4DC1-AB96-DCDC4BFA0AC5}" type="slidenum">
              <a:rPr lang="pl-PL"/>
              <a:pPr/>
              <a:t>16</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Left)">
                                      <p:cBhvr>
                                        <p:cTn id="7" dur="500"/>
                                        <p:tgtEl>
                                          <p:spTgt spid="16387">
                                            <p:txEl>
                                              <p:pRg st="0" end="0"/>
                                            </p:txEl>
                                          </p:spTgt>
                                        </p:tgtEl>
                                      </p:cBhvr>
                                    </p:animEffect>
                                  </p:childTnLst>
                                  <p:subTnLst>
                                    <p:animClr clrSpc="rgb" dir="cw">
                                      <p:cBhvr override="childStyle">
                                        <p:cTn dur="1" fill="hold" display="0" masterRel="nextClick" afterEffect="1"/>
                                        <p:tgtEl>
                                          <p:spTgt spid="16387">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Left)">
                                      <p:cBhvr>
                                        <p:cTn id="12" dur="500"/>
                                        <p:tgtEl>
                                          <p:spTgt spid="16387">
                                            <p:txEl>
                                              <p:pRg st="1" end="1"/>
                                            </p:txEl>
                                          </p:spTgt>
                                        </p:tgtEl>
                                      </p:cBhvr>
                                    </p:animEffect>
                                  </p:childTnLst>
                                  <p:subTnLst>
                                    <p:animClr clrSpc="rgb" dir="cw">
                                      <p:cBhvr override="childStyle">
                                        <p:cTn dur="1" fill="hold" display="0" masterRel="nextClick" afterEffect="1"/>
                                        <p:tgtEl>
                                          <p:spTgt spid="16387">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Left)">
                                      <p:cBhvr>
                                        <p:cTn id="17" dur="500"/>
                                        <p:tgtEl>
                                          <p:spTgt spid="16387">
                                            <p:txEl>
                                              <p:pRg st="2" end="2"/>
                                            </p:txEl>
                                          </p:spTgt>
                                        </p:tgtEl>
                                      </p:cBhvr>
                                    </p:animEffect>
                                  </p:childTnLst>
                                  <p:subTnLst>
                                    <p:animClr clrSpc="rgb" dir="cw">
                                      <p:cBhvr override="childStyle">
                                        <p:cTn dur="1" fill="hold" display="0" masterRel="nextClick" afterEffect="1"/>
                                        <p:tgtEl>
                                          <p:spTgt spid="16387">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slide(fromLeft)">
                                      <p:cBhvr>
                                        <p:cTn id="22" dur="500"/>
                                        <p:tgtEl>
                                          <p:spTgt spid="16387">
                                            <p:txEl>
                                              <p:pRg st="3" end="3"/>
                                            </p:txEl>
                                          </p:spTgt>
                                        </p:tgtEl>
                                      </p:cBhvr>
                                    </p:animEffect>
                                  </p:childTnLst>
                                  <p:subTnLst>
                                    <p:animClr clrSpc="rgb" dir="cw">
                                      <p:cBhvr override="childStyle">
                                        <p:cTn dur="1" fill="hold" display="0" masterRel="nextClick" afterEffect="1"/>
                                        <p:tgtEl>
                                          <p:spTgt spid="16387">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slide(fromLeft)">
                                      <p:cBhvr>
                                        <p:cTn id="27" dur="500"/>
                                        <p:tgtEl>
                                          <p:spTgt spid="16387">
                                            <p:txEl>
                                              <p:pRg st="4" end="4"/>
                                            </p:txEl>
                                          </p:spTgt>
                                        </p:tgtEl>
                                      </p:cBhvr>
                                    </p:animEffect>
                                  </p:childTnLst>
                                  <p:subTnLst>
                                    <p:animClr clrSpc="rgb" dir="cw">
                                      <p:cBhvr override="childStyle">
                                        <p:cTn dur="1" fill="hold" display="0" masterRel="nextClick" afterEffect="1"/>
                                        <p:tgtEl>
                                          <p:spTgt spid="16387">
                                            <p:txEl>
                                              <p:pRg st="4" end="4"/>
                                            </p:txEl>
                                          </p:spTgt>
                                        </p:tgtEl>
                                        <p:attrNameLst>
                                          <p:attrName>ppt_c</p:attrName>
                                        </p:attrNameLst>
                                      </p:cBhvr>
                                      <p:to>
                                        <a:schemeClr val="hlink"/>
                                      </p:to>
                                    </p:animClr>
                                  </p:subTnLst>
                                </p:cTn>
                              </p:par>
                              <p:par>
                                <p:cTn id="28" presetID="12" presetClass="entr" presetSubtype="8" fill="hold" grpId="0" nodeType="withEffect">
                                  <p:stCondLst>
                                    <p:cond delay="0"/>
                                  </p:stCondLst>
                                  <p:childTnLst>
                                    <p:set>
                                      <p:cBhvr>
                                        <p:cTn id="29" dur="1" fill="hold">
                                          <p:stCondLst>
                                            <p:cond delay="0"/>
                                          </p:stCondLst>
                                        </p:cTn>
                                        <p:tgtEl>
                                          <p:spTgt spid="16387">
                                            <p:txEl>
                                              <p:pRg st="5" end="5"/>
                                            </p:txEl>
                                          </p:spTgt>
                                        </p:tgtEl>
                                        <p:attrNameLst>
                                          <p:attrName>style.visibility</p:attrName>
                                        </p:attrNameLst>
                                      </p:cBhvr>
                                      <p:to>
                                        <p:strVal val="visible"/>
                                      </p:to>
                                    </p:set>
                                    <p:animEffect transition="in" filter="slide(fromLeft)">
                                      <p:cBhvr>
                                        <p:cTn id="30" dur="500"/>
                                        <p:tgtEl>
                                          <p:spTgt spid="16387">
                                            <p:txEl>
                                              <p:pRg st="5" end="5"/>
                                            </p:txEl>
                                          </p:spTgt>
                                        </p:tgtEl>
                                      </p:cBhvr>
                                    </p:animEffect>
                                  </p:childTnLst>
                                  <p:subTnLst>
                                    <p:animClr clrSpc="rgb" dir="cw">
                                      <p:cBhvr override="childStyle">
                                        <p:cTn dur="1" fill="hold" display="0" masterRel="nextClick" afterEffect="1"/>
                                        <p:tgtEl>
                                          <p:spTgt spid="16387">
                                            <p:txEl>
                                              <p:pRg st="5" end="5"/>
                                            </p:txEl>
                                          </p:spTgt>
                                        </p:tgtEl>
                                        <p:attrNameLst>
                                          <p:attrName>ppt_c</p:attrName>
                                        </p:attrNameLst>
                                      </p:cBhvr>
                                      <p:to>
                                        <a:schemeClr val="hlink"/>
                                      </p:to>
                                    </p:animClr>
                                  </p:subTnLst>
                                </p:cTn>
                              </p:par>
                              <p:par>
                                <p:cTn id="31" presetID="12" presetClass="entr" presetSubtype="8" fill="hold" grpId="0" nodeType="withEffect">
                                  <p:stCondLst>
                                    <p:cond delay="0"/>
                                  </p:stCondLst>
                                  <p:childTnLst>
                                    <p:set>
                                      <p:cBhvr>
                                        <p:cTn id="32" dur="1" fill="hold">
                                          <p:stCondLst>
                                            <p:cond delay="0"/>
                                          </p:stCondLst>
                                        </p:cTn>
                                        <p:tgtEl>
                                          <p:spTgt spid="16387">
                                            <p:txEl>
                                              <p:pRg st="6" end="6"/>
                                            </p:txEl>
                                          </p:spTgt>
                                        </p:tgtEl>
                                        <p:attrNameLst>
                                          <p:attrName>style.visibility</p:attrName>
                                        </p:attrNameLst>
                                      </p:cBhvr>
                                      <p:to>
                                        <p:strVal val="visible"/>
                                      </p:to>
                                    </p:set>
                                    <p:animEffect transition="in" filter="slide(fromLeft)">
                                      <p:cBhvr>
                                        <p:cTn id="33" dur="500"/>
                                        <p:tgtEl>
                                          <p:spTgt spid="16387">
                                            <p:txEl>
                                              <p:pRg st="6" end="6"/>
                                            </p:txEl>
                                          </p:spTgt>
                                        </p:tgtEl>
                                      </p:cBhvr>
                                    </p:animEffect>
                                  </p:childTnLst>
                                  <p:subTnLst>
                                    <p:animClr clrSpc="rgb" dir="cw">
                                      <p:cBhvr override="childStyle">
                                        <p:cTn dur="1" fill="hold" display="0" masterRel="nextClick" afterEffect="1"/>
                                        <p:tgtEl>
                                          <p:spTgt spid="16387">
                                            <p:txEl>
                                              <p:pRg st="6" end="6"/>
                                            </p:txEl>
                                          </p:spTgt>
                                        </p:tgtEl>
                                        <p:attrNameLst>
                                          <p:attrName>ppt_c</p:attrName>
                                        </p:attrNameLst>
                                      </p:cBhvr>
                                      <p:to>
                                        <a:schemeClr val="hlink"/>
                                      </p:to>
                                    </p:animClr>
                                  </p:subTnLst>
                                </p:cTn>
                              </p:par>
                              <p:par>
                                <p:cTn id="34" presetID="12" presetClass="entr" presetSubtype="8" fill="hold" grpId="0" nodeType="withEffect">
                                  <p:stCondLst>
                                    <p:cond delay="0"/>
                                  </p:stCondLst>
                                  <p:childTnLst>
                                    <p:set>
                                      <p:cBhvr>
                                        <p:cTn id="35" dur="1" fill="hold">
                                          <p:stCondLst>
                                            <p:cond delay="0"/>
                                          </p:stCondLst>
                                        </p:cTn>
                                        <p:tgtEl>
                                          <p:spTgt spid="16387">
                                            <p:txEl>
                                              <p:pRg st="7" end="7"/>
                                            </p:txEl>
                                          </p:spTgt>
                                        </p:tgtEl>
                                        <p:attrNameLst>
                                          <p:attrName>style.visibility</p:attrName>
                                        </p:attrNameLst>
                                      </p:cBhvr>
                                      <p:to>
                                        <p:strVal val="visible"/>
                                      </p:to>
                                    </p:set>
                                    <p:animEffect transition="in" filter="slide(fromLeft)">
                                      <p:cBhvr>
                                        <p:cTn id="36" dur="500"/>
                                        <p:tgtEl>
                                          <p:spTgt spid="16387">
                                            <p:txEl>
                                              <p:pRg st="7" end="7"/>
                                            </p:txEl>
                                          </p:spTgt>
                                        </p:tgtEl>
                                      </p:cBhvr>
                                    </p:animEffect>
                                  </p:childTnLst>
                                  <p:subTnLst>
                                    <p:animClr clrSpc="rgb" dir="cw">
                                      <p:cBhvr override="childStyle">
                                        <p:cTn dur="1" fill="hold" display="0" masterRel="nextClick" afterEffect="1"/>
                                        <p:tgtEl>
                                          <p:spTgt spid="16387">
                                            <p:txEl>
                                              <p:pRg st="7" end="7"/>
                                            </p:txEl>
                                          </p:spTgt>
                                        </p:tgtEl>
                                        <p:attrNameLst>
                                          <p:attrName>ppt_c</p:attrName>
                                        </p:attrNameLst>
                                      </p:cBhvr>
                                      <p:to>
                                        <a:schemeClr val="hlink"/>
                                      </p:to>
                                    </p:animClr>
                                  </p:subTnLst>
                                </p:cTn>
                              </p:par>
                              <p:par>
                                <p:cTn id="37" presetID="12" presetClass="entr" presetSubtype="8" fill="hold" grpId="0" nodeType="withEffect">
                                  <p:stCondLst>
                                    <p:cond delay="0"/>
                                  </p:stCondLst>
                                  <p:childTnLst>
                                    <p:set>
                                      <p:cBhvr>
                                        <p:cTn id="38" dur="1" fill="hold">
                                          <p:stCondLst>
                                            <p:cond delay="0"/>
                                          </p:stCondLst>
                                        </p:cTn>
                                        <p:tgtEl>
                                          <p:spTgt spid="16387">
                                            <p:txEl>
                                              <p:pRg st="8" end="8"/>
                                            </p:txEl>
                                          </p:spTgt>
                                        </p:tgtEl>
                                        <p:attrNameLst>
                                          <p:attrName>style.visibility</p:attrName>
                                        </p:attrNameLst>
                                      </p:cBhvr>
                                      <p:to>
                                        <p:strVal val="visible"/>
                                      </p:to>
                                    </p:set>
                                    <p:animEffect transition="in" filter="slide(fromLeft)">
                                      <p:cBhvr>
                                        <p:cTn id="39" dur="500"/>
                                        <p:tgtEl>
                                          <p:spTgt spid="16387">
                                            <p:txEl>
                                              <p:pRg st="8" end="8"/>
                                            </p:txEl>
                                          </p:spTgt>
                                        </p:tgtEl>
                                      </p:cBhvr>
                                    </p:animEffect>
                                  </p:childTnLst>
                                  <p:subTnLst>
                                    <p:animClr clrSpc="rgb" dir="cw">
                                      <p:cBhvr override="childStyle">
                                        <p:cTn dur="1" fill="hold" display="0" masterRel="nextClick" afterEffect="1"/>
                                        <p:tgtEl>
                                          <p:spTgt spid="16387">
                                            <p:txEl>
                                              <p:pRg st="8" end="8"/>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3074"/>
          <p:cNvSpPr>
            <a:spLocks noGrp="1" noChangeArrowheads="1"/>
          </p:cNvSpPr>
          <p:nvPr>
            <p:ph type="title"/>
          </p:nvPr>
        </p:nvSpPr>
        <p:spPr>
          <a:xfrm>
            <a:off x="1143000" y="427038"/>
            <a:ext cx="7848600" cy="1431925"/>
          </a:xfrm>
        </p:spPr>
        <p:txBody>
          <a:bodyPr>
            <a:normAutofit/>
          </a:bodyPr>
          <a:lstStyle/>
          <a:p>
            <a:r>
              <a:rPr lang="pl-PL" b="1" i="1">
                <a:latin typeface="Times New Roman" charset="0"/>
                <a:cs typeface="Times New Roman" charset="0"/>
              </a:rPr>
              <a:t>Pacjent o łagodnym przebiegu psychozy (stabilny):</a:t>
            </a:r>
          </a:p>
        </p:txBody>
      </p:sp>
      <p:sp>
        <p:nvSpPr>
          <p:cNvPr id="196611" name="Rectangle 3075"/>
          <p:cNvSpPr>
            <a:spLocks noGrp="1" noChangeArrowheads="1"/>
          </p:cNvSpPr>
          <p:nvPr>
            <p:ph idx="1"/>
          </p:nvPr>
        </p:nvSpPr>
        <p:spPr>
          <a:xfrm>
            <a:off x="571472" y="1785926"/>
            <a:ext cx="8183880" cy="4187952"/>
          </a:xfrm>
        </p:spPr>
        <p:txBody>
          <a:bodyPr/>
          <a:lstStyle/>
          <a:p>
            <a:pPr>
              <a:lnSpc>
                <a:spcPct val="90000"/>
              </a:lnSpc>
            </a:pPr>
            <a:endParaRPr lang="pl-PL" dirty="0">
              <a:latin typeface="Times New Roman" charset="0"/>
              <a:cs typeface="Times New Roman" charset="0"/>
            </a:endParaRPr>
          </a:p>
          <a:p>
            <a:pPr>
              <a:lnSpc>
                <a:spcPct val="90000"/>
              </a:lnSpc>
            </a:pPr>
            <a:r>
              <a:rPr lang="pl-PL" dirty="0">
                <a:latin typeface="Times New Roman" charset="0"/>
                <a:cs typeface="Times New Roman" charset="0"/>
              </a:rPr>
              <a:t>     Ma niewielkie objawy psychozy w okresie poprawy (remisji) lub nie ma ich wtedy wcale</a:t>
            </a:r>
          </a:p>
          <a:p>
            <a:pPr>
              <a:lnSpc>
                <a:spcPct val="90000"/>
              </a:lnSpc>
            </a:pPr>
            <a:r>
              <a:rPr lang="pl-PL" dirty="0">
                <a:latin typeface="Times New Roman" charset="0"/>
                <a:cs typeface="Times New Roman" charset="0"/>
              </a:rPr>
              <a:t>    Miał tylko jeden lub dwa epizody psychozy do 45 roku życia</a:t>
            </a:r>
          </a:p>
          <a:p>
            <a:pPr>
              <a:lnSpc>
                <a:spcPct val="90000"/>
              </a:lnSpc>
            </a:pPr>
            <a:r>
              <a:rPr lang="pl-PL" dirty="0">
                <a:latin typeface="Times New Roman" charset="0"/>
                <a:cs typeface="Times New Roman" charset="0"/>
              </a:rPr>
              <a:t>     Systematycznie przyjmuje zalecone przez psychiatrę leki</a:t>
            </a:r>
          </a:p>
          <a:p>
            <a:pPr>
              <a:lnSpc>
                <a:spcPct val="90000"/>
              </a:lnSpc>
            </a:pPr>
            <a:endParaRPr lang="pl-PL" dirty="0">
              <a:latin typeface="Times New Roman" charset="0"/>
            </a:endParaRPr>
          </a:p>
        </p:txBody>
      </p:sp>
      <p:sp>
        <p:nvSpPr>
          <p:cNvPr id="4" name="Symbol zastępczy numeru slajdu 5"/>
          <p:cNvSpPr>
            <a:spLocks noGrp="1"/>
          </p:cNvSpPr>
          <p:nvPr>
            <p:ph type="sldNum" sz="quarter" idx="12"/>
          </p:nvPr>
        </p:nvSpPr>
        <p:spPr/>
        <p:txBody>
          <a:bodyPr/>
          <a:lstStyle/>
          <a:p>
            <a:fld id="{56A4F588-B80E-417A-AA62-1F6AA473300A}" type="slidenum">
              <a:rPr lang="pl-PL"/>
              <a:pPr/>
              <a:t>17</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barn(outHorizontal)">
                                      <p:cBhvr>
                                        <p:cTn id="7" dur="500"/>
                                        <p:tgtEl>
                                          <p:spTgt spid="196610"/>
                                        </p:tgtEl>
                                      </p:cBhvr>
                                    </p:animEffect>
                                  </p:childTnLst>
                                  <p:subTnLst>
                                    <p:animClr clrSpc="rgb" dir="cw">
                                      <p:cBhvr override="childStyle">
                                        <p:cTn dur="1" fill="hold" display="0" masterRel="nextClick" afterEffect="1"/>
                                        <p:tgtEl>
                                          <p:spTgt spid="196610"/>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barn(outHorizontal)">
                                      <p:cBhvr>
                                        <p:cTn id="12" dur="500"/>
                                        <p:tgtEl>
                                          <p:spTgt spid="196611">
                                            <p:txEl>
                                              <p:pRg st="1" end="1"/>
                                            </p:txEl>
                                          </p:spTgt>
                                        </p:tgtEl>
                                      </p:cBhvr>
                                    </p:animEffect>
                                  </p:childTnLst>
                                  <p:subTnLst>
                                    <p:animClr clrSpc="rgb" dir="cw">
                                      <p:cBhvr override="childStyle">
                                        <p:cTn dur="1" fill="hold" display="0" masterRel="nextClick" afterEffect="1"/>
                                        <p:tgtEl>
                                          <p:spTgt spid="196611">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96611">
                                            <p:txEl>
                                              <p:pRg st="2" end="2"/>
                                            </p:txEl>
                                          </p:spTgt>
                                        </p:tgtEl>
                                        <p:attrNameLst>
                                          <p:attrName>style.visibility</p:attrName>
                                        </p:attrNameLst>
                                      </p:cBhvr>
                                      <p:to>
                                        <p:strVal val="visible"/>
                                      </p:to>
                                    </p:set>
                                    <p:animEffect transition="in" filter="barn(outHorizontal)">
                                      <p:cBhvr>
                                        <p:cTn id="17" dur="500"/>
                                        <p:tgtEl>
                                          <p:spTgt spid="196611">
                                            <p:txEl>
                                              <p:pRg st="2" end="2"/>
                                            </p:txEl>
                                          </p:spTgt>
                                        </p:tgtEl>
                                      </p:cBhvr>
                                    </p:animEffect>
                                  </p:childTnLst>
                                  <p:subTnLst>
                                    <p:animClr clrSpc="rgb" dir="cw">
                                      <p:cBhvr override="childStyle">
                                        <p:cTn dur="1" fill="hold" display="0" masterRel="nextClick" afterEffect="1"/>
                                        <p:tgtEl>
                                          <p:spTgt spid="196611">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196611">
                                            <p:txEl>
                                              <p:pRg st="3" end="3"/>
                                            </p:txEl>
                                          </p:spTgt>
                                        </p:tgtEl>
                                        <p:attrNameLst>
                                          <p:attrName>style.visibility</p:attrName>
                                        </p:attrNameLst>
                                      </p:cBhvr>
                                      <p:to>
                                        <p:strVal val="visible"/>
                                      </p:to>
                                    </p:set>
                                    <p:animEffect transition="in" filter="barn(outHorizontal)">
                                      <p:cBhvr>
                                        <p:cTn id="22" dur="500"/>
                                        <p:tgtEl>
                                          <p:spTgt spid="196611">
                                            <p:txEl>
                                              <p:pRg st="3" end="3"/>
                                            </p:txEl>
                                          </p:spTgt>
                                        </p:tgtEl>
                                      </p:cBhvr>
                                    </p:animEffect>
                                  </p:childTnLst>
                                  <p:subTnLst>
                                    <p:animClr clrSpc="rgb" dir="cw">
                                      <p:cBhvr override="childStyle">
                                        <p:cTn dur="1" fill="hold" display="0" masterRel="nextClick" afterEffect="1"/>
                                        <p:tgtEl>
                                          <p:spTgt spid="196611">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utoUpdateAnimBg="0"/>
      <p:bldP spid="19661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050"/>
          <p:cNvSpPr>
            <a:spLocks noGrp="1" noChangeArrowheads="1"/>
          </p:cNvSpPr>
          <p:nvPr>
            <p:ph type="title"/>
          </p:nvPr>
        </p:nvSpPr>
        <p:spPr>
          <a:xfrm>
            <a:off x="685800" y="404813"/>
            <a:ext cx="7772400" cy="1554162"/>
          </a:xfrm>
        </p:spPr>
        <p:txBody>
          <a:bodyPr/>
          <a:lstStyle/>
          <a:p>
            <a:r>
              <a:rPr lang="pl-PL" sz="2500" b="1" i="1">
                <a:latin typeface="Times New Roman" charset="0"/>
                <a:cs typeface="Times New Roman" charset="0"/>
              </a:rPr>
              <a:t>Pacjent o średnim przebiegu psychozy (często stabilny):</a:t>
            </a:r>
            <a:r>
              <a:rPr lang="pl-PL" sz="2500">
                <a:latin typeface="Times New Roman" charset="0"/>
                <a:cs typeface="Times New Roman" charset="0"/>
              </a:rPr>
              <a:t/>
            </a:r>
            <a:br>
              <a:rPr lang="pl-PL" sz="2500">
                <a:latin typeface="Times New Roman" charset="0"/>
                <a:cs typeface="Times New Roman" charset="0"/>
              </a:rPr>
            </a:br>
            <a:endParaRPr lang="pl-PL" sz="2500">
              <a:latin typeface="Times New Roman" charset="0"/>
              <a:cs typeface="Times New Roman" charset="0"/>
            </a:endParaRPr>
          </a:p>
        </p:txBody>
      </p:sp>
      <p:sp>
        <p:nvSpPr>
          <p:cNvPr id="197635" name="Rectangle 2051"/>
          <p:cNvSpPr>
            <a:spLocks noGrp="1" noChangeArrowheads="1"/>
          </p:cNvSpPr>
          <p:nvPr>
            <p:ph idx="1"/>
          </p:nvPr>
        </p:nvSpPr>
        <p:spPr>
          <a:xfrm>
            <a:off x="500034" y="2285992"/>
            <a:ext cx="8183880" cy="4187952"/>
          </a:xfrm>
        </p:spPr>
        <p:txBody>
          <a:bodyPr/>
          <a:lstStyle/>
          <a:p>
            <a:pPr>
              <a:lnSpc>
                <a:spcPct val="90000"/>
              </a:lnSpc>
            </a:pPr>
            <a:r>
              <a:rPr lang="pl-PL" dirty="0">
                <a:latin typeface="Times New Roman" charset="0"/>
                <a:cs typeface="Times New Roman" charset="0"/>
              </a:rPr>
              <a:t>  Miał kilka epizodów psychozy przed 45 rokiem życia, zwykle w okresie zwiększonego stresu</a:t>
            </a:r>
          </a:p>
          <a:p>
            <a:pPr>
              <a:lnSpc>
                <a:spcPct val="90000"/>
              </a:lnSpc>
            </a:pPr>
            <a:r>
              <a:rPr lang="pl-PL" dirty="0" smtClean="0">
                <a:latin typeface="Times New Roman" charset="0"/>
                <a:cs typeface="Times New Roman" charset="0"/>
              </a:rPr>
              <a:t>Ma </a:t>
            </a:r>
            <a:r>
              <a:rPr lang="pl-PL" dirty="0">
                <a:latin typeface="Times New Roman" charset="0"/>
                <a:cs typeface="Times New Roman" charset="0"/>
              </a:rPr>
              <a:t>pewne, umiarkowane objawy pomiędzy epizodami (w okresie remisji)</a:t>
            </a:r>
          </a:p>
          <a:p>
            <a:pPr>
              <a:lnSpc>
                <a:spcPct val="90000"/>
              </a:lnSpc>
            </a:pPr>
            <a:r>
              <a:rPr lang="pl-PL" dirty="0" smtClean="0">
                <a:latin typeface="Times New Roman" charset="0"/>
                <a:cs typeface="Times New Roman" charset="0"/>
              </a:rPr>
              <a:t>Rzadko </a:t>
            </a:r>
            <a:r>
              <a:rPr lang="pl-PL" dirty="0">
                <a:latin typeface="Times New Roman" charset="0"/>
                <a:cs typeface="Times New Roman" charset="0"/>
              </a:rPr>
              <a:t>zdarzają mu się okresy kiedy nie przyjmuje leków, lub przyjmuje je niesystematycznie</a:t>
            </a:r>
          </a:p>
          <a:p>
            <a:pPr>
              <a:lnSpc>
                <a:spcPct val="90000"/>
              </a:lnSpc>
            </a:pPr>
            <a:endParaRPr lang="pl-PL" dirty="0">
              <a:latin typeface="Times New Roman" charset="0"/>
            </a:endParaRPr>
          </a:p>
        </p:txBody>
      </p:sp>
      <p:sp>
        <p:nvSpPr>
          <p:cNvPr id="4" name="Symbol zastępczy numeru slajdu 5"/>
          <p:cNvSpPr>
            <a:spLocks noGrp="1"/>
          </p:cNvSpPr>
          <p:nvPr>
            <p:ph type="sldNum" sz="quarter" idx="12"/>
          </p:nvPr>
        </p:nvSpPr>
        <p:spPr/>
        <p:txBody>
          <a:bodyPr/>
          <a:lstStyle/>
          <a:p>
            <a:fld id="{FC2CE30C-00BA-439B-802B-9A997E920963}" type="slidenum">
              <a:rPr lang="pl-PL"/>
              <a:pPr/>
              <a:t>18</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barn(outHorizontal)">
                                      <p:cBhvr>
                                        <p:cTn id="7" dur="500"/>
                                        <p:tgtEl>
                                          <p:spTgt spid="197634"/>
                                        </p:tgtEl>
                                      </p:cBhvr>
                                    </p:animEffect>
                                  </p:childTnLst>
                                  <p:subTnLst>
                                    <p:animClr clrSpc="rgb" dir="cw">
                                      <p:cBhvr override="childStyle">
                                        <p:cTn dur="1" fill="hold" display="0" masterRel="nextClick" afterEffect="1"/>
                                        <p:tgtEl>
                                          <p:spTgt spid="197634"/>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97635">
                                            <p:txEl>
                                              <p:pRg st="0" end="0"/>
                                            </p:txEl>
                                          </p:spTgt>
                                        </p:tgtEl>
                                        <p:attrNameLst>
                                          <p:attrName>style.visibility</p:attrName>
                                        </p:attrNameLst>
                                      </p:cBhvr>
                                      <p:to>
                                        <p:strVal val="visible"/>
                                      </p:to>
                                    </p:set>
                                    <p:animEffect transition="in" filter="barn(outHorizontal)">
                                      <p:cBhvr>
                                        <p:cTn id="12" dur="500"/>
                                        <p:tgtEl>
                                          <p:spTgt spid="197635">
                                            <p:txEl>
                                              <p:pRg st="0" end="0"/>
                                            </p:txEl>
                                          </p:spTgt>
                                        </p:tgtEl>
                                      </p:cBhvr>
                                    </p:animEffect>
                                  </p:childTnLst>
                                  <p:subTnLst>
                                    <p:animClr clrSpc="rgb" dir="cw">
                                      <p:cBhvr override="childStyle">
                                        <p:cTn dur="1" fill="hold" display="0" masterRel="nextClick" afterEffect="1"/>
                                        <p:tgtEl>
                                          <p:spTgt spid="197635">
                                            <p:txEl>
                                              <p:pRg st="0" end="0"/>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97635">
                                            <p:txEl>
                                              <p:pRg st="1" end="1"/>
                                            </p:txEl>
                                          </p:spTgt>
                                        </p:tgtEl>
                                        <p:attrNameLst>
                                          <p:attrName>style.visibility</p:attrName>
                                        </p:attrNameLst>
                                      </p:cBhvr>
                                      <p:to>
                                        <p:strVal val="visible"/>
                                      </p:to>
                                    </p:set>
                                    <p:animEffect transition="in" filter="barn(outHorizontal)">
                                      <p:cBhvr>
                                        <p:cTn id="17" dur="500"/>
                                        <p:tgtEl>
                                          <p:spTgt spid="197635">
                                            <p:txEl>
                                              <p:pRg st="1" end="1"/>
                                            </p:txEl>
                                          </p:spTgt>
                                        </p:tgtEl>
                                      </p:cBhvr>
                                    </p:animEffect>
                                  </p:childTnLst>
                                  <p:subTnLst>
                                    <p:animClr clrSpc="rgb" dir="cw">
                                      <p:cBhvr override="childStyle">
                                        <p:cTn dur="1" fill="hold" display="0" masterRel="nextClick" afterEffect="1"/>
                                        <p:tgtEl>
                                          <p:spTgt spid="197635">
                                            <p:txEl>
                                              <p:pRg st="1" end="1"/>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197635">
                                            <p:txEl>
                                              <p:pRg st="2" end="2"/>
                                            </p:txEl>
                                          </p:spTgt>
                                        </p:tgtEl>
                                        <p:attrNameLst>
                                          <p:attrName>style.visibility</p:attrName>
                                        </p:attrNameLst>
                                      </p:cBhvr>
                                      <p:to>
                                        <p:strVal val="visible"/>
                                      </p:to>
                                    </p:set>
                                    <p:animEffect transition="in" filter="barn(outHorizontal)">
                                      <p:cBhvr>
                                        <p:cTn id="22" dur="500"/>
                                        <p:tgtEl>
                                          <p:spTgt spid="197635">
                                            <p:txEl>
                                              <p:pRg st="2" end="2"/>
                                            </p:txEl>
                                          </p:spTgt>
                                        </p:tgtEl>
                                      </p:cBhvr>
                                    </p:animEffect>
                                  </p:childTnLst>
                                  <p:subTnLst>
                                    <p:animClr clrSpc="rgb" dir="cw">
                                      <p:cBhvr override="childStyle">
                                        <p:cTn dur="1" fill="hold" display="0" masterRel="nextClick" afterEffect="1"/>
                                        <p:tgtEl>
                                          <p:spTgt spid="197635">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autoUpdateAnimBg="0"/>
      <p:bldP spid="1976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3074"/>
          <p:cNvSpPr>
            <a:spLocks noGrp="1" noChangeArrowheads="1"/>
          </p:cNvSpPr>
          <p:nvPr>
            <p:ph type="title"/>
          </p:nvPr>
        </p:nvSpPr>
        <p:spPr>
          <a:xfrm>
            <a:off x="685800" y="404813"/>
            <a:ext cx="7772400" cy="1554162"/>
          </a:xfrm>
        </p:spPr>
        <p:txBody>
          <a:bodyPr/>
          <a:lstStyle/>
          <a:p>
            <a:r>
              <a:rPr lang="pl-PL" sz="2500" b="1" i="1">
                <a:latin typeface="Times New Roman" charset="0"/>
                <a:cs typeface="Times New Roman" charset="0"/>
              </a:rPr>
              <a:t>Pacjent z ciężkim przebiegiem psychozy (niestabilny):</a:t>
            </a:r>
            <a:r>
              <a:rPr lang="pl-PL" sz="2500">
                <a:latin typeface="Times New Roman" charset="0"/>
                <a:cs typeface="Times New Roman" charset="0"/>
              </a:rPr>
              <a:t/>
            </a:r>
            <a:br>
              <a:rPr lang="pl-PL" sz="2500">
                <a:latin typeface="Times New Roman" charset="0"/>
                <a:cs typeface="Times New Roman" charset="0"/>
              </a:rPr>
            </a:br>
            <a:endParaRPr lang="pl-PL" sz="2500">
              <a:latin typeface="Times New Roman" charset="0"/>
              <a:cs typeface="Times New Roman" charset="0"/>
            </a:endParaRPr>
          </a:p>
        </p:txBody>
      </p:sp>
      <p:sp>
        <p:nvSpPr>
          <p:cNvPr id="198659" name="Rectangle 3075"/>
          <p:cNvSpPr>
            <a:spLocks noGrp="1" noChangeArrowheads="1"/>
          </p:cNvSpPr>
          <p:nvPr>
            <p:ph idx="1"/>
          </p:nvPr>
        </p:nvSpPr>
        <p:spPr>
          <a:xfrm>
            <a:off x="428596" y="2285992"/>
            <a:ext cx="8183880" cy="4187952"/>
          </a:xfrm>
        </p:spPr>
        <p:txBody>
          <a:bodyPr/>
          <a:lstStyle/>
          <a:p>
            <a:pPr>
              <a:lnSpc>
                <a:spcPct val="90000"/>
              </a:lnSpc>
            </a:pPr>
            <a:r>
              <a:rPr lang="pl-PL" sz="2800" dirty="0" smtClean="0">
                <a:latin typeface="Times New Roman" charset="0"/>
                <a:cs typeface="Times New Roman" charset="0"/>
              </a:rPr>
              <a:t>Nawroty </a:t>
            </a:r>
            <a:r>
              <a:rPr lang="pl-PL" sz="2800" dirty="0">
                <a:latin typeface="Times New Roman" charset="0"/>
                <a:cs typeface="Times New Roman" charset="0"/>
              </a:rPr>
              <a:t>występują często, nawet co kilka miesięcy</a:t>
            </a:r>
          </a:p>
          <a:p>
            <a:pPr>
              <a:lnSpc>
                <a:spcPct val="90000"/>
              </a:lnSpc>
            </a:pPr>
            <a:r>
              <a:rPr lang="pl-PL" sz="2800" dirty="0" smtClean="0">
                <a:latin typeface="Times New Roman" charset="0"/>
                <a:cs typeface="Times New Roman" charset="0"/>
              </a:rPr>
              <a:t>W </a:t>
            </a:r>
            <a:r>
              <a:rPr lang="pl-PL" sz="2800" dirty="0">
                <a:latin typeface="Times New Roman" charset="0"/>
                <a:cs typeface="Times New Roman" charset="0"/>
              </a:rPr>
              <a:t>okresie remisji występują wyraźne objawy, które zakłócają codzienne funkcjonowanie</a:t>
            </a:r>
          </a:p>
          <a:p>
            <a:pPr>
              <a:lnSpc>
                <a:spcPct val="90000"/>
              </a:lnSpc>
            </a:pPr>
            <a:r>
              <a:rPr lang="pl-PL" sz="2800" dirty="0" smtClean="0">
                <a:latin typeface="Times New Roman" charset="0"/>
                <a:cs typeface="Times New Roman" charset="0"/>
              </a:rPr>
              <a:t>Zwykle </a:t>
            </a:r>
            <a:r>
              <a:rPr lang="pl-PL" sz="2800" dirty="0">
                <a:latin typeface="Times New Roman" charset="0"/>
                <a:cs typeface="Times New Roman" charset="0"/>
              </a:rPr>
              <a:t>nie bierze zaleconych mu leków, sprzeciwia się dalszemu leczeniu</a:t>
            </a:r>
          </a:p>
          <a:p>
            <a:pPr>
              <a:lnSpc>
                <a:spcPct val="90000"/>
              </a:lnSpc>
            </a:pPr>
            <a:r>
              <a:rPr lang="pl-PL" sz="2800" dirty="0" smtClean="0">
                <a:latin typeface="Times New Roman" charset="0"/>
                <a:cs typeface="Times New Roman" charset="0"/>
              </a:rPr>
              <a:t> </a:t>
            </a:r>
            <a:r>
              <a:rPr lang="pl-PL" sz="2800" dirty="0">
                <a:latin typeface="Times New Roman" charset="0"/>
                <a:cs typeface="Times New Roman" charset="0"/>
              </a:rPr>
              <a:t>Ma dodatkowe problemy psychiczne (np. nadużywanie alkoholu, czy narkotyków) lub somatyczne (dodatkowe choroby np. serca, czy nerek), które utrudniają mu powrót do zdrowia.</a:t>
            </a:r>
          </a:p>
          <a:p>
            <a:pPr>
              <a:lnSpc>
                <a:spcPct val="90000"/>
              </a:lnSpc>
            </a:pPr>
            <a:endParaRPr lang="pl-PL" sz="2800" dirty="0">
              <a:latin typeface="Times New Roman" charset="0"/>
            </a:endParaRPr>
          </a:p>
        </p:txBody>
      </p:sp>
      <p:sp>
        <p:nvSpPr>
          <p:cNvPr id="4" name="Symbol zastępczy numeru slajdu 5"/>
          <p:cNvSpPr>
            <a:spLocks noGrp="1"/>
          </p:cNvSpPr>
          <p:nvPr>
            <p:ph type="sldNum" sz="quarter" idx="12"/>
          </p:nvPr>
        </p:nvSpPr>
        <p:spPr/>
        <p:txBody>
          <a:bodyPr/>
          <a:lstStyle/>
          <a:p>
            <a:fld id="{ED1E8110-9A46-496C-9389-F38FD21B4F9F}" type="slidenum">
              <a:rPr lang="pl-PL"/>
              <a:pPr/>
              <a:t>19</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98658"/>
                                        </p:tgtEl>
                                        <p:attrNameLst>
                                          <p:attrName>style.visibility</p:attrName>
                                        </p:attrNameLst>
                                      </p:cBhvr>
                                      <p:to>
                                        <p:strVal val="visible"/>
                                      </p:to>
                                    </p:set>
                                    <p:animEffect transition="in" filter="barn(outHorizontal)">
                                      <p:cBhvr>
                                        <p:cTn id="7" dur="500"/>
                                        <p:tgtEl>
                                          <p:spTgt spid="198658"/>
                                        </p:tgtEl>
                                      </p:cBhvr>
                                    </p:animEffect>
                                  </p:childTnLst>
                                  <p:subTnLst>
                                    <p:animClr clrSpc="rgb" dir="cw">
                                      <p:cBhvr override="childStyle">
                                        <p:cTn dur="1" fill="hold" display="0" masterRel="nextClick" afterEffect="1"/>
                                        <p:tgtEl>
                                          <p:spTgt spid="198658"/>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98659">
                                            <p:txEl>
                                              <p:pRg st="0" end="0"/>
                                            </p:txEl>
                                          </p:spTgt>
                                        </p:tgtEl>
                                        <p:attrNameLst>
                                          <p:attrName>style.visibility</p:attrName>
                                        </p:attrNameLst>
                                      </p:cBhvr>
                                      <p:to>
                                        <p:strVal val="visible"/>
                                      </p:to>
                                    </p:set>
                                    <p:animEffect transition="in" filter="barn(outHorizontal)">
                                      <p:cBhvr>
                                        <p:cTn id="12" dur="500"/>
                                        <p:tgtEl>
                                          <p:spTgt spid="198659">
                                            <p:txEl>
                                              <p:pRg st="0" end="0"/>
                                            </p:txEl>
                                          </p:spTgt>
                                        </p:tgtEl>
                                      </p:cBhvr>
                                    </p:animEffect>
                                  </p:childTnLst>
                                  <p:subTnLst>
                                    <p:animClr clrSpc="rgb" dir="cw">
                                      <p:cBhvr override="childStyle">
                                        <p:cTn dur="1" fill="hold" display="0" masterRel="nextClick" afterEffect="1"/>
                                        <p:tgtEl>
                                          <p:spTgt spid="198659">
                                            <p:txEl>
                                              <p:pRg st="0" end="0"/>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98659">
                                            <p:txEl>
                                              <p:pRg st="1" end="1"/>
                                            </p:txEl>
                                          </p:spTgt>
                                        </p:tgtEl>
                                        <p:attrNameLst>
                                          <p:attrName>style.visibility</p:attrName>
                                        </p:attrNameLst>
                                      </p:cBhvr>
                                      <p:to>
                                        <p:strVal val="visible"/>
                                      </p:to>
                                    </p:set>
                                    <p:animEffect transition="in" filter="barn(outHorizontal)">
                                      <p:cBhvr>
                                        <p:cTn id="17" dur="500"/>
                                        <p:tgtEl>
                                          <p:spTgt spid="198659">
                                            <p:txEl>
                                              <p:pRg st="1" end="1"/>
                                            </p:txEl>
                                          </p:spTgt>
                                        </p:tgtEl>
                                      </p:cBhvr>
                                    </p:animEffect>
                                  </p:childTnLst>
                                  <p:subTnLst>
                                    <p:animClr clrSpc="rgb" dir="cw">
                                      <p:cBhvr override="childStyle">
                                        <p:cTn dur="1" fill="hold" display="0" masterRel="nextClick" afterEffect="1"/>
                                        <p:tgtEl>
                                          <p:spTgt spid="198659">
                                            <p:txEl>
                                              <p:pRg st="1" end="1"/>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198659">
                                            <p:txEl>
                                              <p:pRg st="2" end="2"/>
                                            </p:txEl>
                                          </p:spTgt>
                                        </p:tgtEl>
                                        <p:attrNameLst>
                                          <p:attrName>style.visibility</p:attrName>
                                        </p:attrNameLst>
                                      </p:cBhvr>
                                      <p:to>
                                        <p:strVal val="visible"/>
                                      </p:to>
                                    </p:set>
                                    <p:animEffect transition="in" filter="barn(outHorizontal)">
                                      <p:cBhvr>
                                        <p:cTn id="22" dur="500"/>
                                        <p:tgtEl>
                                          <p:spTgt spid="198659">
                                            <p:txEl>
                                              <p:pRg st="2" end="2"/>
                                            </p:txEl>
                                          </p:spTgt>
                                        </p:tgtEl>
                                      </p:cBhvr>
                                    </p:animEffect>
                                  </p:childTnLst>
                                  <p:subTnLst>
                                    <p:animClr clrSpc="rgb" dir="cw">
                                      <p:cBhvr override="childStyle">
                                        <p:cTn dur="1" fill="hold" display="0" masterRel="nextClick" afterEffect="1"/>
                                        <p:tgtEl>
                                          <p:spTgt spid="198659">
                                            <p:txEl>
                                              <p:pRg st="2" end="2"/>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198659">
                                            <p:txEl>
                                              <p:pRg st="3" end="3"/>
                                            </p:txEl>
                                          </p:spTgt>
                                        </p:tgtEl>
                                        <p:attrNameLst>
                                          <p:attrName>style.visibility</p:attrName>
                                        </p:attrNameLst>
                                      </p:cBhvr>
                                      <p:to>
                                        <p:strVal val="visible"/>
                                      </p:to>
                                    </p:set>
                                    <p:animEffect transition="in" filter="barn(outHorizontal)">
                                      <p:cBhvr>
                                        <p:cTn id="27" dur="500"/>
                                        <p:tgtEl>
                                          <p:spTgt spid="198659">
                                            <p:txEl>
                                              <p:pRg st="3" end="3"/>
                                            </p:txEl>
                                          </p:spTgt>
                                        </p:tgtEl>
                                      </p:cBhvr>
                                    </p:animEffect>
                                  </p:childTnLst>
                                  <p:subTnLst>
                                    <p:animClr clrSpc="rgb" dir="cw">
                                      <p:cBhvr override="childStyle">
                                        <p:cTn dur="1" fill="hold" display="0" masterRel="nextClick" afterEffect="1"/>
                                        <p:tgtEl>
                                          <p:spTgt spid="198659">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autoUpdateAnimBg="0"/>
      <p:bldP spid="19865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5C54D241-DC8C-497E-80D2-FB3E8080491F}" type="slidenum">
              <a:rPr lang="pl-PL"/>
              <a:pPr/>
              <a:t>2</a:t>
            </a:fld>
            <a:endParaRPr lang="pl-PL"/>
          </a:p>
        </p:txBody>
      </p:sp>
      <p:sp>
        <p:nvSpPr>
          <p:cNvPr id="178178" name="Rectangle 1026"/>
          <p:cNvSpPr>
            <a:spLocks noChangeArrowheads="1"/>
          </p:cNvSpPr>
          <p:nvPr/>
        </p:nvSpPr>
        <p:spPr bwMode="auto">
          <a:xfrm>
            <a:off x="1371600" y="609600"/>
            <a:ext cx="7086600" cy="889000"/>
          </a:xfrm>
          <a:prstGeom prst="rect">
            <a:avLst/>
          </a:prstGeom>
          <a:noFill/>
          <a:ln w="9525">
            <a:noFill/>
            <a:miter lim="800000"/>
            <a:headEnd/>
            <a:tailEnd/>
          </a:ln>
          <a:effectLst/>
        </p:spPr>
        <p:txBody>
          <a:bodyPr anchor="ctr"/>
          <a:lstStyle/>
          <a:p>
            <a:r>
              <a:rPr lang="pl-PL" sz="4400">
                <a:solidFill>
                  <a:schemeClr val="tx2"/>
                </a:solidFill>
                <a:latin typeface="Times New Roman" charset="0"/>
              </a:rPr>
              <a:t>Schizofrenia - podstawowe fakty</a:t>
            </a:r>
          </a:p>
        </p:txBody>
      </p:sp>
      <p:sp>
        <p:nvSpPr>
          <p:cNvPr id="178179" name="Rectangle 1027"/>
          <p:cNvSpPr>
            <a:spLocks noChangeArrowheads="1"/>
          </p:cNvSpPr>
          <p:nvPr/>
        </p:nvSpPr>
        <p:spPr bwMode="auto">
          <a:xfrm>
            <a:off x="1371600" y="1981200"/>
            <a:ext cx="7086600" cy="3200400"/>
          </a:xfrm>
          <a:prstGeom prst="rect">
            <a:avLst/>
          </a:prstGeom>
          <a:noFill/>
          <a:ln w="9525">
            <a:noFill/>
            <a:miter lim="800000"/>
            <a:headEnd/>
            <a:tailEnd/>
          </a:ln>
          <a:effectLst/>
        </p:spPr>
        <p:txBody>
          <a:bodyPr/>
          <a:lstStyle/>
          <a:p>
            <a:pPr marL="342900" indent="-342900">
              <a:spcBef>
                <a:spcPct val="20000"/>
              </a:spcBef>
              <a:buClr>
                <a:schemeClr val="tx2"/>
              </a:buClr>
              <a:buSzPct val="90000"/>
              <a:buFont typeface="Symbol" pitchFamily="18" charset="2"/>
              <a:buChar char="¨"/>
            </a:pPr>
            <a:r>
              <a:rPr lang="pl-PL" sz="2800">
                <a:latin typeface="Times New Roman" charset="0"/>
              </a:rPr>
              <a:t>Na schizofrenię choruje co </a:t>
            </a:r>
            <a:r>
              <a:rPr lang="pl-PL" sz="2800">
                <a:solidFill>
                  <a:srgbClr val="FF3300"/>
                </a:solidFill>
                <a:latin typeface="Times New Roman" charset="0"/>
              </a:rPr>
              <a:t>setny</a:t>
            </a:r>
            <a:r>
              <a:rPr lang="pl-PL" sz="2800">
                <a:latin typeface="Times New Roman" charset="0"/>
              </a:rPr>
              <a:t> człowiek</a:t>
            </a:r>
          </a:p>
          <a:p>
            <a:pPr marL="342900" indent="-342900">
              <a:spcBef>
                <a:spcPct val="20000"/>
              </a:spcBef>
              <a:buClr>
                <a:schemeClr val="tx2"/>
              </a:buClr>
              <a:buSzPct val="90000"/>
              <a:buFont typeface="Symbol" pitchFamily="18" charset="2"/>
              <a:buChar char="¨"/>
            </a:pPr>
            <a:r>
              <a:rPr lang="pl-PL" sz="2800">
                <a:latin typeface="Times New Roman" charset="0"/>
              </a:rPr>
              <a:t>typowy wiek zachorowania na schizofrenię to u mężczyzn </a:t>
            </a:r>
            <a:r>
              <a:rPr lang="pl-PL" sz="2800">
                <a:solidFill>
                  <a:srgbClr val="FF3300"/>
                </a:solidFill>
                <a:latin typeface="Times New Roman" charset="0"/>
              </a:rPr>
              <a:t>20-25 lat</a:t>
            </a:r>
            <a:r>
              <a:rPr lang="pl-PL" sz="2800">
                <a:latin typeface="Times New Roman" charset="0"/>
              </a:rPr>
              <a:t>, u kobiet </a:t>
            </a:r>
            <a:r>
              <a:rPr lang="pl-PL" sz="2800">
                <a:solidFill>
                  <a:srgbClr val="FF3300"/>
                </a:solidFill>
                <a:latin typeface="Times New Roman" charset="0"/>
              </a:rPr>
              <a:t>26-35 lat</a:t>
            </a:r>
            <a:endParaRPr lang="pl-PL" sz="2800">
              <a:latin typeface="Times New Roman" charset="0"/>
            </a:endParaRPr>
          </a:p>
          <a:p>
            <a:pPr marL="342900" indent="-342900">
              <a:spcBef>
                <a:spcPct val="20000"/>
              </a:spcBef>
              <a:buClr>
                <a:schemeClr val="tx2"/>
              </a:buClr>
              <a:buSzPct val="90000"/>
              <a:buFont typeface="Symbol" pitchFamily="18" charset="2"/>
              <a:buChar char="¨"/>
            </a:pPr>
            <a:r>
              <a:rPr lang="pl-PL" sz="2800">
                <a:solidFill>
                  <a:srgbClr val="FF3300"/>
                </a:solidFill>
                <a:latin typeface="Times New Roman" charset="0"/>
              </a:rPr>
              <a:t>10%</a:t>
            </a:r>
            <a:r>
              <a:rPr lang="pl-PL" sz="2800">
                <a:latin typeface="Times New Roman" charset="0"/>
              </a:rPr>
              <a:t> osób chorych na schizofrenię ginie śmiercią samobójczą</a:t>
            </a:r>
          </a:p>
          <a:p>
            <a:pPr marL="342900" indent="-342900">
              <a:spcBef>
                <a:spcPct val="20000"/>
              </a:spcBef>
              <a:buClr>
                <a:schemeClr val="tx2"/>
              </a:buClr>
              <a:buSzPct val="90000"/>
              <a:buFont typeface="Symbol" pitchFamily="18" charset="2"/>
              <a:buChar char="¨"/>
            </a:pPr>
            <a:r>
              <a:rPr lang="pl-PL" sz="2800">
                <a:latin typeface="Times New Roman" charset="0"/>
              </a:rPr>
              <a:t>koszty leczenia chorych na schizofrenię to ok.. </a:t>
            </a:r>
            <a:r>
              <a:rPr lang="pl-PL" sz="2800">
                <a:solidFill>
                  <a:srgbClr val="FF3300"/>
                </a:solidFill>
                <a:latin typeface="Times New Roman" charset="0"/>
              </a:rPr>
              <a:t>5%</a:t>
            </a:r>
            <a:r>
              <a:rPr lang="pl-PL" sz="2800">
                <a:latin typeface="Times New Roman" charset="0"/>
              </a:rPr>
              <a:t> wszystkich kosztów opieki medycznej</a:t>
            </a:r>
          </a:p>
          <a:p>
            <a:pPr marL="342900" indent="-342900">
              <a:spcBef>
                <a:spcPct val="20000"/>
              </a:spcBef>
              <a:buClr>
                <a:schemeClr val="tx2"/>
              </a:buClr>
              <a:buSzPct val="90000"/>
              <a:buFont typeface="Symbol" pitchFamily="18" charset="2"/>
              <a:buNone/>
            </a:pPr>
            <a:r>
              <a:rPr lang="pl-PL" sz="2800">
                <a:latin typeface="Times New Roman" charset="0"/>
              </a:rPr>
              <a:t>				</a:t>
            </a:r>
            <a:r>
              <a:rPr lang="pl-PL" sz="2800" i="1">
                <a:solidFill>
                  <a:schemeClr val="folHlink"/>
                </a:solidFill>
                <a:latin typeface="Times New Roman" charset="0"/>
              </a:rPr>
              <a:t>wg NIMH (1997)</a:t>
            </a:r>
            <a:endParaRPr lang="pl-PL" sz="2800">
              <a:latin typeface="Times New Roman"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 calcmode="lin" valueType="num">
                                      <p:cBhvr additive="base">
                                        <p:cTn id="7" dur="500" fill="hold"/>
                                        <p:tgtEl>
                                          <p:spTgt spid="1781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8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8179">
                                            <p:txEl>
                                              <p:pRg st="1" end="1"/>
                                            </p:txEl>
                                          </p:spTgt>
                                        </p:tgtEl>
                                        <p:attrNameLst>
                                          <p:attrName>style.visibility</p:attrName>
                                        </p:attrNameLst>
                                      </p:cBhvr>
                                      <p:to>
                                        <p:strVal val="visible"/>
                                      </p:to>
                                    </p:set>
                                    <p:anim calcmode="lin" valueType="num">
                                      <p:cBhvr additive="base">
                                        <p:cTn id="13" dur="500" fill="hold"/>
                                        <p:tgtEl>
                                          <p:spTgt spid="1781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8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8179">
                                            <p:txEl>
                                              <p:pRg st="2" end="2"/>
                                            </p:txEl>
                                          </p:spTgt>
                                        </p:tgtEl>
                                        <p:attrNameLst>
                                          <p:attrName>style.visibility</p:attrName>
                                        </p:attrNameLst>
                                      </p:cBhvr>
                                      <p:to>
                                        <p:strVal val="visible"/>
                                      </p:to>
                                    </p:set>
                                    <p:anim calcmode="lin" valueType="num">
                                      <p:cBhvr additive="base">
                                        <p:cTn id="19" dur="500" fill="hold"/>
                                        <p:tgtEl>
                                          <p:spTgt spid="1781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8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8179">
                                            <p:txEl>
                                              <p:pRg st="3" end="3"/>
                                            </p:txEl>
                                          </p:spTgt>
                                        </p:tgtEl>
                                        <p:attrNameLst>
                                          <p:attrName>style.visibility</p:attrName>
                                        </p:attrNameLst>
                                      </p:cBhvr>
                                      <p:to>
                                        <p:strVal val="visible"/>
                                      </p:to>
                                    </p:set>
                                    <p:anim calcmode="lin" valueType="num">
                                      <p:cBhvr additive="base">
                                        <p:cTn id="25" dur="500" fill="hold"/>
                                        <p:tgtEl>
                                          <p:spTgt spid="17817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8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8179">
                                            <p:txEl>
                                              <p:pRg st="4" end="4"/>
                                            </p:txEl>
                                          </p:spTgt>
                                        </p:tgtEl>
                                        <p:attrNameLst>
                                          <p:attrName>style.visibility</p:attrName>
                                        </p:attrNameLst>
                                      </p:cBhvr>
                                      <p:to>
                                        <p:strVal val="visible"/>
                                      </p:to>
                                    </p:set>
                                    <p:anim calcmode="lin" valueType="num">
                                      <p:cBhvr additive="base">
                                        <p:cTn id="31" dur="500" fill="hold"/>
                                        <p:tgtEl>
                                          <p:spTgt spid="17817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81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41338"/>
            <a:ext cx="8229600" cy="609600"/>
          </a:xfrm>
        </p:spPr>
        <p:txBody>
          <a:bodyPr>
            <a:normAutofit/>
          </a:bodyPr>
          <a:lstStyle/>
          <a:p>
            <a:r>
              <a:rPr lang="pl-PL" altLang="en-US">
                <a:effectLst>
                  <a:outerShdw blurRad="38100" dist="38100" dir="2700000" algn="tl">
                    <a:srgbClr val="C0C0C0"/>
                  </a:outerShdw>
                </a:effectLst>
                <a:latin typeface="Times New Roman" charset="0"/>
              </a:rPr>
              <a:t>Rokowanie </a:t>
            </a:r>
            <a:endParaRPr lang="en-US" altLang="en-US">
              <a:effectLst>
                <a:outerShdw blurRad="38100" dist="38100" dir="2700000" algn="tl">
                  <a:srgbClr val="C0C0C0"/>
                </a:outerShdw>
              </a:effectLst>
              <a:latin typeface="Times New Roman" charset="0"/>
            </a:endParaRPr>
          </a:p>
        </p:txBody>
      </p:sp>
      <p:sp>
        <p:nvSpPr>
          <p:cNvPr id="19459" name="Rectangle 3"/>
          <p:cNvSpPr>
            <a:spLocks noGrp="1" noChangeArrowheads="1"/>
          </p:cNvSpPr>
          <p:nvPr>
            <p:ph idx="1"/>
          </p:nvPr>
        </p:nvSpPr>
        <p:spPr>
          <a:xfrm>
            <a:off x="428596" y="1643050"/>
            <a:ext cx="8183880" cy="4187952"/>
          </a:xfrm>
        </p:spPr>
        <p:txBody>
          <a:bodyPr/>
          <a:lstStyle/>
          <a:p>
            <a:r>
              <a:rPr lang="en-US" altLang="en-US" sz="3600" dirty="0">
                <a:effectLst>
                  <a:outerShdw blurRad="38100" dist="38100" dir="2700000" algn="tl">
                    <a:srgbClr val="C0C0C0"/>
                  </a:outerShdw>
                </a:effectLst>
                <a:latin typeface="Times New Roman" charset="0"/>
              </a:rPr>
              <a:t>10% </a:t>
            </a:r>
            <a:r>
              <a:rPr lang="pl-PL" altLang="en-US" sz="3600" dirty="0">
                <a:effectLst>
                  <a:outerShdw blurRad="38100" dist="38100" dir="2700000" algn="tl">
                    <a:srgbClr val="C0C0C0"/>
                  </a:outerShdw>
                </a:effectLst>
                <a:latin typeface="Times New Roman" charset="0"/>
              </a:rPr>
              <a:t>prawie ciągłe hospitalizacje</a:t>
            </a:r>
            <a:endParaRPr lang="en-US" altLang="en-US" sz="3600" dirty="0">
              <a:effectLst>
                <a:outerShdw blurRad="38100" dist="38100" dir="2700000" algn="tl">
                  <a:srgbClr val="C0C0C0"/>
                </a:outerShdw>
              </a:effectLst>
              <a:latin typeface="Times New Roman" charset="0"/>
            </a:endParaRPr>
          </a:p>
          <a:p>
            <a:r>
              <a:rPr lang="en-US" altLang="en-US" sz="3600" u="sng" dirty="0">
                <a:effectLst>
                  <a:outerShdw blurRad="38100" dist="38100" dir="2700000" algn="tl">
                    <a:srgbClr val="C0C0C0"/>
                  </a:outerShdw>
                </a:effectLst>
                <a:latin typeface="Times New Roman" charset="0"/>
              </a:rPr>
              <a:t>&lt;</a:t>
            </a:r>
            <a:r>
              <a:rPr lang="en-US" altLang="en-US" sz="3600" dirty="0">
                <a:effectLst>
                  <a:outerShdw blurRad="38100" dist="38100" dir="2700000" algn="tl">
                    <a:srgbClr val="C0C0C0"/>
                  </a:outerShdw>
                </a:effectLst>
                <a:latin typeface="Times New Roman" charset="0"/>
              </a:rPr>
              <a:t> 30% </a:t>
            </a:r>
            <a:r>
              <a:rPr lang="pl-PL" altLang="en-US" sz="3600" dirty="0">
                <a:effectLst>
                  <a:outerShdw blurRad="38100" dist="38100" dir="2700000" algn="tl">
                    <a:srgbClr val="C0C0C0"/>
                  </a:outerShdw>
                </a:effectLst>
                <a:latin typeface="Times New Roman" charset="0"/>
              </a:rPr>
              <a:t>remisje – około 5 lat</a:t>
            </a:r>
            <a:r>
              <a:rPr lang="en-US" altLang="en-US" sz="3600" dirty="0">
                <a:effectLst>
                  <a:outerShdw blurRad="38100" dist="38100" dir="2700000" algn="tl">
                    <a:srgbClr val="C0C0C0"/>
                  </a:outerShdw>
                </a:effectLst>
                <a:latin typeface="Times New Roman" charset="0"/>
              </a:rPr>
              <a:t> </a:t>
            </a:r>
            <a:endParaRPr lang="pl-PL" altLang="en-US" sz="3600" dirty="0">
              <a:effectLst>
                <a:outerShdw blurRad="38100" dist="38100" dir="2700000" algn="tl">
                  <a:srgbClr val="C0C0C0"/>
                </a:outerShdw>
              </a:effectLst>
              <a:latin typeface="Times New Roman" charset="0"/>
            </a:endParaRPr>
          </a:p>
          <a:p>
            <a:r>
              <a:rPr lang="en-US" altLang="en-US" sz="3600" dirty="0">
                <a:effectLst>
                  <a:outerShdw blurRad="38100" dist="38100" dir="2700000" algn="tl">
                    <a:srgbClr val="C0C0C0"/>
                  </a:outerShdw>
                </a:effectLst>
                <a:latin typeface="Times New Roman" charset="0"/>
              </a:rPr>
              <a:t>60% </a:t>
            </a:r>
            <a:r>
              <a:rPr lang="pl-PL" altLang="en-US" sz="3600" dirty="0">
                <a:effectLst>
                  <a:outerShdw blurRad="38100" dist="38100" dir="2700000" algn="tl">
                    <a:srgbClr val="C0C0C0"/>
                  </a:outerShdw>
                </a:effectLst>
                <a:latin typeface="Times New Roman" charset="0"/>
              </a:rPr>
              <a:t>przebieg epizodyczny</a:t>
            </a:r>
            <a:endParaRPr lang="en-US" altLang="en-US" sz="3600" dirty="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62024AEC-8215-4BCE-B639-4E691B0E814F}" type="slidenum">
              <a:rPr lang="pl-PL"/>
              <a:pPr/>
              <a:t>20</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500" fill="hold"/>
                                        <p:tgtEl>
                                          <p:spTgt spid="19459">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945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9459">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9459">
                                            <p:txEl>
                                              <p:pRg st="0" end="0"/>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 calcmode="lin" valueType="num">
                                      <p:cBhvr>
                                        <p:cTn id="15" dur="500" fill="hold"/>
                                        <p:tgtEl>
                                          <p:spTgt spid="19459">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9459">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9459">
                                            <p:txEl>
                                              <p:pRg st="1" end="1"/>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9459">
                                            <p:txEl>
                                              <p:pRg st="1" end="1"/>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9459">
                                            <p:txEl>
                                              <p:pRg st="2" end="2"/>
                                            </p:txEl>
                                          </p:spTgt>
                                        </p:tgtEl>
                                        <p:attrNameLst>
                                          <p:attrName>style.visibility</p:attrName>
                                        </p:attrNameLst>
                                      </p:cBhvr>
                                      <p:to>
                                        <p:strVal val="visible"/>
                                      </p:to>
                                    </p:set>
                                    <p:anim calcmode="lin" valueType="num">
                                      <p:cBhvr>
                                        <p:cTn id="23" dur="500" fill="hold"/>
                                        <p:tgtEl>
                                          <p:spTgt spid="19459">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19459">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9459">
                                            <p:txEl>
                                              <p:pRg st="2" end="2"/>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9459">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541338"/>
            <a:ext cx="8229600" cy="609600"/>
          </a:xfrm>
        </p:spPr>
        <p:txBody>
          <a:bodyPr>
            <a:normAutofit/>
          </a:bodyPr>
          <a:lstStyle/>
          <a:p>
            <a:r>
              <a:rPr lang="pl-PL" altLang="en-US">
                <a:effectLst>
                  <a:outerShdw blurRad="38100" dist="38100" dir="2700000" algn="tl">
                    <a:srgbClr val="C0C0C0"/>
                  </a:outerShdw>
                </a:effectLst>
                <a:latin typeface="Times New Roman" charset="0"/>
              </a:rPr>
              <a:t>Postacie schizofrenii</a:t>
            </a:r>
            <a:endParaRPr lang="en-US" altLang="en-US">
              <a:effectLst>
                <a:outerShdw blurRad="38100" dist="38100" dir="2700000" algn="tl">
                  <a:srgbClr val="C0C0C0"/>
                </a:outerShdw>
              </a:effectLst>
              <a:latin typeface="Times New Roman" charset="0"/>
            </a:endParaRPr>
          </a:p>
        </p:txBody>
      </p:sp>
      <p:sp>
        <p:nvSpPr>
          <p:cNvPr id="20483" name="Rectangle 3"/>
          <p:cNvSpPr>
            <a:spLocks noGrp="1" noChangeArrowheads="1"/>
          </p:cNvSpPr>
          <p:nvPr>
            <p:ph idx="1"/>
          </p:nvPr>
        </p:nvSpPr>
        <p:spPr>
          <a:xfrm>
            <a:off x="428596" y="1669940"/>
            <a:ext cx="8183880" cy="4187952"/>
          </a:xfrm>
        </p:spPr>
        <p:txBody>
          <a:bodyPr/>
          <a:lstStyle/>
          <a:p>
            <a:r>
              <a:rPr lang="pl-PL" altLang="en-US" sz="3600" dirty="0">
                <a:effectLst>
                  <a:outerShdw blurRad="38100" dist="38100" dir="2700000" algn="tl">
                    <a:srgbClr val="C0C0C0"/>
                  </a:outerShdw>
                </a:effectLst>
                <a:latin typeface="Times New Roman" charset="0"/>
              </a:rPr>
              <a:t>Paranoidalna </a:t>
            </a:r>
            <a:endParaRPr lang="en-US" altLang="en-US" sz="3600" dirty="0">
              <a:effectLst>
                <a:outerShdw blurRad="38100" dist="38100" dir="2700000" algn="tl">
                  <a:srgbClr val="C0C0C0"/>
                </a:outerShdw>
              </a:effectLst>
              <a:latin typeface="Times New Roman" charset="0"/>
            </a:endParaRPr>
          </a:p>
          <a:p>
            <a:pPr lvl="1"/>
            <a:r>
              <a:rPr lang="pl-PL" altLang="en-US" sz="3200" dirty="0">
                <a:effectLst>
                  <a:outerShdw blurRad="38100" dist="38100" dir="2700000" algn="tl">
                    <a:srgbClr val="C0C0C0"/>
                  </a:outerShdw>
                </a:effectLst>
                <a:latin typeface="Times New Roman" charset="0"/>
              </a:rPr>
              <a:t>Omamy i urojenia</a:t>
            </a:r>
            <a:endParaRPr lang="en-US" altLang="en-US" sz="3600" dirty="0">
              <a:effectLst>
                <a:outerShdw blurRad="38100" dist="38100" dir="2700000" algn="tl">
                  <a:srgbClr val="C0C0C0"/>
                </a:outerShdw>
              </a:effectLst>
              <a:latin typeface="Times New Roman" charset="0"/>
            </a:endParaRPr>
          </a:p>
          <a:p>
            <a:pPr lvl="1"/>
            <a:r>
              <a:rPr lang="pl-PL" altLang="en-US" sz="3200" dirty="0">
                <a:effectLst>
                  <a:outerShdw blurRad="38100" dist="38100" dir="2700000" algn="tl">
                    <a:srgbClr val="C0C0C0"/>
                  </a:outerShdw>
                </a:effectLst>
                <a:latin typeface="Times New Roman" charset="0"/>
              </a:rPr>
              <a:t>Brak formalnych zaburzeń myślenia</a:t>
            </a:r>
            <a:endParaRPr lang="en-US" altLang="en-US" sz="3200" dirty="0">
              <a:effectLst>
                <a:outerShdw blurRad="38100" dist="38100" dir="2700000" algn="tl">
                  <a:srgbClr val="C0C0C0"/>
                </a:outerShdw>
              </a:effectLst>
              <a:latin typeface="Times New Roman" charset="0"/>
            </a:endParaRPr>
          </a:p>
          <a:p>
            <a:pPr lvl="1"/>
            <a:r>
              <a:rPr lang="pl-PL" altLang="en-US" sz="3200" dirty="0">
                <a:effectLst>
                  <a:outerShdw blurRad="38100" dist="38100" dir="2700000" algn="tl">
                    <a:srgbClr val="C0C0C0"/>
                  </a:outerShdw>
                </a:effectLst>
                <a:latin typeface="Times New Roman" charset="0"/>
              </a:rPr>
              <a:t>Lepsze rokowanie</a:t>
            </a:r>
          </a:p>
          <a:p>
            <a:pPr lvl="1"/>
            <a:r>
              <a:rPr lang="pl-PL" altLang="en-US" sz="3200" dirty="0">
                <a:effectLst>
                  <a:outerShdw blurRad="38100" dist="38100" dir="2700000" algn="tl">
                    <a:srgbClr val="C0C0C0"/>
                  </a:outerShdw>
                </a:effectLst>
                <a:latin typeface="Times New Roman" charset="0"/>
              </a:rPr>
              <a:t>Późniejszy początek</a:t>
            </a:r>
            <a:endParaRPr lang="en-US" altLang="en-US" sz="3200" dirty="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7BC75969-566A-4E9F-9760-FA058C0B786A}" type="slidenum">
              <a:rPr lang="pl-PL"/>
              <a:pPr/>
              <a:t>21</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strips(downRight)">
                                      <p:cBhvr>
                                        <p:cTn id="7" dur="500"/>
                                        <p:tgtEl>
                                          <p:spTgt spid="20483">
                                            <p:txEl>
                                              <p:pRg st="0" end="0"/>
                                            </p:txEl>
                                          </p:spTgt>
                                        </p:tgtEl>
                                      </p:cBhvr>
                                    </p:animEffect>
                                  </p:childTnLst>
                                  <p:subTnLst>
                                    <p:animClr clrSpc="rgb" dir="cw">
                                      <p:cBhvr override="childStyle">
                                        <p:cTn dur="1" fill="hold" display="0" masterRel="nextClick" afterEffect="1"/>
                                        <p:tgtEl>
                                          <p:spTgt spid="2048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strips(downRight)">
                                      <p:cBhvr>
                                        <p:cTn id="12" dur="500"/>
                                        <p:tgtEl>
                                          <p:spTgt spid="20483">
                                            <p:txEl>
                                              <p:pRg st="1" end="1"/>
                                            </p:txEl>
                                          </p:spTgt>
                                        </p:tgtEl>
                                      </p:cBhvr>
                                    </p:animEffect>
                                  </p:childTnLst>
                                  <p:subTnLst>
                                    <p:animClr clrSpc="rgb" dir="cw">
                                      <p:cBhvr override="childStyle">
                                        <p:cTn dur="1" fill="hold" display="0" masterRel="nextClick" afterEffect="1"/>
                                        <p:tgtEl>
                                          <p:spTgt spid="2048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strips(downRight)">
                                      <p:cBhvr>
                                        <p:cTn id="17" dur="500"/>
                                        <p:tgtEl>
                                          <p:spTgt spid="20483">
                                            <p:txEl>
                                              <p:pRg st="2" end="2"/>
                                            </p:txEl>
                                          </p:spTgt>
                                        </p:tgtEl>
                                      </p:cBhvr>
                                    </p:animEffect>
                                  </p:childTnLst>
                                  <p:subTnLst>
                                    <p:animClr clrSpc="rgb" dir="cw">
                                      <p:cBhvr override="childStyle">
                                        <p:cTn dur="1" fill="hold" display="0" masterRel="nextClick" afterEffect="1"/>
                                        <p:tgtEl>
                                          <p:spTgt spid="2048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strips(downRight)">
                                      <p:cBhvr>
                                        <p:cTn id="22" dur="500"/>
                                        <p:tgtEl>
                                          <p:spTgt spid="20483">
                                            <p:txEl>
                                              <p:pRg st="3" end="3"/>
                                            </p:txEl>
                                          </p:spTgt>
                                        </p:tgtEl>
                                      </p:cBhvr>
                                    </p:animEffect>
                                  </p:childTnLst>
                                  <p:subTnLst>
                                    <p:animClr clrSpc="rgb" dir="cw">
                                      <p:cBhvr override="childStyle">
                                        <p:cTn dur="1" fill="hold" display="0" masterRel="nextClick" afterEffect="1"/>
                                        <p:tgtEl>
                                          <p:spTgt spid="20483">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strips(downRight)">
                                      <p:cBhvr>
                                        <p:cTn id="27" dur="500"/>
                                        <p:tgtEl>
                                          <p:spTgt spid="20483">
                                            <p:txEl>
                                              <p:pRg st="4" end="4"/>
                                            </p:txEl>
                                          </p:spTgt>
                                        </p:tgtEl>
                                      </p:cBhvr>
                                    </p:animEffect>
                                  </p:childTnLst>
                                  <p:subTnLst>
                                    <p:animClr clrSpc="rgb" dir="cw">
                                      <p:cBhvr override="childStyle">
                                        <p:cTn dur="1" fill="hold" display="0" masterRel="nextClick" afterEffect="1"/>
                                        <p:tgtEl>
                                          <p:spTgt spid="2048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41338"/>
            <a:ext cx="8229600" cy="609600"/>
          </a:xfrm>
        </p:spPr>
        <p:txBody>
          <a:bodyPr>
            <a:normAutofit/>
          </a:bodyPr>
          <a:lstStyle/>
          <a:p>
            <a:r>
              <a:rPr lang="pl-PL" altLang="en-US">
                <a:effectLst>
                  <a:outerShdw blurRad="38100" dist="38100" dir="2700000" algn="tl">
                    <a:srgbClr val="C0C0C0"/>
                  </a:outerShdw>
                </a:effectLst>
                <a:latin typeface="Times New Roman" charset="0"/>
              </a:rPr>
              <a:t>Postacie schizofrenii</a:t>
            </a:r>
            <a:endParaRPr lang="en-US" altLang="en-US">
              <a:effectLst>
                <a:outerShdw blurRad="38100" dist="38100" dir="2700000" algn="tl">
                  <a:srgbClr val="C0C0C0"/>
                </a:outerShdw>
              </a:effectLst>
              <a:latin typeface="Times New Roman" charset="0"/>
            </a:endParaRPr>
          </a:p>
        </p:txBody>
      </p:sp>
      <p:sp>
        <p:nvSpPr>
          <p:cNvPr id="21507" name="Rectangle 3"/>
          <p:cNvSpPr>
            <a:spLocks noGrp="1" noChangeArrowheads="1"/>
          </p:cNvSpPr>
          <p:nvPr>
            <p:ph idx="1"/>
          </p:nvPr>
        </p:nvSpPr>
        <p:spPr>
          <a:xfrm>
            <a:off x="357158" y="2071678"/>
            <a:ext cx="8183880" cy="4187952"/>
          </a:xfrm>
        </p:spPr>
        <p:txBody>
          <a:bodyPr/>
          <a:lstStyle/>
          <a:p>
            <a:r>
              <a:rPr lang="pl-PL" altLang="en-US" sz="3600" dirty="0">
                <a:effectLst>
                  <a:outerShdw blurRad="38100" dist="38100" dir="2700000" algn="tl">
                    <a:srgbClr val="C0C0C0"/>
                  </a:outerShdw>
                </a:effectLst>
                <a:latin typeface="Times New Roman" charset="0"/>
              </a:rPr>
              <a:t>katatoniczna</a:t>
            </a:r>
            <a:endParaRPr lang="en-US" altLang="en-US" sz="3600" dirty="0">
              <a:effectLst>
                <a:outerShdw blurRad="38100" dist="38100" dir="2700000" algn="tl">
                  <a:srgbClr val="C0C0C0"/>
                </a:outerShdw>
              </a:effectLst>
              <a:latin typeface="Times New Roman" charset="0"/>
            </a:endParaRPr>
          </a:p>
          <a:p>
            <a:pPr lvl="1"/>
            <a:r>
              <a:rPr lang="pl-PL" altLang="en-US" sz="3200" dirty="0">
                <a:effectLst>
                  <a:outerShdw blurRad="38100" dist="38100" dir="2700000" algn="tl">
                    <a:srgbClr val="C0C0C0"/>
                  </a:outerShdw>
                </a:effectLst>
                <a:latin typeface="Times New Roman" charset="0"/>
              </a:rPr>
              <a:t>Zaburzenia zachowania ruchowego</a:t>
            </a:r>
            <a:endParaRPr lang="en-US" altLang="en-US" sz="3200" dirty="0">
              <a:effectLst>
                <a:outerShdw blurRad="38100" dist="38100" dir="2700000" algn="tl">
                  <a:srgbClr val="C0C0C0"/>
                </a:outerShdw>
              </a:effectLst>
              <a:latin typeface="Times New Roman" charset="0"/>
            </a:endParaRPr>
          </a:p>
          <a:p>
            <a:pPr lvl="2"/>
            <a:r>
              <a:rPr lang="pl-PL" altLang="en-US" sz="3200" dirty="0">
                <a:effectLst>
                  <a:outerShdw blurRad="38100" dist="38100" dir="2700000" algn="tl">
                    <a:srgbClr val="C0C0C0"/>
                  </a:outerShdw>
                </a:effectLst>
                <a:latin typeface="Times New Roman" charset="0"/>
              </a:rPr>
              <a:t>Postać </a:t>
            </a:r>
            <a:r>
              <a:rPr lang="pl-PL" altLang="en-US" sz="3200" dirty="0" err="1">
                <a:effectLst>
                  <a:outerShdw blurRad="38100" dist="38100" dir="2700000" algn="tl">
                    <a:srgbClr val="C0C0C0"/>
                  </a:outerShdw>
                </a:effectLst>
                <a:latin typeface="Times New Roman" charset="0"/>
              </a:rPr>
              <a:t>hipokinetyczna</a:t>
            </a:r>
            <a:endParaRPr lang="en-US" altLang="en-US" sz="3200" dirty="0">
              <a:effectLst>
                <a:outerShdw blurRad="38100" dist="38100" dir="2700000" algn="tl">
                  <a:srgbClr val="C0C0C0"/>
                </a:outerShdw>
              </a:effectLst>
              <a:latin typeface="Times New Roman" charset="0"/>
            </a:endParaRPr>
          </a:p>
          <a:p>
            <a:pPr lvl="2"/>
            <a:r>
              <a:rPr lang="pl-PL" altLang="en-US" sz="3200" dirty="0">
                <a:effectLst>
                  <a:outerShdw blurRad="38100" dist="38100" dir="2700000" algn="tl">
                    <a:srgbClr val="C0C0C0"/>
                  </a:outerShdw>
                </a:effectLst>
                <a:latin typeface="Times New Roman" charset="0"/>
              </a:rPr>
              <a:t>Postać hiperkinetyczna</a:t>
            </a:r>
            <a:endParaRPr lang="en-US" altLang="en-US" sz="2800" dirty="0">
              <a:latin typeface="Times New Roman" charset="0"/>
            </a:endParaRPr>
          </a:p>
        </p:txBody>
      </p:sp>
      <p:sp>
        <p:nvSpPr>
          <p:cNvPr id="4" name="Symbol zastępczy numeru slajdu 5"/>
          <p:cNvSpPr>
            <a:spLocks noGrp="1"/>
          </p:cNvSpPr>
          <p:nvPr>
            <p:ph type="sldNum" sz="quarter" idx="12"/>
          </p:nvPr>
        </p:nvSpPr>
        <p:spPr/>
        <p:txBody>
          <a:bodyPr/>
          <a:lstStyle/>
          <a:p>
            <a:fld id="{0A93F4FA-5936-4C67-A9BA-76D514F9FC95}" type="slidenum">
              <a:rPr lang="pl-PL"/>
              <a:pPr/>
              <a:t>22</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subTnLst>
                                    <p:animClr clrSpc="rgb" dir="cw">
                                      <p:cBhvr override="childStyle">
                                        <p:cTn dur="1" fill="hold" display="0" masterRel="nextClick" afterEffect="1"/>
                                        <p:tgtEl>
                                          <p:spTgt spid="21507">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left)">
                                      <p:cBhvr>
                                        <p:cTn id="12" dur="500"/>
                                        <p:tgtEl>
                                          <p:spTgt spid="21507">
                                            <p:txEl>
                                              <p:pRg st="1" end="1"/>
                                            </p:txEl>
                                          </p:spTgt>
                                        </p:tgtEl>
                                      </p:cBhvr>
                                    </p:animEffect>
                                  </p:childTnLst>
                                  <p:subTnLst>
                                    <p:animClr clrSpc="rgb" dir="cw">
                                      <p:cBhvr override="childStyle">
                                        <p:cTn dur="1" fill="hold" display="0" masterRel="nextClick" afterEffect="1"/>
                                        <p:tgtEl>
                                          <p:spTgt spid="21507">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left)">
                                      <p:cBhvr>
                                        <p:cTn id="17" dur="500"/>
                                        <p:tgtEl>
                                          <p:spTgt spid="21507">
                                            <p:txEl>
                                              <p:pRg st="2" end="2"/>
                                            </p:txEl>
                                          </p:spTgt>
                                        </p:tgtEl>
                                      </p:cBhvr>
                                    </p:animEffect>
                                  </p:childTnLst>
                                  <p:subTnLst>
                                    <p:animClr clrSpc="rgb" dir="cw">
                                      <p:cBhvr override="childStyle">
                                        <p:cTn dur="1" fill="hold" display="0" masterRel="nextClick" afterEffect="1"/>
                                        <p:tgtEl>
                                          <p:spTgt spid="21507">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left)">
                                      <p:cBhvr>
                                        <p:cTn id="22" dur="500"/>
                                        <p:tgtEl>
                                          <p:spTgt spid="21507">
                                            <p:txEl>
                                              <p:pRg st="3" end="3"/>
                                            </p:txEl>
                                          </p:spTgt>
                                        </p:tgtEl>
                                      </p:cBhvr>
                                    </p:animEffect>
                                  </p:childTnLst>
                                  <p:subTnLst>
                                    <p:animClr clrSpc="rgb" dir="cw">
                                      <p:cBhvr override="childStyle">
                                        <p:cTn dur="1" fill="hold" display="0" masterRel="nextClick" afterEffect="1"/>
                                        <p:tgtEl>
                                          <p:spTgt spid="21507">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41338"/>
            <a:ext cx="8229600" cy="609600"/>
          </a:xfrm>
        </p:spPr>
        <p:txBody>
          <a:bodyPr>
            <a:normAutofit/>
          </a:bodyPr>
          <a:lstStyle/>
          <a:p>
            <a:r>
              <a:rPr lang="pl-PL" altLang="en-US">
                <a:effectLst>
                  <a:outerShdw blurRad="38100" dist="38100" dir="2700000" algn="tl">
                    <a:srgbClr val="C0C0C0"/>
                  </a:outerShdw>
                </a:effectLst>
                <a:latin typeface="Times New Roman" charset="0"/>
              </a:rPr>
              <a:t>Postacie schizofrenii</a:t>
            </a:r>
            <a:endParaRPr lang="en-US" altLang="en-US">
              <a:effectLst>
                <a:outerShdw blurRad="38100" dist="38100" dir="2700000" algn="tl">
                  <a:srgbClr val="C0C0C0"/>
                </a:outerShdw>
              </a:effectLst>
              <a:latin typeface="Times New Roman" charset="0"/>
            </a:endParaRPr>
          </a:p>
        </p:txBody>
      </p:sp>
      <p:sp>
        <p:nvSpPr>
          <p:cNvPr id="22531" name="Rectangle 3"/>
          <p:cNvSpPr>
            <a:spLocks noGrp="1" noChangeArrowheads="1"/>
          </p:cNvSpPr>
          <p:nvPr>
            <p:ph idx="1"/>
          </p:nvPr>
        </p:nvSpPr>
        <p:spPr>
          <a:xfrm>
            <a:off x="357158" y="1857364"/>
            <a:ext cx="8183880" cy="4187952"/>
          </a:xfrm>
        </p:spPr>
        <p:txBody>
          <a:bodyPr/>
          <a:lstStyle/>
          <a:p>
            <a:r>
              <a:rPr lang="pl-PL" altLang="en-US" sz="3600" dirty="0">
                <a:effectLst>
                  <a:outerShdw blurRad="38100" dist="38100" dir="2700000" algn="tl">
                    <a:srgbClr val="C0C0C0"/>
                  </a:outerShdw>
                </a:effectLst>
                <a:latin typeface="Times New Roman" charset="0"/>
              </a:rPr>
              <a:t>Zdezorganizowana (hebefreniczna)</a:t>
            </a:r>
            <a:endParaRPr lang="en-US" altLang="en-US" sz="3600" dirty="0">
              <a:effectLst>
                <a:outerShdw blurRad="38100" dist="38100" dir="2700000" algn="tl">
                  <a:srgbClr val="C0C0C0"/>
                </a:outerShdw>
              </a:effectLst>
              <a:latin typeface="Times New Roman" charset="0"/>
            </a:endParaRPr>
          </a:p>
          <a:p>
            <a:pPr lvl="1"/>
            <a:r>
              <a:rPr lang="pl-PL" altLang="en-US" sz="3200" dirty="0">
                <a:effectLst>
                  <a:outerShdw blurRad="38100" dist="38100" dir="2700000" algn="tl">
                    <a:srgbClr val="C0C0C0"/>
                  </a:outerShdw>
                </a:effectLst>
                <a:latin typeface="Times New Roman" charset="0"/>
              </a:rPr>
              <a:t>Dezorganizacja myślenia, afektywna, zachowania</a:t>
            </a:r>
            <a:endParaRPr lang="en-US" altLang="en-US" sz="3200" dirty="0">
              <a:effectLst>
                <a:outerShdw blurRad="38100" dist="38100" dir="2700000" algn="tl">
                  <a:srgbClr val="C0C0C0"/>
                </a:outerShdw>
              </a:effectLst>
              <a:latin typeface="Times New Roman" charset="0"/>
            </a:endParaRPr>
          </a:p>
          <a:p>
            <a:pPr lvl="1"/>
            <a:r>
              <a:rPr lang="pl-PL" altLang="en-US" sz="3200" dirty="0">
                <a:effectLst>
                  <a:outerShdw blurRad="38100" dist="38100" dir="2700000" algn="tl">
                    <a:srgbClr val="C0C0C0"/>
                  </a:outerShdw>
                </a:effectLst>
                <a:latin typeface="Times New Roman" charset="0"/>
              </a:rPr>
              <a:t>Złe rokowanie</a:t>
            </a:r>
          </a:p>
          <a:p>
            <a:pPr lvl="1"/>
            <a:r>
              <a:rPr lang="pl-PL" altLang="en-US" sz="3200" dirty="0">
                <a:effectLst>
                  <a:outerShdw blurRad="38100" dist="38100" dir="2700000" algn="tl">
                    <a:srgbClr val="C0C0C0"/>
                  </a:outerShdw>
                </a:effectLst>
                <a:latin typeface="Times New Roman" charset="0"/>
              </a:rPr>
              <a:t>Wczesny początek</a:t>
            </a:r>
            <a:endParaRPr lang="en-US" altLang="en-US" sz="3200" dirty="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B0A4117D-E131-45EB-871F-67FDCCBE8D94}" type="slidenum">
              <a:rPr lang="pl-PL"/>
              <a:pPr/>
              <a:t>23</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Schizofrenia prosta</a:t>
            </a:r>
            <a:endParaRPr lang="pl-PL" dirty="0"/>
          </a:p>
        </p:txBody>
      </p:sp>
      <p:sp>
        <p:nvSpPr>
          <p:cNvPr id="3" name="Symbol zastępczy zawartości 2"/>
          <p:cNvSpPr>
            <a:spLocks noGrp="1"/>
          </p:cNvSpPr>
          <p:nvPr>
            <p:ph idx="1"/>
          </p:nvPr>
        </p:nvSpPr>
        <p:spPr/>
        <p:txBody>
          <a:bodyPr/>
          <a:lstStyle/>
          <a:p>
            <a:r>
              <a:rPr lang="pl-PL" dirty="0" smtClean="0"/>
              <a:t>Tylko objawy osiowe (negatywne)</a:t>
            </a:r>
          </a:p>
          <a:p>
            <a:r>
              <a:rPr lang="pl-PL" dirty="0" smtClean="0"/>
              <a:t>Brak (epizodyczne) objawy dodatkowe (pozytywne)</a:t>
            </a:r>
            <a:endParaRPr lang="pl-PL" dirty="0"/>
          </a:p>
        </p:txBody>
      </p:sp>
      <p:sp>
        <p:nvSpPr>
          <p:cNvPr id="4" name="Symbol zastępczy numeru slajdu 3"/>
          <p:cNvSpPr>
            <a:spLocks noGrp="1"/>
          </p:cNvSpPr>
          <p:nvPr>
            <p:ph type="sldNum" sz="quarter" idx="12"/>
          </p:nvPr>
        </p:nvSpPr>
        <p:spPr/>
        <p:txBody>
          <a:bodyPr/>
          <a:lstStyle/>
          <a:p>
            <a:fld id="{152741B5-AA33-4E15-9A58-E86E570DECEB}" type="slidenum">
              <a:rPr lang="pl-PL" smtClean="0"/>
              <a:pPr/>
              <a:t>24</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41338"/>
            <a:ext cx="8229600" cy="609600"/>
          </a:xfrm>
        </p:spPr>
        <p:txBody>
          <a:bodyPr>
            <a:normAutofit/>
          </a:bodyPr>
          <a:lstStyle/>
          <a:p>
            <a:r>
              <a:rPr lang="pl-PL" altLang="en-US">
                <a:effectLst>
                  <a:outerShdw blurRad="38100" dist="38100" dir="2700000" algn="tl">
                    <a:srgbClr val="C0C0C0"/>
                  </a:outerShdw>
                </a:effectLst>
                <a:latin typeface="Times New Roman" charset="0"/>
              </a:rPr>
              <a:t>Postacie schizofrenii</a:t>
            </a:r>
            <a:endParaRPr lang="en-US" altLang="en-US">
              <a:effectLst>
                <a:outerShdw blurRad="38100" dist="38100" dir="2700000" algn="tl">
                  <a:srgbClr val="C0C0C0"/>
                </a:outerShdw>
              </a:effectLst>
              <a:latin typeface="Times New Roman" charset="0"/>
            </a:endParaRPr>
          </a:p>
        </p:txBody>
      </p:sp>
      <p:sp>
        <p:nvSpPr>
          <p:cNvPr id="23555" name="Rectangle 3"/>
          <p:cNvSpPr>
            <a:spLocks noGrp="1" noChangeArrowheads="1"/>
          </p:cNvSpPr>
          <p:nvPr>
            <p:ph idx="1"/>
          </p:nvPr>
        </p:nvSpPr>
        <p:spPr>
          <a:xfrm>
            <a:off x="500034" y="1571612"/>
            <a:ext cx="8183880" cy="4187952"/>
          </a:xfrm>
        </p:spPr>
        <p:txBody>
          <a:bodyPr/>
          <a:lstStyle/>
          <a:p>
            <a:r>
              <a:rPr lang="pl-PL" altLang="en-US" sz="3600" dirty="0">
                <a:effectLst>
                  <a:outerShdw blurRad="38100" dist="38100" dir="2700000" algn="tl">
                    <a:srgbClr val="C0C0C0"/>
                  </a:outerShdw>
                </a:effectLst>
                <a:latin typeface="Times New Roman" charset="0"/>
              </a:rPr>
              <a:t>niezróżnicowana</a:t>
            </a:r>
            <a:endParaRPr lang="en-US" altLang="en-US" sz="3600" dirty="0">
              <a:latin typeface="Times New Roman" charset="0"/>
            </a:endParaRPr>
          </a:p>
          <a:p>
            <a:pPr lvl="1"/>
            <a:r>
              <a:rPr lang="pl-PL" altLang="en-US" sz="3200" dirty="0">
                <a:effectLst>
                  <a:outerShdw blurRad="38100" dist="38100" dir="2700000" algn="tl">
                    <a:srgbClr val="C0C0C0"/>
                  </a:outerShdw>
                </a:effectLst>
                <a:latin typeface="Times New Roman" charset="0"/>
              </a:rPr>
              <a:t>Pacjent nie spełnia kryteriów pozostałych zaburzeń</a:t>
            </a:r>
            <a:endParaRPr lang="en-US" altLang="en-US" sz="3200" dirty="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F39DC34A-D5D6-427F-87BA-EB62A0B21A54}" type="slidenum">
              <a:rPr lang="pl-PL"/>
              <a:pPr/>
              <a:t>25</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3555">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3555">
                                            <p:txEl>
                                              <p:pRg st="1" end="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763713" y="861983"/>
            <a:ext cx="5975418" cy="400110"/>
          </a:xfrm>
          <a:prstGeom prst="rect">
            <a:avLst/>
          </a:prstGeom>
          <a:noFill/>
          <a:ln w="9525">
            <a:noFill/>
            <a:miter lim="800000"/>
            <a:headEnd/>
            <a:tailEnd/>
          </a:ln>
        </p:spPr>
        <p:txBody>
          <a:bodyPr wrap="none" anchor="ctr">
            <a:spAutoFit/>
          </a:bodyPr>
          <a:lstStyle/>
          <a:p>
            <a:r>
              <a:rPr lang="pl-PL" sz="2000">
                <a:latin typeface="+mn-lt"/>
                <a:cs typeface="Times New Roman" pitchFamily="18" charset="0"/>
              </a:rPr>
              <a:t>Kryteria diagnostyczne depresji w przebiegu schizofrenii</a:t>
            </a:r>
            <a:endParaRPr lang="pl-PL" sz="3200">
              <a:latin typeface="+mn-lt"/>
            </a:endParaRPr>
          </a:p>
        </p:txBody>
      </p:sp>
      <p:graphicFrame>
        <p:nvGraphicFramePr>
          <p:cNvPr id="5154" name="Group 34"/>
          <p:cNvGraphicFramePr>
            <a:graphicFrameLocks noGrp="1"/>
          </p:cNvGraphicFramePr>
          <p:nvPr/>
        </p:nvGraphicFramePr>
        <p:xfrm>
          <a:off x="1763713" y="1196975"/>
          <a:ext cx="5849937" cy="5547360"/>
        </p:xfrm>
        <a:graphic>
          <a:graphicData uri="http://schemas.openxmlformats.org/drawingml/2006/table">
            <a:tbl>
              <a:tblPr/>
              <a:tblGrid>
                <a:gridCol w="5849937"/>
              </a:tblGrid>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pl-PL"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Times New Roman" pitchFamily="18" charset="0"/>
                          <a:cs typeface="Times New Roman" pitchFamily="18" charset="0"/>
                        </a:rPr>
                        <a:t>Po-psychotyczne zaburzenie depresyjne w schizofrenii wg </a:t>
                      </a:r>
                      <a:r>
                        <a:rPr kumimoji="0" lang="pl-PL" sz="2000" b="1" i="0" u="none" strike="noStrike" cap="none" normalizeH="0" baseline="0" dirty="0" err="1" smtClean="0">
                          <a:ln>
                            <a:noFill/>
                          </a:ln>
                          <a:solidFill>
                            <a:schemeClr val="tx1"/>
                          </a:solidFill>
                          <a:effectLst/>
                          <a:latin typeface="Times New Roman" pitchFamily="18" charset="0"/>
                          <a:cs typeface="Times New Roman" pitchFamily="18" charset="0"/>
                        </a:rPr>
                        <a:t>DSM-IV</a:t>
                      </a:r>
                      <a:endParaRPr kumimoji="0" lang="pl-PL" sz="3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smtClean="0">
                          <a:ln>
                            <a:noFill/>
                          </a:ln>
                          <a:solidFill>
                            <a:schemeClr val="tx1"/>
                          </a:solidFill>
                          <a:effectLst/>
                          <a:latin typeface="Times New Roman" pitchFamily="18" charset="0"/>
                          <a:cs typeface="Times New Roman" pitchFamily="18" charset="0"/>
                        </a:rPr>
                        <a:t>Spełnione są kryteria dużego epizodu depresyjnego</a:t>
                      </a:r>
                      <a:endParaRPr kumimoji="0" lang="pl-P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smtClean="0">
                          <a:ln>
                            <a:noFill/>
                          </a:ln>
                          <a:solidFill>
                            <a:schemeClr val="tx1"/>
                          </a:solidFill>
                          <a:effectLst/>
                          <a:latin typeface="Times New Roman" pitchFamily="18" charset="0"/>
                          <a:cs typeface="Times New Roman" pitchFamily="18" charset="0"/>
                        </a:rPr>
                        <a:t>Duży epizod depresyjny jest dominujący, w czasie jego trwania, nad objawami schizofrenii i występuje w czasie fazy rezydualnej schizofrenii</a:t>
                      </a:r>
                      <a:endParaRPr kumimoji="0" lang="pl-P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smtClean="0">
                          <a:ln>
                            <a:noFill/>
                          </a:ln>
                          <a:solidFill>
                            <a:schemeClr val="tx1"/>
                          </a:solidFill>
                          <a:effectLst/>
                          <a:latin typeface="Times New Roman" pitchFamily="18" charset="0"/>
                          <a:cs typeface="Times New Roman" pitchFamily="18" charset="0"/>
                        </a:rPr>
                        <a:t>Epizod depresyjny nie jest efektem nadużywania substancji psychoaktywnej lub schorzenia somatycznego</a:t>
                      </a:r>
                      <a:endParaRPr kumimoji="0" lang="pl-PL" sz="3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smtClean="0">
                          <a:ln>
                            <a:noFill/>
                          </a:ln>
                          <a:solidFill>
                            <a:schemeClr val="tx1"/>
                          </a:solidFill>
                          <a:effectLst/>
                          <a:latin typeface="Times New Roman" pitchFamily="18" charset="0"/>
                          <a:cs typeface="Times New Roman" pitchFamily="18" charset="0"/>
                        </a:rPr>
                        <a:t>Po-schizofreniczna depresja wg ICD-10</a:t>
                      </a:r>
                      <a:endParaRPr kumimoji="0" lang="pl-PL" sz="3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Times New Roman" pitchFamily="18" charset="0"/>
                          <a:cs typeface="Times New Roman" pitchFamily="18" charset="0"/>
                        </a:rPr>
                        <a:t>Obecność objawów schizofrenii w okresie ostatnich 12 miesięcy</a:t>
                      </a:r>
                      <a:endParaRPr kumimoji="0" lang="pl-PL"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Times New Roman" pitchFamily="18" charset="0"/>
                          <a:cs typeface="Times New Roman" pitchFamily="18" charset="0"/>
                        </a:rPr>
                        <a:t>Pewne objawy schizofrenii są nadal obecne</a:t>
                      </a:r>
                      <a:endParaRPr kumimoji="0" lang="pl-PL"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Times New Roman" pitchFamily="18" charset="0"/>
                          <a:cs typeface="Times New Roman" pitchFamily="18" charset="0"/>
                        </a:rPr>
                        <a:t>Depresyjne objawy są znaczące, spełniają kryteria epizodu depresyjnego i trwają co najmniej 2 tygodnie</a:t>
                      </a:r>
                      <a:endParaRPr kumimoji="0" lang="pl-PL" sz="3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5800" y="404813"/>
            <a:ext cx="7772400" cy="1554162"/>
          </a:xfrm>
        </p:spPr>
        <p:txBody>
          <a:bodyPr/>
          <a:lstStyle/>
          <a:p>
            <a:r>
              <a:rPr lang="pl-PL" sz="2500" b="1">
                <a:latin typeface="Times New Roman" charset="0"/>
                <a:cs typeface="Arial" charset="0"/>
              </a:rPr>
              <a:t>kryteria diagnostyczne </a:t>
            </a:r>
            <a:r>
              <a:rPr lang="pl-PL" sz="2500" b="1">
                <a:latin typeface="Times New Roman" charset="0"/>
              </a:rPr>
              <a:t>zaburzenia schizoafektywnego</a:t>
            </a:r>
            <a:r>
              <a:rPr lang="pl-PL" sz="2500" b="1">
                <a:latin typeface="Times New Roman" charset="0"/>
                <a:cs typeface="Arial" charset="0"/>
              </a:rPr>
              <a:t> (wg DSM IV):</a:t>
            </a:r>
            <a:r>
              <a:rPr lang="en-US" sz="2500">
                <a:latin typeface="Times New Roman" charset="0"/>
                <a:cs typeface="Arial" charset="0"/>
              </a:rPr>
              <a:t/>
            </a:r>
            <a:br>
              <a:rPr lang="en-US" sz="2500">
                <a:latin typeface="Times New Roman" charset="0"/>
                <a:cs typeface="Arial" charset="0"/>
              </a:rPr>
            </a:br>
            <a:endParaRPr lang="pl-PL" sz="2500">
              <a:latin typeface="Times New Roman" charset="0"/>
              <a:cs typeface="Arial" charset="0"/>
            </a:endParaRPr>
          </a:p>
        </p:txBody>
      </p:sp>
      <p:sp>
        <p:nvSpPr>
          <p:cNvPr id="192515" name="Rectangle 3"/>
          <p:cNvSpPr>
            <a:spLocks noGrp="1" noChangeArrowheads="1"/>
          </p:cNvSpPr>
          <p:nvPr>
            <p:ph idx="1"/>
          </p:nvPr>
        </p:nvSpPr>
        <p:spPr>
          <a:xfrm>
            <a:off x="285720" y="2000240"/>
            <a:ext cx="8183880" cy="4187952"/>
          </a:xfrm>
        </p:spPr>
        <p:txBody>
          <a:bodyPr/>
          <a:lstStyle/>
          <a:p>
            <a:pPr>
              <a:lnSpc>
                <a:spcPct val="90000"/>
              </a:lnSpc>
            </a:pPr>
            <a:r>
              <a:rPr lang="pl-PL" dirty="0">
                <a:latin typeface="Times New Roman" charset="0"/>
                <a:cs typeface="Arial" charset="0"/>
              </a:rPr>
              <a:t>·</a:t>
            </a:r>
            <a:r>
              <a:rPr lang="pl-PL" dirty="0">
                <a:latin typeface="Times New Roman" charset="0"/>
                <a:cs typeface="Times New Roman" charset="0"/>
              </a:rPr>
              <a:t>     </a:t>
            </a:r>
            <a:r>
              <a:rPr lang="pl-PL" b="1" dirty="0">
                <a:latin typeface="Times New Roman" charset="0"/>
                <a:cs typeface="Arial" charset="0"/>
              </a:rPr>
              <a:t>z typowymi objawami schizofrenii konkurują wyraźne objawy afektywne (manii lub depresji)</a:t>
            </a:r>
            <a:endParaRPr lang="en-US" dirty="0">
              <a:latin typeface="Times New Roman" charset="0"/>
              <a:cs typeface="Arial" charset="0"/>
            </a:endParaRPr>
          </a:p>
          <a:p>
            <a:pPr>
              <a:lnSpc>
                <a:spcPct val="90000"/>
              </a:lnSpc>
            </a:pPr>
            <a:r>
              <a:rPr lang="pl-PL" dirty="0">
                <a:latin typeface="Times New Roman" charset="0"/>
                <a:cs typeface="Arial" charset="0"/>
              </a:rPr>
              <a:t>·</a:t>
            </a:r>
            <a:r>
              <a:rPr lang="pl-PL" dirty="0">
                <a:latin typeface="Times New Roman" charset="0"/>
                <a:cs typeface="Times New Roman" charset="0"/>
              </a:rPr>
              <a:t>     </a:t>
            </a:r>
            <a:r>
              <a:rPr lang="pl-PL" b="1" dirty="0">
                <a:latin typeface="Times New Roman" charset="0"/>
                <a:cs typeface="Arial" charset="0"/>
              </a:rPr>
              <a:t>w przebiegu choroby był co najmniej 2-tygodniowy okres choroby, w którym objawy afektywne nie występowały</a:t>
            </a:r>
            <a:endParaRPr lang="en-US" dirty="0">
              <a:latin typeface="Times New Roman" charset="0"/>
              <a:cs typeface="Arial" charset="0"/>
            </a:endParaRPr>
          </a:p>
          <a:p>
            <a:pPr>
              <a:lnSpc>
                <a:spcPct val="90000"/>
              </a:lnSpc>
            </a:pPr>
            <a:r>
              <a:rPr lang="pl-PL" dirty="0">
                <a:latin typeface="Times New Roman" charset="0"/>
                <a:cs typeface="Arial" charset="0"/>
              </a:rPr>
              <a:t>·</a:t>
            </a:r>
            <a:r>
              <a:rPr lang="pl-PL" dirty="0">
                <a:latin typeface="Times New Roman" charset="0"/>
                <a:cs typeface="Times New Roman" charset="0"/>
              </a:rPr>
              <a:t>     </a:t>
            </a:r>
            <a:r>
              <a:rPr lang="pl-PL" b="1" dirty="0">
                <a:latin typeface="Times New Roman" charset="0"/>
                <a:cs typeface="Arial" charset="0"/>
              </a:rPr>
              <a:t>przebieg choroby jest zawsze epizodyczny</a:t>
            </a:r>
            <a:endParaRPr lang="en-US" dirty="0">
              <a:latin typeface="Times New Roman" charset="0"/>
              <a:cs typeface="Arial" charset="0"/>
            </a:endParaRPr>
          </a:p>
          <a:p>
            <a:pPr>
              <a:lnSpc>
                <a:spcPct val="90000"/>
              </a:lnSpc>
              <a:buFont typeface="Wingdings" pitchFamily="2" charset="2"/>
              <a:buNone/>
            </a:pPr>
            <a:endParaRPr lang="pl-PL" dirty="0">
              <a:latin typeface="Times New Roman" charset="0"/>
            </a:endParaRPr>
          </a:p>
        </p:txBody>
      </p:sp>
      <p:sp>
        <p:nvSpPr>
          <p:cNvPr id="4" name="Symbol zastępczy numeru slajdu 5"/>
          <p:cNvSpPr>
            <a:spLocks noGrp="1"/>
          </p:cNvSpPr>
          <p:nvPr>
            <p:ph type="sldNum" sz="quarter" idx="12"/>
          </p:nvPr>
        </p:nvSpPr>
        <p:spPr/>
        <p:txBody>
          <a:bodyPr/>
          <a:lstStyle/>
          <a:p>
            <a:fld id="{D9CB88C5-1659-4327-9178-9953DD8B2A42}" type="slidenum">
              <a:rPr lang="pl-PL"/>
              <a:pPr/>
              <a:t>27</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ytuł 1"/>
          <p:cNvSpPr>
            <a:spLocks noGrp="1"/>
          </p:cNvSpPr>
          <p:nvPr>
            <p:ph type="title"/>
          </p:nvPr>
        </p:nvSpPr>
        <p:spPr>
          <a:xfrm>
            <a:off x="971600" y="908720"/>
            <a:ext cx="7200900" cy="977504"/>
          </a:xfrm>
        </p:spPr>
        <p:txBody>
          <a:bodyPr/>
          <a:lstStyle/>
          <a:p>
            <a:pPr eaLnBrk="1" hangingPunct="1"/>
            <a:r>
              <a:rPr lang="pl-PL" altLang="pl-PL" sz="2400" dirty="0"/>
              <a:t>Spektrum schizofrenii i innych zaburzeń psychotycznych</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558276868"/>
              </p:ext>
            </p:extLst>
          </p:nvPr>
        </p:nvGraphicFramePr>
        <p:xfrm>
          <a:off x="960835" y="1988839"/>
          <a:ext cx="7200900" cy="4568352"/>
        </p:xfrm>
        <a:graphic>
          <a:graphicData uri="http://schemas.openxmlformats.org/drawingml/2006/table">
            <a:tbl>
              <a:tblPr firstRow="1" bandRow="1">
                <a:tableStyleId>{5C22544A-7EE6-4342-B048-85BDC9FD1C3A}</a:tableStyleId>
              </a:tblPr>
              <a:tblGrid>
                <a:gridCol w="3600450"/>
                <a:gridCol w="3600450"/>
              </a:tblGrid>
              <a:tr h="339246">
                <a:tc>
                  <a:txBody>
                    <a:bodyPr/>
                    <a:lstStyle/>
                    <a:p>
                      <a:r>
                        <a:rPr lang="pl-PL" sz="1500" dirty="0" smtClean="0"/>
                        <a:t>Zmiana </a:t>
                      </a:r>
                      <a:endParaRPr lang="pl-PL" sz="1500" dirty="0"/>
                    </a:p>
                  </a:txBody>
                  <a:tcPr marL="68580" marR="68580" marT="34293" marB="34293"/>
                </a:tc>
                <a:tc>
                  <a:txBody>
                    <a:bodyPr/>
                    <a:lstStyle/>
                    <a:p>
                      <a:r>
                        <a:rPr lang="pl-PL" sz="1500" dirty="0" smtClean="0"/>
                        <a:t>Uzasadnienie </a:t>
                      </a:r>
                      <a:endParaRPr lang="pl-PL" sz="1500" dirty="0"/>
                    </a:p>
                  </a:txBody>
                  <a:tcPr marL="68580" marR="68580" marT="34293" marB="34293"/>
                </a:tc>
              </a:tr>
              <a:tr h="3589026">
                <a:tc>
                  <a:txBody>
                    <a:bodyPr/>
                    <a:lstStyle/>
                    <a:p>
                      <a:r>
                        <a:rPr lang="pl-PL" sz="2100" dirty="0" smtClean="0">
                          <a:effectLst>
                            <a:outerShdw blurRad="38100" dist="38100" dir="2700000" algn="tl">
                              <a:srgbClr val="000000">
                                <a:alpha val="43137"/>
                              </a:srgbClr>
                            </a:outerShdw>
                          </a:effectLst>
                        </a:rPr>
                        <a:t>Wyeliminowanie szczególnego znaczenia diagnostycznego dziwacznych</a:t>
                      </a:r>
                      <a:r>
                        <a:rPr lang="pl-PL" sz="2100" baseline="0" dirty="0" smtClean="0">
                          <a:effectLst>
                            <a:outerShdw blurRad="38100" dist="38100" dir="2700000" algn="tl">
                              <a:srgbClr val="000000">
                                <a:alpha val="43137"/>
                              </a:srgbClr>
                            </a:outerShdw>
                          </a:effectLst>
                        </a:rPr>
                        <a:t> urojeń i objawów pierwszorzędowych wg Schneidera – do tej pory (DSM-IV) </a:t>
                      </a:r>
                      <a:r>
                        <a:rPr lang="pl-PL" sz="2100" i="1" baseline="0" dirty="0" smtClean="0">
                          <a:effectLst>
                            <a:outerShdw blurRad="38100" dist="38100" dir="2700000" algn="tl">
                              <a:srgbClr val="000000">
                                <a:alpha val="43137"/>
                              </a:srgbClr>
                            </a:outerShdw>
                          </a:effectLst>
                        </a:rPr>
                        <a:t>ważyły</a:t>
                      </a:r>
                      <a:r>
                        <a:rPr lang="pl-PL" sz="2100" baseline="0" dirty="0" smtClean="0">
                          <a:effectLst>
                            <a:outerShdw blurRad="38100" dist="38100" dir="2700000" algn="tl">
                              <a:srgbClr val="000000">
                                <a:alpha val="43137"/>
                              </a:srgbClr>
                            </a:outerShdw>
                          </a:effectLst>
                        </a:rPr>
                        <a:t> one 2x więcej od innych objawów z kryterium A ; obecnie co najmniej dwa objawy z kryterium A niezbędne do diagnozy schizofrenii</a:t>
                      </a:r>
                      <a:endParaRPr lang="pl-PL" sz="2100" dirty="0">
                        <a:effectLst>
                          <a:outerShdw blurRad="38100" dist="38100" dir="2700000" algn="tl">
                            <a:srgbClr val="000000">
                              <a:alpha val="43137"/>
                            </a:srgbClr>
                          </a:outerShdw>
                        </a:effectLst>
                      </a:endParaRPr>
                    </a:p>
                  </a:txBody>
                  <a:tcPr marL="68580" marR="68580" marT="34293" marB="34293"/>
                </a:tc>
                <a:tc>
                  <a:txBody>
                    <a:bodyPr/>
                    <a:lstStyle/>
                    <a:p>
                      <a:r>
                        <a:rPr lang="pl-PL" sz="2100" dirty="0" smtClean="0">
                          <a:effectLst>
                            <a:outerShdw blurRad="38100" dist="38100" dir="2700000" algn="tl">
                              <a:srgbClr val="000000">
                                <a:alpha val="43137"/>
                              </a:srgbClr>
                            </a:outerShdw>
                          </a:effectLst>
                        </a:rPr>
                        <a:t>Niska stabilność diagnostyczna,</a:t>
                      </a:r>
                      <a:r>
                        <a:rPr lang="pl-PL" sz="2100" baseline="0" dirty="0" smtClean="0">
                          <a:effectLst>
                            <a:outerShdw blurRad="38100" dist="38100" dir="2700000" algn="tl">
                              <a:srgbClr val="000000">
                                <a:alpha val="43137"/>
                              </a:srgbClr>
                            </a:outerShdw>
                          </a:effectLst>
                        </a:rPr>
                        <a:t> trafność i rzetelność diagnozy na podstawie FRS</a:t>
                      </a:r>
                    </a:p>
                    <a:p>
                      <a:r>
                        <a:rPr lang="pl-PL" sz="2100" baseline="0" dirty="0" smtClean="0">
                          <a:effectLst>
                            <a:outerShdw blurRad="38100" dist="38100" dir="2700000" algn="tl">
                              <a:srgbClr val="000000">
                                <a:alpha val="43137"/>
                              </a:srgbClr>
                            </a:outerShdw>
                          </a:effectLst>
                        </a:rPr>
                        <a:t>Kłopoty w różnicowaniu urojeń dziwacznych i nie dziwacznych – czynnik kulturowy</a:t>
                      </a:r>
                      <a:endParaRPr lang="pl-PL" sz="2100" dirty="0">
                        <a:effectLst>
                          <a:outerShdw blurRad="38100" dist="38100" dir="2700000" algn="tl">
                            <a:srgbClr val="000000">
                              <a:alpha val="43137"/>
                            </a:srgbClr>
                          </a:outerShdw>
                        </a:effectLst>
                      </a:endParaRPr>
                    </a:p>
                  </a:txBody>
                  <a:tcPr marL="68580" marR="68580" marT="34293" marB="34293"/>
                </a:tc>
              </a:tr>
            </a:tbl>
          </a:graphicData>
        </a:graphic>
      </p:graphicFrame>
      <p:sp>
        <p:nvSpPr>
          <p:cNvPr id="2" name="Symbol zastępczy stopki 1"/>
          <p:cNvSpPr>
            <a:spLocks noGrp="1"/>
          </p:cNvSpPr>
          <p:nvPr>
            <p:ph type="ftr" sz="quarter" idx="11"/>
          </p:nvPr>
        </p:nvSpPr>
        <p:spPr/>
        <p:txBody>
          <a:bodyPr/>
          <a:lstStyle/>
          <a:p>
            <a:pPr>
              <a:defRPr/>
            </a:pPr>
            <a:r>
              <a:rPr lang="pl-PL" smtClean="0"/>
              <a:t>www.dsm5.org; Czernikiewicz A. Zjazd PTP 2013</a:t>
            </a:r>
            <a:endParaRPr lang="en-US"/>
          </a:p>
        </p:txBody>
      </p:sp>
    </p:spTree>
    <p:extLst>
      <p:ext uri="{BB962C8B-B14F-4D97-AF65-F5344CB8AC3E}">
        <p14:creationId xmlns:p14="http://schemas.microsoft.com/office/powerpoint/2010/main" val="165186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ytuł 1"/>
          <p:cNvSpPr>
            <a:spLocks noGrp="1"/>
          </p:cNvSpPr>
          <p:nvPr>
            <p:ph type="title"/>
          </p:nvPr>
        </p:nvSpPr>
        <p:spPr>
          <a:xfrm>
            <a:off x="960835" y="1178719"/>
            <a:ext cx="7200900" cy="977504"/>
          </a:xfrm>
        </p:spPr>
        <p:txBody>
          <a:bodyPr/>
          <a:lstStyle/>
          <a:p>
            <a:pPr eaLnBrk="1" hangingPunct="1"/>
            <a:r>
              <a:rPr lang="pl-PL" altLang="pl-PL" sz="2400"/>
              <a:t>Spektrum schizofrenii i innych zaburzeń psychotycznych</a:t>
            </a:r>
          </a:p>
        </p:txBody>
      </p:sp>
      <p:graphicFrame>
        <p:nvGraphicFramePr>
          <p:cNvPr id="4" name="Symbol zastępczy zawartości 3"/>
          <p:cNvGraphicFramePr>
            <a:graphicFrameLocks noGrp="1"/>
          </p:cNvGraphicFramePr>
          <p:nvPr>
            <p:ph idx="1"/>
          </p:nvPr>
        </p:nvGraphicFramePr>
        <p:xfrm>
          <a:off x="960835" y="1958579"/>
          <a:ext cx="7200900" cy="4206108"/>
        </p:xfrm>
        <a:graphic>
          <a:graphicData uri="http://schemas.openxmlformats.org/drawingml/2006/table">
            <a:tbl>
              <a:tblPr firstRow="1" bandRow="1">
                <a:tableStyleId>{5C22544A-7EE6-4342-B048-85BDC9FD1C3A}</a:tableStyleId>
              </a:tblPr>
              <a:tblGrid>
                <a:gridCol w="3600450"/>
                <a:gridCol w="3600450"/>
              </a:tblGrid>
              <a:tr h="297114">
                <a:tc>
                  <a:txBody>
                    <a:bodyPr/>
                    <a:lstStyle/>
                    <a:p>
                      <a:r>
                        <a:rPr lang="pl-PL" sz="1500" dirty="0" smtClean="0"/>
                        <a:t>Zmiana </a:t>
                      </a:r>
                      <a:endParaRPr lang="pl-PL" sz="1500" dirty="0"/>
                    </a:p>
                  </a:txBody>
                  <a:tcPr marL="68580" marR="68580" marT="34257" marB="34257"/>
                </a:tc>
                <a:tc>
                  <a:txBody>
                    <a:bodyPr/>
                    <a:lstStyle/>
                    <a:p>
                      <a:r>
                        <a:rPr lang="pl-PL" sz="1500" dirty="0" smtClean="0"/>
                        <a:t>Uzasadnienie </a:t>
                      </a:r>
                      <a:endParaRPr lang="pl-PL" sz="1500" dirty="0"/>
                    </a:p>
                  </a:txBody>
                  <a:tcPr marL="68580" marR="68580" marT="34257" marB="34257"/>
                </a:tc>
              </a:tr>
              <a:tr h="3588954">
                <a:tc>
                  <a:txBody>
                    <a:bodyPr/>
                    <a:lstStyle/>
                    <a:p>
                      <a:r>
                        <a:rPr lang="pl-PL" sz="2100" dirty="0" smtClean="0">
                          <a:effectLst>
                            <a:outerShdw blurRad="38100" dist="38100" dir="2700000" algn="tl">
                              <a:srgbClr val="000000">
                                <a:alpha val="43137"/>
                              </a:srgbClr>
                            </a:outerShdw>
                          </a:effectLst>
                        </a:rPr>
                        <a:t>Co najmniej jeden z objawów pozytywnych (urojenia, omamy,</a:t>
                      </a:r>
                      <a:r>
                        <a:rPr lang="pl-PL" sz="2100" baseline="0" dirty="0" smtClean="0">
                          <a:effectLst>
                            <a:outerShdw blurRad="38100" dist="38100" dir="2700000" algn="tl">
                              <a:srgbClr val="000000">
                                <a:alpha val="43137"/>
                              </a:srgbClr>
                            </a:outerShdw>
                          </a:effectLst>
                        </a:rPr>
                        <a:t> dezorganizacja językowa) niezbędny do diagnozy schizofrenii </a:t>
                      </a:r>
                      <a:endParaRPr lang="pl-PL" sz="2100" dirty="0">
                        <a:effectLst>
                          <a:outerShdw blurRad="38100" dist="38100" dir="2700000" algn="tl">
                            <a:srgbClr val="000000">
                              <a:alpha val="43137"/>
                            </a:srgbClr>
                          </a:outerShdw>
                        </a:effectLst>
                      </a:endParaRPr>
                    </a:p>
                  </a:txBody>
                  <a:tcPr marL="68580" marR="68580" marT="34257" marB="34257"/>
                </a:tc>
                <a:tc>
                  <a:txBody>
                    <a:bodyPr/>
                    <a:lstStyle/>
                    <a:p>
                      <a:r>
                        <a:rPr lang="pl-PL" sz="2100" dirty="0" smtClean="0">
                          <a:effectLst>
                            <a:outerShdw blurRad="38100" dist="38100" dir="2700000" algn="tl">
                              <a:srgbClr val="000000">
                                <a:alpha val="43137"/>
                              </a:srgbClr>
                            </a:outerShdw>
                          </a:effectLst>
                        </a:rPr>
                        <a:t>Znacząca</a:t>
                      </a:r>
                      <a:r>
                        <a:rPr lang="pl-PL" sz="2100" baseline="0" dirty="0" smtClean="0">
                          <a:effectLst>
                            <a:outerShdw blurRad="38100" dist="38100" dir="2700000" algn="tl">
                              <a:srgbClr val="000000">
                                <a:alpha val="43137"/>
                              </a:srgbClr>
                            </a:outerShdw>
                          </a:effectLst>
                        </a:rPr>
                        <a:t> frekwencja występowania objawów pozytywnych w schizofrenii (w różnych okresach choroby) – zwykle późniejsze pojawianie się objawów negatywnych, częstość wtórnych objawów negatywnych, wpływ współczesnych terapii biologicznych i psychosocjalnych </a:t>
                      </a:r>
                      <a:endParaRPr lang="pl-PL" sz="2100" dirty="0">
                        <a:effectLst>
                          <a:outerShdw blurRad="38100" dist="38100" dir="2700000" algn="tl">
                            <a:srgbClr val="000000">
                              <a:alpha val="43137"/>
                            </a:srgbClr>
                          </a:outerShdw>
                        </a:effectLst>
                      </a:endParaRPr>
                    </a:p>
                  </a:txBody>
                  <a:tcPr marL="68580" marR="68580" marT="34257" marB="34257"/>
                </a:tc>
              </a:tr>
            </a:tbl>
          </a:graphicData>
        </a:graphic>
      </p:graphicFrame>
      <p:sp>
        <p:nvSpPr>
          <p:cNvPr id="2" name="Symbol zastępczy stopki 1"/>
          <p:cNvSpPr>
            <a:spLocks noGrp="1"/>
          </p:cNvSpPr>
          <p:nvPr>
            <p:ph type="ftr" sz="quarter" idx="11"/>
          </p:nvPr>
        </p:nvSpPr>
        <p:spPr/>
        <p:txBody>
          <a:bodyPr/>
          <a:lstStyle/>
          <a:p>
            <a:pPr>
              <a:defRPr/>
            </a:pPr>
            <a:r>
              <a:rPr lang="pl-PL" smtClean="0"/>
              <a:t>www.dsm5.org; Czernikiewicz A. Zjazd PTP 2013</a:t>
            </a:r>
            <a:endParaRPr lang="en-US"/>
          </a:p>
        </p:txBody>
      </p:sp>
    </p:spTree>
    <p:extLst>
      <p:ext uri="{BB962C8B-B14F-4D97-AF65-F5344CB8AC3E}">
        <p14:creationId xmlns:p14="http://schemas.microsoft.com/office/powerpoint/2010/main" val="713117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ymbol zastępczy numeru slajdu 3"/>
          <p:cNvSpPr>
            <a:spLocks noGrp="1"/>
          </p:cNvSpPr>
          <p:nvPr>
            <p:ph type="sldNum" sz="quarter" idx="12"/>
          </p:nvPr>
        </p:nvSpPr>
        <p:spPr/>
        <p:txBody>
          <a:bodyPr/>
          <a:lstStyle/>
          <a:p>
            <a:fld id="{31AB54DD-8E17-4707-8A48-DD4E1E8D3C0E}" type="slidenum">
              <a:rPr lang="pl-PL"/>
              <a:pPr/>
              <a:t>3</a:t>
            </a:fld>
            <a:endParaRPr lang="pl-PL"/>
          </a:p>
        </p:txBody>
      </p:sp>
      <p:grpSp>
        <p:nvGrpSpPr>
          <p:cNvPr id="189452" name="Group 12"/>
          <p:cNvGrpSpPr>
            <a:grpSpLocks/>
          </p:cNvGrpSpPr>
          <p:nvPr/>
        </p:nvGrpSpPr>
        <p:grpSpPr bwMode="auto">
          <a:xfrm>
            <a:off x="1371600" y="381000"/>
            <a:ext cx="7467600" cy="6019800"/>
            <a:chOff x="43" y="0"/>
            <a:chExt cx="3408" cy="3048"/>
          </a:xfrm>
        </p:grpSpPr>
        <p:sp>
          <p:nvSpPr>
            <p:cNvPr id="189442" name="Rectangle 2"/>
            <p:cNvSpPr>
              <a:spLocks noChangeArrowheads="1"/>
            </p:cNvSpPr>
            <p:nvPr/>
          </p:nvSpPr>
          <p:spPr bwMode="auto">
            <a:xfrm>
              <a:off x="43" y="0"/>
              <a:ext cx="1704" cy="422"/>
            </a:xfrm>
            <a:prstGeom prst="rect">
              <a:avLst/>
            </a:prstGeom>
            <a:noFill/>
            <a:ln w="12700" cap="sq">
              <a:noFill/>
              <a:miter lim="800000"/>
              <a:headEnd type="none" w="sm" len="sm"/>
              <a:tailEnd type="none" w="sm" len="sm"/>
            </a:ln>
            <a:effectLst/>
          </p:spPr>
          <p:txBody>
            <a:bodyPr/>
            <a:lstStyle/>
            <a:p>
              <a:pPr eaLnBrk="0" hangingPunct="0"/>
              <a:r>
                <a:rPr lang="pl-PL" sz="2400" b="1">
                  <a:latin typeface="Times New Roman" charset="0"/>
                  <a:cs typeface="Arial" charset="0"/>
                </a:rPr>
                <a:t>czym jest schizofrenia</a:t>
              </a:r>
              <a:endParaRPr lang="en-US" sz="2400">
                <a:latin typeface="Times New Roman" charset="0"/>
                <a:cs typeface="Arial" charset="0"/>
              </a:endParaRPr>
            </a:p>
            <a:p>
              <a:pPr eaLnBrk="0" hangingPunct="0"/>
              <a:endParaRPr lang="en-US" sz="2400">
                <a:latin typeface="Times New Roman" charset="0"/>
              </a:endParaRPr>
            </a:p>
          </p:txBody>
        </p:sp>
        <p:sp>
          <p:nvSpPr>
            <p:cNvPr id="189443" name="Rectangle 3"/>
            <p:cNvSpPr>
              <a:spLocks noChangeArrowheads="1"/>
            </p:cNvSpPr>
            <p:nvPr/>
          </p:nvSpPr>
          <p:spPr bwMode="auto">
            <a:xfrm>
              <a:off x="1747" y="0"/>
              <a:ext cx="1704" cy="422"/>
            </a:xfrm>
            <a:prstGeom prst="rect">
              <a:avLst/>
            </a:prstGeom>
            <a:noFill/>
            <a:ln w="12700" cap="sq">
              <a:noFill/>
              <a:miter lim="800000"/>
              <a:headEnd type="none" w="sm" len="sm"/>
              <a:tailEnd type="none" w="sm" len="sm"/>
            </a:ln>
            <a:effectLst/>
          </p:spPr>
          <p:txBody>
            <a:bodyPr/>
            <a:lstStyle/>
            <a:p>
              <a:pPr eaLnBrk="0" hangingPunct="0"/>
              <a:r>
                <a:rPr lang="pl-PL" sz="2400" b="1">
                  <a:latin typeface="Times New Roman" charset="0"/>
                  <a:cs typeface="Arial" charset="0"/>
                </a:rPr>
                <a:t>czym nie jest schizofrenia</a:t>
              </a:r>
              <a:endParaRPr lang="en-US" sz="2400">
                <a:latin typeface="Times New Roman" charset="0"/>
                <a:cs typeface="Arial" charset="0"/>
              </a:endParaRPr>
            </a:p>
            <a:p>
              <a:pPr eaLnBrk="0" hangingPunct="0"/>
              <a:endParaRPr lang="en-US" sz="2400">
                <a:latin typeface="Times New Roman" charset="0"/>
              </a:endParaRPr>
            </a:p>
          </p:txBody>
        </p:sp>
        <p:sp>
          <p:nvSpPr>
            <p:cNvPr id="189444" name="Rectangle 4"/>
            <p:cNvSpPr>
              <a:spLocks noChangeArrowheads="1"/>
            </p:cNvSpPr>
            <p:nvPr/>
          </p:nvSpPr>
          <p:spPr bwMode="auto">
            <a:xfrm>
              <a:off x="43" y="422"/>
              <a:ext cx="1704" cy="690"/>
            </a:xfrm>
            <a:prstGeom prst="rect">
              <a:avLst/>
            </a:prstGeom>
            <a:noFill/>
            <a:ln w="12700" cap="sq">
              <a:noFill/>
              <a:miter lim="800000"/>
              <a:headEnd type="none" w="sm" len="sm"/>
              <a:tailEnd type="none" w="sm" len="sm"/>
            </a:ln>
            <a:effectLst/>
          </p:spPr>
          <p:txBody>
            <a:bodyPr/>
            <a:lstStyle/>
            <a:p>
              <a:pPr eaLnBrk="0" hangingPunct="0"/>
              <a:r>
                <a:rPr lang="pl-PL" sz="2400">
                  <a:latin typeface="Times New Roman" charset="0"/>
                </a:rPr>
                <a:t>trzecią</a:t>
              </a:r>
              <a:r>
                <a:rPr lang="pl-PL" sz="2400">
                  <a:latin typeface="Times New Roman" charset="0"/>
                  <a:cs typeface="Arial" charset="0"/>
                </a:rPr>
                <a:t> pod względem często</a:t>
              </a:r>
              <a:r>
                <a:rPr lang="pl-PL" sz="2400">
                  <a:latin typeface="Times New Roman" charset="0"/>
                </a:rPr>
                <a:t>ś</a:t>
              </a:r>
              <a:r>
                <a:rPr lang="pl-PL" sz="2400">
                  <a:latin typeface="Times New Roman" charset="0"/>
                  <a:cs typeface="Arial" charset="0"/>
                </a:rPr>
                <a:t>ci psychozą - 1% ludzi choruje na sch.</a:t>
              </a:r>
              <a:endParaRPr lang="en-US" sz="2400">
                <a:latin typeface="Times New Roman" charset="0"/>
                <a:cs typeface="Arial" charset="0"/>
              </a:endParaRPr>
            </a:p>
            <a:p>
              <a:pPr eaLnBrk="0" hangingPunct="0"/>
              <a:endParaRPr lang="en-US" sz="2400">
                <a:latin typeface="Times New Roman" charset="0"/>
              </a:endParaRPr>
            </a:p>
          </p:txBody>
        </p:sp>
        <p:sp>
          <p:nvSpPr>
            <p:cNvPr id="189445" name="Rectangle 5"/>
            <p:cNvSpPr>
              <a:spLocks noChangeArrowheads="1"/>
            </p:cNvSpPr>
            <p:nvPr/>
          </p:nvSpPr>
          <p:spPr bwMode="auto">
            <a:xfrm>
              <a:off x="1747" y="422"/>
              <a:ext cx="1704" cy="690"/>
            </a:xfrm>
            <a:prstGeom prst="rect">
              <a:avLst/>
            </a:prstGeom>
            <a:noFill/>
            <a:ln w="12700" cap="sq">
              <a:noFill/>
              <a:miter lim="800000"/>
              <a:headEnd type="none" w="sm" len="sm"/>
              <a:tailEnd type="none" w="sm" len="sm"/>
            </a:ln>
            <a:effectLst/>
          </p:spPr>
          <p:txBody>
            <a:bodyPr/>
            <a:lstStyle/>
            <a:p>
              <a:pPr eaLnBrk="0" hangingPunct="0"/>
              <a:r>
                <a:rPr lang="pl-PL" sz="2400">
                  <a:latin typeface="Times New Roman" charset="0"/>
                  <a:cs typeface="Arial" charset="0"/>
                </a:rPr>
                <a:t>bardzo rzadką chorobą psychiczną</a:t>
              </a:r>
              <a:endParaRPr lang="en-US" sz="2400">
                <a:latin typeface="Times New Roman" charset="0"/>
                <a:cs typeface="Arial" charset="0"/>
              </a:endParaRPr>
            </a:p>
            <a:p>
              <a:pPr eaLnBrk="0" hangingPunct="0"/>
              <a:endParaRPr lang="en-US" sz="2400">
                <a:latin typeface="Times New Roman" charset="0"/>
              </a:endParaRPr>
            </a:p>
          </p:txBody>
        </p:sp>
        <p:sp>
          <p:nvSpPr>
            <p:cNvPr id="189446" name="Rectangle 6"/>
            <p:cNvSpPr>
              <a:spLocks noChangeArrowheads="1"/>
            </p:cNvSpPr>
            <p:nvPr/>
          </p:nvSpPr>
          <p:spPr bwMode="auto">
            <a:xfrm>
              <a:off x="43" y="1112"/>
              <a:ext cx="1704" cy="556"/>
            </a:xfrm>
            <a:prstGeom prst="rect">
              <a:avLst/>
            </a:prstGeom>
            <a:noFill/>
            <a:ln w="12700" cap="sq">
              <a:noFill/>
              <a:miter lim="800000"/>
              <a:headEnd type="none" w="sm" len="sm"/>
              <a:tailEnd type="none" w="sm" len="sm"/>
            </a:ln>
            <a:effectLst/>
          </p:spPr>
          <p:txBody>
            <a:bodyPr/>
            <a:lstStyle/>
            <a:p>
              <a:pPr eaLnBrk="0" hangingPunct="0"/>
              <a:r>
                <a:rPr lang="pl-PL" sz="2400">
                  <a:latin typeface="Times New Roman" charset="0"/>
                  <a:cs typeface="Arial" charset="0"/>
                </a:rPr>
                <a:t>na sch. chorują ludzie ze wszystkich grup społecznych</a:t>
              </a:r>
              <a:endParaRPr lang="en-US" sz="2400">
                <a:latin typeface="Times New Roman" charset="0"/>
                <a:cs typeface="Arial" charset="0"/>
              </a:endParaRPr>
            </a:p>
            <a:p>
              <a:pPr eaLnBrk="0" hangingPunct="0"/>
              <a:endParaRPr lang="en-US" sz="2400">
                <a:latin typeface="Times New Roman" charset="0"/>
              </a:endParaRPr>
            </a:p>
          </p:txBody>
        </p:sp>
        <p:sp>
          <p:nvSpPr>
            <p:cNvPr id="189447" name="Rectangle 7"/>
            <p:cNvSpPr>
              <a:spLocks noChangeArrowheads="1"/>
            </p:cNvSpPr>
            <p:nvPr/>
          </p:nvSpPr>
          <p:spPr bwMode="auto">
            <a:xfrm>
              <a:off x="1747" y="1112"/>
              <a:ext cx="1704" cy="556"/>
            </a:xfrm>
            <a:prstGeom prst="rect">
              <a:avLst/>
            </a:prstGeom>
            <a:noFill/>
            <a:ln w="12700" cap="sq">
              <a:noFill/>
              <a:miter lim="800000"/>
              <a:headEnd type="none" w="sm" len="sm"/>
              <a:tailEnd type="none" w="sm" len="sm"/>
            </a:ln>
            <a:effectLst/>
          </p:spPr>
          <p:txBody>
            <a:bodyPr/>
            <a:lstStyle/>
            <a:p>
              <a:pPr eaLnBrk="0" hangingPunct="0"/>
              <a:r>
                <a:rPr lang="pl-PL" sz="2400">
                  <a:latin typeface="Times New Roman" charset="0"/>
                  <a:cs typeface="Arial" charset="0"/>
                </a:rPr>
                <a:t>na sch. choruje tylko osoby zdolne i dużo się uczące</a:t>
              </a:r>
              <a:endParaRPr lang="en-US" sz="2400">
                <a:latin typeface="Times New Roman" charset="0"/>
                <a:cs typeface="Arial" charset="0"/>
              </a:endParaRPr>
            </a:p>
            <a:p>
              <a:pPr eaLnBrk="0" hangingPunct="0"/>
              <a:endParaRPr lang="en-US" sz="2400">
                <a:latin typeface="Times New Roman" charset="0"/>
              </a:endParaRPr>
            </a:p>
          </p:txBody>
        </p:sp>
        <p:sp>
          <p:nvSpPr>
            <p:cNvPr id="189448" name="Rectangle 8"/>
            <p:cNvSpPr>
              <a:spLocks noChangeArrowheads="1"/>
            </p:cNvSpPr>
            <p:nvPr/>
          </p:nvSpPr>
          <p:spPr bwMode="auto">
            <a:xfrm>
              <a:off x="43" y="1668"/>
              <a:ext cx="1704" cy="690"/>
            </a:xfrm>
            <a:prstGeom prst="rect">
              <a:avLst/>
            </a:prstGeom>
            <a:noFill/>
            <a:ln w="12700" cap="sq">
              <a:noFill/>
              <a:miter lim="800000"/>
              <a:headEnd type="none" w="sm" len="sm"/>
              <a:tailEnd type="none" w="sm" len="sm"/>
            </a:ln>
            <a:effectLst/>
          </p:spPr>
          <p:txBody>
            <a:bodyPr/>
            <a:lstStyle/>
            <a:p>
              <a:pPr eaLnBrk="0" hangingPunct="0"/>
              <a:r>
                <a:rPr lang="pl-PL" sz="2400">
                  <a:latin typeface="Times New Roman" charset="0"/>
                  <a:cs typeface="Arial" charset="0"/>
                </a:rPr>
                <a:t>u 1/3 chorych uzyskuje się długie remisje, kolejna 1/3 nieźle funkcjonuje</a:t>
              </a:r>
              <a:endParaRPr lang="en-US" sz="2400">
                <a:latin typeface="Times New Roman" charset="0"/>
                <a:cs typeface="Arial" charset="0"/>
              </a:endParaRPr>
            </a:p>
            <a:p>
              <a:pPr eaLnBrk="0" hangingPunct="0"/>
              <a:endParaRPr lang="en-US" sz="2400">
                <a:latin typeface="Times New Roman" charset="0"/>
              </a:endParaRPr>
            </a:p>
          </p:txBody>
        </p:sp>
        <p:sp>
          <p:nvSpPr>
            <p:cNvPr id="189449" name="Rectangle 9"/>
            <p:cNvSpPr>
              <a:spLocks noChangeArrowheads="1"/>
            </p:cNvSpPr>
            <p:nvPr/>
          </p:nvSpPr>
          <p:spPr bwMode="auto">
            <a:xfrm>
              <a:off x="1747" y="1668"/>
              <a:ext cx="1704" cy="690"/>
            </a:xfrm>
            <a:prstGeom prst="rect">
              <a:avLst/>
            </a:prstGeom>
            <a:noFill/>
            <a:ln w="12700" cap="sq">
              <a:noFill/>
              <a:miter lim="800000"/>
              <a:headEnd type="none" w="sm" len="sm"/>
              <a:tailEnd type="none" w="sm" len="sm"/>
            </a:ln>
            <a:effectLst/>
          </p:spPr>
          <p:txBody>
            <a:bodyPr/>
            <a:lstStyle/>
            <a:p>
              <a:pPr eaLnBrk="0" hangingPunct="0"/>
              <a:r>
                <a:rPr lang="pl-PL" sz="2400">
                  <a:latin typeface="Times New Roman" charset="0"/>
                  <a:cs typeface="Arial" charset="0"/>
                </a:rPr>
                <a:t>sch. jest nieuleczalna</a:t>
              </a:r>
              <a:endParaRPr lang="en-US" sz="2400">
                <a:latin typeface="Times New Roman" charset="0"/>
                <a:cs typeface="Arial" charset="0"/>
              </a:endParaRPr>
            </a:p>
            <a:p>
              <a:pPr eaLnBrk="0" hangingPunct="0"/>
              <a:endParaRPr lang="en-US" sz="2400">
                <a:latin typeface="Times New Roman" charset="0"/>
              </a:endParaRPr>
            </a:p>
          </p:txBody>
        </p:sp>
        <p:sp>
          <p:nvSpPr>
            <p:cNvPr id="189450" name="Rectangle 10"/>
            <p:cNvSpPr>
              <a:spLocks noChangeArrowheads="1"/>
            </p:cNvSpPr>
            <p:nvPr/>
          </p:nvSpPr>
          <p:spPr bwMode="auto">
            <a:xfrm>
              <a:off x="43" y="2358"/>
              <a:ext cx="1704" cy="690"/>
            </a:xfrm>
            <a:prstGeom prst="rect">
              <a:avLst/>
            </a:prstGeom>
            <a:noFill/>
            <a:ln w="12700" cap="sq">
              <a:noFill/>
              <a:miter lim="800000"/>
              <a:headEnd type="none" w="sm" len="sm"/>
              <a:tailEnd type="none" w="sm" len="sm"/>
            </a:ln>
            <a:effectLst/>
          </p:spPr>
          <p:txBody>
            <a:bodyPr/>
            <a:lstStyle/>
            <a:p>
              <a:pPr eaLnBrk="0" hangingPunct="0"/>
              <a:r>
                <a:rPr lang="pl-PL" sz="2400">
                  <a:latin typeface="Times New Roman" charset="0"/>
                  <a:cs typeface="Arial" charset="0"/>
                </a:rPr>
                <a:t>większość chorych jest leczona ambulatoryjnie</a:t>
              </a:r>
              <a:endParaRPr lang="en-US" sz="2400">
                <a:latin typeface="Times New Roman" charset="0"/>
                <a:cs typeface="Arial" charset="0"/>
              </a:endParaRPr>
            </a:p>
            <a:p>
              <a:pPr eaLnBrk="0" hangingPunct="0"/>
              <a:endParaRPr lang="en-US" sz="2400">
                <a:latin typeface="Times New Roman" charset="0"/>
              </a:endParaRPr>
            </a:p>
          </p:txBody>
        </p:sp>
        <p:sp>
          <p:nvSpPr>
            <p:cNvPr id="189451" name="Rectangle 11"/>
            <p:cNvSpPr>
              <a:spLocks noChangeArrowheads="1"/>
            </p:cNvSpPr>
            <p:nvPr/>
          </p:nvSpPr>
          <p:spPr bwMode="auto">
            <a:xfrm>
              <a:off x="1747" y="2358"/>
              <a:ext cx="1704" cy="690"/>
            </a:xfrm>
            <a:prstGeom prst="rect">
              <a:avLst/>
            </a:prstGeom>
            <a:noFill/>
            <a:ln w="12700" cap="sq">
              <a:noFill/>
              <a:miter lim="800000"/>
              <a:headEnd type="none" w="sm" len="sm"/>
              <a:tailEnd type="none" w="sm" len="sm"/>
            </a:ln>
            <a:effectLst/>
          </p:spPr>
          <p:txBody>
            <a:bodyPr/>
            <a:lstStyle/>
            <a:p>
              <a:pPr eaLnBrk="0" hangingPunct="0"/>
              <a:r>
                <a:rPr lang="pl-PL" sz="2400">
                  <a:latin typeface="Times New Roman" charset="0"/>
                  <a:cs typeface="Arial" charset="0"/>
                </a:rPr>
                <a:t>wszyscy chorzy na sch. wymagaj</a:t>
              </a:r>
              <a:r>
                <a:rPr lang="pl-PL" sz="2400">
                  <a:latin typeface="Times New Roman" charset="0"/>
                </a:rPr>
                <a:t>ą</a:t>
              </a:r>
              <a:r>
                <a:rPr lang="pl-PL" sz="2400">
                  <a:latin typeface="Times New Roman" charset="0"/>
                  <a:cs typeface="Arial" charset="0"/>
                </a:rPr>
                <a:t> długotrwałego leczenia szpitalnego</a:t>
              </a:r>
              <a:endParaRPr lang="en-US" sz="2400">
                <a:latin typeface="Times New Roman" charset="0"/>
                <a:cs typeface="Arial" charset="0"/>
              </a:endParaRPr>
            </a:p>
            <a:p>
              <a:pPr eaLnBrk="0" hangingPunct="0"/>
              <a:endParaRPr lang="en-US" sz="2400">
                <a:latin typeface="Times New Roman"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ytuł 1"/>
          <p:cNvSpPr>
            <a:spLocks noGrp="1"/>
          </p:cNvSpPr>
          <p:nvPr>
            <p:ph type="title"/>
          </p:nvPr>
        </p:nvSpPr>
        <p:spPr>
          <a:xfrm>
            <a:off x="960835" y="1178719"/>
            <a:ext cx="7200900" cy="977504"/>
          </a:xfrm>
        </p:spPr>
        <p:txBody>
          <a:bodyPr/>
          <a:lstStyle/>
          <a:p>
            <a:pPr eaLnBrk="1" hangingPunct="1"/>
            <a:r>
              <a:rPr lang="pl-PL" altLang="pl-PL" sz="2400"/>
              <a:t>Spektrum schizofrenii i innych zaburzeń psychotycznych</a:t>
            </a:r>
          </a:p>
        </p:txBody>
      </p:sp>
      <p:graphicFrame>
        <p:nvGraphicFramePr>
          <p:cNvPr id="4" name="Symbol zastępczy zawartości 3"/>
          <p:cNvGraphicFramePr>
            <a:graphicFrameLocks noGrp="1"/>
          </p:cNvGraphicFramePr>
          <p:nvPr>
            <p:ph idx="1"/>
          </p:nvPr>
        </p:nvGraphicFramePr>
        <p:xfrm>
          <a:off x="960835" y="1958579"/>
          <a:ext cx="7200900" cy="3435933"/>
        </p:xfrm>
        <a:graphic>
          <a:graphicData uri="http://schemas.openxmlformats.org/drawingml/2006/table">
            <a:tbl>
              <a:tblPr firstRow="1" bandRow="1">
                <a:tableStyleId>{5C22544A-7EE6-4342-B048-85BDC9FD1C3A}</a:tableStyleId>
              </a:tblPr>
              <a:tblGrid>
                <a:gridCol w="3600450"/>
                <a:gridCol w="3600450"/>
              </a:tblGrid>
              <a:tr h="349811">
                <a:tc>
                  <a:txBody>
                    <a:bodyPr/>
                    <a:lstStyle/>
                    <a:p>
                      <a:r>
                        <a:rPr lang="pl-PL" sz="1500" dirty="0" smtClean="0"/>
                        <a:t>Zmiana </a:t>
                      </a:r>
                      <a:endParaRPr lang="pl-PL" sz="1500" dirty="0"/>
                    </a:p>
                  </a:txBody>
                  <a:tcPr marL="68580" marR="68580" marT="34301" marB="34301"/>
                </a:tc>
                <a:tc>
                  <a:txBody>
                    <a:bodyPr/>
                    <a:lstStyle/>
                    <a:p>
                      <a:r>
                        <a:rPr lang="pl-PL" sz="1500" dirty="0" smtClean="0"/>
                        <a:t>Uzasadnienie </a:t>
                      </a:r>
                      <a:endParaRPr lang="pl-PL" sz="1500" dirty="0"/>
                    </a:p>
                  </a:txBody>
                  <a:tcPr marL="68580" marR="68580" marT="34301" marB="34301"/>
                </a:tc>
              </a:tr>
              <a:tr h="2986320">
                <a:tc>
                  <a:txBody>
                    <a:bodyPr/>
                    <a:lstStyle/>
                    <a:p>
                      <a:r>
                        <a:rPr lang="pl-PL" sz="1800" dirty="0" smtClean="0">
                          <a:effectLst>
                            <a:outerShdw blurRad="38100" dist="38100" dir="2700000" algn="tl">
                              <a:srgbClr val="000000">
                                <a:alpha val="43137"/>
                              </a:srgbClr>
                            </a:outerShdw>
                          </a:effectLst>
                        </a:rPr>
                        <a:t>Wyeliminowanie postaci (podtypów) schizofrenii </a:t>
                      </a:r>
                      <a:endParaRPr lang="pl-PL" sz="1800" dirty="0">
                        <a:effectLst>
                          <a:outerShdw blurRad="38100" dist="38100" dir="2700000" algn="tl">
                            <a:srgbClr val="000000">
                              <a:alpha val="43137"/>
                            </a:srgbClr>
                          </a:outerShdw>
                        </a:effectLst>
                      </a:endParaRPr>
                    </a:p>
                  </a:txBody>
                  <a:tcPr marL="68580" marR="68580" marT="34301" marB="34301"/>
                </a:tc>
                <a:tc>
                  <a:txBody>
                    <a:bodyPr/>
                    <a:lstStyle/>
                    <a:p>
                      <a:r>
                        <a:rPr lang="pl-PL" sz="1800" dirty="0" smtClean="0">
                          <a:effectLst>
                            <a:outerShdw blurRad="38100" dist="38100" dir="2700000" algn="tl">
                              <a:srgbClr val="000000">
                                <a:alpha val="43137"/>
                              </a:srgbClr>
                            </a:outerShdw>
                          </a:effectLst>
                        </a:rPr>
                        <a:t>Ograniczona stabilność diagnostyczna, niska rzetelność i trafność</a:t>
                      </a:r>
                    </a:p>
                    <a:p>
                      <a:r>
                        <a:rPr lang="pl-PL" sz="1800" dirty="0" smtClean="0">
                          <a:effectLst>
                            <a:outerShdw blurRad="38100" dist="38100" dir="2700000" algn="tl">
                              <a:srgbClr val="000000">
                                <a:alpha val="43137"/>
                              </a:srgbClr>
                            </a:outerShdw>
                          </a:effectLst>
                        </a:rPr>
                        <a:t>Brak specyficznego leczenia dla poszczególnych postaci</a:t>
                      </a:r>
                    </a:p>
                    <a:p>
                      <a:r>
                        <a:rPr lang="pl-PL" sz="1800" dirty="0" smtClean="0">
                          <a:effectLst>
                            <a:outerShdw blurRad="38100" dist="38100" dir="2700000" algn="tl">
                              <a:srgbClr val="000000">
                                <a:alpha val="43137"/>
                              </a:srgbClr>
                            </a:outerShdw>
                          </a:effectLst>
                        </a:rPr>
                        <a:t>Zmienność postaci w ciągu choroby iw cyklu życia chorującego</a:t>
                      </a:r>
                    </a:p>
                    <a:p>
                      <a:r>
                        <a:rPr lang="pl-PL" sz="1800" dirty="0" smtClean="0">
                          <a:effectLst>
                            <a:outerShdw blurRad="38100" dist="38100" dir="2700000" algn="tl">
                              <a:srgbClr val="000000">
                                <a:alpha val="43137"/>
                              </a:srgbClr>
                            </a:outerShdw>
                          </a:effectLst>
                        </a:rPr>
                        <a:t>Zamiast tego wprowadzenie w sekcji III wymiarowej oceny głównych objawów</a:t>
                      </a:r>
                      <a:endParaRPr lang="pl-PL" sz="1800" dirty="0">
                        <a:effectLst>
                          <a:outerShdw blurRad="38100" dist="38100" dir="2700000" algn="tl">
                            <a:srgbClr val="000000">
                              <a:alpha val="43137"/>
                            </a:srgbClr>
                          </a:outerShdw>
                        </a:effectLst>
                      </a:endParaRPr>
                    </a:p>
                  </a:txBody>
                  <a:tcPr marL="68580" marR="68580" marT="34301" marB="34301"/>
                </a:tc>
              </a:tr>
            </a:tbl>
          </a:graphicData>
        </a:graphic>
      </p:graphicFrame>
      <p:sp>
        <p:nvSpPr>
          <p:cNvPr id="2" name="Symbol zastępczy stopki 1"/>
          <p:cNvSpPr>
            <a:spLocks noGrp="1"/>
          </p:cNvSpPr>
          <p:nvPr>
            <p:ph type="ftr" sz="quarter" idx="11"/>
          </p:nvPr>
        </p:nvSpPr>
        <p:spPr/>
        <p:txBody>
          <a:bodyPr/>
          <a:lstStyle/>
          <a:p>
            <a:pPr>
              <a:defRPr/>
            </a:pPr>
            <a:r>
              <a:rPr lang="pl-PL" smtClean="0"/>
              <a:t>www.dsm5.org; Czernikiewicz A. Zjazd PTP 2013</a:t>
            </a:r>
            <a:endParaRPr lang="en-US"/>
          </a:p>
        </p:txBody>
      </p:sp>
    </p:spTree>
    <p:extLst>
      <p:ext uri="{BB962C8B-B14F-4D97-AF65-F5344CB8AC3E}">
        <p14:creationId xmlns:p14="http://schemas.microsoft.com/office/powerpoint/2010/main" val="2974141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p:cNvSpPr>
            <a:spLocks noGrp="1"/>
          </p:cNvSpPr>
          <p:nvPr>
            <p:ph type="title"/>
          </p:nvPr>
        </p:nvSpPr>
        <p:spPr>
          <a:xfrm>
            <a:off x="960835" y="1178719"/>
            <a:ext cx="7200900" cy="977504"/>
          </a:xfrm>
        </p:spPr>
        <p:txBody>
          <a:bodyPr/>
          <a:lstStyle/>
          <a:p>
            <a:pPr eaLnBrk="1" hangingPunct="1"/>
            <a:r>
              <a:rPr lang="pl-PL" altLang="pl-PL" sz="2400"/>
              <a:t>Spektrum schizofrenii i innych zaburzeń psychotycznych</a:t>
            </a:r>
          </a:p>
        </p:txBody>
      </p:sp>
      <p:graphicFrame>
        <p:nvGraphicFramePr>
          <p:cNvPr id="4" name="Symbol zastępczy zawartości 3"/>
          <p:cNvGraphicFramePr>
            <a:graphicFrameLocks noGrp="1"/>
          </p:cNvGraphicFramePr>
          <p:nvPr>
            <p:ph idx="1"/>
          </p:nvPr>
        </p:nvGraphicFramePr>
        <p:xfrm>
          <a:off x="960835" y="1958579"/>
          <a:ext cx="7200900" cy="3291958"/>
        </p:xfrm>
        <a:graphic>
          <a:graphicData uri="http://schemas.openxmlformats.org/drawingml/2006/table">
            <a:tbl>
              <a:tblPr firstRow="1" bandRow="1">
                <a:tableStyleId>{5C22544A-7EE6-4342-B048-85BDC9FD1C3A}</a:tableStyleId>
              </a:tblPr>
              <a:tblGrid>
                <a:gridCol w="3600450"/>
                <a:gridCol w="3600450"/>
              </a:tblGrid>
              <a:tr h="297276">
                <a:tc>
                  <a:txBody>
                    <a:bodyPr/>
                    <a:lstStyle/>
                    <a:p>
                      <a:r>
                        <a:rPr lang="pl-PL" sz="1500" dirty="0" smtClean="0"/>
                        <a:t>Zmiana </a:t>
                      </a:r>
                      <a:endParaRPr lang="pl-PL" sz="1500" dirty="0"/>
                    </a:p>
                  </a:txBody>
                  <a:tcPr marL="68580" marR="68580" marT="34301" marB="34301"/>
                </a:tc>
                <a:tc>
                  <a:txBody>
                    <a:bodyPr/>
                    <a:lstStyle/>
                    <a:p>
                      <a:r>
                        <a:rPr lang="pl-PL" sz="1500" dirty="0" smtClean="0"/>
                        <a:t>Uzasadnienie </a:t>
                      </a:r>
                      <a:endParaRPr lang="pl-PL" sz="1500" dirty="0"/>
                    </a:p>
                  </a:txBody>
                  <a:tcPr marL="68580" marR="68580" marT="34301" marB="34301"/>
                </a:tc>
              </a:tr>
              <a:tr h="2629280">
                <a:tc>
                  <a:txBody>
                    <a:bodyPr/>
                    <a:lstStyle/>
                    <a:p>
                      <a:r>
                        <a:rPr lang="pl-PL" sz="2400" dirty="0" smtClean="0">
                          <a:effectLst>
                            <a:outerShdw blurRad="38100" dist="38100" dir="2700000" algn="tl">
                              <a:srgbClr val="000000">
                                <a:alpha val="43137"/>
                              </a:srgbClr>
                            </a:outerShdw>
                          </a:effectLst>
                        </a:rPr>
                        <a:t>Zaburzenie </a:t>
                      </a:r>
                      <a:r>
                        <a:rPr lang="pl-PL" sz="2400" dirty="0" err="1" smtClean="0">
                          <a:effectLst>
                            <a:outerShdw blurRad="38100" dist="38100" dir="2700000" algn="tl">
                              <a:srgbClr val="000000">
                                <a:alpha val="43137"/>
                              </a:srgbClr>
                            </a:outerShdw>
                          </a:effectLst>
                        </a:rPr>
                        <a:t>schizoafektywne</a:t>
                      </a:r>
                      <a:r>
                        <a:rPr lang="pl-PL" sz="2400" dirty="0" smtClean="0">
                          <a:effectLst>
                            <a:outerShdw blurRad="38100" dist="38100" dir="2700000" algn="tl">
                              <a:srgbClr val="000000">
                                <a:alpha val="43137"/>
                              </a:srgbClr>
                            </a:outerShdw>
                          </a:effectLst>
                        </a:rPr>
                        <a:t> –</a:t>
                      </a:r>
                    </a:p>
                    <a:p>
                      <a:r>
                        <a:rPr lang="pl-PL" sz="2400" dirty="0" smtClean="0">
                          <a:effectLst>
                            <a:outerShdw blurRad="38100" dist="38100" dir="2700000" algn="tl">
                              <a:srgbClr val="000000">
                                <a:alpha val="43137"/>
                              </a:srgbClr>
                            </a:outerShdw>
                          </a:effectLst>
                        </a:rPr>
                        <a:t>Wprowadzenie znacząco dłuższego</a:t>
                      </a:r>
                      <a:r>
                        <a:rPr lang="pl-PL" sz="2400" baseline="0" dirty="0" smtClean="0">
                          <a:effectLst>
                            <a:outerShdw blurRad="38100" dist="38100" dir="2700000" algn="tl">
                              <a:srgbClr val="000000">
                                <a:alpha val="43137"/>
                              </a:srgbClr>
                            </a:outerShdw>
                          </a:effectLst>
                        </a:rPr>
                        <a:t> występowania objawów zaburzeń nastroju </a:t>
                      </a:r>
                      <a:endParaRPr lang="pl-PL" sz="2400" dirty="0">
                        <a:effectLst>
                          <a:outerShdw blurRad="38100" dist="38100" dir="2700000" algn="tl">
                            <a:srgbClr val="000000">
                              <a:alpha val="43137"/>
                            </a:srgbClr>
                          </a:outerShdw>
                        </a:effectLst>
                      </a:endParaRPr>
                    </a:p>
                  </a:txBody>
                  <a:tcPr marL="68580" marR="68580" marT="34301" marB="34301"/>
                </a:tc>
                <a:tc>
                  <a:txBody>
                    <a:bodyPr/>
                    <a:lstStyle/>
                    <a:p>
                      <a:r>
                        <a:rPr lang="pl-PL" sz="2400" dirty="0" smtClean="0">
                          <a:effectLst>
                            <a:outerShdw blurRad="38100" dist="38100" dir="2700000" algn="tl">
                              <a:srgbClr val="000000">
                                <a:alpha val="43137"/>
                              </a:srgbClr>
                            </a:outerShdw>
                          </a:effectLst>
                        </a:rPr>
                        <a:t>Poprawa stabilności, trafności i rzetelności diagnostycznej</a:t>
                      </a:r>
                    </a:p>
                    <a:p>
                      <a:r>
                        <a:rPr lang="pl-PL" sz="2400" dirty="0" smtClean="0">
                          <a:effectLst>
                            <a:outerShdw blurRad="38100" dist="38100" dir="2700000" algn="tl">
                              <a:srgbClr val="000000">
                                <a:alpha val="43137"/>
                              </a:srgbClr>
                            </a:outerShdw>
                          </a:effectLst>
                        </a:rPr>
                        <a:t>Diagnoza na podstawie</a:t>
                      </a:r>
                      <a:r>
                        <a:rPr lang="pl-PL" sz="2400" baseline="0" dirty="0" smtClean="0">
                          <a:effectLst>
                            <a:outerShdw blurRad="38100" dist="38100" dir="2700000" algn="tl">
                              <a:srgbClr val="000000">
                                <a:alpha val="43137"/>
                              </a:srgbClr>
                            </a:outerShdw>
                          </a:effectLst>
                        </a:rPr>
                        <a:t> obserwacji długoterminowej, a nie na podstawie aktualnego stanu </a:t>
                      </a:r>
                      <a:endParaRPr lang="pl-PL" sz="2400" dirty="0">
                        <a:effectLst>
                          <a:outerShdw blurRad="38100" dist="38100" dir="2700000" algn="tl">
                            <a:srgbClr val="000000">
                              <a:alpha val="43137"/>
                            </a:srgbClr>
                          </a:outerShdw>
                        </a:effectLst>
                      </a:endParaRPr>
                    </a:p>
                  </a:txBody>
                  <a:tcPr marL="68580" marR="68580" marT="34301" marB="34301"/>
                </a:tc>
              </a:tr>
            </a:tbl>
          </a:graphicData>
        </a:graphic>
      </p:graphicFrame>
      <p:sp>
        <p:nvSpPr>
          <p:cNvPr id="2" name="Symbol zastępczy stopki 1"/>
          <p:cNvSpPr>
            <a:spLocks noGrp="1"/>
          </p:cNvSpPr>
          <p:nvPr>
            <p:ph type="ftr" sz="quarter" idx="11"/>
          </p:nvPr>
        </p:nvSpPr>
        <p:spPr/>
        <p:txBody>
          <a:bodyPr/>
          <a:lstStyle/>
          <a:p>
            <a:pPr>
              <a:defRPr/>
            </a:pPr>
            <a:r>
              <a:rPr lang="pl-PL" smtClean="0"/>
              <a:t>www.dsm5.org; Czernikiewicz A. Zjazd PTP 2013</a:t>
            </a:r>
            <a:endParaRPr lang="en-US"/>
          </a:p>
        </p:txBody>
      </p:sp>
    </p:spTree>
    <p:extLst>
      <p:ext uri="{BB962C8B-B14F-4D97-AF65-F5344CB8AC3E}">
        <p14:creationId xmlns:p14="http://schemas.microsoft.com/office/powerpoint/2010/main" val="2762093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ytuł 3"/>
          <p:cNvSpPr>
            <a:spLocks noGrp="1"/>
          </p:cNvSpPr>
          <p:nvPr>
            <p:ph type="title"/>
          </p:nvPr>
        </p:nvSpPr>
        <p:spPr/>
        <p:txBody>
          <a:bodyPr/>
          <a:lstStyle/>
          <a:p>
            <a:r>
              <a:rPr lang="pl-PL" sz="2400"/>
              <a:t>Zaburzenia psychotyczne    i afektywne (nastroju) </a:t>
            </a:r>
          </a:p>
        </p:txBody>
      </p:sp>
      <p:sp>
        <p:nvSpPr>
          <p:cNvPr id="5" name="Schemat blokowy: proces 4"/>
          <p:cNvSpPr/>
          <p:nvPr/>
        </p:nvSpPr>
        <p:spPr>
          <a:xfrm>
            <a:off x="2289220" y="2856695"/>
            <a:ext cx="4945487" cy="705119"/>
          </a:xfrm>
          <a:prstGeom prst="flowChartProcess">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pl-PL" sz="1350"/>
          </a:p>
        </p:txBody>
      </p:sp>
      <p:sp>
        <p:nvSpPr>
          <p:cNvPr id="6" name="Schemat blokowy: proces 5"/>
          <p:cNvSpPr/>
          <p:nvPr/>
        </p:nvSpPr>
        <p:spPr>
          <a:xfrm>
            <a:off x="1728988" y="3957839"/>
            <a:ext cx="6297770" cy="647164"/>
          </a:xfrm>
          <a:prstGeom prst="flowChartProces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pl-PL" sz="1350"/>
          </a:p>
        </p:txBody>
      </p:sp>
      <p:sp>
        <p:nvSpPr>
          <p:cNvPr id="7" name="Schemat blokowy: proces 6"/>
          <p:cNvSpPr/>
          <p:nvPr/>
        </p:nvSpPr>
        <p:spPr>
          <a:xfrm>
            <a:off x="4684690" y="1987370"/>
            <a:ext cx="154547" cy="231820"/>
          </a:xfrm>
          <a:prstGeom prst="flowChartProcess">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pl-PL" sz="1350"/>
          </a:p>
        </p:txBody>
      </p:sp>
      <p:sp>
        <p:nvSpPr>
          <p:cNvPr id="8" name="Schemat blokowy: proces 7"/>
          <p:cNvSpPr/>
          <p:nvPr/>
        </p:nvSpPr>
        <p:spPr>
          <a:xfrm>
            <a:off x="7674199" y="1987370"/>
            <a:ext cx="101421" cy="231820"/>
          </a:xfrm>
          <a:prstGeom prst="flowChartProces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pl-PL" sz="1350"/>
          </a:p>
        </p:txBody>
      </p:sp>
      <p:sp>
        <p:nvSpPr>
          <p:cNvPr id="9" name="Prostokąt 8"/>
          <p:cNvSpPr/>
          <p:nvPr/>
        </p:nvSpPr>
        <p:spPr>
          <a:xfrm>
            <a:off x="731305" y="4773104"/>
            <a:ext cx="7681398" cy="71558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l-PL" sz="405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depresja / mania psychotyczna</a:t>
            </a:r>
          </a:p>
        </p:txBody>
      </p:sp>
      <p:sp>
        <p:nvSpPr>
          <p:cNvPr id="2" name="Symbol zastępczy stopki 1"/>
          <p:cNvSpPr>
            <a:spLocks noGrp="1"/>
          </p:cNvSpPr>
          <p:nvPr>
            <p:ph type="ftr" sz="quarter" idx="11"/>
          </p:nvPr>
        </p:nvSpPr>
        <p:spPr/>
        <p:txBody>
          <a:bodyPr/>
          <a:lstStyle/>
          <a:p>
            <a:pPr>
              <a:defRPr/>
            </a:pPr>
            <a:r>
              <a:rPr lang="en-US" smtClean="0"/>
              <a:t>Carpenter W. 2013</a:t>
            </a:r>
            <a:endParaRPr lang="en-US"/>
          </a:p>
        </p:txBody>
      </p:sp>
    </p:spTree>
    <p:extLst>
      <p:ext uri="{BB962C8B-B14F-4D97-AF65-F5344CB8AC3E}">
        <p14:creationId xmlns:p14="http://schemas.microsoft.com/office/powerpoint/2010/main" val="2562469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ytuł 3"/>
          <p:cNvSpPr>
            <a:spLocks noGrp="1"/>
          </p:cNvSpPr>
          <p:nvPr>
            <p:ph type="title"/>
          </p:nvPr>
        </p:nvSpPr>
        <p:spPr/>
        <p:txBody>
          <a:bodyPr/>
          <a:lstStyle/>
          <a:p>
            <a:r>
              <a:rPr lang="pl-PL" sz="2400"/>
              <a:t>Zaburzenia psychotyczne    i afektywne (nastroju) </a:t>
            </a:r>
          </a:p>
        </p:txBody>
      </p:sp>
      <p:sp>
        <p:nvSpPr>
          <p:cNvPr id="5" name="Schemat blokowy: proces 4"/>
          <p:cNvSpPr/>
          <p:nvPr/>
        </p:nvSpPr>
        <p:spPr>
          <a:xfrm>
            <a:off x="2289220" y="2856695"/>
            <a:ext cx="4945487" cy="705119"/>
          </a:xfrm>
          <a:prstGeom prst="flowChartProcess">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pl-PL" sz="1350"/>
          </a:p>
        </p:txBody>
      </p:sp>
      <p:sp>
        <p:nvSpPr>
          <p:cNvPr id="6" name="Schemat blokowy: proces 5"/>
          <p:cNvSpPr/>
          <p:nvPr/>
        </p:nvSpPr>
        <p:spPr>
          <a:xfrm>
            <a:off x="3100589" y="3957839"/>
            <a:ext cx="3400023" cy="647164"/>
          </a:xfrm>
          <a:prstGeom prst="flowChartProces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pl-PL" sz="1350"/>
          </a:p>
        </p:txBody>
      </p:sp>
      <p:sp>
        <p:nvSpPr>
          <p:cNvPr id="7" name="Schemat blokowy: proces 6"/>
          <p:cNvSpPr/>
          <p:nvPr/>
        </p:nvSpPr>
        <p:spPr>
          <a:xfrm>
            <a:off x="4684690" y="1987370"/>
            <a:ext cx="154547" cy="231820"/>
          </a:xfrm>
          <a:prstGeom prst="flowChartProcess">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pl-PL" sz="1350"/>
          </a:p>
        </p:txBody>
      </p:sp>
      <p:sp>
        <p:nvSpPr>
          <p:cNvPr id="8" name="Schemat blokowy: proces 7"/>
          <p:cNvSpPr/>
          <p:nvPr/>
        </p:nvSpPr>
        <p:spPr>
          <a:xfrm>
            <a:off x="7674199" y="1987370"/>
            <a:ext cx="101421" cy="231820"/>
          </a:xfrm>
          <a:prstGeom prst="flowChartProces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pl-PL" sz="1350"/>
          </a:p>
        </p:txBody>
      </p:sp>
      <p:sp>
        <p:nvSpPr>
          <p:cNvPr id="9" name="Prostokąt 8"/>
          <p:cNvSpPr/>
          <p:nvPr/>
        </p:nvSpPr>
        <p:spPr>
          <a:xfrm>
            <a:off x="909019" y="4773104"/>
            <a:ext cx="7325980" cy="71558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l-PL" sz="405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Zaburzenie </a:t>
            </a:r>
            <a:r>
              <a:rPr lang="pl-PL" sz="4050" b="1" spc="38"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schizoafektywne</a:t>
            </a:r>
            <a:r>
              <a:rPr lang="pl-PL" sz="405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2" name="Symbol zastępczy stopki 1"/>
          <p:cNvSpPr>
            <a:spLocks noGrp="1"/>
          </p:cNvSpPr>
          <p:nvPr>
            <p:ph type="ftr" sz="quarter" idx="11"/>
          </p:nvPr>
        </p:nvSpPr>
        <p:spPr/>
        <p:txBody>
          <a:bodyPr/>
          <a:lstStyle/>
          <a:p>
            <a:pPr>
              <a:defRPr/>
            </a:pPr>
            <a:r>
              <a:rPr lang="en-US" smtClean="0"/>
              <a:t>Carpenter W. 2013</a:t>
            </a:r>
            <a:endParaRPr lang="en-US"/>
          </a:p>
        </p:txBody>
      </p:sp>
    </p:spTree>
    <p:extLst>
      <p:ext uri="{BB962C8B-B14F-4D97-AF65-F5344CB8AC3E}">
        <p14:creationId xmlns:p14="http://schemas.microsoft.com/office/powerpoint/2010/main" val="3297222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ytuł 3"/>
          <p:cNvSpPr>
            <a:spLocks noGrp="1"/>
          </p:cNvSpPr>
          <p:nvPr>
            <p:ph type="title"/>
          </p:nvPr>
        </p:nvSpPr>
        <p:spPr/>
        <p:txBody>
          <a:bodyPr/>
          <a:lstStyle/>
          <a:p>
            <a:r>
              <a:rPr lang="pl-PL" sz="2400"/>
              <a:t>Zaburzenia psychotyczne    i afektywne (nastroju) </a:t>
            </a:r>
          </a:p>
        </p:txBody>
      </p:sp>
      <p:sp>
        <p:nvSpPr>
          <p:cNvPr id="5" name="Schemat blokowy: proces 4"/>
          <p:cNvSpPr/>
          <p:nvPr/>
        </p:nvSpPr>
        <p:spPr>
          <a:xfrm>
            <a:off x="2289220" y="2856695"/>
            <a:ext cx="1361941" cy="705119"/>
          </a:xfrm>
          <a:prstGeom prst="flowChartProcess">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pl-PL" sz="1350"/>
          </a:p>
        </p:txBody>
      </p:sp>
      <p:sp>
        <p:nvSpPr>
          <p:cNvPr id="6" name="Schemat blokowy: proces 5"/>
          <p:cNvSpPr/>
          <p:nvPr/>
        </p:nvSpPr>
        <p:spPr>
          <a:xfrm>
            <a:off x="3100589" y="3957839"/>
            <a:ext cx="3400023" cy="647164"/>
          </a:xfrm>
          <a:prstGeom prst="flowChartProces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pl-PL" sz="1350"/>
          </a:p>
        </p:txBody>
      </p:sp>
      <p:sp>
        <p:nvSpPr>
          <p:cNvPr id="7" name="Schemat blokowy: proces 6"/>
          <p:cNvSpPr/>
          <p:nvPr/>
        </p:nvSpPr>
        <p:spPr>
          <a:xfrm>
            <a:off x="4684690" y="1987370"/>
            <a:ext cx="154547" cy="231820"/>
          </a:xfrm>
          <a:prstGeom prst="flowChartProcess">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pl-PL" sz="1350"/>
          </a:p>
        </p:txBody>
      </p:sp>
      <p:sp>
        <p:nvSpPr>
          <p:cNvPr id="8" name="Schemat blokowy: proces 7"/>
          <p:cNvSpPr/>
          <p:nvPr/>
        </p:nvSpPr>
        <p:spPr>
          <a:xfrm>
            <a:off x="7674199" y="1987370"/>
            <a:ext cx="101421" cy="231820"/>
          </a:xfrm>
          <a:prstGeom prst="flowChartProces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pl-PL" sz="1350"/>
          </a:p>
        </p:txBody>
      </p:sp>
      <p:sp>
        <p:nvSpPr>
          <p:cNvPr id="9" name="Prostokąt 8"/>
          <p:cNvSpPr/>
          <p:nvPr/>
        </p:nvSpPr>
        <p:spPr>
          <a:xfrm>
            <a:off x="909019" y="4773104"/>
            <a:ext cx="7325980" cy="71558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l-PL" sz="405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Zaburzenie </a:t>
            </a:r>
            <a:r>
              <a:rPr lang="pl-PL" sz="4050" b="1" spc="38"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schizoafektywne</a:t>
            </a:r>
            <a:r>
              <a:rPr lang="pl-PL" sz="405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2" name="Symbol zastępczy stopki 1"/>
          <p:cNvSpPr>
            <a:spLocks noGrp="1"/>
          </p:cNvSpPr>
          <p:nvPr>
            <p:ph type="ftr" sz="quarter" idx="11"/>
          </p:nvPr>
        </p:nvSpPr>
        <p:spPr/>
        <p:txBody>
          <a:bodyPr/>
          <a:lstStyle/>
          <a:p>
            <a:pPr>
              <a:defRPr/>
            </a:pPr>
            <a:r>
              <a:rPr lang="en-US" smtClean="0"/>
              <a:t>Carpenter W. 2013</a:t>
            </a:r>
            <a:endParaRPr lang="en-US"/>
          </a:p>
        </p:txBody>
      </p:sp>
    </p:spTree>
    <p:extLst>
      <p:ext uri="{BB962C8B-B14F-4D97-AF65-F5344CB8AC3E}">
        <p14:creationId xmlns:p14="http://schemas.microsoft.com/office/powerpoint/2010/main" val="2259471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ytuł 1"/>
          <p:cNvSpPr>
            <a:spLocks noGrp="1"/>
          </p:cNvSpPr>
          <p:nvPr>
            <p:ph type="title"/>
          </p:nvPr>
        </p:nvSpPr>
        <p:spPr>
          <a:xfrm>
            <a:off x="960835" y="1178719"/>
            <a:ext cx="7200900" cy="977504"/>
          </a:xfrm>
        </p:spPr>
        <p:txBody>
          <a:bodyPr/>
          <a:lstStyle/>
          <a:p>
            <a:pPr eaLnBrk="1" hangingPunct="1"/>
            <a:r>
              <a:rPr lang="pl-PL" altLang="pl-PL" sz="2400"/>
              <a:t>Spektrum schizofrenii i innych zaburzeń psychotycznych</a:t>
            </a:r>
          </a:p>
        </p:txBody>
      </p:sp>
      <p:graphicFrame>
        <p:nvGraphicFramePr>
          <p:cNvPr id="4" name="Symbol zastępczy zawartości 3"/>
          <p:cNvGraphicFramePr>
            <a:graphicFrameLocks noGrp="1"/>
          </p:cNvGraphicFramePr>
          <p:nvPr>
            <p:ph idx="1"/>
          </p:nvPr>
        </p:nvGraphicFramePr>
        <p:xfrm>
          <a:off x="960835" y="1958578"/>
          <a:ext cx="7200900" cy="3657520"/>
        </p:xfrm>
        <a:graphic>
          <a:graphicData uri="http://schemas.openxmlformats.org/drawingml/2006/table">
            <a:tbl>
              <a:tblPr firstRow="1" bandRow="1">
                <a:tableStyleId>{5C22544A-7EE6-4342-B048-85BDC9FD1C3A}</a:tableStyleId>
              </a:tblPr>
              <a:tblGrid>
                <a:gridCol w="3600450"/>
                <a:gridCol w="3600450"/>
              </a:tblGrid>
              <a:tr h="297140">
                <a:tc>
                  <a:txBody>
                    <a:bodyPr/>
                    <a:lstStyle/>
                    <a:p>
                      <a:r>
                        <a:rPr lang="pl-PL" sz="1500" dirty="0" smtClean="0"/>
                        <a:t>Zmiana </a:t>
                      </a:r>
                      <a:endParaRPr lang="pl-PL" sz="1500" dirty="0"/>
                    </a:p>
                  </a:txBody>
                  <a:tcPr marL="68580" marR="68580" marT="34270" marB="34270"/>
                </a:tc>
                <a:tc>
                  <a:txBody>
                    <a:bodyPr/>
                    <a:lstStyle/>
                    <a:p>
                      <a:r>
                        <a:rPr lang="pl-PL" sz="1500" dirty="0" smtClean="0"/>
                        <a:t>Uzasadnienie </a:t>
                      </a:r>
                      <a:endParaRPr lang="pl-PL" sz="1500" dirty="0"/>
                    </a:p>
                  </a:txBody>
                  <a:tcPr marL="68580" marR="68580" marT="34270" marB="34270"/>
                </a:tc>
              </a:tr>
              <a:tr h="2811740">
                <a:tc>
                  <a:txBody>
                    <a:bodyPr/>
                    <a:lstStyle/>
                    <a:p>
                      <a:r>
                        <a:rPr lang="pl-PL" sz="1800" dirty="0" smtClean="0">
                          <a:effectLst>
                            <a:outerShdw blurRad="38100" dist="38100" dir="2700000" algn="tl">
                              <a:srgbClr val="000000">
                                <a:alpha val="43137"/>
                              </a:srgbClr>
                            </a:outerShdw>
                          </a:effectLst>
                        </a:rPr>
                        <a:t>Zaburzenie urojeniowe:</a:t>
                      </a:r>
                    </a:p>
                    <a:p>
                      <a:r>
                        <a:rPr lang="pl-PL" sz="1800" dirty="0" smtClean="0">
                          <a:effectLst>
                            <a:outerShdw blurRad="38100" dist="38100" dir="2700000" algn="tl">
                              <a:srgbClr val="000000">
                                <a:alpha val="43137"/>
                              </a:srgbClr>
                            </a:outerShdw>
                          </a:effectLst>
                        </a:rPr>
                        <a:t>Brak</a:t>
                      </a:r>
                      <a:r>
                        <a:rPr lang="pl-PL" sz="1800" baseline="0" dirty="0" smtClean="0">
                          <a:effectLst>
                            <a:outerShdw blurRad="38100" dist="38100" dir="2700000" algn="tl">
                              <a:srgbClr val="000000">
                                <a:alpha val="43137"/>
                              </a:srgbClr>
                            </a:outerShdw>
                          </a:effectLst>
                        </a:rPr>
                        <a:t> obligatoryjności rozpoznawania urojeń jako nie dziwacznych</a:t>
                      </a:r>
                    </a:p>
                    <a:p>
                      <a:r>
                        <a:rPr lang="pl-PL" sz="1800" baseline="0" dirty="0" smtClean="0">
                          <a:effectLst>
                            <a:outerShdw blurRad="38100" dist="38100" dir="2700000" algn="tl">
                              <a:srgbClr val="000000">
                                <a:alpha val="43137"/>
                              </a:srgbClr>
                            </a:outerShdw>
                          </a:effectLst>
                        </a:rPr>
                        <a:t>Brak samodzielnej jednostki „urojeń udzielonych” </a:t>
                      </a:r>
                    </a:p>
                    <a:p>
                      <a:r>
                        <a:rPr lang="pl-PL" sz="1800" baseline="0" dirty="0" smtClean="0">
                          <a:effectLst>
                            <a:outerShdw blurRad="38100" dist="38100" dir="2700000" algn="tl">
                              <a:srgbClr val="000000">
                                <a:alpha val="43137"/>
                              </a:srgbClr>
                            </a:outerShdw>
                          </a:effectLst>
                        </a:rPr>
                        <a:t>Istota zaburzeń nie może być lepiej wyjaśniona przez zaburzenie obsesyjno-</a:t>
                      </a:r>
                      <a:r>
                        <a:rPr lang="pl-PL" sz="1800" baseline="0" dirty="0" err="1" smtClean="0">
                          <a:effectLst>
                            <a:outerShdw blurRad="38100" dist="38100" dir="2700000" algn="tl">
                              <a:srgbClr val="000000">
                                <a:alpha val="43137"/>
                              </a:srgbClr>
                            </a:outerShdw>
                          </a:effectLst>
                        </a:rPr>
                        <a:t>kompulsyjne</a:t>
                      </a:r>
                      <a:r>
                        <a:rPr lang="pl-PL" sz="1800" baseline="0" dirty="0" smtClean="0">
                          <a:effectLst>
                            <a:outerShdw blurRad="38100" dist="38100" dir="2700000" algn="tl">
                              <a:srgbClr val="000000">
                                <a:alpha val="43137"/>
                              </a:srgbClr>
                            </a:outerShdw>
                          </a:effectLst>
                        </a:rPr>
                        <a:t> lub </a:t>
                      </a:r>
                      <a:r>
                        <a:rPr lang="pl-PL" sz="1800" baseline="0" dirty="0" err="1" smtClean="0">
                          <a:effectLst>
                            <a:outerShdw blurRad="38100" dist="38100" dir="2700000" algn="tl">
                              <a:srgbClr val="000000">
                                <a:alpha val="43137"/>
                              </a:srgbClr>
                            </a:outerShdw>
                          </a:effectLst>
                        </a:rPr>
                        <a:t>dysmorfofobię</a:t>
                      </a:r>
                      <a:r>
                        <a:rPr lang="pl-PL" sz="1800" baseline="0" dirty="0" smtClean="0">
                          <a:effectLst>
                            <a:outerShdw blurRad="38100" dist="38100" dir="2700000" algn="tl">
                              <a:srgbClr val="000000">
                                <a:alpha val="43137"/>
                              </a:srgbClr>
                            </a:outerShdw>
                          </a:effectLst>
                        </a:rPr>
                        <a:t> bez wglądu lub z przekonaniami urojeniowym </a:t>
                      </a:r>
                      <a:endParaRPr lang="pl-PL" sz="1800" dirty="0">
                        <a:effectLst>
                          <a:outerShdw blurRad="38100" dist="38100" dir="2700000" algn="tl">
                            <a:srgbClr val="000000">
                              <a:alpha val="43137"/>
                            </a:srgbClr>
                          </a:outerShdw>
                        </a:effectLst>
                      </a:endParaRPr>
                    </a:p>
                  </a:txBody>
                  <a:tcPr marL="68580" marR="68580" marT="34270" marB="34270"/>
                </a:tc>
                <a:tc>
                  <a:txBody>
                    <a:bodyPr/>
                    <a:lstStyle/>
                    <a:p>
                      <a:r>
                        <a:rPr lang="pl-PL" sz="1800" dirty="0" smtClean="0">
                          <a:effectLst>
                            <a:outerShdw blurRad="38100" dist="38100" dir="2700000" algn="tl">
                              <a:srgbClr val="000000">
                                <a:alpha val="43137"/>
                              </a:srgbClr>
                            </a:outerShdw>
                          </a:effectLst>
                        </a:rPr>
                        <a:t>Niska trafność „dziwaczności” urojeń</a:t>
                      </a:r>
                    </a:p>
                    <a:p>
                      <a:r>
                        <a:rPr lang="pl-PL" sz="1800" dirty="0" smtClean="0">
                          <a:effectLst>
                            <a:outerShdw blurRad="38100" dist="38100" dir="2700000" algn="tl">
                              <a:srgbClr val="000000">
                                <a:alpha val="43137"/>
                              </a:srgbClr>
                            </a:outerShdw>
                          </a:effectLst>
                        </a:rPr>
                        <a:t>Dopuszczanie obecności braku wglądu</a:t>
                      </a:r>
                      <a:r>
                        <a:rPr lang="pl-PL" sz="1800" baseline="0" dirty="0" smtClean="0">
                          <a:effectLst>
                            <a:outerShdw blurRad="38100" dist="38100" dir="2700000" algn="tl">
                              <a:srgbClr val="000000">
                                <a:alpha val="43137"/>
                              </a:srgbClr>
                            </a:outerShdw>
                          </a:effectLst>
                        </a:rPr>
                        <a:t> w OCD i </a:t>
                      </a:r>
                      <a:r>
                        <a:rPr lang="pl-PL" sz="1800" baseline="0" dirty="0" err="1" smtClean="0">
                          <a:effectLst>
                            <a:outerShdw blurRad="38100" dist="38100" dir="2700000" algn="tl">
                              <a:srgbClr val="000000">
                                <a:alpha val="43137"/>
                              </a:srgbClr>
                            </a:outerShdw>
                          </a:effectLst>
                        </a:rPr>
                        <a:t>dysmorfobii</a:t>
                      </a:r>
                      <a:endParaRPr lang="pl-PL" sz="1800" baseline="0" dirty="0" smtClean="0">
                        <a:effectLst>
                          <a:outerShdw blurRad="38100" dist="38100" dir="2700000" algn="tl">
                            <a:srgbClr val="000000">
                              <a:alpha val="43137"/>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smtClean="0">
                          <a:effectLst>
                            <a:outerShdw blurRad="38100" dist="38100" dir="2700000" algn="tl">
                              <a:srgbClr val="000000">
                                <a:alpha val="43137"/>
                              </a:srgbClr>
                            </a:outerShdw>
                          </a:effectLst>
                        </a:rPr>
                        <a:t>Dopuszczanie obecności przekonań</a:t>
                      </a:r>
                      <a:r>
                        <a:rPr lang="pl-PL" sz="1800" baseline="0" dirty="0" smtClean="0">
                          <a:effectLst>
                            <a:outerShdw blurRad="38100" dist="38100" dir="2700000" algn="tl">
                              <a:srgbClr val="000000">
                                <a:alpha val="43137"/>
                              </a:srgbClr>
                            </a:outerShdw>
                          </a:effectLst>
                        </a:rPr>
                        <a:t> urojeniowych w OCD i </a:t>
                      </a:r>
                      <a:r>
                        <a:rPr lang="pl-PL" sz="1800" baseline="0" dirty="0" err="1" smtClean="0">
                          <a:effectLst>
                            <a:outerShdw blurRad="38100" dist="38100" dir="2700000" algn="tl">
                              <a:srgbClr val="000000">
                                <a:alpha val="43137"/>
                              </a:srgbClr>
                            </a:outerShdw>
                          </a:effectLst>
                        </a:rPr>
                        <a:t>dysmorfofobii</a:t>
                      </a:r>
                      <a:endParaRPr lang="pl-PL" sz="1800" baseline="0" dirty="0" smtClean="0">
                        <a:effectLst>
                          <a:outerShdw blurRad="38100" dist="38100" dir="2700000" algn="tl">
                            <a:srgbClr val="000000">
                              <a:alpha val="43137"/>
                            </a:srgbClr>
                          </a:outerShdw>
                        </a:effectLst>
                      </a:endParaRPr>
                    </a:p>
                    <a:p>
                      <a:endParaRPr lang="pl-PL" sz="1800" dirty="0" smtClean="0">
                        <a:effectLst>
                          <a:outerShdw blurRad="38100" dist="38100" dir="2700000" algn="tl">
                            <a:srgbClr val="000000">
                              <a:alpha val="43137"/>
                            </a:srgbClr>
                          </a:outerShdw>
                        </a:effectLst>
                      </a:endParaRPr>
                    </a:p>
                    <a:p>
                      <a:endParaRPr lang="pl-PL" sz="1800" dirty="0">
                        <a:effectLst>
                          <a:outerShdw blurRad="38100" dist="38100" dir="2700000" algn="tl">
                            <a:srgbClr val="000000">
                              <a:alpha val="43137"/>
                            </a:srgbClr>
                          </a:outerShdw>
                        </a:effectLst>
                      </a:endParaRPr>
                    </a:p>
                  </a:txBody>
                  <a:tcPr marL="68580" marR="68580" marT="34270" marB="34270"/>
                </a:tc>
              </a:tr>
            </a:tbl>
          </a:graphicData>
        </a:graphic>
      </p:graphicFrame>
      <p:sp>
        <p:nvSpPr>
          <p:cNvPr id="2" name="Symbol zastępczy stopki 1"/>
          <p:cNvSpPr>
            <a:spLocks noGrp="1"/>
          </p:cNvSpPr>
          <p:nvPr>
            <p:ph type="ftr" sz="quarter" idx="11"/>
          </p:nvPr>
        </p:nvSpPr>
        <p:spPr/>
        <p:txBody>
          <a:bodyPr/>
          <a:lstStyle/>
          <a:p>
            <a:pPr>
              <a:defRPr/>
            </a:pPr>
            <a:r>
              <a:rPr lang="en-US" smtClean="0"/>
              <a:t>Czernikiewicz A 2013, 2014</a:t>
            </a:r>
            <a:endParaRPr lang="en-US"/>
          </a:p>
        </p:txBody>
      </p:sp>
    </p:spTree>
    <p:extLst>
      <p:ext uri="{BB962C8B-B14F-4D97-AF65-F5344CB8AC3E}">
        <p14:creationId xmlns:p14="http://schemas.microsoft.com/office/powerpoint/2010/main" val="2483242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ytuł 1"/>
          <p:cNvSpPr>
            <a:spLocks noGrp="1"/>
          </p:cNvSpPr>
          <p:nvPr>
            <p:ph type="title"/>
          </p:nvPr>
        </p:nvSpPr>
        <p:spPr>
          <a:xfrm>
            <a:off x="960835" y="1178719"/>
            <a:ext cx="7200900" cy="977504"/>
          </a:xfrm>
        </p:spPr>
        <p:txBody>
          <a:bodyPr/>
          <a:lstStyle/>
          <a:p>
            <a:pPr eaLnBrk="1" hangingPunct="1"/>
            <a:r>
              <a:rPr lang="pl-PL" altLang="pl-PL" sz="2400"/>
              <a:t>Spektrum schizofrenii i innych zaburzeń psychotycznych</a:t>
            </a:r>
          </a:p>
        </p:txBody>
      </p:sp>
      <p:graphicFrame>
        <p:nvGraphicFramePr>
          <p:cNvPr id="4" name="Symbol zastępczy zawartości 3"/>
          <p:cNvGraphicFramePr>
            <a:graphicFrameLocks noGrp="1"/>
          </p:cNvGraphicFramePr>
          <p:nvPr>
            <p:ph idx="1"/>
          </p:nvPr>
        </p:nvGraphicFramePr>
        <p:xfrm>
          <a:off x="960835" y="1958579"/>
          <a:ext cx="7200900" cy="3303305"/>
        </p:xfrm>
        <a:graphic>
          <a:graphicData uri="http://schemas.openxmlformats.org/drawingml/2006/table">
            <a:tbl>
              <a:tblPr firstRow="1" bandRow="1">
                <a:tableStyleId>{5C22544A-7EE6-4342-B048-85BDC9FD1C3A}</a:tableStyleId>
              </a:tblPr>
              <a:tblGrid>
                <a:gridCol w="3600450"/>
                <a:gridCol w="3600450"/>
              </a:tblGrid>
              <a:tr h="354361">
                <a:tc>
                  <a:txBody>
                    <a:bodyPr/>
                    <a:lstStyle/>
                    <a:p>
                      <a:r>
                        <a:rPr lang="pl-PL" sz="1500" dirty="0" smtClean="0"/>
                        <a:t>Zmiana </a:t>
                      </a:r>
                      <a:endParaRPr lang="pl-PL" sz="1500" dirty="0"/>
                    </a:p>
                  </a:txBody>
                  <a:tcPr marL="68580" marR="68580" marT="34292" marB="34292"/>
                </a:tc>
                <a:tc>
                  <a:txBody>
                    <a:bodyPr/>
                    <a:lstStyle/>
                    <a:p>
                      <a:r>
                        <a:rPr lang="pl-PL" sz="1500" dirty="0" smtClean="0"/>
                        <a:t>Uzasadnienie </a:t>
                      </a:r>
                      <a:endParaRPr lang="pl-PL" sz="1500" dirty="0"/>
                    </a:p>
                  </a:txBody>
                  <a:tcPr marL="68580" marR="68580" marT="34292" marB="34292"/>
                </a:tc>
              </a:tr>
              <a:tr h="2753171">
                <a:tc>
                  <a:txBody>
                    <a:bodyPr/>
                    <a:lstStyle/>
                    <a:p>
                      <a:r>
                        <a:rPr lang="pl-PL" sz="2100" dirty="0" smtClean="0">
                          <a:effectLst>
                            <a:outerShdw blurRad="38100" dist="38100" dir="2700000" algn="tl">
                              <a:srgbClr val="000000">
                                <a:alpha val="43137"/>
                              </a:srgbClr>
                            </a:outerShdw>
                          </a:effectLst>
                        </a:rPr>
                        <a:t>Katatonia:</a:t>
                      </a:r>
                    </a:p>
                    <a:p>
                      <a:r>
                        <a:rPr lang="pl-PL" sz="2100" dirty="0" smtClean="0">
                          <a:effectLst>
                            <a:outerShdw blurRad="38100" dist="38100" dir="2700000" algn="tl">
                              <a:srgbClr val="000000">
                                <a:alpha val="43137"/>
                              </a:srgbClr>
                            </a:outerShdw>
                          </a:effectLst>
                        </a:rPr>
                        <a:t>Te same kryteria (co najmniej</a:t>
                      </a:r>
                      <a:r>
                        <a:rPr lang="pl-PL" sz="2100" baseline="0" dirty="0" smtClean="0">
                          <a:effectLst>
                            <a:outerShdw blurRad="38100" dist="38100" dir="2700000" algn="tl">
                              <a:srgbClr val="000000">
                                <a:alpha val="43137"/>
                              </a:srgbClr>
                            </a:outerShdw>
                          </a:effectLst>
                        </a:rPr>
                        <a:t> 3 z 12) </a:t>
                      </a:r>
                      <a:r>
                        <a:rPr lang="pl-PL" sz="2100" dirty="0" smtClean="0">
                          <a:effectLst>
                            <a:outerShdw blurRad="38100" dist="38100" dir="2700000" algn="tl">
                              <a:srgbClr val="000000">
                                <a:alpha val="43137"/>
                              </a:srgbClr>
                            </a:outerShdw>
                          </a:effectLst>
                        </a:rPr>
                        <a:t>są używane bez względu na kontekst kliniczny katatonii</a:t>
                      </a:r>
                    </a:p>
                    <a:p>
                      <a:r>
                        <a:rPr lang="pl-PL" sz="2100" dirty="0" smtClean="0">
                          <a:effectLst>
                            <a:outerShdw blurRad="38100" dist="38100" dir="2700000" algn="tl">
                              <a:srgbClr val="000000">
                                <a:alpha val="43137"/>
                              </a:srgbClr>
                            </a:outerShdw>
                          </a:effectLst>
                        </a:rPr>
                        <a:t>Katatonia na podłożu</a:t>
                      </a:r>
                      <a:r>
                        <a:rPr lang="pl-PL" sz="2100" baseline="0" dirty="0" smtClean="0">
                          <a:effectLst>
                            <a:outerShdw blurRad="38100" dist="38100" dir="2700000" algn="tl">
                              <a:srgbClr val="000000">
                                <a:alpha val="43137"/>
                              </a:srgbClr>
                            </a:outerShdw>
                          </a:effectLst>
                        </a:rPr>
                        <a:t> dwubiegunowych, depresyjnym, psychotycznym, innym</a:t>
                      </a:r>
                      <a:endParaRPr lang="pl-PL" sz="2100" dirty="0">
                        <a:effectLst>
                          <a:outerShdw blurRad="38100" dist="38100" dir="2700000" algn="tl">
                            <a:srgbClr val="000000">
                              <a:alpha val="43137"/>
                            </a:srgbClr>
                          </a:outerShdw>
                        </a:effectLst>
                      </a:endParaRPr>
                    </a:p>
                  </a:txBody>
                  <a:tcPr marL="68580" marR="68580" marT="34292" marB="34292"/>
                </a:tc>
                <a:tc>
                  <a:txBody>
                    <a:bodyPr/>
                    <a:lstStyle/>
                    <a:p>
                      <a:r>
                        <a:rPr lang="pl-PL" sz="2100" dirty="0" smtClean="0">
                          <a:effectLst>
                            <a:outerShdw blurRad="38100" dist="38100" dir="2700000" algn="tl">
                              <a:srgbClr val="000000">
                                <a:alpha val="43137"/>
                              </a:srgbClr>
                            </a:outerShdw>
                          </a:effectLst>
                        </a:rPr>
                        <a:t>Traktowania</a:t>
                      </a:r>
                      <a:r>
                        <a:rPr lang="pl-PL" sz="2100" baseline="0" dirty="0" smtClean="0">
                          <a:effectLst>
                            <a:outerShdw blurRad="38100" dist="38100" dir="2700000" algn="tl">
                              <a:srgbClr val="000000">
                                <a:alpha val="43137"/>
                              </a:srgbClr>
                            </a:outerShdw>
                          </a:effectLst>
                        </a:rPr>
                        <a:t> katatonii jako powierzchownej maski dowolnego zaburzenia psychotycznego</a:t>
                      </a:r>
                      <a:endParaRPr lang="pl-PL" sz="2100" dirty="0">
                        <a:effectLst>
                          <a:outerShdw blurRad="38100" dist="38100" dir="2700000" algn="tl">
                            <a:srgbClr val="000000">
                              <a:alpha val="43137"/>
                            </a:srgbClr>
                          </a:outerShdw>
                        </a:effectLst>
                      </a:endParaRPr>
                    </a:p>
                  </a:txBody>
                  <a:tcPr marL="68580" marR="68580" marT="34292" marB="34292"/>
                </a:tc>
              </a:tr>
            </a:tbl>
          </a:graphicData>
        </a:graphic>
      </p:graphicFrame>
      <p:sp>
        <p:nvSpPr>
          <p:cNvPr id="2" name="Symbol zastępczy stopki 1"/>
          <p:cNvSpPr>
            <a:spLocks noGrp="1"/>
          </p:cNvSpPr>
          <p:nvPr>
            <p:ph type="ftr" sz="quarter" idx="11"/>
          </p:nvPr>
        </p:nvSpPr>
        <p:spPr/>
        <p:txBody>
          <a:bodyPr/>
          <a:lstStyle/>
          <a:p>
            <a:pPr>
              <a:defRPr/>
            </a:pPr>
            <a:r>
              <a:rPr lang="en-US" smtClean="0"/>
              <a:t>Czernikiewicz A 2013, 2014</a:t>
            </a:r>
            <a:endParaRPr lang="en-US"/>
          </a:p>
        </p:txBody>
      </p:sp>
    </p:spTree>
    <p:extLst>
      <p:ext uri="{BB962C8B-B14F-4D97-AF65-F5344CB8AC3E}">
        <p14:creationId xmlns:p14="http://schemas.microsoft.com/office/powerpoint/2010/main" val="1590544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ytuł 3"/>
          <p:cNvSpPr>
            <a:spLocks noGrp="1"/>
          </p:cNvSpPr>
          <p:nvPr>
            <p:ph type="title"/>
          </p:nvPr>
        </p:nvSpPr>
        <p:spPr/>
        <p:txBody>
          <a:bodyPr/>
          <a:lstStyle/>
          <a:p>
            <a:r>
              <a:rPr lang="pl-PL" smtClean="0">
                <a:ln>
                  <a:noFill/>
                </a:ln>
              </a:rPr>
              <a:t>Kryteria katatonii </a:t>
            </a:r>
          </a:p>
        </p:txBody>
      </p:sp>
      <p:sp>
        <p:nvSpPr>
          <p:cNvPr id="5" name="Symbol zastępczy zawartości 4"/>
          <p:cNvSpPr>
            <a:spLocks noGrp="1"/>
          </p:cNvSpPr>
          <p:nvPr>
            <p:ph sz="half" idx="1"/>
          </p:nvPr>
        </p:nvSpPr>
        <p:spPr>
          <a:xfrm>
            <a:off x="973931" y="2777729"/>
            <a:ext cx="3538538" cy="2482453"/>
          </a:xfrm>
        </p:spPr>
        <p:txBody>
          <a:bodyPr>
            <a:normAutofit fontScale="85000" lnSpcReduction="20000"/>
          </a:bodyPr>
          <a:lstStyle/>
          <a:p>
            <a:pPr>
              <a:buFont typeface="Arial" charset="0"/>
              <a:buChar char="•"/>
              <a:defRPr/>
            </a:pPr>
            <a:r>
              <a:rPr lang="pl-PL" dirty="0" smtClean="0"/>
              <a:t>Stupor</a:t>
            </a:r>
          </a:p>
          <a:p>
            <a:pPr>
              <a:buFont typeface="Arial" charset="0"/>
              <a:buChar char="•"/>
              <a:defRPr/>
            </a:pPr>
            <a:r>
              <a:rPr lang="pl-PL" dirty="0" smtClean="0"/>
              <a:t>Katalepsja</a:t>
            </a:r>
          </a:p>
          <a:p>
            <a:pPr>
              <a:buFont typeface="Arial" charset="0"/>
              <a:buChar char="•"/>
              <a:defRPr/>
            </a:pPr>
            <a:r>
              <a:rPr lang="pl-PL" dirty="0" smtClean="0"/>
              <a:t>Giętkość woskowata</a:t>
            </a:r>
          </a:p>
          <a:p>
            <a:pPr>
              <a:buFont typeface="Arial" charset="0"/>
              <a:buChar char="•"/>
              <a:defRPr/>
            </a:pPr>
            <a:r>
              <a:rPr lang="pl-PL" dirty="0" smtClean="0"/>
              <a:t>Mutyzm</a:t>
            </a:r>
          </a:p>
          <a:p>
            <a:pPr>
              <a:buFont typeface="Arial" charset="0"/>
              <a:buChar char="•"/>
              <a:defRPr/>
            </a:pPr>
            <a:r>
              <a:rPr lang="pl-PL" dirty="0" smtClean="0"/>
              <a:t>Negatywizm</a:t>
            </a:r>
          </a:p>
          <a:p>
            <a:pPr>
              <a:buFont typeface="Arial" charset="0"/>
              <a:buChar char="•"/>
              <a:defRPr/>
            </a:pPr>
            <a:r>
              <a:rPr lang="pl-PL" dirty="0" smtClean="0"/>
              <a:t>Dziwne pozycje </a:t>
            </a:r>
            <a:r>
              <a:rPr lang="pl-PL" dirty="0" err="1" smtClean="0"/>
              <a:t>ciala</a:t>
            </a:r>
            <a:endParaRPr lang="pl-PL" dirty="0" smtClean="0"/>
          </a:p>
          <a:p>
            <a:pPr>
              <a:buFont typeface="Arial" charset="0"/>
              <a:buChar char="•"/>
              <a:defRPr/>
            </a:pPr>
            <a:r>
              <a:rPr lang="pl-PL" dirty="0" smtClean="0"/>
              <a:t>Manieryzmy </a:t>
            </a:r>
            <a:endParaRPr lang="pl-PL" dirty="0"/>
          </a:p>
        </p:txBody>
      </p:sp>
      <p:sp>
        <p:nvSpPr>
          <p:cNvPr id="6" name="Symbol zastępczy zawartości 5"/>
          <p:cNvSpPr>
            <a:spLocks noGrp="1"/>
          </p:cNvSpPr>
          <p:nvPr>
            <p:ph sz="half" idx="2"/>
          </p:nvPr>
        </p:nvSpPr>
        <p:spPr>
          <a:xfrm>
            <a:off x="4636294" y="2777729"/>
            <a:ext cx="3538538" cy="2482453"/>
          </a:xfrm>
        </p:spPr>
        <p:txBody>
          <a:bodyPr>
            <a:normAutofit fontScale="85000" lnSpcReduction="20000"/>
          </a:bodyPr>
          <a:lstStyle/>
          <a:p>
            <a:pPr>
              <a:buFont typeface="Arial" charset="0"/>
              <a:buChar char="•"/>
              <a:defRPr/>
            </a:pPr>
            <a:r>
              <a:rPr lang="pl-PL" dirty="0" smtClean="0"/>
              <a:t>Agitacja (bez wpływu czynników zewnętrznych)</a:t>
            </a:r>
          </a:p>
          <a:p>
            <a:pPr>
              <a:buFont typeface="Arial" charset="0"/>
              <a:buChar char="•"/>
              <a:defRPr/>
            </a:pPr>
            <a:r>
              <a:rPr lang="pl-PL" dirty="0" smtClean="0"/>
              <a:t>Stereotypie</a:t>
            </a:r>
          </a:p>
          <a:p>
            <a:pPr>
              <a:buFont typeface="Arial" charset="0"/>
              <a:buChar char="•"/>
              <a:defRPr/>
            </a:pPr>
            <a:r>
              <a:rPr lang="pl-PL" dirty="0" smtClean="0"/>
              <a:t>Grymasy</a:t>
            </a:r>
          </a:p>
          <a:p>
            <a:pPr>
              <a:buFont typeface="Arial" charset="0"/>
              <a:buChar char="•"/>
              <a:defRPr/>
            </a:pPr>
            <a:r>
              <a:rPr lang="pl-PL" dirty="0" smtClean="0"/>
              <a:t>Echopraksja</a:t>
            </a:r>
          </a:p>
          <a:p>
            <a:pPr>
              <a:buFont typeface="Arial" charset="0"/>
              <a:buChar char="•"/>
              <a:defRPr/>
            </a:pPr>
            <a:r>
              <a:rPr lang="pl-PL" dirty="0" smtClean="0"/>
              <a:t>Echolalia </a:t>
            </a:r>
          </a:p>
          <a:p>
            <a:pPr>
              <a:buFont typeface="Arial" charset="0"/>
              <a:buChar char="•"/>
              <a:defRPr/>
            </a:pPr>
            <a:endParaRPr lang="pl-PL" dirty="0"/>
          </a:p>
        </p:txBody>
      </p:sp>
      <p:sp>
        <p:nvSpPr>
          <p:cNvPr id="2" name="Symbol zastępczy stopki 1"/>
          <p:cNvSpPr>
            <a:spLocks noGrp="1"/>
          </p:cNvSpPr>
          <p:nvPr>
            <p:ph type="ftr" sz="quarter" idx="11"/>
          </p:nvPr>
        </p:nvSpPr>
        <p:spPr/>
        <p:txBody>
          <a:bodyPr/>
          <a:lstStyle/>
          <a:p>
            <a:pPr>
              <a:defRPr/>
            </a:pPr>
            <a:r>
              <a:rPr lang="en-US" smtClean="0"/>
              <a:t>Czernikiewicz A 2013, 2014</a:t>
            </a:r>
            <a:endParaRPr lang="en-US"/>
          </a:p>
        </p:txBody>
      </p:sp>
    </p:spTree>
    <p:extLst>
      <p:ext uri="{BB962C8B-B14F-4D97-AF65-F5344CB8AC3E}">
        <p14:creationId xmlns:p14="http://schemas.microsoft.com/office/powerpoint/2010/main" val="4106138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ytuł 3"/>
          <p:cNvSpPr>
            <a:spLocks noGrp="1"/>
          </p:cNvSpPr>
          <p:nvPr>
            <p:ph type="title"/>
          </p:nvPr>
        </p:nvSpPr>
        <p:spPr>
          <a:xfrm>
            <a:off x="971550" y="991791"/>
            <a:ext cx="7200900" cy="977503"/>
          </a:xfrm>
        </p:spPr>
        <p:txBody>
          <a:bodyPr>
            <a:normAutofit fontScale="90000"/>
          </a:bodyPr>
          <a:lstStyle/>
          <a:p>
            <a:pPr eaLnBrk="1" hangingPunct="1"/>
            <a:r>
              <a:rPr lang="pl-PL" altLang="pl-PL" smtClean="0">
                <a:ln>
                  <a:noFill/>
                </a:ln>
              </a:rPr>
              <a:t>Ocena wymiarowa pacjent ze schizofrenią (A) </a:t>
            </a:r>
          </a:p>
        </p:txBody>
      </p:sp>
      <p:pic>
        <p:nvPicPr>
          <p:cNvPr id="39939"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6672" y="1875235"/>
            <a:ext cx="5008959" cy="350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stopki 1"/>
          <p:cNvSpPr>
            <a:spLocks noGrp="1"/>
          </p:cNvSpPr>
          <p:nvPr>
            <p:ph type="ftr" sz="quarter" idx="11"/>
          </p:nvPr>
        </p:nvSpPr>
        <p:spPr/>
        <p:txBody>
          <a:bodyPr/>
          <a:lstStyle/>
          <a:p>
            <a:pPr>
              <a:defRPr/>
            </a:pPr>
            <a:r>
              <a:rPr lang="en-US" smtClean="0"/>
              <a:t>Heckers S. i wsp. Schizophrenia Res 2013 a</a:t>
            </a:r>
            <a:endParaRPr lang="en-US"/>
          </a:p>
        </p:txBody>
      </p:sp>
    </p:spTree>
    <p:extLst>
      <p:ext uri="{BB962C8B-B14F-4D97-AF65-F5344CB8AC3E}">
        <p14:creationId xmlns:p14="http://schemas.microsoft.com/office/powerpoint/2010/main" val="1780521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ytuł 3"/>
          <p:cNvSpPr>
            <a:spLocks noGrp="1"/>
          </p:cNvSpPr>
          <p:nvPr>
            <p:ph type="title"/>
          </p:nvPr>
        </p:nvSpPr>
        <p:spPr>
          <a:xfrm>
            <a:off x="971550" y="991791"/>
            <a:ext cx="7200900" cy="977503"/>
          </a:xfrm>
        </p:spPr>
        <p:txBody>
          <a:bodyPr>
            <a:normAutofit/>
          </a:bodyPr>
          <a:lstStyle/>
          <a:p>
            <a:pPr eaLnBrk="1" hangingPunct="1"/>
            <a:r>
              <a:rPr lang="pl-PL" altLang="pl-PL" sz="3000"/>
              <a:t>Ocena wymiarowa pacjenta ze schizofrenią (B) </a:t>
            </a:r>
          </a:p>
        </p:txBody>
      </p:sp>
      <p:pic>
        <p:nvPicPr>
          <p:cNvPr id="4198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1981201"/>
            <a:ext cx="5372100" cy="363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ymbol zastępczy stopki 7"/>
          <p:cNvSpPr>
            <a:spLocks noGrp="1"/>
          </p:cNvSpPr>
          <p:nvPr>
            <p:ph type="ftr" sz="quarter" idx="11"/>
          </p:nvPr>
        </p:nvSpPr>
        <p:spPr/>
        <p:txBody>
          <a:bodyPr/>
          <a:lstStyle/>
          <a:p>
            <a:pPr>
              <a:defRPr/>
            </a:pPr>
            <a:r>
              <a:rPr lang="en-US" smtClean="0"/>
              <a:t>Heckers S. i wsp. Schizophrenia Res 2013 a</a:t>
            </a:r>
            <a:endParaRPr lang="en-US"/>
          </a:p>
        </p:txBody>
      </p:sp>
    </p:spTree>
    <p:extLst>
      <p:ext uri="{BB962C8B-B14F-4D97-AF65-F5344CB8AC3E}">
        <p14:creationId xmlns:p14="http://schemas.microsoft.com/office/powerpoint/2010/main" val="2291604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5872FACE-FA20-493F-985F-B84AA78FA0F7}" type="slidenum">
              <a:rPr lang="pl-PL"/>
              <a:pPr/>
              <a:t>4</a:t>
            </a:fld>
            <a:endParaRPr lang="pl-PL"/>
          </a:p>
        </p:txBody>
      </p:sp>
      <p:sp>
        <p:nvSpPr>
          <p:cNvPr id="179202" name="Rectangle 2"/>
          <p:cNvSpPr>
            <a:spLocks noChangeArrowheads="1"/>
          </p:cNvSpPr>
          <p:nvPr/>
        </p:nvSpPr>
        <p:spPr bwMode="auto">
          <a:xfrm>
            <a:off x="1295400" y="609600"/>
            <a:ext cx="7162800" cy="1143000"/>
          </a:xfrm>
          <a:prstGeom prst="rect">
            <a:avLst/>
          </a:prstGeom>
          <a:noFill/>
          <a:ln w="9525">
            <a:noFill/>
            <a:miter lim="800000"/>
            <a:headEnd/>
            <a:tailEnd/>
          </a:ln>
          <a:effectLst/>
        </p:spPr>
        <p:txBody>
          <a:bodyPr anchor="ctr"/>
          <a:lstStyle/>
          <a:p>
            <a:r>
              <a:rPr lang="pl-PL" sz="4400">
                <a:solidFill>
                  <a:schemeClr val="tx2"/>
                </a:solidFill>
                <a:latin typeface="Times New Roman" charset="0"/>
              </a:rPr>
              <a:t>Schizofrenia - czynniki ryzyka to:</a:t>
            </a:r>
          </a:p>
        </p:txBody>
      </p:sp>
      <p:sp>
        <p:nvSpPr>
          <p:cNvPr id="179203" name="Rectangle 3"/>
          <p:cNvSpPr>
            <a:spLocks noChangeArrowheads="1"/>
          </p:cNvSpPr>
          <p:nvPr/>
        </p:nvSpPr>
        <p:spPr bwMode="auto">
          <a:xfrm>
            <a:off x="1295400" y="1981200"/>
            <a:ext cx="7162800" cy="4114800"/>
          </a:xfrm>
          <a:prstGeom prst="rect">
            <a:avLst/>
          </a:prstGeom>
          <a:noFill/>
          <a:ln w="9525">
            <a:noFill/>
            <a:miter lim="800000"/>
            <a:headEnd/>
            <a:tailEnd/>
          </a:ln>
          <a:effectLst/>
        </p:spPr>
        <p:txBody>
          <a:bodyPr/>
          <a:lstStyle/>
          <a:p>
            <a:pPr marL="342900" indent="-342900">
              <a:spcBef>
                <a:spcPct val="20000"/>
              </a:spcBef>
              <a:buClr>
                <a:schemeClr val="tx2"/>
              </a:buClr>
              <a:buSzPct val="90000"/>
              <a:buFont typeface="Symbol" pitchFamily="18" charset="2"/>
              <a:buChar char="¨"/>
            </a:pPr>
            <a:r>
              <a:rPr lang="pl-PL" sz="2400" dirty="0">
                <a:latin typeface="Times New Roman" charset="0"/>
              </a:rPr>
              <a:t>mieć co najmniej jednego krewnego 1-o stopnia lub co najmniej dwu krewnych </a:t>
            </a:r>
            <a:r>
              <a:rPr lang="pl-PL" sz="2400" dirty="0" smtClean="0">
                <a:latin typeface="Times New Roman" charset="0"/>
              </a:rPr>
              <a:t>II-o stopnia ze </a:t>
            </a:r>
            <a:r>
              <a:rPr lang="pl-PL" sz="2400" dirty="0">
                <a:latin typeface="Times New Roman" charset="0"/>
              </a:rPr>
              <a:t>schizofrenią</a:t>
            </a:r>
          </a:p>
          <a:p>
            <a:pPr marL="342900" indent="-342900">
              <a:spcBef>
                <a:spcPct val="20000"/>
              </a:spcBef>
              <a:buClr>
                <a:schemeClr val="tx2"/>
              </a:buClr>
              <a:buSzPct val="90000"/>
              <a:buFont typeface="Symbol" pitchFamily="18" charset="2"/>
              <a:buChar char="¨"/>
            </a:pPr>
            <a:r>
              <a:rPr lang="pl-PL" sz="2400" dirty="0">
                <a:latin typeface="Times New Roman" charset="0"/>
              </a:rPr>
              <a:t>być stanu wolnego</a:t>
            </a:r>
          </a:p>
          <a:p>
            <a:pPr marL="342900" indent="-342900">
              <a:spcBef>
                <a:spcPct val="20000"/>
              </a:spcBef>
              <a:buClr>
                <a:schemeClr val="tx2"/>
              </a:buClr>
              <a:buSzPct val="90000"/>
              <a:buFont typeface="Symbol" pitchFamily="18" charset="2"/>
              <a:buChar char="¨"/>
            </a:pPr>
            <a:r>
              <a:rPr lang="pl-PL" sz="2400" dirty="0">
                <a:latin typeface="Times New Roman" charset="0"/>
              </a:rPr>
              <a:t>być mieszkańcem dużego miasta lub obywatelem uprzemysłowionego państwa</a:t>
            </a:r>
          </a:p>
          <a:p>
            <a:pPr marL="342900" indent="-342900">
              <a:spcBef>
                <a:spcPct val="20000"/>
              </a:spcBef>
              <a:buClr>
                <a:schemeClr val="tx2"/>
              </a:buClr>
              <a:buSzPct val="90000"/>
              <a:buFont typeface="Symbol" pitchFamily="18" charset="2"/>
              <a:buChar char="¨"/>
            </a:pPr>
            <a:r>
              <a:rPr lang="pl-PL" sz="2400" dirty="0">
                <a:latin typeface="Times New Roman" charset="0"/>
              </a:rPr>
              <a:t>urodzić się w zimie</a:t>
            </a:r>
          </a:p>
          <a:p>
            <a:pPr marL="342900" indent="-342900">
              <a:spcBef>
                <a:spcPct val="20000"/>
              </a:spcBef>
              <a:buClr>
                <a:schemeClr val="tx2"/>
              </a:buClr>
              <a:buSzPct val="90000"/>
              <a:buFont typeface="Symbol" pitchFamily="18" charset="2"/>
              <a:buChar char="¨"/>
            </a:pPr>
            <a:r>
              <a:rPr lang="pl-PL" sz="2400" dirty="0">
                <a:latin typeface="Times New Roman" charset="0"/>
              </a:rPr>
              <a:t>być członkiem niższej klasy socjoekonomicznej</a:t>
            </a:r>
          </a:p>
          <a:p>
            <a:pPr marL="342900" indent="-342900">
              <a:spcBef>
                <a:spcPct val="20000"/>
              </a:spcBef>
              <a:buClr>
                <a:schemeClr val="tx2"/>
              </a:buClr>
              <a:buSzPct val="90000"/>
              <a:buFont typeface="Symbol" pitchFamily="18" charset="2"/>
              <a:buChar char="¨"/>
            </a:pPr>
            <a:r>
              <a:rPr lang="pl-PL" sz="2400" dirty="0">
                <a:latin typeface="Times New Roman" charset="0"/>
              </a:rPr>
              <a:t>mieć problemy zdrowotne w okresie prenatalnym</a:t>
            </a:r>
          </a:p>
          <a:p>
            <a:pPr marL="342900" indent="-342900">
              <a:spcBef>
                <a:spcPct val="20000"/>
              </a:spcBef>
              <a:buClr>
                <a:schemeClr val="tx2"/>
              </a:buClr>
              <a:buSzPct val="90000"/>
              <a:buFont typeface="Symbol" pitchFamily="18" charset="2"/>
              <a:buChar char="¨"/>
            </a:pPr>
            <a:r>
              <a:rPr lang="pl-PL" sz="2400" dirty="0">
                <a:latin typeface="Times New Roman" charset="0"/>
              </a:rPr>
              <a:t>doświadczyć w ostatnim okresie stresującego zdarzenia</a:t>
            </a:r>
          </a:p>
          <a:p>
            <a:pPr marL="342900" indent="-342900">
              <a:spcBef>
                <a:spcPct val="20000"/>
              </a:spcBef>
              <a:buClr>
                <a:schemeClr val="tx2"/>
              </a:buClr>
              <a:buSzPct val="90000"/>
              <a:buFont typeface="Symbol" pitchFamily="18" charset="2"/>
              <a:buNone/>
            </a:pPr>
            <a:r>
              <a:rPr lang="pl-PL" sz="2400" dirty="0">
                <a:latin typeface="Times New Roman" charset="0"/>
              </a:rPr>
              <a:t>					</a:t>
            </a:r>
            <a:r>
              <a:rPr lang="pl-PL" sz="2400" i="1" dirty="0">
                <a:solidFill>
                  <a:schemeClr val="folHlink"/>
                </a:solidFill>
                <a:latin typeface="Times New Roman" charset="0"/>
              </a:rPr>
              <a:t>wg APA (1997)</a:t>
            </a:r>
            <a:endParaRPr lang="pl-PL" sz="2400" dirty="0">
              <a:latin typeface="Times New Roman" charset="0"/>
            </a:endParaRPr>
          </a:p>
          <a:p>
            <a:pPr marL="342900" indent="-342900">
              <a:spcBef>
                <a:spcPct val="20000"/>
              </a:spcBef>
              <a:buClr>
                <a:schemeClr val="tx2"/>
              </a:buClr>
              <a:buSzPct val="90000"/>
              <a:buFont typeface="Symbol" pitchFamily="18" charset="2"/>
              <a:buChar char="¨"/>
            </a:pPr>
            <a:endParaRPr lang="pl-PL" sz="3200" dirty="0">
              <a:latin typeface="Times New Roman" charset="0"/>
            </a:endParaRPr>
          </a:p>
          <a:p>
            <a:pPr marL="342900" indent="-342900">
              <a:spcBef>
                <a:spcPct val="20000"/>
              </a:spcBef>
              <a:buClr>
                <a:schemeClr val="tx2"/>
              </a:buClr>
              <a:buSzPct val="90000"/>
              <a:buFont typeface="Symbol" pitchFamily="18" charset="2"/>
              <a:buChar char="¨"/>
            </a:pPr>
            <a:endParaRPr lang="pl-PL" sz="3200" dirty="0">
              <a:latin typeface="Times New Roman"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Effect transition="in" filter="barn(outVertical)">
                                      <p:cBhvr>
                                        <p:cTn id="7" dur="500"/>
                                        <p:tgtEl>
                                          <p:spTgt spid="179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79203">
                                            <p:txEl>
                                              <p:pRg st="0" end="0"/>
                                            </p:txEl>
                                          </p:spTgt>
                                        </p:tgtEl>
                                        <p:attrNameLst>
                                          <p:attrName>style.visibility</p:attrName>
                                        </p:attrNameLst>
                                      </p:cBhvr>
                                      <p:to>
                                        <p:strVal val="visible"/>
                                      </p:to>
                                    </p:set>
                                    <p:animEffect transition="in" filter="barn(outVertical)">
                                      <p:cBhvr>
                                        <p:cTn id="12" dur="500"/>
                                        <p:tgtEl>
                                          <p:spTgt spid="179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79203">
                                            <p:txEl>
                                              <p:pRg st="1" end="1"/>
                                            </p:txEl>
                                          </p:spTgt>
                                        </p:tgtEl>
                                        <p:attrNameLst>
                                          <p:attrName>style.visibility</p:attrName>
                                        </p:attrNameLst>
                                      </p:cBhvr>
                                      <p:to>
                                        <p:strVal val="visible"/>
                                      </p:to>
                                    </p:set>
                                    <p:animEffect transition="in" filter="barn(outVertical)">
                                      <p:cBhvr>
                                        <p:cTn id="17" dur="500"/>
                                        <p:tgtEl>
                                          <p:spTgt spid="1792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79203">
                                            <p:txEl>
                                              <p:pRg st="2" end="2"/>
                                            </p:txEl>
                                          </p:spTgt>
                                        </p:tgtEl>
                                        <p:attrNameLst>
                                          <p:attrName>style.visibility</p:attrName>
                                        </p:attrNameLst>
                                      </p:cBhvr>
                                      <p:to>
                                        <p:strVal val="visible"/>
                                      </p:to>
                                    </p:set>
                                    <p:animEffect transition="in" filter="barn(outVertical)">
                                      <p:cBhvr>
                                        <p:cTn id="22" dur="500"/>
                                        <p:tgtEl>
                                          <p:spTgt spid="1792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79203">
                                            <p:txEl>
                                              <p:pRg st="3" end="3"/>
                                            </p:txEl>
                                          </p:spTgt>
                                        </p:tgtEl>
                                        <p:attrNameLst>
                                          <p:attrName>style.visibility</p:attrName>
                                        </p:attrNameLst>
                                      </p:cBhvr>
                                      <p:to>
                                        <p:strVal val="visible"/>
                                      </p:to>
                                    </p:set>
                                    <p:animEffect transition="in" filter="barn(outVertical)">
                                      <p:cBhvr>
                                        <p:cTn id="27" dur="500"/>
                                        <p:tgtEl>
                                          <p:spTgt spid="17920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79203">
                                            <p:txEl>
                                              <p:pRg st="4" end="4"/>
                                            </p:txEl>
                                          </p:spTgt>
                                        </p:tgtEl>
                                        <p:attrNameLst>
                                          <p:attrName>style.visibility</p:attrName>
                                        </p:attrNameLst>
                                      </p:cBhvr>
                                      <p:to>
                                        <p:strVal val="visible"/>
                                      </p:to>
                                    </p:set>
                                    <p:animEffect transition="in" filter="barn(outVertical)">
                                      <p:cBhvr>
                                        <p:cTn id="32" dur="500"/>
                                        <p:tgtEl>
                                          <p:spTgt spid="17920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79203">
                                            <p:txEl>
                                              <p:pRg st="5" end="5"/>
                                            </p:txEl>
                                          </p:spTgt>
                                        </p:tgtEl>
                                        <p:attrNameLst>
                                          <p:attrName>style.visibility</p:attrName>
                                        </p:attrNameLst>
                                      </p:cBhvr>
                                      <p:to>
                                        <p:strVal val="visible"/>
                                      </p:to>
                                    </p:set>
                                    <p:animEffect transition="in" filter="barn(outVertical)">
                                      <p:cBhvr>
                                        <p:cTn id="37" dur="500"/>
                                        <p:tgtEl>
                                          <p:spTgt spid="17920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179203">
                                            <p:txEl>
                                              <p:pRg st="6" end="6"/>
                                            </p:txEl>
                                          </p:spTgt>
                                        </p:tgtEl>
                                        <p:attrNameLst>
                                          <p:attrName>style.visibility</p:attrName>
                                        </p:attrNameLst>
                                      </p:cBhvr>
                                      <p:to>
                                        <p:strVal val="visible"/>
                                      </p:to>
                                    </p:set>
                                    <p:animEffect transition="in" filter="barn(outVertical)">
                                      <p:cBhvr>
                                        <p:cTn id="42" dur="500"/>
                                        <p:tgtEl>
                                          <p:spTgt spid="17920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179203">
                                            <p:txEl>
                                              <p:pRg st="7" end="7"/>
                                            </p:txEl>
                                          </p:spTgt>
                                        </p:tgtEl>
                                        <p:attrNameLst>
                                          <p:attrName>style.visibility</p:attrName>
                                        </p:attrNameLst>
                                      </p:cBhvr>
                                      <p:to>
                                        <p:strVal val="visible"/>
                                      </p:to>
                                    </p:set>
                                    <p:animEffect transition="in" filter="barn(outVertical)">
                                      <p:cBhvr>
                                        <p:cTn id="47" dur="500"/>
                                        <p:tgtEl>
                                          <p:spTgt spid="179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build="p" autoUpdateAnimBg="0"/>
      <p:bldP spid="17920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3"/>
          <p:cNvSpPr>
            <a:spLocks noGrp="1"/>
          </p:cNvSpPr>
          <p:nvPr>
            <p:ph type="title"/>
          </p:nvPr>
        </p:nvSpPr>
        <p:spPr>
          <a:xfrm>
            <a:off x="971550" y="991791"/>
            <a:ext cx="7200900" cy="977503"/>
          </a:xfrm>
        </p:spPr>
        <p:txBody>
          <a:bodyPr>
            <a:normAutofit/>
          </a:bodyPr>
          <a:lstStyle/>
          <a:p>
            <a:pPr eaLnBrk="1" hangingPunct="1"/>
            <a:r>
              <a:rPr lang="pl-PL" altLang="pl-PL" sz="3000"/>
              <a:t>Ocena wymiarowa pacjenta ze schizofrenią (C) </a:t>
            </a:r>
          </a:p>
        </p:txBody>
      </p:sp>
      <p:pic>
        <p:nvPicPr>
          <p:cNvPr id="43011"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294" y="2000251"/>
            <a:ext cx="6218635" cy="356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ymbol zastępczy stopki 2"/>
          <p:cNvSpPr>
            <a:spLocks noGrp="1"/>
          </p:cNvSpPr>
          <p:nvPr>
            <p:ph type="ftr" sz="quarter" idx="11"/>
          </p:nvPr>
        </p:nvSpPr>
        <p:spPr/>
        <p:txBody>
          <a:bodyPr/>
          <a:lstStyle/>
          <a:p>
            <a:pPr>
              <a:defRPr/>
            </a:pPr>
            <a:r>
              <a:rPr lang="en-US" smtClean="0"/>
              <a:t>Heckers S. i wsp. Schizophrenia Res 2013 a</a:t>
            </a:r>
            <a:endParaRPr lang="en-US"/>
          </a:p>
        </p:txBody>
      </p:sp>
    </p:spTree>
    <p:extLst>
      <p:ext uri="{BB962C8B-B14F-4D97-AF65-F5344CB8AC3E}">
        <p14:creationId xmlns:p14="http://schemas.microsoft.com/office/powerpoint/2010/main" val="1442256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ytuł 3"/>
          <p:cNvSpPr>
            <a:spLocks noGrp="1"/>
          </p:cNvSpPr>
          <p:nvPr>
            <p:ph type="title"/>
          </p:nvPr>
        </p:nvSpPr>
        <p:spPr/>
        <p:txBody>
          <a:bodyPr/>
          <a:lstStyle/>
          <a:p>
            <a:r>
              <a:rPr lang="pl-PL" smtClean="0">
                <a:ln>
                  <a:noFill/>
                </a:ln>
              </a:rPr>
              <a:t>Przebieg schizofrenii</a:t>
            </a:r>
          </a:p>
        </p:txBody>
      </p:sp>
      <p:sp>
        <p:nvSpPr>
          <p:cNvPr id="48131" name="Symbol zastępczy tekstu 4"/>
          <p:cNvSpPr>
            <a:spLocks noGrp="1"/>
          </p:cNvSpPr>
          <p:nvPr>
            <p:ph type="body" idx="1"/>
          </p:nvPr>
        </p:nvSpPr>
        <p:spPr>
          <a:xfrm>
            <a:off x="971550" y="2851547"/>
            <a:ext cx="3538538" cy="432197"/>
          </a:xfrm>
        </p:spPr>
        <p:txBody>
          <a:bodyPr>
            <a:normAutofit/>
          </a:bodyPr>
          <a:lstStyle/>
          <a:p>
            <a:r>
              <a:rPr lang="pl-PL" smtClean="0"/>
              <a:t>Pierwszy epizod</a:t>
            </a:r>
          </a:p>
        </p:txBody>
      </p:sp>
      <p:sp>
        <p:nvSpPr>
          <p:cNvPr id="48132" name="Symbol zastępczy zawartości 5"/>
          <p:cNvSpPr>
            <a:spLocks noGrp="1"/>
          </p:cNvSpPr>
          <p:nvPr>
            <p:ph sz="half" idx="2"/>
          </p:nvPr>
        </p:nvSpPr>
        <p:spPr>
          <a:xfrm>
            <a:off x="971550" y="3289698"/>
            <a:ext cx="3538538" cy="1974056"/>
          </a:xfrm>
        </p:spPr>
        <p:txBody>
          <a:bodyPr/>
          <a:lstStyle/>
          <a:p>
            <a:r>
              <a:rPr lang="pl-PL"/>
              <a:t>W ostrej fazie </a:t>
            </a:r>
          </a:p>
          <a:p>
            <a:r>
              <a:rPr lang="pl-PL"/>
              <a:t>W częściowej remisji</a:t>
            </a:r>
          </a:p>
          <a:p>
            <a:r>
              <a:rPr lang="pl-PL"/>
              <a:t>W pełnej remisji </a:t>
            </a:r>
          </a:p>
        </p:txBody>
      </p:sp>
      <p:sp>
        <p:nvSpPr>
          <p:cNvPr id="48133" name="Symbol zastępczy tekstu 6"/>
          <p:cNvSpPr>
            <a:spLocks noGrp="1"/>
          </p:cNvSpPr>
          <p:nvPr>
            <p:ph type="body" sz="quarter" idx="3"/>
          </p:nvPr>
        </p:nvSpPr>
        <p:spPr>
          <a:xfrm>
            <a:off x="4635103" y="2851547"/>
            <a:ext cx="3538538" cy="432197"/>
          </a:xfrm>
        </p:spPr>
        <p:txBody>
          <a:bodyPr>
            <a:normAutofit/>
          </a:bodyPr>
          <a:lstStyle/>
          <a:p>
            <a:r>
              <a:rPr lang="pl-PL" smtClean="0"/>
              <a:t>Kolejny epizod</a:t>
            </a:r>
          </a:p>
        </p:txBody>
      </p:sp>
      <p:sp>
        <p:nvSpPr>
          <p:cNvPr id="8" name="Symbol zastępczy zawartości 7"/>
          <p:cNvSpPr>
            <a:spLocks noGrp="1"/>
          </p:cNvSpPr>
          <p:nvPr>
            <p:ph sz="quarter" idx="4"/>
          </p:nvPr>
        </p:nvSpPr>
        <p:spPr>
          <a:xfrm>
            <a:off x="4635103" y="3289698"/>
            <a:ext cx="3538538" cy="1974056"/>
          </a:xfrm>
        </p:spPr>
        <p:txBody>
          <a:bodyPr/>
          <a:lstStyle/>
          <a:p>
            <a:pPr>
              <a:defRPr/>
            </a:pPr>
            <a:r>
              <a:rPr lang="pl-PL" dirty="0"/>
              <a:t>W ostrej fazie </a:t>
            </a:r>
          </a:p>
          <a:p>
            <a:pPr>
              <a:defRPr/>
            </a:pPr>
            <a:r>
              <a:rPr lang="pl-PL" dirty="0"/>
              <a:t>W częściowej remisji</a:t>
            </a:r>
          </a:p>
          <a:p>
            <a:pPr>
              <a:defRPr/>
            </a:pPr>
            <a:r>
              <a:rPr lang="pl-PL" dirty="0"/>
              <a:t>W pełnej remisji </a:t>
            </a:r>
          </a:p>
          <a:p>
            <a:pPr marL="0" indent="0">
              <a:buNone/>
              <a:defRPr/>
            </a:pPr>
            <a:endParaRPr lang="pl-PL" dirty="0"/>
          </a:p>
        </p:txBody>
      </p:sp>
      <p:sp>
        <p:nvSpPr>
          <p:cNvPr id="9" name="Symbol zastępczy stopki 8"/>
          <p:cNvSpPr>
            <a:spLocks noGrp="1"/>
          </p:cNvSpPr>
          <p:nvPr>
            <p:ph type="ftr" sz="quarter" idx="11"/>
          </p:nvPr>
        </p:nvSpPr>
        <p:spPr/>
        <p:txBody>
          <a:bodyPr/>
          <a:lstStyle/>
          <a:p>
            <a:pPr>
              <a:defRPr/>
            </a:pPr>
            <a:r>
              <a:rPr lang="en-US" smtClean="0"/>
              <a:t>Carpenter W. 2013</a:t>
            </a:r>
            <a:endParaRPr lang="en-US"/>
          </a:p>
        </p:txBody>
      </p:sp>
    </p:spTree>
    <p:extLst>
      <p:ext uri="{BB962C8B-B14F-4D97-AF65-F5344CB8AC3E}">
        <p14:creationId xmlns:p14="http://schemas.microsoft.com/office/powerpoint/2010/main" val="1803428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idx="1"/>
          </p:nvPr>
        </p:nvSpPr>
        <p:spPr/>
        <p:txBody>
          <a:bodyPr rtlCol="0">
            <a:normAutofit fontScale="92500" lnSpcReduction="20000"/>
          </a:bodyPr>
          <a:lstStyle/>
          <a:p>
            <a:pPr marL="447485" indent="-385763">
              <a:buFont typeface="+mj-lt"/>
              <a:buAutoNum type="alphaLcPeriod"/>
              <a:defRPr/>
            </a:pPr>
            <a:r>
              <a:rPr lang="pl-PL" dirty="0" smtClean="0">
                <a:solidFill>
                  <a:schemeClr val="tx1">
                    <a:lumMod val="85000"/>
                    <a:lumOff val="15000"/>
                  </a:schemeClr>
                </a:solidFill>
              </a:rPr>
              <a:t>Co najmniej jeden z poniższych trzech w „</a:t>
            </a:r>
            <a:r>
              <a:rPr lang="pl-PL" dirty="0" err="1" smtClean="0">
                <a:solidFill>
                  <a:schemeClr val="tx1">
                    <a:lumMod val="85000"/>
                    <a:lumOff val="15000"/>
                  </a:schemeClr>
                </a:solidFill>
              </a:rPr>
              <a:t>atenuowanej</a:t>
            </a:r>
            <a:r>
              <a:rPr lang="pl-PL" dirty="0" smtClean="0">
                <a:solidFill>
                  <a:schemeClr val="tx1">
                    <a:lumMod val="85000"/>
                    <a:lumOff val="15000"/>
                  </a:schemeClr>
                </a:solidFill>
              </a:rPr>
              <a:t>” postaci, zaburzający ocenę rzeczywistości, ale w takich nasileniu lub częstości, iż nie może być ignorowany lub niezgłaszany:</a:t>
            </a:r>
          </a:p>
          <a:p>
            <a:pPr marL="696087" lvl="1" indent="-428625">
              <a:buFont typeface="+mj-lt"/>
              <a:buAutoNum type="romanLcPeriod"/>
              <a:defRPr/>
            </a:pPr>
            <a:r>
              <a:rPr lang="pl-PL" dirty="0" smtClean="0">
                <a:solidFill>
                  <a:schemeClr val="tx1">
                    <a:lumMod val="85000"/>
                    <a:lumOff val="15000"/>
                  </a:schemeClr>
                </a:solidFill>
              </a:rPr>
              <a:t>Urojenia</a:t>
            </a:r>
          </a:p>
          <a:p>
            <a:pPr marL="696087" lvl="1" indent="-428625">
              <a:buFont typeface="+mj-lt"/>
              <a:buAutoNum type="romanLcPeriod"/>
              <a:defRPr/>
            </a:pPr>
            <a:r>
              <a:rPr lang="pl-PL" dirty="0" smtClean="0">
                <a:solidFill>
                  <a:schemeClr val="tx1">
                    <a:lumMod val="85000"/>
                    <a:lumOff val="15000"/>
                  </a:schemeClr>
                </a:solidFill>
              </a:rPr>
              <a:t>Omamy</a:t>
            </a:r>
          </a:p>
          <a:p>
            <a:pPr marL="696087" lvl="1" indent="-428625">
              <a:buFont typeface="+mj-lt"/>
              <a:buAutoNum type="romanLcPeriod"/>
              <a:defRPr/>
            </a:pPr>
            <a:r>
              <a:rPr lang="pl-PL" dirty="0" smtClean="0">
                <a:solidFill>
                  <a:schemeClr val="tx1">
                    <a:lumMod val="85000"/>
                    <a:lumOff val="15000"/>
                  </a:schemeClr>
                </a:solidFill>
              </a:rPr>
              <a:t>Zaburzenia komunikacji </a:t>
            </a:r>
          </a:p>
          <a:p>
            <a:pPr marL="447485" indent="-385763">
              <a:buFont typeface="+mj-lt"/>
              <a:buAutoNum type="alphaLcPeriod"/>
              <a:defRPr/>
            </a:pPr>
            <a:r>
              <a:rPr lang="pl-PL" dirty="0" smtClean="0">
                <a:solidFill>
                  <a:schemeClr val="tx1">
                    <a:lumMod val="85000"/>
                    <a:lumOff val="15000"/>
                  </a:schemeClr>
                </a:solidFill>
              </a:rPr>
              <a:t>Objawy kryterium a występowały w ciągu ostatniego miesiąca z częstością „przy najmniej raz w tygodniu”</a:t>
            </a:r>
          </a:p>
          <a:p>
            <a:pPr marL="447485" indent="-385763">
              <a:buFont typeface="+mj-lt"/>
              <a:buAutoNum type="alphaLcPeriod"/>
              <a:defRPr/>
            </a:pPr>
            <a:r>
              <a:rPr lang="pl-PL" dirty="0" smtClean="0">
                <a:solidFill>
                  <a:schemeClr val="tx1">
                    <a:lumMod val="85000"/>
                    <a:lumOff val="15000"/>
                  </a:schemeClr>
                </a:solidFill>
              </a:rPr>
              <a:t>Objawy kryterium a rozpoczęły się lub nasiliły w ostatnim roku</a:t>
            </a:r>
            <a:endParaRPr lang="pl-PL" dirty="0">
              <a:solidFill>
                <a:schemeClr val="tx1">
                  <a:lumMod val="85000"/>
                  <a:lumOff val="15000"/>
                </a:schemeClr>
              </a:solidFill>
            </a:endParaRPr>
          </a:p>
        </p:txBody>
      </p:sp>
      <p:sp>
        <p:nvSpPr>
          <p:cNvPr id="5" name="Tytuł 4"/>
          <p:cNvSpPr>
            <a:spLocks noGrp="1"/>
          </p:cNvSpPr>
          <p:nvPr>
            <p:ph type="title"/>
          </p:nvPr>
        </p:nvSpPr>
        <p:spPr/>
        <p:txBody>
          <a:bodyPr rtlCol="0">
            <a:normAutofit fontScale="90000"/>
          </a:bodyPr>
          <a:lstStyle/>
          <a:p>
            <a:pPr>
              <a:defRPr/>
            </a:pPr>
            <a:r>
              <a:rPr lang="pl-PL" sz="2325" dirty="0">
                <a:solidFill>
                  <a:schemeClr val="tx1">
                    <a:lumMod val="85000"/>
                    <a:lumOff val="15000"/>
                  </a:schemeClr>
                </a:solidFill>
              </a:rPr>
              <a:t>Aktualne propozycje DSM-5 dla </a:t>
            </a:r>
            <a:r>
              <a:rPr lang="pl-PL" sz="2325" i="1" dirty="0">
                <a:solidFill>
                  <a:schemeClr val="tx2">
                    <a:lumMod val="75000"/>
                  </a:schemeClr>
                </a:solidFill>
                <a:effectLst>
                  <a:outerShdw blurRad="38100" dist="38100" dir="2700000" algn="tl">
                    <a:srgbClr val="000000">
                      <a:alpha val="43137"/>
                    </a:srgbClr>
                  </a:outerShdw>
                </a:effectLst>
              </a:rPr>
              <a:t>„</a:t>
            </a:r>
            <a:r>
              <a:rPr lang="pl-PL" sz="2325" i="1" dirty="0" err="1">
                <a:solidFill>
                  <a:schemeClr val="tx2">
                    <a:lumMod val="75000"/>
                  </a:schemeClr>
                </a:solidFill>
                <a:effectLst>
                  <a:outerShdw blurRad="38100" dist="38100" dir="2700000" algn="tl">
                    <a:srgbClr val="000000">
                      <a:alpha val="43137"/>
                    </a:srgbClr>
                  </a:outerShdw>
                </a:effectLst>
              </a:rPr>
              <a:t>Attenuated</a:t>
            </a:r>
            <a:r>
              <a:rPr lang="pl-PL" sz="2325" i="1" dirty="0">
                <a:solidFill>
                  <a:schemeClr val="tx2">
                    <a:lumMod val="75000"/>
                  </a:schemeClr>
                </a:solidFill>
                <a:effectLst>
                  <a:outerShdw blurRad="38100" dist="38100" dir="2700000" algn="tl">
                    <a:srgbClr val="000000">
                      <a:alpha val="43137"/>
                    </a:srgbClr>
                  </a:outerShdw>
                </a:effectLst>
              </a:rPr>
              <a:t> </a:t>
            </a:r>
            <a:r>
              <a:rPr lang="pl-PL" sz="2325" i="1" dirty="0" err="1">
                <a:solidFill>
                  <a:schemeClr val="tx2">
                    <a:lumMod val="75000"/>
                  </a:schemeClr>
                </a:solidFill>
                <a:effectLst>
                  <a:outerShdw blurRad="38100" dist="38100" dir="2700000" algn="tl">
                    <a:srgbClr val="000000">
                      <a:alpha val="43137"/>
                    </a:srgbClr>
                  </a:outerShdw>
                </a:effectLst>
              </a:rPr>
              <a:t>Psychosis</a:t>
            </a:r>
            <a:r>
              <a:rPr lang="pl-PL" sz="2325" i="1" dirty="0">
                <a:solidFill>
                  <a:schemeClr val="tx2">
                    <a:lumMod val="75000"/>
                  </a:schemeClr>
                </a:solidFill>
                <a:effectLst>
                  <a:outerShdw blurRad="38100" dist="38100" dir="2700000" algn="tl">
                    <a:srgbClr val="000000">
                      <a:alpha val="43137"/>
                    </a:srgbClr>
                  </a:outerShdw>
                </a:effectLst>
              </a:rPr>
              <a:t> </a:t>
            </a:r>
            <a:r>
              <a:rPr lang="pl-PL" sz="2325" i="1" dirty="0" err="1">
                <a:solidFill>
                  <a:schemeClr val="tx2">
                    <a:lumMod val="75000"/>
                  </a:schemeClr>
                </a:solidFill>
                <a:effectLst>
                  <a:outerShdw blurRad="38100" dist="38100" dir="2700000" algn="tl">
                    <a:srgbClr val="000000">
                      <a:alpha val="43137"/>
                    </a:srgbClr>
                  </a:outerShdw>
                </a:effectLst>
              </a:rPr>
              <a:t>Syndrome</a:t>
            </a:r>
            <a:r>
              <a:rPr lang="pl-PL" sz="2325" i="1" dirty="0">
                <a:solidFill>
                  <a:schemeClr val="tx2">
                    <a:lumMod val="75000"/>
                  </a:schemeClr>
                </a:solidFill>
                <a:effectLst>
                  <a:outerShdw blurRad="38100" dist="38100" dir="2700000" algn="tl">
                    <a:srgbClr val="000000">
                      <a:alpha val="43137"/>
                    </a:srgbClr>
                  </a:outerShdw>
                </a:effectLst>
              </a:rPr>
              <a:t>”</a:t>
            </a:r>
            <a:r>
              <a:rPr lang="pl-PL" sz="2325" i="1" dirty="0">
                <a:solidFill>
                  <a:schemeClr val="tx1">
                    <a:lumMod val="85000"/>
                    <a:lumOff val="15000"/>
                  </a:schemeClr>
                </a:solidFill>
                <a:effectLst>
                  <a:outerShdw blurRad="38100" dist="38100" dir="2700000" algn="tl">
                    <a:srgbClr val="000000">
                      <a:alpha val="43137"/>
                    </a:srgbClr>
                  </a:outerShdw>
                </a:effectLst>
              </a:rPr>
              <a:t/>
            </a:r>
            <a:br>
              <a:rPr lang="pl-PL" sz="2325" i="1" dirty="0">
                <a:solidFill>
                  <a:schemeClr val="tx1">
                    <a:lumMod val="85000"/>
                    <a:lumOff val="15000"/>
                  </a:schemeClr>
                </a:solidFill>
                <a:effectLst>
                  <a:outerShdw blurRad="38100" dist="38100" dir="2700000" algn="tl">
                    <a:srgbClr val="000000">
                      <a:alpha val="43137"/>
                    </a:srgbClr>
                  </a:outerShdw>
                </a:effectLst>
              </a:rPr>
            </a:br>
            <a:r>
              <a:rPr lang="pl-PL" dirty="0" smtClean="0">
                <a:solidFill>
                  <a:schemeClr val="tx1">
                    <a:lumMod val="85000"/>
                    <a:lumOff val="15000"/>
                  </a:schemeClr>
                </a:solidFill>
              </a:rPr>
              <a:t> </a:t>
            </a:r>
            <a:endParaRPr lang="pl-PL" dirty="0">
              <a:solidFill>
                <a:schemeClr val="tx1">
                  <a:lumMod val="85000"/>
                  <a:lumOff val="15000"/>
                </a:schemeClr>
              </a:solidFill>
            </a:endParaRPr>
          </a:p>
        </p:txBody>
      </p:sp>
      <p:sp>
        <p:nvSpPr>
          <p:cNvPr id="2" name="Symbol zastępczy stopki 1"/>
          <p:cNvSpPr>
            <a:spLocks noGrp="1"/>
          </p:cNvSpPr>
          <p:nvPr>
            <p:ph type="ftr" sz="quarter" idx="11"/>
          </p:nvPr>
        </p:nvSpPr>
        <p:spPr/>
        <p:txBody>
          <a:bodyPr/>
          <a:lstStyle/>
          <a:p>
            <a:pPr>
              <a:defRPr/>
            </a:pPr>
            <a:r>
              <a:rPr lang="en-US" smtClean="0"/>
              <a:t>Heckers S. i wsp. Schizophrenia Res 2013 b</a:t>
            </a:r>
            <a:endParaRPr lang="en-US"/>
          </a:p>
        </p:txBody>
      </p:sp>
    </p:spTree>
    <p:extLst>
      <p:ext uri="{BB962C8B-B14F-4D97-AF65-F5344CB8AC3E}">
        <p14:creationId xmlns:p14="http://schemas.microsoft.com/office/powerpoint/2010/main" val="3882826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zawartości 2"/>
          <p:cNvSpPr>
            <a:spLocks noGrp="1"/>
          </p:cNvSpPr>
          <p:nvPr>
            <p:ph idx="1"/>
          </p:nvPr>
        </p:nvSpPr>
        <p:spPr/>
        <p:txBody>
          <a:bodyPr/>
          <a:lstStyle/>
          <a:p>
            <a:pPr marL="446485" indent="-385763">
              <a:buFont typeface="Garamond" panose="02020404030301010803" pitchFamily="18" charset="0"/>
              <a:buAutoNum type="alphaLcPeriod" startAt="4"/>
            </a:pPr>
            <a:r>
              <a:rPr lang="pl-PL" altLang="pl-PL" smtClean="0"/>
              <a:t>Objawy kryterium a spowodowały cierpienie / niepełnosprawność / potrzebę poszukiwania pomocy u pacjenta i/lub jego rodzica / opiekuna</a:t>
            </a:r>
          </a:p>
          <a:p>
            <a:pPr marL="446485" indent="-385763">
              <a:buFont typeface="Garamond" panose="02020404030301010803" pitchFamily="18" charset="0"/>
              <a:buAutoNum type="alphaLcPeriod" startAt="4"/>
            </a:pPr>
            <a:r>
              <a:rPr lang="pl-PL" altLang="pl-PL" smtClean="0"/>
              <a:t>Wystąpienie objawów kryterium a nie można wytłumaczyć innym niż psychoza zaburzeniem psychicznym w tym użyciem SPA (SUD, AUD)</a:t>
            </a:r>
          </a:p>
          <a:p>
            <a:pPr marL="446485" indent="-385763">
              <a:buFont typeface="Garamond" panose="02020404030301010803" pitchFamily="18" charset="0"/>
              <a:buAutoNum type="alphaLcPeriod" startAt="4"/>
            </a:pPr>
            <a:r>
              <a:rPr lang="pl-PL" altLang="pl-PL" smtClean="0"/>
              <a:t>Nie stwierdzono objawów </a:t>
            </a:r>
            <a:r>
              <a:rPr lang="pl-PL" altLang="pl-PL" i="1" smtClean="0"/>
              <a:t>pełnej</a:t>
            </a:r>
            <a:r>
              <a:rPr lang="pl-PL" altLang="pl-PL" smtClean="0"/>
              <a:t> psychozy</a:t>
            </a:r>
          </a:p>
        </p:txBody>
      </p:sp>
      <p:sp>
        <p:nvSpPr>
          <p:cNvPr id="2" name="Tytuł 1"/>
          <p:cNvSpPr>
            <a:spLocks noGrp="1"/>
          </p:cNvSpPr>
          <p:nvPr>
            <p:ph type="title"/>
          </p:nvPr>
        </p:nvSpPr>
        <p:spPr/>
        <p:txBody>
          <a:bodyPr rtlCol="0">
            <a:normAutofit fontScale="90000"/>
          </a:bodyPr>
          <a:lstStyle/>
          <a:p>
            <a:pPr>
              <a:defRPr/>
            </a:pPr>
            <a:r>
              <a:rPr lang="pl-PL" sz="2700" dirty="0">
                <a:solidFill>
                  <a:schemeClr val="tx1">
                    <a:lumMod val="85000"/>
                    <a:lumOff val="15000"/>
                  </a:schemeClr>
                </a:solidFill>
              </a:rPr>
              <a:t>Aktualne propozycje DSM-5 dla </a:t>
            </a:r>
            <a:r>
              <a:rPr lang="pl-PL" sz="2325" i="1" dirty="0">
                <a:solidFill>
                  <a:schemeClr val="tx2">
                    <a:lumMod val="75000"/>
                  </a:schemeClr>
                </a:solidFill>
                <a:effectLst>
                  <a:outerShdw blurRad="38100" dist="38100" dir="2700000" algn="tl">
                    <a:srgbClr val="000000">
                      <a:alpha val="43137"/>
                    </a:srgbClr>
                  </a:outerShdw>
                </a:effectLst>
              </a:rPr>
              <a:t>„</a:t>
            </a:r>
            <a:r>
              <a:rPr lang="pl-PL" sz="2325" i="1" dirty="0" err="1">
                <a:solidFill>
                  <a:schemeClr val="tx2">
                    <a:lumMod val="75000"/>
                  </a:schemeClr>
                </a:solidFill>
                <a:effectLst>
                  <a:outerShdw blurRad="38100" dist="38100" dir="2700000" algn="tl">
                    <a:srgbClr val="000000">
                      <a:alpha val="43137"/>
                    </a:srgbClr>
                  </a:outerShdw>
                </a:effectLst>
              </a:rPr>
              <a:t>Attenuated</a:t>
            </a:r>
            <a:r>
              <a:rPr lang="pl-PL" sz="2325" i="1" dirty="0">
                <a:solidFill>
                  <a:schemeClr val="tx2">
                    <a:lumMod val="75000"/>
                  </a:schemeClr>
                </a:solidFill>
                <a:effectLst>
                  <a:outerShdw blurRad="38100" dist="38100" dir="2700000" algn="tl">
                    <a:srgbClr val="000000">
                      <a:alpha val="43137"/>
                    </a:srgbClr>
                  </a:outerShdw>
                </a:effectLst>
              </a:rPr>
              <a:t> </a:t>
            </a:r>
            <a:r>
              <a:rPr lang="pl-PL" sz="2325" i="1" dirty="0" err="1">
                <a:solidFill>
                  <a:schemeClr val="tx2">
                    <a:lumMod val="75000"/>
                  </a:schemeClr>
                </a:solidFill>
                <a:effectLst>
                  <a:outerShdw blurRad="38100" dist="38100" dir="2700000" algn="tl">
                    <a:srgbClr val="000000">
                      <a:alpha val="43137"/>
                    </a:srgbClr>
                  </a:outerShdw>
                </a:effectLst>
              </a:rPr>
              <a:t>Psychosis</a:t>
            </a:r>
            <a:r>
              <a:rPr lang="pl-PL" sz="2325" i="1" dirty="0">
                <a:solidFill>
                  <a:schemeClr val="tx2">
                    <a:lumMod val="75000"/>
                  </a:schemeClr>
                </a:solidFill>
                <a:effectLst>
                  <a:outerShdw blurRad="38100" dist="38100" dir="2700000" algn="tl">
                    <a:srgbClr val="000000">
                      <a:alpha val="43137"/>
                    </a:srgbClr>
                  </a:outerShdw>
                </a:effectLst>
              </a:rPr>
              <a:t> </a:t>
            </a:r>
            <a:r>
              <a:rPr lang="pl-PL" sz="2325" i="1" dirty="0" err="1">
                <a:solidFill>
                  <a:schemeClr val="tx2">
                    <a:lumMod val="75000"/>
                  </a:schemeClr>
                </a:solidFill>
                <a:effectLst>
                  <a:outerShdw blurRad="38100" dist="38100" dir="2700000" algn="tl">
                    <a:srgbClr val="000000">
                      <a:alpha val="43137"/>
                    </a:srgbClr>
                  </a:outerShdw>
                </a:effectLst>
              </a:rPr>
              <a:t>Syndrome</a:t>
            </a:r>
            <a:r>
              <a:rPr lang="pl-PL" sz="2325" i="1" dirty="0">
                <a:solidFill>
                  <a:schemeClr val="tx2">
                    <a:lumMod val="75000"/>
                  </a:schemeClr>
                </a:solidFill>
                <a:effectLst>
                  <a:outerShdw blurRad="38100" dist="38100" dir="2700000" algn="tl">
                    <a:srgbClr val="000000">
                      <a:alpha val="43137"/>
                    </a:srgbClr>
                  </a:outerShdw>
                </a:effectLst>
              </a:rPr>
              <a:t>” c.d.</a:t>
            </a:r>
            <a:r>
              <a:rPr lang="pl-PL" sz="3000" i="1" dirty="0">
                <a:solidFill>
                  <a:schemeClr val="tx1">
                    <a:lumMod val="85000"/>
                    <a:lumOff val="15000"/>
                  </a:schemeClr>
                </a:solidFill>
                <a:effectLst>
                  <a:outerShdw blurRad="38100" dist="38100" dir="2700000" algn="tl">
                    <a:srgbClr val="000000">
                      <a:alpha val="43137"/>
                    </a:srgbClr>
                  </a:outerShdw>
                </a:effectLst>
              </a:rPr>
              <a:t/>
            </a:r>
            <a:br>
              <a:rPr lang="pl-PL" sz="3000" i="1" dirty="0">
                <a:solidFill>
                  <a:schemeClr val="tx1">
                    <a:lumMod val="85000"/>
                    <a:lumOff val="15000"/>
                  </a:schemeClr>
                </a:solidFill>
                <a:effectLst>
                  <a:outerShdw blurRad="38100" dist="38100" dir="2700000" algn="tl">
                    <a:srgbClr val="000000">
                      <a:alpha val="43137"/>
                    </a:srgbClr>
                  </a:outerShdw>
                </a:effectLst>
              </a:rPr>
            </a:br>
            <a:endParaRPr lang="pl-PL" dirty="0">
              <a:solidFill>
                <a:schemeClr val="tx1">
                  <a:lumMod val="85000"/>
                  <a:lumOff val="15000"/>
                </a:schemeClr>
              </a:solidFill>
            </a:endParaRPr>
          </a:p>
        </p:txBody>
      </p:sp>
      <p:sp>
        <p:nvSpPr>
          <p:cNvPr id="3" name="Symbol zastępczy stopki 2"/>
          <p:cNvSpPr>
            <a:spLocks noGrp="1"/>
          </p:cNvSpPr>
          <p:nvPr>
            <p:ph type="ftr" sz="quarter" idx="11"/>
          </p:nvPr>
        </p:nvSpPr>
        <p:spPr/>
        <p:txBody>
          <a:bodyPr/>
          <a:lstStyle/>
          <a:p>
            <a:pPr>
              <a:defRPr/>
            </a:pPr>
            <a:r>
              <a:rPr lang="en-US" smtClean="0"/>
              <a:t>Heckers S. i wsp. Schizophrenia Res 2013 b</a:t>
            </a:r>
            <a:endParaRPr lang="en-US"/>
          </a:p>
        </p:txBody>
      </p:sp>
    </p:spTree>
    <p:extLst>
      <p:ext uri="{BB962C8B-B14F-4D97-AF65-F5344CB8AC3E}">
        <p14:creationId xmlns:p14="http://schemas.microsoft.com/office/powerpoint/2010/main" val="3646881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a:bodyPr>
          <a:lstStyle/>
          <a:p>
            <a:r>
              <a:rPr lang="pl-PL" dirty="0" smtClean="0"/>
              <a:t>Dwa formaty spojrzenia na schizofrenię</a:t>
            </a:r>
            <a:endParaRPr lang="de-DE" dirty="0"/>
          </a:p>
        </p:txBody>
      </p:sp>
      <p:pic>
        <p:nvPicPr>
          <p:cNvPr id="107528" name="Picture 8" descr="lastscan 1"/>
          <p:cNvPicPr>
            <a:picLocks noGrp="1" noChangeAspect="1" noChangeArrowheads="1"/>
          </p:cNvPicPr>
          <p:nvPr>
            <p:ph sz="quarter" idx="1"/>
          </p:nvPr>
        </p:nvPicPr>
        <p:blipFill>
          <a:blip r:embed="rId3" cstate="print"/>
          <a:stretch>
            <a:fillRect/>
          </a:stretch>
        </p:blipFill>
        <p:spPr>
          <a:xfrm>
            <a:off x="2283619" y="1752600"/>
            <a:ext cx="1300162" cy="1981200"/>
          </a:xfrm>
        </p:spPr>
      </p:pic>
      <p:pic>
        <p:nvPicPr>
          <p:cNvPr id="107530" name="Picture 10" descr="lastscan"/>
          <p:cNvPicPr>
            <a:picLocks noGrp="1" noChangeAspect="1" noChangeArrowheads="1"/>
          </p:cNvPicPr>
          <p:nvPr>
            <p:ph sz="quarter" idx="2"/>
          </p:nvPr>
        </p:nvPicPr>
        <p:blipFill>
          <a:blip r:embed="rId4" cstate="print"/>
          <a:srcRect/>
          <a:stretch>
            <a:fillRect/>
          </a:stretch>
        </p:blipFill>
        <p:spPr>
          <a:xfrm>
            <a:off x="928662" y="4429132"/>
            <a:ext cx="2351087" cy="2428868"/>
          </a:xfrm>
        </p:spPr>
      </p:pic>
      <p:sp>
        <p:nvSpPr>
          <p:cNvPr id="107525" name="Rectangle 5"/>
          <p:cNvSpPr>
            <a:spLocks noGrp="1" noChangeArrowheads="1"/>
          </p:cNvSpPr>
          <p:nvPr>
            <p:ph type="body" sz="half" idx="3"/>
          </p:nvPr>
        </p:nvSpPr>
        <p:spPr>
          <a:xfrm>
            <a:off x="3707904" y="4429132"/>
            <a:ext cx="3733800" cy="1752600"/>
          </a:xfrm>
        </p:spPr>
        <p:txBody>
          <a:bodyPr>
            <a:normAutofit fontScale="85000" lnSpcReduction="20000"/>
          </a:bodyPr>
          <a:lstStyle/>
          <a:p>
            <a:pPr>
              <a:lnSpc>
                <a:spcPct val="90000"/>
              </a:lnSpc>
              <a:buFontTx/>
              <a:buNone/>
            </a:pPr>
            <a:r>
              <a:rPr lang="en-GB" sz="1800" b="1" dirty="0"/>
              <a:t>Evidence based </a:t>
            </a:r>
            <a:r>
              <a:rPr lang="en-GB" sz="1800" b="1" dirty="0" smtClean="0"/>
              <a:t>medicine</a:t>
            </a:r>
            <a:r>
              <a:rPr lang="pl-PL" sz="1800" b="1" dirty="0" smtClean="0"/>
              <a:t> podejście subiektywno-obiektywne</a:t>
            </a:r>
            <a:endParaRPr lang="en-GB" sz="1800" b="1" dirty="0"/>
          </a:p>
          <a:p>
            <a:pPr>
              <a:lnSpc>
                <a:spcPct val="90000"/>
              </a:lnSpc>
            </a:pPr>
            <a:r>
              <a:rPr lang="pl-PL" sz="1600" dirty="0" smtClean="0"/>
              <a:t>Badanie </a:t>
            </a:r>
            <a:endParaRPr lang="en-GB" sz="1600" dirty="0"/>
          </a:p>
          <a:p>
            <a:pPr>
              <a:lnSpc>
                <a:spcPct val="90000"/>
              </a:lnSpc>
            </a:pPr>
            <a:r>
              <a:rPr lang="pl-PL" sz="1600" dirty="0" smtClean="0"/>
              <a:t>Kolekcjonowanie wiedzy</a:t>
            </a:r>
            <a:endParaRPr lang="en-GB" sz="1600" dirty="0"/>
          </a:p>
          <a:p>
            <a:pPr>
              <a:lnSpc>
                <a:spcPct val="90000"/>
              </a:lnSpc>
            </a:pPr>
            <a:r>
              <a:rPr lang="pl-PL" sz="1600" dirty="0" smtClean="0"/>
              <a:t>Dążenie do obiektywizmu</a:t>
            </a:r>
            <a:endParaRPr lang="en-GB" sz="1600" dirty="0"/>
          </a:p>
          <a:p>
            <a:pPr>
              <a:lnSpc>
                <a:spcPct val="90000"/>
              </a:lnSpc>
            </a:pPr>
            <a:r>
              <a:rPr lang="pl-PL" sz="1600" dirty="0" smtClean="0"/>
              <a:t>Budowanie „uniwersalnego”, uporządkowanego modelu choroby</a:t>
            </a:r>
            <a:endParaRPr lang="de-DE" sz="1800" dirty="0"/>
          </a:p>
        </p:txBody>
      </p:sp>
      <p:sp>
        <p:nvSpPr>
          <p:cNvPr id="107526" name="Rectangle 6"/>
          <p:cNvSpPr>
            <a:spLocks noChangeArrowheads="1"/>
          </p:cNvSpPr>
          <p:nvPr/>
        </p:nvSpPr>
        <p:spPr bwMode="auto">
          <a:xfrm>
            <a:off x="4286248" y="1643050"/>
            <a:ext cx="4043362" cy="1905000"/>
          </a:xfrm>
          <a:prstGeom prst="rect">
            <a:avLst/>
          </a:prstGeom>
          <a:noFill/>
          <a:ln w="9525">
            <a:noFill/>
            <a:miter lim="800000"/>
            <a:headEnd/>
            <a:tailEnd/>
          </a:ln>
          <a:effectLst/>
        </p:spPr>
        <p:txBody>
          <a:bodyPr/>
          <a:lstStyle/>
          <a:p>
            <a:pPr marL="342900" indent="-342900">
              <a:spcBef>
                <a:spcPct val="20000"/>
              </a:spcBef>
            </a:pPr>
            <a:r>
              <a:rPr lang="pl-PL" sz="2400" b="1" dirty="0" smtClean="0"/>
              <a:t>Podejście subiektywne (antropologiczne)</a:t>
            </a:r>
            <a:endParaRPr lang="en-GB" sz="2000" b="1" dirty="0"/>
          </a:p>
          <a:p>
            <a:pPr marL="342900" indent="-342900">
              <a:spcBef>
                <a:spcPct val="20000"/>
              </a:spcBef>
              <a:buFontTx/>
              <a:buChar char="•"/>
            </a:pPr>
            <a:r>
              <a:rPr lang="pl-PL" sz="2000" dirty="0" smtClean="0"/>
              <a:t>Kolekcjonowanie narracji</a:t>
            </a:r>
            <a:endParaRPr lang="en-GB" sz="2000" dirty="0"/>
          </a:p>
          <a:p>
            <a:pPr marL="342900" indent="-342900">
              <a:spcBef>
                <a:spcPct val="20000"/>
              </a:spcBef>
              <a:buFontTx/>
              <a:buChar char="•"/>
            </a:pPr>
            <a:r>
              <a:rPr lang="pl-PL" sz="2000" dirty="0" smtClean="0"/>
              <a:t>Poszukiwanie ich znaczenia</a:t>
            </a:r>
            <a:endParaRPr lang="en-GB" sz="2000" dirty="0"/>
          </a:p>
          <a:p>
            <a:pPr marL="342900" indent="-342900">
              <a:spcBef>
                <a:spcPct val="20000"/>
              </a:spcBef>
              <a:buFontTx/>
              <a:buChar char="•"/>
            </a:pPr>
            <a:r>
              <a:rPr lang="pl-PL" sz="2000" dirty="0" smtClean="0"/>
              <a:t>Wymiana subiektywnych przeżyć</a:t>
            </a:r>
            <a:endParaRPr lang="en-GB" sz="2000" dirty="0"/>
          </a:p>
          <a:p>
            <a:pPr marL="342900" indent="-342900">
              <a:spcBef>
                <a:spcPct val="20000"/>
              </a:spcBef>
              <a:buFontTx/>
              <a:buChar char="•"/>
            </a:pPr>
            <a:r>
              <a:rPr lang="pl-PL" sz="2000" dirty="0" smtClean="0"/>
              <a:t>Akceptacja chaosu</a:t>
            </a:r>
            <a:endParaRPr lang="en-GB" dirty="0"/>
          </a:p>
        </p:txBody>
      </p:sp>
    </p:spTree>
    <p:extLst>
      <p:ext uri="{BB962C8B-B14F-4D97-AF65-F5344CB8AC3E}">
        <p14:creationId xmlns:p14="http://schemas.microsoft.com/office/powerpoint/2010/main" val="4063257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normAutofit/>
          </a:bodyPr>
          <a:lstStyle/>
          <a:p>
            <a:r>
              <a:rPr lang="pl-PL" dirty="0" smtClean="0"/>
              <a:t>Antropologiczne spojrzenie na schizofrenię</a:t>
            </a:r>
            <a:endParaRPr lang="pl-PL" dirty="0"/>
          </a:p>
        </p:txBody>
      </p:sp>
      <p:sp>
        <p:nvSpPr>
          <p:cNvPr id="7" name="Symbol zastępczy zawartości 6"/>
          <p:cNvSpPr>
            <a:spLocks noGrp="1"/>
          </p:cNvSpPr>
          <p:nvPr>
            <p:ph idx="1"/>
          </p:nvPr>
        </p:nvSpPr>
        <p:spPr/>
        <p:txBody>
          <a:bodyPr>
            <a:normAutofit fontScale="92500" lnSpcReduction="10000"/>
          </a:bodyPr>
          <a:lstStyle/>
          <a:p>
            <a:r>
              <a:rPr lang="pl-PL" sz="2800" i="1" dirty="0" smtClean="0">
                <a:effectLst>
                  <a:outerShdw blurRad="38100" dist="38100" dir="2700000" algn="tl">
                    <a:srgbClr val="000000">
                      <a:alpha val="43137"/>
                    </a:srgbClr>
                  </a:outerShdw>
                </a:effectLst>
              </a:rPr>
              <a:t>Tylko my, ludzie, potrafimy uzyskać wiedzę o sobie, o każdym z nas. Mamy  również zdolność do wątpienia w swoją tożsamość, odrębność … jeśli w jakimś okresie naszego życia te wątpliwości nas zdominują to zewnętrzny obserwator nazwie to psychozą.  Tak więc jeśli ktoś jest psychotyczny, to nie jest  to „obcy z </a:t>
            </a:r>
            <a:r>
              <a:rPr lang="pl-PL" sz="2800" i="1" dirty="0" err="1" smtClean="0">
                <a:effectLst>
                  <a:outerShdw blurRad="38100" dist="38100" dir="2700000" algn="tl">
                    <a:srgbClr val="000000">
                      <a:alpha val="43137"/>
                    </a:srgbClr>
                  </a:outerShdw>
                </a:effectLst>
              </a:rPr>
              <a:t>K-Pax</a:t>
            </a:r>
            <a:r>
              <a:rPr lang="pl-PL" sz="2800" i="1" dirty="0" smtClean="0">
                <a:effectLst>
                  <a:outerShdw blurRad="38100" dist="38100" dir="2700000" algn="tl">
                    <a:srgbClr val="000000">
                      <a:alpha val="43137"/>
                    </a:srgbClr>
                  </a:outerShdw>
                </a:effectLst>
              </a:rPr>
              <a:t>”, ale człowiek, który przez swoją psychozę staje się jeszcze bardziej ludzki.</a:t>
            </a:r>
            <a:endParaRPr lang="pl-PL" sz="2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8503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Kilka wniosków z tego …</a:t>
            </a:r>
            <a:endParaRPr lang="pl-PL" dirty="0"/>
          </a:p>
        </p:txBody>
      </p:sp>
      <p:sp>
        <p:nvSpPr>
          <p:cNvPr id="3" name="Symbol zastępczy zawartości 2"/>
          <p:cNvSpPr>
            <a:spLocks noGrp="1"/>
          </p:cNvSpPr>
          <p:nvPr>
            <p:ph idx="1"/>
          </p:nvPr>
        </p:nvSpPr>
        <p:spPr/>
        <p:txBody>
          <a:bodyPr>
            <a:normAutofit fontScale="92500" lnSpcReduction="10000"/>
          </a:bodyPr>
          <a:lstStyle/>
          <a:p>
            <a:r>
              <a:rPr lang="pl-PL" sz="2400" dirty="0" smtClean="0"/>
              <a:t>Każde doświadczenie psychotyczne jest jednostkowe</a:t>
            </a:r>
          </a:p>
          <a:p>
            <a:pPr lvl="1"/>
            <a:r>
              <a:rPr lang="pl-PL" sz="2000" dirty="0" smtClean="0"/>
              <a:t>Standardy nie leczą; nie leczy się diagnozy, ale zaburzenia konkretnej osoby</a:t>
            </a:r>
          </a:p>
          <a:p>
            <a:r>
              <a:rPr lang="pl-PL" sz="2400" dirty="0" smtClean="0"/>
              <a:t>Psychoza to kryzys osoby podatnej na zranienie</a:t>
            </a:r>
          </a:p>
          <a:p>
            <a:pPr lvl="1"/>
            <a:r>
              <a:rPr lang="pl-PL" sz="2000" dirty="0" smtClean="0"/>
              <a:t>Psychoza to nie tylko zaburzenie funkcji receptorów </a:t>
            </a:r>
          </a:p>
          <a:p>
            <a:pPr lvl="1"/>
            <a:r>
              <a:rPr lang="pl-PL" sz="2000" dirty="0" smtClean="0"/>
              <a:t>Nie można uniknąć stresorów, a jeśli nawet się to uda to będzie to unikanie życia</a:t>
            </a:r>
          </a:p>
          <a:p>
            <a:r>
              <a:rPr lang="pl-PL" sz="2400" dirty="0" smtClean="0"/>
              <a:t>Subiektywne rozumienie psychozy </a:t>
            </a:r>
          </a:p>
          <a:p>
            <a:pPr lvl="1"/>
            <a:r>
              <a:rPr lang="pl-PL" sz="2000" dirty="0" smtClean="0"/>
              <a:t>Zaburzenie wewnętrznej równowagi (termin używany przez większość chorych</a:t>
            </a:r>
          </a:p>
        </p:txBody>
      </p:sp>
    </p:spTree>
    <p:extLst>
      <p:ext uri="{BB962C8B-B14F-4D97-AF65-F5344CB8AC3E}">
        <p14:creationId xmlns:p14="http://schemas.microsoft.com/office/powerpoint/2010/main" val="1651983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71438"/>
            <a:ext cx="7467600" cy="1595438"/>
          </a:xfrm>
        </p:spPr>
        <p:txBody>
          <a:bodyPr>
            <a:scene3d>
              <a:camera prst="orthographicFront"/>
              <a:lightRig rig="soft" dir="t">
                <a:rot lat="0" lon="0" rev="2100000"/>
              </a:lightRig>
            </a:scene3d>
          </a:bodyPr>
          <a:lstStyle/>
          <a:p>
            <a:pPr eaLnBrk="1" fontAlgn="auto" hangingPunct="1">
              <a:spcBef>
                <a:spcPts val="0"/>
              </a:spcBef>
              <a:spcAft>
                <a:spcPts val="0"/>
              </a:spcAft>
              <a:defRPr/>
            </a:pPr>
            <a:r>
              <a:rPr lang="pl-PL" sz="2800">
                <a:solidFill>
                  <a:srgbClr val="FF7C05"/>
                </a:solidFill>
                <a:latin typeface="Arial" charset="0"/>
              </a:rPr>
              <a:t>KRYTERIA DLA GRUPY WYSOKIEGO RYZYKA ROZWOJU PSYCHOZY </a:t>
            </a:r>
            <a:br>
              <a:rPr lang="pl-PL" sz="2800">
                <a:solidFill>
                  <a:srgbClr val="FF7C05"/>
                </a:solidFill>
                <a:latin typeface="Arial" charset="0"/>
              </a:rPr>
            </a:br>
            <a:r>
              <a:rPr lang="pl-PL" sz="2000">
                <a:solidFill>
                  <a:srgbClr val="FF7C05"/>
                </a:solidFill>
                <a:latin typeface="Arial" charset="0"/>
              </a:rPr>
              <a:t>(</a:t>
            </a:r>
            <a:r>
              <a:rPr lang="pl-PL" sz="2000" i="1">
                <a:solidFill>
                  <a:srgbClr val="FF7C05"/>
                </a:solidFill>
                <a:latin typeface="Arial" charset="0"/>
              </a:rPr>
              <a:t>ULTRA HIGH RISK - UHR)</a:t>
            </a:r>
            <a:r>
              <a:rPr lang="pl-PL" sz="2000" i="1" baseline="30000">
                <a:solidFill>
                  <a:srgbClr val="FF7C05"/>
                </a:solidFill>
                <a:latin typeface="Arial" charset="0"/>
              </a:rPr>
              <a:t>1</a:t>
            </a:r>
            <a:r>
              <a:rPr lang="pl-PL" sz="2800">
                <a:solidFill>
                  <a:srgbClr val="FF7C05"/>
                </a:solidFill>
                <a:latin typeface="Arial" charset="0"/>
              </a:rPr>
              <a:t> </a:t>
            </a:r>
          </a:p>
        </p:txBody>
      </p:sp>
      <p:sp>
        <p:nvSpPr>
          <p:cNvPr id="10243" name="Rectangle 3"/>
          <p:cNvSpPr>
            <a:spLocks noGrp="1" noChangeArrowheads="1"/>
          </p:cNvSpPr>
          <p:nvPr>
            <p:ph idx="1"/>
          </p:nvPr>
        </p:nvSpPr>
        <p:spPr>
          <a:xfrm>
            <a:off x="457200" y="2413000"/>
            <a:ext cx="7467600" cy="4873625"/>
          </a:xfrm>
        </p:spPr>
        <p:txBody>
          <a:bodyPr/>
          <a:lstStyle/>
          <a:p>
            <a:pPr marL="0" indent="-273050" eaLnBrk="1" hangingPunct="1">
              <a:spcBef>
                <a:spcPct val="0"/>
              </a:spcBef>
            </a:pPr>
            <a:r>
              <a:rPr lang="pl-PL" smtClean="0"/>
              <a:t>wiek 14-29 lat</a:t>
            </a:r>
          </a:p>
          <a:p>
            <a:pPr marL="0" indent="-273050" eaLnBrk="1" hangingPunct="1">
              <a:spcBef>
                <a:spcPct val="0"/>
              </a:spcBef>
            </a:pPr>
            <a:r>
              <a:rPr lang="pl-PL" smtClean="0"/>
              <a:t>„zgłoszony” do specjalistycznej pomocy</a:t>
            </a:r>
          </a:p>
          <a:p>
            <a:pPr marL="0" indent="-273050" eaLnBrk="1" hangingPunct="1">
              <a:spcBef>
                <a:spcPct val="0"/>
              </a:spcBef>
            </a:pPr>
            <a:r>
              <a:rPr lang="pl-PL" smtClean="0"/>
              <a:t>spełnia kryteria jednej z 3 grup sub-kryteriów</a:t>
            </a:r>
          </a:p>
          <a:p>
            <a:pPr marL="0" indent="-273050" eaLnBrk="1" hangingPunct="1">
              <a:spcBef>
                <a:spcPct val="0"/>
              </a:spcBef>
            </a:pPr>
            <a:endParaRPr lang="pl-PL" smtClean="0"/>
          </a:p>
        </p:txBody>
      </p:sp>
      <p:sp>
        <p:nvSpPr>
          <p:cNvPr id="27652" name="Symbol zastępczy stopki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pl-PL" smtClean="0">
                <a:solidFill>
                  <a:schemeClr val="tx2"/>
                </a:solidFill>
              </a:rPr>
              <a:t>1. Yung i in. 2002</a:t>
            </a:r>
          </a:p>
        </p:txBody>
      </p:sp>
    </p:spTree>
    <p:extLst>
      <p:ext uri="{BB962C8B-B14F-4D97-AF65-F5344CB8AC3E}">
        <p14:creationId xmlns:p14="http://schemas.microsoft.com/office/powerpoint/2010/main" val="2236398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71438"/>
            <a:ext cx="7467600" cy="1143001"/>
          </a:xfrm>
        </p:spPr>
        <p:txBody>
          <a:bodyPr>
            <a:scene3d>
              <a:camera prst="orthographicFront"/>
              <a:lightRig rig="soft" dir="t">
                <a:rot lat="0" lon="0" rev="2100000"/>
              </a:lightRig>
            </a:scene3d>
          </a:bodyPr>
          <a:lstStyle/>
          <a:p>
            <a:pPr eaLnBrk="1" fontAlgn="auto" hangingPunct="1">
              <a:spcBef>
                <a:spcPts val="0"/>
              </a:spcBef>
              <a:spcAft>
                <a:spcPts val="0"/>
              </a:spcAft>
              <a:defRPr/>
            </a:pPr>
            <a:r>
              <a:rPr lang="pl-PL" sz="2800">
                <a:solidFill>
                  <a:srgbClr val="FF9000"/>
                </a:solidFill>
                <a:latin typeface="Arial" charset="0"/>
              </a:rPr>
              <a:t>1 </a:t>
            </a:r>
            <a:br>
              <a:rPr lang="pl-PL" sz="2800">
                <a:solidFill>
                  <a:srgbClr val="FF9000"/>
                </a:solidFill>
                <a:latin typeface="Arial" charset="0"/>
              </a:rPr>
            </a:br>
            <a:r>
              <a:rPr lang="pl-PL" sz="2800">
                <a:solidFill>
                  <a:srgbClr val="FF9000"/>
                </a:solidFill>
                <a:latin typeface="Arial" charset="0"/>
              </a:rPr>
              <a:t>„SŁABE OBJAWY PSYCHOTYCZNE” (APS)</a:t>
            </a:r>
          </a:p>
        </p:txBody>
      </p:sp>
      <p:sp>
        <p:nvSpPr>
          <p:cNvPr id="11267" name="Rectangle 3"/>
          <p:cNvSpPr>
            <a:spLocks noGrp="1" noChangeArrowheads="1"/>
          </p:cNvSpPr>
          <p:nvPr>
            <p:ph idx="1"/>
          </p:nvPr>
        </p:nvSpPr>
        <p:spPr/>
        <p:txBody>
          <a:bodyPr>
            <a:normAutofit fontScale="92500" lnSpcReduction="10000"/>
          </a:bodyPr>
          <a:lstStyle/>
          <a:p>
            <a:pPr marL="273050" indent="-273050" eaLnBrk="1" hangingPunct="1">
              <a:lnSpc>
                <a:spcPct val="90000"/>
              </a:lnSpc>
              <a:spcBef>
                <a:spcPct val="0"/>
              </a:spcBef>
              <a:buFont typeface="Wingdings" pitchFamily="2" charset="2"/>
              <a:buChar char=""/>
            </a:pPr>
            <a:r>
              <a:rPr lang="pl-PL" smtClean="0"/>
              <a:t>Obecność co najmniej jednego z podanych niżej objawów</a:t>
            </a:r>
          </a:p>
          <a:p>
            <a:pPr marL="639763" lvl="1" indent="-273050" eaLnBrk="1" hangingPunct="1">
              <a:lnSpc>
                <a:spcPct val="90000"/>
              </a:lnSpc>
              <a:spcBef>
                <a:spcPct val="0"/>
              </a:spcBef>
              <a:buFont typeface="Wingdings 2" pitchFamily="18" charset="2"/>
              <a:buChar char=""/>
            </a:pPr>
            <a:r>
              <a:rPr lang="pl-PL" sz="2400" smtClean="0"/>
              <a:t>Idee odnoszące</a:t>
            </a:r>
          </a:p>
          <a:p>
            <a:pPr marL="639763" lvl="1" indent="-273050" eaLnBrk="1" hangingPunct="1">
              <a:lnSpc>
                <a:spcPct val="90000"/>
              </a:lnSpc>
              <a:spcBef>
                <a:spcPct val="0"/>
              </a:spcBef>
              <a:buFont typeface="Wingdings 2" pitchFamily="18" charset="2"/>
              <a:buChar char=""/>
            </a:pPr>
            <a:r>
              <a:rPr lang="pl-PL" sz="2400" smtClean="0"/>
              <a:t>Dziwne przekonania lub myślenie magiczne</a:t>
            </a:r>
          </a:p>
          <a:p>
            <a:pPr marL="639763" lvl="1" indent="-273050" eaLnBrk="1" hangingPunct="1">
              <a:lnSpc>
                <a:spcPct val="90000"/>
              </a:lnSpc>
              <a:spcBef>
                <a:spcPct val="0"/>
              </a:spcBef>
              <a:buFont typeface="Wingdings 2" pitchFamily="18" charset="2"/>
              <a:buChar char=""/>
            </a:pPr>
            <a:r>
              <a:rPr lang="pl-PL" sz="2400" smtClean="0"/>
              <a:t>Zaburzenia postrzegania</a:t>
            </a:r>
          </a:p>
          <a:p>
            <a:pPr marL="639763" lvl="1" indent="-273050" eaLnBrk="1" hangingPunct="1">
              <a:lnSpc>
                <a:spcPct val="90000"/>
              </a:lnSpc>
              <a:spcBef>
                <a:spcPct val="0"/>
              </a:spcBef>
              <a:buFont typeface="Wingdings 2" pitchFamily="18" charset="2"/>
              <a:buChar char=""/>
            </a:pPr>
            <a:r>
              <a:rPr lang="pl-PL" sz="2400" smtClean="0"/>
              <a:t>Ideacje paranoidalne</a:t>
            </a:r>
          </a:p>
          <a:p>
            <a:pPr marL="639763" lvl="1" indent="-273050" eaLnBrk="1" hangingPunct="1">
              <a:lnSpc>
                <a:spcPct val="90000"/>
              </a:lnSpc>
              <a:spcBef>
                <a:spcPct val="0"/>
              </a:spcBef>
              <a:buFont typeface="Wingdings 2" pitchFamily="18" charset="2"/>
              <a:buChar char=""/>
            </a:pPr>
            <a:r>
              <a:rPr lang="pl-PL" sz="2400" smtClean="0"/>
              <a:t>Dziwne myśli, wypowiedzi, zachowania </a:t>
            </a:r>
            <a:br>
              <a:rPr lang="pl-PL" sz="2400" smtClean="0"/>
            </a:br>
            <a:r>
              <a:rPr lang="pl-PL" sz="2400" smtClean="0"/>
              <a:t>lub wygląd</a:t>
            </a:r>
          </a:p>
          <a:p>
            <a:pPr marL="273050" indent="-273050" eaLnBrk="1" hangingPunct="1">
              <a:lnSpc>
                <a:spcPct val="90000"/>
              </a:lnSpc>
              <a:spcBef>
                <a:spcPct val="0"/>
              </a:spcBef>
              <a:buFont typeface="Wingdings" pitchFamily="2" charset="2"/>
              <a:buChar char=""/>
            </a:pPr>
            <a:r>
              <a:rPr lang="pl-PL" smtClean="0"/>
              <a:t>Częstotliwość objawów </a:t>
            </a:r>
            <a:r>
              <a:rPr lang="pl-PL" smtClean="0">
                <a:sym typeface="Wingdings" pitchFamily="2" charset="2"/>
              </a:rPr>
              <a:t> kilka razy </a:t>
            </a:r>
            <a:br>
              <a:rPr lang="pl-PL" smtClean="0">
                <a:sym typeface="Wingdings" pitchFamily="2" charset="2"/>
              </a:rPr>
            </a:br>
            <a:r>
              <a:rPr lang="pl-PL" smtClean="0">
                <a:sym typeface="Wingdings" pitchFamily="2" charset="2"/>
              </a:rPr>
              <a:t>w tygodniu</a:t>
            </a:r>
          </a:p>
          <a:p>
            <a:pPr marL="273050" indent="-273050" eaLnBrk="1" hangingPunct="1">
              <a:lnSpc>
                <a:spcPct val="90000"/>
              </a:lnSpc>
              <a:spcBef>
                <a:spcPct val="0"/>
              </a:spcBef>
              <a:buFont typeface="Wingdings" pitchFamily="2" charset="2"/>
              <a:buChar char=""/>
            </a:pPr>
            <a:r>
              <a:rPr lang="pl-PL" smtClean="0">
                <a:sym typeface="Wingdings" pitchFamily="2" charset="2"/>
              </a:rPr>
              <a:t>Stwierdzenie objawów  ostatni rok</a:t>
            </a:r>
          </a:p>
          <a:p>
            <a:pPr marL="273050" indent="-273050" eaLnBrk="1" hangingPunct="1">
              <a:lnSpc>
                <a:spcPct val="90000"/>
              </a:lnSpc>
              <a:spcBef>
                <a:spcPct val="0"/>
              </a:spcBef>
              <a:buFont typeface="Wingdings" pitchFamily="2" charset="2"/>
              <a:buChar char=""/>
            </a:pPr>
            <a:r>
              <a:rPr lang="pl-PL" smtClean="0">
                <a:sym typeface="Wingdings" pitchFamily="2" charset="2"/>
              </a:rPr>
              <a:t>Czas trwania  tydzień-5 lat</a:t>
            </a:r>
          </a:p>
        </p:txBody>
      </p:sp>
    </p:spTree>
    <p:extLst>
      <p:ext uri="{BB962C8B-B14F-4D97-AF65-F5344CB8AC3E}">
        <p14:creationId xmlns:p14="http://schemas.microsoft.com/office/powerpoint/2010/main" val="2651768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57188"/>
            <a:ext cx="7467600" cy="1143000"/>
          </a:xfrm>
        </p:spPr>
        <p:txBody>
          <a:bodyPr>
            <a:normAutofit fontScale="90000"/>
            <a:scene3d>
              <a:camera prst="orthographicFront"/>
              <a:lightRig rig="soft" dir="t">
                <a:rot lat="0" lon="0" rev="2100000"/>
              </a:lightRig>
            </a:scene3d>
          </a:bodyPr>
          <a:lstStyle/>
          <a:p>
            <a:pPr eaLnBrk="1" fontAlgn="auto" hangingPunct="1">
              <a:spcBef>
                <a:spcPts val="0"/>
              </a:spcBef>
              <a:spcAft>
                <a:spcPts val="0"/>
              </a:spcAft>
              <a:defRPr/>
            </a:pPr>
            <a:r>
              <a:rPr lang="pl-PL" sz="2800">
                <a:solidFill>
                  <a:srgbClr val="FF9000"/>
                </a:solidFill>
                <a:latin typeface="Arial" charset="0"/>
              </a:rPr>
              <a:t>2 </a:t>
            </a:r>
            <a:br>
              <a:rPr lang="pl-PL" sz="2800">
                <a:solidFill>
                  <a:srgbClr val="FF9000"/>
                </a:solidFill>
                <a:latin typeface="Arial" charset="0"/>
              </a:rPr>
            </a:br>
            <a:r>
              <a:rPr lang="pl-PL" sz="3100">
                <a:solidFill>
                  <a:srgbClr val="FF9900"/>
                </a:solidFill>
                <a:latin typeface="Arial" charset="0"/>
              </a:rPr>
              <a:t>B</a:t>
            </a:r>
            <a:r>
              <a:rPr lang="pl-PL" sz="3100">
                <a:solidFill>
                  <a:srgbClr val="FF9000"/>
                </a:solidFill>
                <a:latin typeface="Arial" charset="0"/>
              </a:rPr>
              <a:t>RIEF </a:t>
            </a:r>
            <a:r>
              <a:rPr lang="pl-PL" sz="3100">
                <a:solidFill>
                  <a:srgbClr val="FF9900"/>
                </a:solidFill>
                <a:latin typeface="Arial" charset="0"/>
              </a:rPr>
              <a:t>L</a:t>
            </a:r>
            <a:r>
              <a:rPr lang="pl-PL" sz="3100">
                <a:solidFill>
                  <a:srgbClr val="FF9000"/>
                </a:solidFill>
                <a:latin typeface="Arial" charset="0"/>
              </a:rPr>
              <a:t>IMITED </a:t>
            </a:r>
            <a:r>
              <a:rPr lang="pl-PL" sz="3100">
                <a:solidFill>
                  <a:srgbClr val="FF9900"/>
                </a:solidFill>
                <a:latin typeface="Arial" charset="0"/>
              </a:rPr>
              <a:t>P</a:t>
            </a:r>
            <a:r>
              <a:rPr lang="pl-PL" sz="3100">
                <a:solidFill>
                  <a:srgbClr val="FF9000"/>
                </a:solidFill>
                <a:latin typeface="Arial" charset="0"/>
              </a:rPr>
              <a:t>SYCHOTIC </a:t>
            </a:r>
            <a:r>
              <a:rPr lang="pl-PL" sz="3100">
                <a:solidFill>
                  <a:srgbClr val="FF9900"/>
                </a:solidFill>
                <a:latin typeface="Arial" charset="0"/>
              </a:rPr>
              <a:t>S</a:t>
            </a:r>
            <a:r>
              <a:rPr lang="pl-PL" sz="3100">
                <a:solidFill>
                  <a:srgbClr val="FF9000"/>
                </a:solidFill>
                <a:latin typeface="Arial" charset="0"/>
              </a:rPr>
              <a:t>YMPTOMS (</a:t>
            </a:r>
            <a:r>
              <a:rPr lang="pl-PL" sz="3100">
                <a:solidFill>
                  <a:srgbClr val="FF9900"/>
                </a:solidFill>
                <a:latin typeface="Arial" charset="0"/>
              </a:rPr>
              <a:t>BLIPS</a:t>
            </a:r>
            <a:r>
              <a:rPr lang="pl-PL" sz="3100">
                <a:solidFill>
                  <a:srgbClr val="FF9000"/>
                </a:solidFill>
                <a:latin typeface="Arial" charset="0"/>
              </a:rPr>
              <a:t>)</a:t>
            </a:r>
          </a:p>
        </p:txBody>
      </p:sp>
      <p:sp>
        <p:nvSpPr>
          <p:cNvPr id="12291" name="Rectangle 3"/>
          <p:cNvSpPr>
            <a:spLocks noGrp="1" noChangeArrowheads="1"/>
          </p:cNvSpPr>
          <p:nvPr>
            <p:ph idx="1"/>
          </p:nvPr>
        </p:nvSpPr>
        <p:spPr/>
        <p:txBody>
          <a:bodyPr>
            <a:normAutofit fontScale="92500" lnSpcReduction="10000"/>
          </a:bodyPr>
          <a:lstStyle/>
          <a:p>
            <a:pPr marL="0" indent="-273050" eaLnBrk="1" hangingPunct="1">
              <a:lnSpc>
                <a:spcPct val="90000"/>
              </a:lnSpc>
              <a:spcBef>
                <a:spcPct val="0"/>
              </a:spcBef>
            </a:pPr>
            <a:r>
              <a:rPr lang="pl-PL" smtClean="0"/>
              <a:t>Przemijające objawy psychotyczne – obecność co najmniej jednego z następujących objawów</a:t>
            </a:r>
          </a:p>
          <a:p>
            <a:pPr lvl="1" eaLnBrk="1" hangingPunct="1">
              <a:lnSpc>
                <a:spcPct val="90000"/>
              </a:lnSpc>
              <a:spcBef>
                <a:spcPct val="0"/>
              </a:spcBef>
            </a:pPr>
            <a:r>
              <a:rPr lang="pl-PL" sz="2000" smtClean="0"/>
              <a:t>Idee odnoszące</a:t>
            </a:r>
          </a:p>
          <a:p>
            <a:pPr lvl="1" eaLnBrk="1" hangingPunct="1">
              <a:lnSpc>
                <a:spcPct val="90000"/>
              </a:lnSpc>
              <a:spcBef>
                <a:spcPct val="0"/>
              </a:spcBef>
            </a:pPr>
            <a:r>
              <a:rPr lang="pl-PL" sz="2000" smtClean="0"/>
              <a:t>Dziwne przekonania </a:t>
            </a:r>
          </a:p>
          <a:p>
            <a:pPr lvl="1" eaLnBrk="1" hangingPunct="1">
              <a:lnSpc>
                <a:spcPct val="90000"/>
              </a:lnSpc>
              <a:spcBef>
                <a:spcPct val="0"/>
              </a:spcBef>
            </a:pPr>
            <a:r>
              <a:rPr lang="pl-PL" sz="2000" smtClean="0"/>
              <a:t>Myślenie magiczne</a:t>
            </a:r>
          </a:p>
          <a:p>
            <a:pPr lvl="1" eaLnBrk="1" hangingPunct="1">
              <a:lnSpc>
                <a:spcPct val="90000"/>
              </a:lnSpc>
              <a:spcBef>
                <a:spcPct val="0"/>
              </a:spcBef>
            </a:pPr>
            <a:r>
              <a:rPr lang="pl-PL" sz="2000" smtClean="0"/>
              <a:t>Zaburzenia postrzegania</a:t>
            </a:r>
          </a:p>
          <a:p>
            <a:pPr lvl="1" eaLnBrk="1" hangingPunct="1">
              <a:lnSpc>
                <a:spcPct val="90000"/>
              </a:lnSpc>
              <a:spcBef>
                <a:spcPct val="0"/>
              </a:spcBef>
            </a:pPr>
            <a:r>
              <a:rPr lang="pl-PL" sz="2000" smtClean="0"/>
              <a:t>Ideacje paranoidalne</a:t>
            </a:r>
          </a:p>
          <a:p>
            <a:pPr lvl="1" eaLnBrk="1" hangingPunct="1">
              <a:lnSpc>
                <a:spcPct val="90000"/>
              </a:lnSpc>
              <a:spcBef>
                <a:spcPct val="0"/>
              </a:spcBef>
            </a:pPr>
            <a:r>
              <a:rPr lang="pl-PL" sz="2000" smtClean="0"/>
              <a:t>Dziwne myśli, wypowiedzi</a:t>
            </a:r>
          </a:p>
          <a:p>
            <a:pPr marL="0" indent="-273050" eaLnBrk="1" hangingPunct="1">
              <a:lnSpc>
                <a:spcPct val="90000"/>
              </a:lnSpc>
              <a:spcBef>
                <a:spcPct val="0"/>
              </a:spcBef>
            </a:pPr>
            <a:r>
              <a:rPr lang="pl-PL" smtClean="0"/>
              <a:t>Czas trwania obecnego epizodu </a:t>
            </a:r>
            <a:r>
              <a:rPr lang="pl-PL" smtClean="0">
                <a:sym typeface="Wingdings" pitchFamily="2" charset="2"/>
              </a:rPr>
              <a:t> tydzień</a:t>
            </a:r>
          </a:p>
          <a:p>
            <a:pPr marL="0" indent="-273050" eaLnBrk="1" hangingPunct="1">
              <a:lnSpc>
                <a:spcPct val="90000"/>
              </a:lnSpc>
              <a:spcBef>
                <a:spcPct val="0"/>
              </a:spcBef>
            </a:pPr>
            <a:r>
              <a:rPr lang="pl-PL" smtClean="0">
                <a:sym typeface="Wingdings" pitchFamily="2" charset="2"/>
              </a:rPr>
              <a:t>Częstotliwość objawów  kilkakrotnie w ciągu tygodnia</a:t>
            </a:r>
          </a:p>
          <a:p>
            <a:pPr marL="0" indent="-273050" eaLnBrk="1" hangingPunct="1">
              <a:lnSpc>
                <a:spcPct val="90000"/>
              </a:lnSpc>
              <a:spcBef>
                <a:spcPct val="0"/>
              </a:spcBef>
            </a:pPr>
            <a:r>
              <a:rPr lang="pl-PL" smtClean="0">
                <a:sym typeface="Wingdings" pitchFamily="2" charset="2"/>
              </a:rPr>
              <a:t>Objawy ustępują samoistnie</a:t>
            </a:r>
          </a:p>
          <a:p>
            <a:pPr marL="0" indent="-273050" eaLnBrk="1" hangingPunct="1">
              <a:lnSpc>
                <a:spcPct val="90000"/>
              </a:lnSpc>
              <a:spcBef>
                <a:spcPct val="0"/>
              </a:spcBef>
            </a:pPr>
            <a:r>
              <a:rPr lang="pl-PL" smtClean="0">
                <a:sym typeface="Wingdings" pitchFamily="2" charset="2"/>
              </a:rPr>
              <a:t>Stwierdzenie objawów  w ostatnim roku</a:t>
            </a:r>
          </a:p>
        </p:txBody>
      </p:sp>
    </p:spTree>
    <p:extLst>
      <p:ext uri="{BB962C8B-B14F-4D97-AF65-F5344CB8AC3E}">
        <p14:creationId xmlns:p14="http://schemas.microsoft.com/office/powerpoint/2010/main" val="3521736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41338"/>
            <a:ext cx="8229600" cy="609600"/>
          </a:xfrm>
        </p:spPr>
        <p:txBody>
          <a:bodyPr>
            <a:normAutofit/>
          </a:bodyPr>
          <a:lstStyle/>
          <a:p>
            <a:r>
              <a:rPr lang="pl-PL" altLang="en-US">
                <a:effectLst>
                  <a:outerShdw blurRad="38100" dist="38100" dir="2700000" algn="tl">
                    <a:srgbClr val="C0C0C0"/>
                  </a:outerShdw>
                </a:effectLst>
                <a:latin typeface="Times New Roman" charset="0"/>
              </a:rPr>
              <a:t>Historia koncepcji</a:t>
            </a:r>
            <a:endParaRPr lang="en-US" altLang="en-US">
              <a:effectLst>
                <a:outerShdw blurRad="38100" dist="38100" dir="2700000" algn="tl">
                  <a:srgbClr val="C0C0C0"/>
                </a:outerShdw>
              </a:effectLst>
              <a:latin typeface="Times New Roman" charset="0"/>
            </a:endParaRPr>
          </a:p>
        </p:txBody>
      </p:sp>
      <p:sp>
        <p:nvSpPr>
          <p:cNvPr id="5123" name="Rectangle 3"/>
          <p:cNvSpPr>
            <a:spLocks noGrp="1" noChangeArrowheads="1"/>
          </p:cNvSpPr>
          <p:nvPr>
            <p:ph idx="1"/>
          </p:nvPr>
        </p:nvSpPr>
        <p:spPr>
          <a:xfrm>
            <a:off x="500034" y="1785926"/>
            <a:ext cx="8183880" cy="4187952"/>
          </a:xfrm>
        </p:spPr>
        <p:txBody>
          <a:bodyPr/>
          <a:lstStyle/>
          <a:p>
            <a:r>
              <a:rPr lang="en-US" altLang="en-US" sz="3600" dirty="0" err="1">
                <a:effectLst>
                  <a:outerShdw blurRad="38100" dist="38100" dir="2700000" algn="tl">
                    <a:srgbClr val="C0C0C0"/>
                  </a:outerShdw>
                </a:effectLst>
                <a:latin typeface="Times New Roman" charset="0"/>
              </a:rPr>
              <a:t>Kraepelin</a:t>
            </a:r>
            <a:r>
              <a:rPr lang="en-US" altLang="en-US" sz="3600" dirty="0">
                <a:effectLst>
                  <a:outerShdw blurRad="38100" dist="38100" dir="2700000" algn="tl">
                    <a:srgbClr val="C0C0C0"/>
                  </a:outerShdw>
                </a:effectLst>
                <a:latin typeface="Times New Roman" charset="0"/>
              </a:rPr>
              <a:t> (1896) </a:t>
            </a:r>
          </a:p>
          <a:p>
            <a:pPr lvl="1"/>
            <a:r>
              <a:rPr lang="en-US" altLang="en-US" sz="3200" dirty="0">
                <a:effectLst>
                  <a:outerShdw blurRad="38100" dist="38100" dir="2700000" algn="tl">
                    <a:srgbClr val="C0C0C0"/>
                  </a:outerShdw>
                </a:effectLst>
                <a:latin typeface="Times New Roman" charset="0"/>
              </a:rPr>
              <a:t>dementia praecox</a:t>
            </a:r>
          </a:p>
          <a:p>
            <a:r>
              <a:rPr lang="en-US" altLang="en-US" sz="3600" dirty="0" err="1">
                <a:effectLst>
                  <a:outerShdw blurRad="38100" dist="38100" dir="2700000" algn="tl">
                    <a:srgbClr val="C0C0C0"/>
                  </a:outerShdw>
                </a:effectLst>
                <a:latin typeface="Times New Roman" charset="0"/>
              </a:rPr>
              <a:t>Bleuler</a:t>
            </a:r>
            <a:r>
              <a:rPr lang="en-US" altLang="en-US" sz="3600" dirty="0">
                <a:effectLst>
                  <a:outerShdw blurRad="38100" dist="38100" dir="2700000" algn="tl">
                    <a:srgbClr val="C0C0C0"/>
                  </a:outerShdw>
                </a:effectLst>
                <a:latin typeface="Times New Roman" charset="0"/>
              </a:rPr>
              <a:t> (1911) </a:t>
            </a:r>
            <a:r>
              <a:rPr lang="pl-PL" altLang="en-US" sz="3600" dirty="0" smtClean="0">
                <a:effectLst>
                  <a:outerShdw blurRad="38100" dist="38100" dir="2700000" algn="tl">
                    <a:srgbClr val="C0C0C0"/>
                  </a:outerShdw>
                </a:effectLst>
                <a:latin typeface="Times New Roman" charset="0"/>
              </a:rPr>
              <a:t>(grupa schizofrenii)</a:t>
            </a:r>
            <a:endParaRPr lang="en-US" altLang="en-US" sz="3600" dirty="0">
              <a:effectLst>
                <a:outerShdw blurRad="38100" dist="38100" dir="2700000" algn="tl">
                  <a:srgbClr val="C0C0C0"/>
                </a:outerShdw>
              </a:effectLst>
              <a:latin typeface="Times New Roman" charset="0"/>
            </a:endParaRPr>
          </a:p>
          <a:p>
            <a:pPr lvl="1"/>
            <a:r>
              <a:rPr lang="en-US" altLang="en-US" sz="3200" dirty="0" err="1">
                <a:effectLst>
                  <a:outerShdw blurRad="38100" dist="38100" dir="2700000" algn="tl">
                    <a:srgbClr val="C0C0C0"/>
                  </a:outerShdw>
                </a:effectLst>
                <a:latin typeface="Times New Roman" charset="0"/>
              </a:rPr>
              <a:t>schizo</a:t>
            </a:r>
            <a:r>
              <a:rPr lang="pl-PL" altLang="en-US" sz="3200" dirty="0">
                <a:effectLst>
                  <a:outerShdw blurRad="38100" dist="38100" dir="2700000" algn="tl">
                    <a:srgbClr val="C0C0C0"/>
                  </a:outerShdw>
                </a:effectLst>
                <a:latin typeface="Times New Roman" charset="0"/>
              </a:rPr>
              <a:t>f</a:t>
            </a:r>
            <a:r>
              <a:rPr lang="en-US" altLang="en-US" sz="3200" dirty="0" err="1">
                <a:effectLst>
                  <a:outerShdw blurRad="38100" dist="38100" dir="2700000" algn="tl">
                    <a:srgbClr val="C0C0C0"/>
                  </a:outerShdw>
                </a:effectLst>
                <a:latin typeface="Times New Roman" charset="0"/>
              </a:rPr>
              <a:t>renia</a:t>
            </a:r>
            <a:r>
              <a:rPr lang="en-US" altLang="en-US" sz="3200" dirty="0">
                <a:effectLst>
                  <a:outerShdw blurRad="38100" dist="38100" dir="2700000" algn="tl">
                    <a:srgbClr val="C0C0C0"/>
                  </a:outerShdw>
                </a:effectLst>
                <a:latin typeface="Times New Roman" charset="0"/>
              </a:rPr>
              <a:t> = </a:t>
            </a:r>
            <a:r>
              <a:rPr lang="pl-PL" altLang="en-US" sz="3200" dirty="0">
                <a:effectLst>
                  <a:outerShdw blurRad="38100" dist="38100" dir="2700000" algn="tl">
                    <a:srgbClr val="C0C0C0"/>
                  </a:outerShdw>
                </a:effectLst>
                <a:latin typeface="Times New Roman" charset="0"/>
              </a:rPr>
              <a:t>rozszczepienie umysłu</a:t>
            </a:r>
            <a:endParaRPr lang="en-US" altLang="en-US" sz="3200" dirty="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82B2FEC9-1C93-4B61-B168-D5805DA3D86A}" type="slidenum">
              <a:rPr lang="pl-PL"/>
              <a:pPr/>
              <a:t>5</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3">
                                            <p:txEl>
                                              <p:pRg st="0" end="0"/>
                                            </p:txEl>
                                          </p:spTgt>
                                        </p:tgtEl>
                                        <p:attrNameLst>
                                          <p:attrName>ppt_c</p:attrName>
                                        </p:attrNameLst>
                                      </p:cBhvr>
                                      <p:to>
                                        <a:schemeClr val="hlink"/>
                                      </p:to>
                                    </p:animClr>
                                  </p:subTnLst>
                                </p:cTn>
                              </p:par>
                              <p:par>
                                <p:cTn id="9" presetID="2" presetClass="entr" presetSubtype="8" fill="hold" grpId="0"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calcmode="lin" valueType="num">
                                      <p:cBhvr additive="base">
                                        <p:cTn id="17"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12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3">
                                            <p:txEl>
                                              <p:pRg st="2" end="2"/>
                                            </p:txEl>
                                          </p:spTgt>
                                        </p:tgtEl>
                                        <p:attrNameLst>
                                          <p:attrName>ppt_c</p:attrName>
                                        </p:attrNameLst>
                                      </p:cBhvr>
                                      <p:to>
                                        <a:schemeClr val="hlink"/>
                                      </p:to>
                                    </p:animClr>
                                  </p:subTnLst>
                                </p:cTn>
                              </p:par>
                              <p:par>
                                <p:cTn id="19" presetID="2" presetClass="entr" presetSubtype="8" fill="hold" grpId="0" nodeType="withEffect">
                                  <p:stCondLst>
                                    <p:cond delay="0"/>
                                  </p:stCondLst>
                                  <p:childTnLst>
                                    <p:set>
                                      <p:cBhvr>
                                        <p:cTn id="20" dur="1" fill="hold">
                                          <p:stCondLst>
                                            <p:cond delay="0"/>
                                          </p:stCondLst>
                                        </p:cTn>
                                        <p:tgtEl>
                                          <p:spTgt spid="5123">
                                            <p:txEl>
                                              <p:pRg st="3" end="3"/>
                                            </p:txEl>
                                          </p:spTgt>
                                        </p:tgtEl>
                                        <p:attrNameLst>
                                          <p:attrName>style.visibility</p:attrName>
                                        </p:attrNameLst>
                                      </p:cBhvr>
                                      <p:to>
                                        <p:strVal val="visible"/>
                                      </p:to>
                                    </p:set>
                                    <p:anim calcmode="lin" valueType="num">
                                      <p:cBhvr additive="base">
                                        <p:cTn id="21"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12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71438"/>
            <a:ext cx="7467600" cy="1143001"/>
          </a:xfrm>
        </p:spPr>
        <p:txBody>
          <a:bodyPr>
            <a:scene3d>
              <a:camera prst="orthographicFront"/>
              <a:lightRig rig="soft" dir="t">
                <a:rot lat="0" lon="0" rev="2100000"/>
              </a:lightRig>
            </a:scene3d>
          </a:bodyPr>
          <a:lstStyle/>
          <a:p>
            <a:pPr eaLnBrk="1" fontAlgn="auto" hangingPunct="1">
              <a:spcBef>
                <a:spcPts val="0"/>
              </a:spcBef>
              <a:spcAft>
                <a:spcPts val="0"/>
              </a:spcAft>
              <a:defRPr/>
            </a:pPr>
            <a:r>
              <a:rPr lang="pl-PL" sz="2800">
                <a:solidFill>
                  <a:srgbClr val="FF9000"/>
                </a:solidFill>
                <a:latin typeface="Arial" charset="0"/>
              </a:rPr>
              <a:t>3</a:t>
            </a:r>
            <a:br>
              <a:rPr lang="pl-PL" sz="2800">
                <a:solidFill>
                  <a:srgbClr val="FF9000"/>
                </a:solidFill>
                <a:latin typeface="Arial" charset="0"/>
              </a:rPr>
            </a:br>
            <a:r>
              <a:rPr lang="pl-PL" sz="2800">
                <a:solidFill>
                  <a:srgbClr val="FF9000"/>
                </a:solidFill>
                <a:latin typeface="Arial" charset="0"/>
              </a:rPr>
              <a:t>CZYNNIKI RYZYKA TYPU STAN I CECHA</a:t>
            </a:r>
          </a:p>
        </p:txBody>
      </p:sp>
      <p:sp>
        <p:nvSpPr>
          <p:cNvPr id="13315" name="Rectangle 3"/>
          <p:cNvSpPr>
            <a:spLocks noGrp="1" noChangeArrowheads="1"/>
          </p:cNvSpPr>
          <p:nvPr>
            <p:ph idx="1"/>
          </p:nvPr>
        </p:nvSpPr>
        <p:spPr/>
        <p:txBody>
          <a:bodyPr/>
          <a:lstStyle/>
          <a:p>
            <a:pPr marL="0" indent="-273050" eaLnBrk="1" hangingPunct="1">
              <a:spcBef>
                <a:spcPct val="0"/>
              </a:spcBef>
            </a:pPr>
            <a:r>
              <a:rPr lang="pl-PL" smtClean="0"/>
              <a:t>Osobowość schizotypowa lub krewny pierwszego stopnia z psychozą</a:t>
            </a:r>
          </a:p>
          <a:p>
            <a:pPr marL="0" indent="-273050" eaLnBrk="1" hangingPunct="1">
              <a:spcBef>
                <a:spcPct val="0"/>
              </a:spcBef>
            </a:pPr>
            <a:r>
              <a:rPr lang="pl-PL" smtClean="0"/>
              <a:t>Znaczące pogorszenie funkcjonowania psychicznego w okresie tydzień-5 lat</a:t>
            </a:r>
          </a:p>
          <a:p>
            <a:pPr marL="0" indent="-273050" eaLnBrk="1" hangingPunct="1">
              <a:spcBef>
                <a:spcPct val="0"/>
              </a:spcBef>
            </a:pPr>
            <a:r>
              <a:rPr lang="pl-PL" smtClean="0"/>
              <a:t>Stwierdzenie pogorszenia funkcjonowania w ciągu ostatniego roku</a:t>
            </a:r>
          </a:p>
          <a:p>
            <a:pPr marL="0" indent="-273050" eaLnBrk="1" hangingPunct="1">
              <a:spcBef>
                <a:spcPct val="0"/>
              </a:spcBef>
            </a:pPr>
            <a:endParaRPr lang="pl-PL" smtClean="0"/>
          </a:p>
        </p:txBody>
      </p:sp>
    </p:spTree>
    <p:extLst>
      <p:ext uri="{BB962C8B-B14F-4D97-AF65-F5344CB8AC3E}">
        <p14:creationId xmlns:p14="http://schemas.microsoft.com/office/powerpoint/2010/main" val="1672900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8288"/>
            <a:ext cx="8229600" cy="1398587"/>
          </a:xfrm>
        </p:spPr>
        <p:txBody>
          <a:bodyPr>
            <a:normAutofit/>
            <a:scene3d>
              <a:camera prst="orthographicFront"/>
              <a:lightRig rig="soft" dir="t">
                <a:rot lat="0" lon="0" rev="2100000"/>
              </a:lightRig>
            </a:scene3d>
          </a:bodyPr>
          <a:lstStyle/>
          <a:p>
            <a:pPr eaLnBrk="1" fontAlgn="auto" hangingPunct="1">
              <a:spcBef>
                <a:spcPts val="0"/>
              </a:spcBef>
              <a:spcAft>
                <a:spcPts val="0"/>
              </a:spcAft>
              <a:defRPr/>
            </a:pPr>
            <a:r>
              <a:rPr lang="pl-PL">
                <a:solidFill>
                  <a:schemeClr val="accent1">
                    <a:tint val="83000"/>
                    <a:satMod val="150000"/>
                  </a:schemeClr>
                </a:solidFill>
              </a:rPr>
              <a:t>Najsilniejsze </a:t>
            </a:r>
            <a:r>
              <a:rPr lang="pl-PL" err="1">
                <a:solidFill>
                  <a:schemeClr val="accent1">
                    <a:tint val="83000"/>
                    <a:satMod val="150000"/>
                  </a:schemeClr>
                </a:solidFill>
              </a:rPr>
              <a:t>predyktory</a:t>
            </a:r>
            <a:r>
              <a:rPr lang="pl-PL">
                <a:solidFill>
                  <a:schemeClr val="accent1">
                    <a:tint val="83000"/>
                    <a:satMod val="150000"/>
                  </a:schemeClr>
                </a:solidFill>
              </a:rPr>
              <a:t> przejścia w psychozę</a:t>
            </a:r>
          </a:p>
        </p:txBody>
      </p:sp>
      <p:sp>
        <p:nvSpPr>
          <p:cNvPr id="14339" name="Symbol zastępczy zawartości 2"/>
          <p:cNvSpPr>
            <a:spLocks noGrp="1"/>
          </p:cNvSpPr>
          <p:nvPr>
            <p:ph sz="half" idx="1"/>
          </p:nvPr>
        </p:nvSpPr>
        <p:spPr>
          <a:xfrm>
            <a:off x="457200" y="1722438"/>
            <a:ext cx="4038600" cy="4525962"/>
          </a:xfrm>
        </p:spPr>
        <p:txBody>
          <a:bodyPr>
            <a:normAutofit fontScale="92500"/>
          </a:bodyPr>
          <a:lstStyle/>
          <a:p>
            <a:pPr marL="514350" indent="-514350" eaLnBrk="1" hangingPunct="1">
              <a:lnSpc>
                <a:spcPct val="80000"/>
              </a:lnSpc>
              <a:spcBef>
                <a:spcPct val="0"/>
              </a:spcBef>
              <a:buFont typeface="Candara" pitchFamily="34" charset="0"/>
              <a:buAutoNum type="arabicPeriod"/>
            </a:pPr>
            <a:r>
              <a:rPr lang="pl-PL" sz="2400" smtClean="0"/>
              <a:t>Ryzyko „genetyczne” zachorowania na schizofrenię i aktualne pogorszenie codziennego funkcjonowania</a:t>
            </a:r>
          </a:p>
          <a:p>
            <a:pPr marL="514350" indent="-514350" eaLnBrk="1" hangingPunct="1">
              <a:lnSpc>
                <a:spcPct val="80000"/>
              </a:lnSpc>
              <a:spcBef>
                <a:spcPct val="0"/>
              </a:spcBef>
              <a:buFont typeface="Candara" pitchFamily="34" charset="0"/>
              <a:buAutoNum type="arabicPeriod"/>
            </a:pPr>
            <a:r>
              <a:rPr lang="pl-PL" sz="2400" smtClean="0"/>
              <a:t>Niezwykłe treści myślenia</a:t>
            </a:r>
          </a:p>
          <a:p>
            <a:pPr marL="514350" indent="-514350" eaLnBrk="1" hangingPunct="1">
              <a:lnSpc>
                <a:spcPct val="80000"/>
              </a:lnSpc>
              <a:spcBef>
                <a:spcPct val="0"/>
              </a:spcBef>
              <a:buFont typeface="Candara" pitchFamily="34" charset="0"/>
              <a:buAutoNum type="arabicPeriod"/>
            </a:pPr>
            <a:r>
              <a:rPr lang="pl-PL" sz="2400" smtClean="0"/>
              <a:t>Podejrzliwość / nastawienia paranoiczne</a:t>
            </a:r>
          </a:p>
          <a:p>
            <a:pPr marL="514350" indent="-514350" eaLnBrk="1" hangingPunct="1">
              <a:lnSpc>
                <a:spcPct val="80000"/>
              </a:lnSpc>
              <a:spcBef>
                <a:spcPct val="0"/>
              </a:spcBef>
              <a:buFont typeface="Candara" pitchFamily="34" charset="0"/>
              <a:buAutoNum type="arabicPeriod"/>
            </a:pPr>
            <a:r>
              <a:rPr lang="pl-PL" sz="2400" smtClean="0"/>
              <a:t>Gorsze funkcjonowanie społeczne</a:t>
            </a:r>
          </a:p>
          <a:p>
            <a:pPr marL="514350" indent="-514350" eaLnBrk="1" hangingPunct="1">
              <a:lnSpc>
                <a:spcPct val="80000"/>
              </a:lnSpc>
              <a:spcBef>
                <a:spcPct val="0"/>
              </a:spcBef>
              <a:buFont typeface="Candara" pitchFamily="34" charset="0"/>
              <a:buAutoNum type="arabicPeriod"/>
            </a:pPr>
            <a:r>
              <a:rPr lang="pl-PL" sz="2400" smtClean="0"/>
              <a:t>Nadużywania SPA</a:t>
            </a:r>
          </a:p>
          <a:p>
            <a:pPr marL="514350" indent="-514350" eaLnBrk="1" hangingPunct="1">
              <a:lnSpc>
                <a:spcPct val="80000"/>
              </a:lnSpc>
              <a:spcBef>
                <a:spcPct val="0"/>
              </a:spcBef>
              <a:buFont typeface="Wingdings 2" pitchFamily="18" charset="2"/>
              <a:buChar char=""/>
            </a:pPr>
            <a:r>
              <a:rPr lang="pl-PL" sz="2400" smtClean="0"/>
              <a:t>Nieistotne predyktory: anhedonia ; zaburzenia koncentracji </a:t>
            </a:r>
          </a:p>
          <a:p>
            <a:pPr marL="914400" lvl="1" indent="-514350" eaLnBrk="1" hangingPunct="1">
              <a:lnSpc>
                <a:spcPct val="80000"/>
              </a:lnSpc>
              <a:spcBef>
                <a:spcPct val="0"/>
              </a:spcBef>
              <a:buFont typeface="Verdana" pitchFamily="34" charset="0"/>
              <a:buNone/>
            </a:pPr>
            <a:r>
              <a:rPr lang="pl-PL" sz="2000" smtClean="0"/>
              <a:t> </a:t>
            </a:r>
          </a:p>
          <a:p>
            <a:pPr marL="514350" indent="-514350" eaLnBrk="1" hangingPunct="1">
              <a:lnSpc>
                <a:spcPct val="80000"/>
              </a:lnSpc>
              <a:spcBef>
                <a:spcPct val="0"/>
              </a:spcBef>
              <a:buFont typeface="Wingdings 2" pitchFamily="18" charset="2"/>
              <a:buChar char=""/>
            </a:pPr>
            <a:endParaRPr lang="pl-PL" sz="2400" smtClean="0"/>
          </a:p>
        </p:txBody>
      </p:sp>
      <p:sp>
        <p:nvSpPr>
          <p:cNvPr id="14340" name="Symbol zastępczy zawartości 3"/>
          <p:cNvSpPr>
            <a:spLocks noGrp="1"/>
          </p:cNvSpPr>
          <p:nvPr>
            <p:ph sz="half" idx="2"/>
          </p:nvPr>
        </p:nvSpPr>
        <p:spPr>
          <a:xfrm>
            <a:off x="4648200" y="1722438"/>
            <a:ext cx="4038600" cy="4525962"/>
          </a:xfrm>
        </p:spPr>
        <p:txBody>
          <a:bodyPr>
            <a:normAutofit fontScale="92500"/>
          </a:bodyPr>
          <a:lstStyle/>
          <a:p>
            <a:pPr marL="447675" indent="-382588" eaLnBrk="1" hangingPunct="1">
              <a:lnSpc>
                <a:spcPct val="80000"/>
              </a:lnSpc>
              <a:spcBef>
                <a:spcPct val="0"/>
              </a:spcBef>
              <a:buFont typeface="Wingdings 2" pitchFamily="18" charset="2"/>
              <a:buChar char=""/>
            </a:pPr>
            <a:r>
              <a:rPr lang="pl-PL" sz="2400" smtClean="0"/>
              <a:t>PPP dla</a:t>
            </a:r>
          </a:p>
          <a:p>
            <a:pPr marL="822325" lvl="1" eaLnBrk="1" hangingPunct="1">
              <a:spcBef>
                <a:spcPct val="0"/>
              </a:spcBef>
              <a:buFont typeface="Verdana" pitchFamily="34" charset="0"/>
              <a:buChar char="›"/>
            </a:pPr>
            <a:r>
              <a:rPr lang="pl-PL" sz="2000" smtClean="0"/>
              <a:t>Pojedyncze predyktory – 43% (1,3)-</a:t>
            </a:r>
            <a:r>
              <a:rPr lang="pl-PL" sz="2000" u="sng" smtClean="0"/>
              <a:t>52% (1) </a:t>
            </a:r>
          </a:p>
          <a:p>
            <a:pPr marL="822325" lvl="1" eaLnBrk="1" hangingPunct="1">
              <a:spcBef>
                <a:spcPct val="0"/>
              </a:spcBef>
              <a:buFont typeface="Verdana" pitchFamily="34" charset="0"/>
              <a:buChar char="›"/>
            </a:pPr>
            <a:r>
              <a:rPr lang="pl-PL" sz="2000" smtClean="0"/>
              <a:t>Współistnienie 2 predyktorów -  41% (1+5, 3+5) – </a:t>
            </a:r>
            <a:r>
              <a:rPr lang="pl-PL" sz="2000" u="sng" smtClean="0"/>
              <a:t>69% (1+2)</a:t>
            </a:r>
          </a:p>
          <a:p>
            <a:pPr marL="822325" lvl="1" eaLnBrk="1" hangingPunct="1">
              <a:spcBef>
                <a:spcPct val="0"/>
              </a:spcBef>
              <a:buFont typeface="Verdana" pitchFamily="34" charset="0"/>
              <a:buChar char="›"/>
            </a:pPr>
            <a:r>
              <a:rPr lang="pl-PL" sz="2000" smtClean="0"/>
              <a:t>Współistnienie 3 </a:t>
            </a:r>
            <a:r>
              <a:rPr lang="pl-PL" sz="2000" u="sng" smtClean="0"/>
              <a:t>predyktorów – 46% (3+4+5) – 81% </a:t>
            </a:r>
            <a:r>
              <a:rPr lang="pl-PL" sz="2000" smtClean="0"/>
              <a:t>(1+2+3)</a:t>
            </a:r>
          </a:p>
          <a:p>
            <a:pPr marL="822325" lvl="1" eaLnBrk="1" hangingPunct="1">
              <a:spcBef>
                <a:spcPct val="0"/>
              </a:spcBef>
              <a:buFont typeface="Verdana" pitchFamily="34" charset="0"/>
              <a:buChar char="›"/>
            </a:pPr>
            <a:r>
              <a:rPr lang="pl-PL" sz="2000" smtClean="0"/>
              <a:t>Współistnienie 4 predyktorów – 55% (2-5) – </a:t>
            </a:r>
            <a:r>
              <a:rPr lang="pl-PL" sz="2000" u="sng" smtClean="0"/>
              <a:t>81% (1-4)</a:t>
            </a:r>
          </a:p>
          <a:p>
            <a:pPr marL="822325" lvl="1" eaLnBrk="1" hangingPunct="1">
              <a:spcBef>
                <a:spcPct val="0"/>
              </a:spcBef>
              <a:buFont typeface="Verdana" pitchFamily="34" charset="0"/>
              <a:buChar char="›"/>
            </a:pPr>
            <a:r>
              <a:rPr lang="pl-PL" sz="2000" smtClean="0"/>
              <a:t>Współistnienie 5 predyktorów – 78%</a:t>
            </a:r>
          </a:p>
        </p:txBody>
      </p:sp>
      <p:sp>
        <p:nvSpPr>
          <p:cNvPr id="33797" name="Symbol zastępczy stopki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pl-PL" smtClean="0">
                <a:solidFill>
                  <a:schemeClr val="tx2"/>
                </a:solidFill>
              </a:rPr>
              <a:t>Cannon i in. 2008</a:t>
            </a:r>
          </a:p>
        </p:txBody>
      </p:sp>
    </p:spTree>
    <p:extLst>
      <p:ext uri="{BB962C8B-B14F-4D97-AF65-F5344CB8AC3E}">
        <p14:creationId xmlns:p14="http://schemas.microsoft.com/office/powerpoint/2010/main" val="3751233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ymbol zastępczy stopki 3"/>
          <p:cNvSpPr>
            <a:spLocks noGrp="1"/>
          </p:cNvSpPr>
          <p:nvPr>
            <p:ph type="ftr" sz="quarter" idx="11"/>
          </p:nvPr>
        </p:nvSpPr>
        <p:spPr bwMode="auto">
          <a:xfrm>
            <a:off x="8129588" y="6051550"/>
            <a:ext cx="1014412" cy="520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pl-PL" sz="1400" b="1" smtClean="0">
                <a:solidFill>
                  <a:srgbClr val="FFFFFF"/>
                </a:solidFill>
              </a:rPr>
              <a:t>Craig i in. 2000</a:t>
            </a:r>
          </a:p>
        </p:txBody>
      </p:sp>
      <p:sp>
        <p:nvSpPr>
          <p:cNvPr id="15363" name="Rectangle 4"/>
          <p:cNvSpPr>
            <a:spLocks noChangeArrowheads="1"/>
          </p:cNvSpPr>
          <p:nvPr/>
        </p:nvSpPr>
        <p:spPr bwMode="auto">
          <a:xfrm>
            <a:off x="71438" y="-71438"/>
            <a:ext cx="822960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pl-PL" sz="2800">
                <a:solidFill>
                  <a:schemeClr val="accent1"/>
                </a:solidFill>
              </a:rPr>
              <a:t>CZY DUP WPŁYWA NA JAKOŚĆ </a:t>
            </a:r>
          </a:p>
          <a:p>
            <a:r>
              <a:rPr lang="pl-PL" sz="2800">
                <a:solidFill>
                  <a:schemeClr val="accent1"/>
                </a:solidFill>
              </a:rPr>
              <a:t>I DŁUGOŚĆ REMISJI PO PEP?</a:t>
            </a:r>
          </a:p>
        </p:txBody>
      </p:sp>
      <p:sp>
        <p:nvSpPr>
          <p:cNvPr id="15364" name="Rectangle 5"/>
          <p:cNvSpPr>
            <a:spLocks noChangeArrowheads="1"/>
          </p:cNvSpPr>
          <p:nvPr/>
        </p:nvSpPr>
        <p:spPr bwMode="auto">
          <a:xfrm>
            <a:off x="0" y="1981200"/>
            <a:ext cx="403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70000"/>
              <a:buFont typeface="Wingdings" pitchFamily="2" charset="2"/>
              <a:buChar char="n"/>
            </a:pPr>
            <a:r>
              <a:rPr lang="pl-PL" sz="2800"/>
              <a:t>13 prac</a:t>
            </a:r>
          </a:p>
          <a:p>
            <a:pPr marL="742950" lvl="1" indent="-285750">
              <a:spcBef>
                <a:spcPct val="20000"/>
              </a:spcBef>
              <a:buClr>
                <a:schemeClr val="accent2"/>
              </a:buClr>
              <a:buSzPct val="70000"/>
              <a:buFont typeface="Wingdings" pitchFamily="2" charset="2"/>
              <a:buChar char="n"/>
            </a:pPr>
            <a:r>
              <a:rPr lang="pl-PL" sz="2400"/>
              <a:t>10 prac – pozytywna korelacja: krótszy DUP </a:t>
            </a:r>
            <a:r>
              <a:rPr lang="pl-PL" sz="2400">
                <a:sym typeface="Wingdings" pitchFamily="2" charset="2"/>
              </a:rPr>
              <a:t> lepsza remisja</a:t>
            </a:r>
          </a:p>
          <a:p>
            <a:pPr marL="742950" lvl="1" indent="-285750">
              <a:spcBef>
                <a:spcPct val="20000"/>
              </a:spcBef>
              <a:buClr>
                <a:schemeClr val="accent2"/>
              </a:buClr>
              <a:buSzPct val="70000"/>
              <a:buFont typeface="Wingdings" pitchFamily="2" charset="2"/>
              <a:buChar char="n"/>
            </a:pPr>
            <a:r>
              <a:rPr lang="pl-PL" sz="2400">
                <a:sym typeface="Wingdings" pitchFamily="2" charset="2"/>
              </a:rPr>
              <a:t>3 prace – brak związku</a:t>
            </a:r>
          </a:p>
        </p:txBody>
      </p:sp>
      <p:pic>
        <p:nvPicPr>
          <p:cNvPr id="15365" name="Picture 6" descr="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838" y="2143125"/>
            <a:ext cx="40386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807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bwMode="auto">
          <a:xfrm>
            <a:off x="457200" y="-71438"/>
            <a:ext cx="7467600" cy="1143001"/>
          </a:xfrm>
        </p:spPr>
        <p:txBody>
          <a:bodyPr>
            <a:scene3d>
              <a:camera prst="orthographicFront"/>
              <a:lightRig rig="soft" dir="t">
                <a:rot lat="0" lon="0" rev="2100000"/>
              </a:lightRig>
            </a:scene3d>
          </a:bodyPr>
          <a:lstStyle/>
          <a:p>
            <a:pPr eaLnBrk="1" fontAlgn="auto" hangingPunct="1">
              <a:spcBef>
                <a:spcPts val="0"/>
              </a:spcBef>
              <a:spcAft>
                <a:spcPts val="0"/>
              </a:spcAft>
              <a:defRPr/>
            </a:pPr>
            <a:r>
              <a:rPr lang="pl-PL" sz="2800">
                <a:solidFill>
                  <a:schemeClr val="accent1"/>
                </a:solidFill>
                <a:latin typeface="Arial" charset="0"/>
              </a:rPr>
              <a:t>W KIERUNKU DIAGNOZY </a:t>
            </a:r>
            <a:r>
              <a:rPr lang="pl-PL" sz="2800" i="1">
                <a:solidFill>
                  <a:schemeClr val="accent1"/>
                </a:solidFill>
                <a:latin typeface="Arial" charset="0"/>
              </a:rPr>
              <a:t>PRODROMU</a:t>
            </a:r>
            <a:r>
              <a:rPr lang="pl-PL" sz="2800">
                <a:solidFill>
                  <a:schemeClr val="accent1"/>
                </a:solidFill>
                <a:latin typeface="Arial" charset="0"/>
              </a:rPr>
              <a:t> SCHIZOFRENII PROSPEKTYWNIE </a:t>
            </a:r>
            <a:r>
              <a:rPr lang="pl-PL" sz="2800" baseline="30000">
                <a:solidFill>
                  <a:schemeClr val="accent1"/>
                </a:solidFill>
                <a:latin typeface="Arial" charset="0"/>
              </a:rPr>
              <a:t>1</a:t>
            </a:r>
          </a:p>
        </p:txBody>
      </p:sp>
      <p:sp>
        <p:nvSpPr>
          <p:cNvPr id="17411" name="Rectangle 3"/>
          <p:cNvSpPr>
            <a:spLocks noGrp="1" noChangeArrowheads="1"/>
          </p:cNvSpPr>
          <p:nvPr>
            <p:ph idx="1"/>
          </p:nvPr>
        </p:nvSpPr>
        <p:spPr/>
        <p:txBody>
          <a:bodyPr/>
          <a:lstStyle/>
          <a:p>
            <a:pPr marL="0" indent="-273050" eaLnBrk="1" hangingPunct="1">
              <a:spcBef>
                <a:spcPct val="0"/>
              </a:spcBef>
            </a:pPr>
            <a:r>
              <a:rPr lang="pl-PL" i="1" smtClean="0"/>
              <a:t>at risk mental state</a:t>
            </a:r>
            <a:r>
              <a:rPr lang="pl-PL" smtClean="0"/>
              <a:t> (ARMS)</a:t>
            </a:r>
          </a:p>
          <a:p>
            <a:pPr lvl="1" eaLnBrk="1" hangingPunct="1">
              <a:spcBef>
                <a:spcPct val="0"/>
              </a:spcBef>
            </a:pPr>
            <a:r>
              <a:rPr lang="pl-PL" smtClean="0"/>
              <a:t>Zespół czynników ryzyka dla rozwoju psychozy</a:t>
            </a:r>
          </a:p>
          <a:p>
            <a:pPr lvl="1" eaLnBrk="1" hangingPunct="1">
              <a:spcBef>
                <a:spcPct val="0"/>
              </a:spcBef>
            </a:pPr>
            <a:r>
              <a:rPr lang="pl-PL" smtClean="0"/>
              <a:t>W bliskiej przyszłości</a:t>
            </a:r>
          </a:p>
        </p:txBody>
      </p:sp>
      <p:sp>
        <p:nvSpPr>
          <p:cNvPr id="38916" name="Symbol zastępczy stopki 5"/>
          <p:cNvSpPr>
            <a:spLocks noGrp="1"/>
          </p:cNvSpPr>
          <p:nvPr>
            <p:ph type="ftr" sz="quarter" idx="11"/>
          </p:nvPr>
        </p:nvSpPr>
        <p:spPr bwMode="auto">
          <a:xfrm>
            <a:off x="3124200" y="6248400"/>
            <a:ext cx="2895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pl-PL" smtClean="0">
                <a:solidFill>
                  <a:schemeClr val="tx2"/>
                </a:solidFill>
              </a:rPr>
              <a:t>1. Yung i in. 1996</a:t>
            </a:r>
          </a:p>
        </p:txBody>
      </p:sp>
    </p:spTree>
    <p:extLst>
      <p:ext uri="{BB962C8B-B14F-4D97-AF65-F5344CB8AC3E}">
        <p14:creationId xmlns:p14="http://schemas.microsoft.com/office/powerpoint/2010/main" val="742633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Rot="1" noChangeArrowheads="1"/>
          </p:cNvSpPr>
          <p:nvPr>
            <p:ph type="title"/>
          </p:nvPr>
        </p:nvSpPr>
        <p:spPr bwMode="auto">
          <a:xfrm>
            <a:off x="457200" y="-71438"/>
            <a:ext cx="7467600" cy="1143001"/>
          </a:xfrm>
        </p:spPr>
        <p:txBody>
          <a:bodyPr>
            <a:scene3d>
              <a:camera prst="orthographicFront"/>
              <a:lightRig rig="soft" dir="t">
                <a:rot lat="0" lon="0" rev="2100000"/>
              </a:lightRig>
            </a:scene3d>
          </a:bodyPr>
          <a:lstStyle/>
          <a:p>
            <a:pPr eaLnBrk="1" fontAlgn="auto" hangingPunct="1">
              <a:spcBef>
                <a:spcPts val="0"/>
              </a:spcBef>
              <a:spcAft>
                <a:spcPts val="0"/>
              </a:spcAft>
              <a:defRPr/>
            </a:pPr>
            <a:r>
              <a:rPr lang="pl-PL" sz="2800" smtClean="0">
                <a:solidFill>
                  <a:schemeClr val="accent1"/>
                </a:solidFill>
                <a:latin typeface="Arial" charset="0"/>
              </a:rPr>
              <a:t>ARMS </a:t>
            </a:r>
            <a:r>
              <a:rPr lang="pl-PL" sz="2800" smtClean="0">
                <a:solidFill>
                  <a:schemeClr val="accent1"/>
                </a:solidFill>
                <a:latin typeface="Arial" charset="0"/>
                <a:sym typeface="Wingdings" pitchFamily="2" charset="2"/>
              </a:rPr>
              <a:t> PSYCHOZA </a:t>
            </a:r>
            <a:br>
              <a:rPr lang="pl-PL" sz="2800" smtClean="0">
                <a:solidFill>
                  <a:schemeClr val="accent1"/>
                </a:solidFill>
                <a:latin typeface="Arial" charset="0"/>
                <a:sym typeface="Wingdings" pitchFamily="2" charset="2"/>
              </a:rPr>
            </a:br>
            <a:r>
              <a:rPr lang="pl-PL" sz="2800" smtClean="0">
                <a:solidFill>
                  <a:schemeClr val="accent1"/>
                </a:solidFill>
                <a:latin typeface="Arial" charset="0"/>
                <a:sym typeface="Wingdings" pitchFamily="2" charset="2"/>
              </a:rPr>
              <a:t>(PRZEBIEG PRAWDZIWIE POZYTYWNY)</a:t>
            </a:r>
          </a:p>
        </p:txBody>
      </p:sp>
      <p:sp>
        <p:nvSpPr>
          <p:cNvPr id="19459" name="Line 5"/>
          <p:cNvSpPr>
            <a:spLocks noChangeShapeType="1"/>
          </p:cNvSpPr>
          <p:nvPr/>
        </p:nvSpPr>
        <p:spPr bwMode="auto">
          <a:xfrm>
            <a:off x="300038" y="1844675"/>
            <a:ext cx="0" cy="4321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9460" name="Line 6"/>
          <p:cNvSpPr>
            <a:spLocks noChangeShapeType="1"/>
          </p:cNvSpPr>
          <p:nvPr/>
        </p:nvSpPr>
        <p:spPr bwMode="auto">
          <a:xfrm>
            <a:off x="285750" y="6165850"/>
            <a:ext cx="7129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9461" name="Line 8"/>
          <p:cNvSpPr>
            <a:spLocks noChangeShapeType="1"/>
          </p:cNvSpPr>
          <p:nvPr/>
        </p:nvSpPr>
        <p:spPr bwMode="auto">
          <a:xfrm>
            <a:off x="300038" y="3716338"/>
            <a:ext cx="7129462"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l-PL"/>
          </a:p>
        </p:txBody>
      </p:sp>
      <p:sp>
        <p:nvSpPr>
          <p:cNvPr id="19462" name="Freeform 9"/>
          <p:cNvSpPr>
            <a:spLocks/>
          </p:cNvSpPr>
          <p:nvPr/>
        </p:nvSpPr>
        <p:spPr bwMode="auto">
          <a:xfrm>
            <a:off x="444500" y="1460500"/>
            <a:ext cx="7056438" cy="4705350"/>
          </a:xfrm>
          <a:custGeom>
            <a:avLst/>
            <a:gdLst>
              <a:gd name="T0" fmla="*/ 0 w 4445"/>
              <a:gd name="T1" fmla="*/ 2147483647 h 2964"/>
              <a:gd name="T2" fmla="*/ 2147483647 w 4445"/>
              <a:gd name="T3" fmla="*/ 2147483647 h 2964"/>
              <a:gd name="T4" fmla="*/ 2147483647 w 4445"/>
              <a:gd name="T5" fmla="*/ 2147483647 h 2964"/>
              <a:gd name="T6" fmla="*/ 2147483647 w 4445"/>
              <a:gd name="T7" fmla="*/ 2147483647 h 2964"/>
              <a:gd name="T8" fmla="*/ 2147483647 w 4445"/>
              <a:gd name="T9" fmla="*/ 2147483647 h 2964"/>
              <a:gd name="T10" fmla="*/ 2147483647 w 4445"/>
              <a:gd name="T11" fmla="*/ 2147483647 h 2964"/>
              <a:gd name="T12" fmla="*/ 2147483647 w 4445"/>
              <a:gd name="T13" fmla="*/ 2147483647 h 2964"/>
              <a:gd name="T14" fmla="*/ 2147483647 w 4445"/>
              <a:gd name="T15" fmla="*/ 2147483647 h 2964"/>
              <a:gd name="T16" fmla="*/ 2147483647 w 4445"/>
              <a:gd name="T17" fmla="*/ 2147483647 h 2964"/>
              <a:gd name="T18" fmla="*/ 2147483647 w 4445"/>
              <a:gd name="T19" fmla="*/ 2147483647 h 2964"/>
              <a:gd name="T20" fmla="*/ 2147483647 w 4445"/>
              <a:gd name="T21" fmla="*/ 2147483647 h 29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45"/>
              <a:gd name="T34" fmla="*/ 0 h 2964"/>
              <a:gd name="T35" fmla="*/ 4445 w 4445"/>
              <a:gd name="T36" fmla="*/ 2964 h 29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45" h="2964">
                <a:moveTo>
                  <a:pt x="0" y="2964"/>
                </a:moveTo>
                <a:cubicBezTo>
                  <a:pt x="211" y="2786"/>
                  <a:pt x="423" y="2608"/>
                  <a:pt x="544" y="2555"/>
                </a:cubicBezTo>
                <a:cubicBezTo>
                  <a:pt x="665" y="2502"/>
                  <a:pt x="650" y="2676"/>
                  <a:pt x="726" y="2646"/>
                </a:cubicBezTo>
                <a:cubicBezTo>
                  <a:pt x="802" y="2616"/>
                  <a:pt x="915" y="2404"/>
                  <a:pt x="998" y="2374"/>
                </a:cubicBezTo>
                <a:cubicBezTo>
                  <a:pt x="1081" y="2344"/>
                  <a:pt x="1165" y="2518"/>
                  <a:pt x="1225" y="2465"/>
                </a:cubicBezTo>
                <a:cubicBezTo>
                  <a:pt x="1285" y="2412"/>
                  <a:pt x="1278" y="2094"/>
                  <a:pt x="1361" y="2056"/>
                </a:cubicBezTo>
                <a:cubicBezTo>
                  <a:pt x="1444" y="2018"/>
                  <a:pt x="1391" y="2465"/>
                  <a:pt x="1724" y="2238"/>
                </a:cubicBezTo>
                <a:cubicBezTo>
                  <a:pt x="2057" y="2011"/>
                  <a:pt x="3032" y="961"/>
                  <a:pt x="3357" y="696"/>
                </a:cubicBezTo>
                <a:cubicBezTo>
                  <a:pt x="3682" y="431"/>
                  <a:pt x="3546" y="748"/>
                  <a:pt x="3674" y="650"/>
                </a:cubicBezTo>
                <a:cubicBezTo>
                  <a:pt x="3802" y="552"/>
                  <a:pt x="4000" y="212"/>
                  <a:pt x="4128" y="106"/>
                </a:cubicBezTo>
                <a:cubicBezTo>
                  <a:pt x="4256" y="0"/>
                  <a:pt x="4350" y="7"/>
                  <a:pt x="4445" y="15"/>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9463" name="Text Box 10"/>
          <p:cNvSpPr txBox="1">
            <a:spLocks noChangeArrowheads="1"/>
          </p:cNvSpPr>
          <p:nvPr/>
        </p:nvSpPr>
        <p:spPr bwMode="auto">
          <a:xfrm>
            <a:off x="6042025" y="272891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PEP</a:t>
            </a:r>
          </a:p>
        </p:txBody>
      </p:sp>
      <p:sp>
        <p:nvSpPr>
          <p:cNvPr id="19464" name="Text Box 11"/>
          <p:cNvSpPr txBox="1">
            <a:spLocks noChangeArrowheads="1"/>
          </p:cNvSpPr>
          <p:nvPr/>
        </p:nvSpPr>
        <p:spPr bwMode="auto">
          <a:xfrm>
            <a:off x="2297113" y="539273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ARMS</a:t>
            </a:r>
          </a:p>
        </p:txBody>
      </p:sp>
      <p:sp>
        <p:nvSpPr>
          <p:cNvPr id="19465" name="Text Box 12"/>
          <p:cNvSpPr txBox="1">
            <a:spLocks noChangeArrowheads="1"/>
          </p:cNvSpPr>
          <p:nvPr/>
        </p:nvSpPr>
        <p:spPr bwMode="auto">
          <a:xfrm>
            <a:off x="5608638" y="337661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próg psychozy</a:t>
            </a:r>
          </a:p>
        </p:txBody>
      </p:sp>
      <p:sp>
        <p:nvSpPr>
          <p:cNvPr id="19466" name="Text Box 13"/>
          <p:cNvSpPr txBox="1">
            <a:spLocks noChangeArrowheads="1"/>
          </p:cNvSpPr>
          <p:nvPr/>
        </p:nvSpPr>
        <p:spPr bwMode="auto">
          <a:xfrm>
            <a:off x="423863" y="193675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nasilenie objawów</a:t>
            </a:r>
          </a:p>
        </p:txBody>
      </p:sp>
      <p:sp>
        <p:nvSpPr>
          <p:cNvPr id="19467" name="Text Box 14"/>
          <p:cNvSpPr txBox="1">
            <a:spLocks noChangeArrowheads="1"/>
          </p:cNvSpPr>
          <p:nvPr/>
        </p:nvSpPr>
        <p:spPr bwMode="auto">
          <a:xfrm>
            <a:off x="5969000" y="6113463"/>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czas</a:t>
            </a:r>
          </a:p>
        </p:txBody>
      </p:sp>
    </p:spTree>
    <p:extLst>
      <p:ext uri="{BB962C8B-B14F-4D97-AF65-F5344CB8AC3E}">
        <p14:creationId xmlns:p14="http://schemas.microsoft.com/office/powerpoint/2010/main" val="3666249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Rot="1" noChangeArrowheads="1"/>
          </p:cNvSpPr>
          <p:nvPr>
            <p:ph type="title"/>
          </p:nvPr>
        </p:nvSpPr>
        <p:spPr bwMode="auto">
          <a:xfrm>
            <a:off x="457200" y="-71438"/>
            <a:ext cx="7467600" cy="1143001"/>
          </a:xfrm>
        </p:spPr>
        <p:txBody>
          <a:bodyPr>
            <a:scene3d>
              <a:camera prst="orthographicFront"/>
              <a:lightRig rig="soft" dir="t">
                <a:rot lat="0" lon="0" rev="2100000"/>
              </a:lightRig>
            </a:scene3d>
          </a:bodyPr>
          <a:lstStyle/>
          <a:p>
            <a:pPr eaLnBrk="1" fontAlgn="auto" hangingPunct="1">
              <a:spcBef>
                <a:spcPts val="0"/>
              </a:spcBef>
              <a:spcAft>
                <a:spcPts val="0"/>
              </a:spcAft>
              <a:defRPr/>
            </a:pPr>
            <a:r>
              <a:rPr lang="pl-PL" sz="2800" smtClean="0">
                <a:solidFill>
                  <a:schemeClr val="accent1"/>
                </a:solidFill>
                <a:latin typeface="Arial" charset="0"/>
              </a:rPr>
              <a:t>ARMS </a:t>
            </a:r>
            <a:r>
              <a:rPr lang="pl-PL" sz="2800" smtClean="0">
                <a:solidFill>
                  <a:schemeClr val="accent1"/>
                </a:solidFill>
                <a:latin typeface="Arial" charset="0"/>
                <a:sym typeface="Wingdings" pitchFamily="2" charset="2"/>
              </a:rPr>
              <a:t>BRAK PSYCHOZY </a:t>
            </a:r>
            <a:br>
              <a:rPr lang="pl-PL" sz="2800" smtClean="0">
                <a:solidFill>
                  <a:schemeClr val="accent1"/>
                </a:solidFill>
                <a:latin typeface="Arial" charset="0"/>
                <a:sym typeface="Wingdings" pitchFamily="2" charset="2"/>
              </a:rPr>
            </a:br>
            <a:r>
              <a:rPr lang="pl-PL" sz="2800" smtClean="0">
                <a:solidFill>
                  <a:schemeClr val="accent1"/>
                </a:solidFill>
                <a:latin typeface="Arial" charset="0"/>
                <a:sym typeface="Wingdings" pitchFamily="2" charset="2"/>
              </a:rPr>
              <a:t>(PRZEBIEG FAŁSZYWIE POZYTYWNY)</a:t>
            </a:r>
          </a:p>
        </p:txBody>
      </p:sp>
      <p:sp>
        <p:nvSpPr>
          <p:cNvPr id="20483" name="Line 6"/>
          <p:cNvSpPr>
            <a:spLocks noChangeShapeType="1"/>
          </p:cNvSpPr>
          <p:nvPr/>
        </p:nvSpPr>
        <p:spPr bwMode="auto">
          <a:xfrm>
            <a:off x="642938" y="1844675"/>
            <a:ext cx="0" cy="3816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0484" name="Line 7"/>
          <p:cNvSpPr>
            <a:spLocks noChangeShapeType="1"/>
          </p:cNvSpPr>
          <p:nvPr/>
        </p:nvSpPr>
        <p:spPr bwMode="auto">
          <a:xfrm>
            <a:off x="642938" y="5661025"/>
            <a:ext cx="66246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0485" name="Line 8"/>
          <p:cNvSpPr>
            <a:spLocks noChangeShapeType="1"/>
          </p:cNvSpPr>
          <p:nvPr/>
        </p:nvSpPr>
        <p:spPr bwMode="auto">
          <a:xfrm>
            <a:off x="642938" y="3500438"/>
            <a:ext cx="6697662"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l-PL"/>
          </a:p>
        </p:txBody>
      </p:sp>
      <p:sp>
        <p:nvSpPr>
          <p:cNvPr id="29702" name="Freeform 9"/>
          <p:cNvSpPr>
            <a:spLocks/>
          </p:cNvSpPr>
          <p:nvPr/>
        </p:nvSpPr>
        <p:spPr bwMode="auto">
          <a:xfrm>
            <a:off x="858838" y="3802063"/>
            <a:ext cx="6384925" cy="1955800"/>
          </a:xfrm>
          <a:custGeom>
            <a:avLst/>
            <a:gdLst>
              <a:gd name="T0" fmla="*/ 0 w 4022"/>
              <a:gd name="T1" fmla="*/ 2147483647 h 1232"/>
              <a:gd name="T2" fmla="*/ 1144151057 w 4022"/>
              <a:gd name="T3" fmla="*/ 2147483647 h 1232"/>
              <a:gd name="T4" fmla="*/ 1600300021 w 4022"/>
              <a:gd name="T5" fmla="*/ 2147483647 h 1232"/>
              <a:gd name="T6" fmla="*/ 2058968744 w 4022"/>
              <a:gd name="T7" fmla="*/ 1350803612 h 1232"/>
              <a:gd name="T8" fmla="*/ 2147483647 w 4022"/>
              <a:gd name="T9" fmla="*/ 1809472264 h 1232"/>
              <a:gd name="T10" fmla="*/ 2147483647 w 4022"/>
              <a:gd name="T11" fmla="*/ 209172191 h 1232"/>
              <a:gd name="T12" fmla="*/ 2147483647 w 4022"/>
              <a:gd name="T13" fmla="*/ 551913405 h 1232"/>
              <a:gd name="T14" fmla="*/ 2147483647 w 4022"/>
              <a:gd name="T15" fmla="*/ 209172191 h 1232"/>
              <a:gd name="T16" fmla="*/ 2147483647 w 4022"/>
              <a:gd name="T17" fmla="*/ 1121468690 h 1232"/>
              <a:gd name="T18" fmla="*/ 2147483647 w 4022"/>
              <a:gd name="T19" fmla="*/ 894654717 h 1232"/>
              <a:gd name="T20" fmla="*/ 2147483647 w 4022"/>
              <a:gd name="T21" fmla="*/ 1922878457 h 1232"/>
              <a:gd name="T22" fmla="*/ 2147483647 w 4022"/>
              <a:gd name="T23" fmla="*/ 2147483647 h 1232"/>
              <a:gd name="T24" fmla="*/ 2147483647 w 4022"/>
              <a:gd name="T25" fmla="*/ 2147483647 h 1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22"/>
              <a:gd name="T40" fmla="*/ 0 h 1232"/>
              <a:gd name="T41" fmla="*/ 4022 w 4022"/>
              <a:gd name="T42" fmla="*/ 1232 h 1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22" h="1232">
                <a:moveTo>
                  <a:pt x="0" y="1171"/>
                </a:moveTo>
                <a:cubicBezTo>
                  <a:pt x="174" y="1092"/>
                  <a:pt x="348" y="1013"/>
                  <a:pt x="454" y="990"/>
                </a:cubicBezTo>
                <a:cubicBezTo>
                  <a:pt x="560" y="967"/>
                  <a:pt x="575" y="1111"/>
                  <a:pt x="635" y="1035"/>
                </a:cubicBezTo>
                <a:cubicBezTo>
                  <a:pt x="695" y="959"/>
                  <a:pt x="749" y="589"/>
                  <a:pt x="817" y="536"/>
                </a:cubicBezTo>
                <a:cubicBezTo>
                  <a:pt x="885" y="483"/>
                  <a:pt x="976" y="793"/>
                  <a:pt x="1044" y="718"/>
                </a:cubicBezTo>
                <a:cubicBezTo>
                  <a:pt x="1112" y="643"/>
                  <a:pt x="1150" y="166"/>
                  <a:pt x="1225" y="83"/>
                </a:cubicBezTo>
                <a:cubicBezTo>
                  <a:pt x="1300" y="0"/>
                  <a:pt x="1414" y="219"/>
                  <a:pt x="1497" y="219"/>
                </a:cubicBezTo>
                <a:cubicBezTo>
                  <a:pt x="1580" y="219"/>
                  <a:pt x="1641" y="45"/>
                  <a:pt x="1724" y="83"/>
                </a:cubicBezTo>
                <a:cubicBezTo>
                  <a:pt x="1807" y="121"/>
                  <a:pt x="1875" y="400"/>
                  <a:pt x="1996" y="445"/>
                </a:cubicBezTo>
                <a:cubicBezTo>
                  <a:pt x="2117" y="490"/>
                  <a:pt x="2337" y="302"/>
                  <a:pt x="2450" y="355"/>
                </a:cubicBezTo>
                <a:cubicBezTo>
                  <a:pt x="2563" y="408"/>
                  <a:pt x="2449" y="627"/>
                  <a:pt x="2676" y="763"/>
                </a:cubicBezTo>
                <a:cubicBezTo>
                  <a:pt x="2903" y="899"/>
                  <a:pt x="3598" y="1110"/>
                  <a:pt x="3810" y="1171"/>
                </a:cubicBezTo>
                <a:cubicBezTo>
                  <a:pt x="4022" y="1232"/>
                  <a:pt x="3924" y="1133"/>
                  <a:pt x="3947" y="1126"/>
                </a:cubicBezTo>
              </a:path>
            </a:pathLst>
          </a:custGeom>
          <a:ln>
            <a:headEnd/>
            <a:tailEnd/>
          </a:ln>
        </p:spPr>
        <p:style>
          <a:lnRef idx="1">
            <a:schemeClr val="accent1"/>
          </a:lnRef>
          <a:fillRef idx="0">
            <a:schemeClr val="accent1"/>
          </a:fillRef>
          <a:effectRef idx="0">
            <a:schemeClr val="accent1"/>
          </a:effectRef>
          <a:fontRef idx="minor">
            <a:schemeClr val="tx1"/>
          </a:fontRef>
        </p:style>
        <p:txBody>
          <a:bodyPr/>
          <a:lstStyle/>
          <a:p>
            <a:pPr>
              <a:defRPr/>
            </a:pPr>
            <a:endParaRPr lang="pl-PL" dirty="0">
              <a:solidFill>
                <a:srgbClr val="FFC000"/>
              </a:solidFill>
            </a:endParaRPr>
          </a:p>
        </p:txBody>
      </p:sp>
      <p:sp>
        <p:nvSpPr>
          <p:cNvPr id="20487" name="Text Box 10"/>
          <p:cNvSpPr txBox="1">
            <a:spLocks noChangeArrowheads="1"/>
          </p:cNvSpPr>
          <p:nvPr/>
        </p:nvSpPr>
        <p:spPr bwMode="auto">
          <a:xfrm>
            <a:off x="2947988" y="4508500"/>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ARMS</a:t>
            </a:r>
          </a:p>
        </p:txBody>
      </p:sp>
      <p:sp>
        <p:nvSpPr>
          <p:cNvPr id="20488" name="Text Box 11"/>
          <p:cNvSpPr txBox="1">
            <a:spLocks noChangeArrowheads="1"/>
          </p:cNvSpPr>
          <p:nvPr/>
        </p:nvSpPr>
        <p:spPr bwMode="auto">
          <a:xfrm>
            <a:off x="5303838" y="316071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próg psychozy</a:t>
            </a:r>
          </a:p>
        </p:txBody>
      </p:sp>
      <p:sp>
        <p:nvSpPr>
          <p:cNvPr id="20489" name="Text Box 12"/>
          <p:cNvSpPr txBox="1">
            <a:spLocks noChangeArrowheads="1"/>
          </p:cNvSpPr>
          <p:nvPr/>
        </p:nvSpPr>
        <p:spPr bwMode="auto">
          <a:xfrm>
            <a:off x="695325" y="18653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nasilenie objawów</a:t>
            </a:r>
          </a:p>
        </p:txBody>
      </p:sp>
      <p:sp>
        <p:nvSpPr>
          <p:cNvPr id="20490" name="Text Box 13"/>
          <p:cNvSpPr txBox="1">
            <a:spLocks noChangeArrowheads="1"/>
          </p:cNvSpPr>
          <p:nvPr/>
        </p:nvSpPr>
        <p:spPr bwMode="auto">
          <a:xfrm>
            <a:off x="6672263" y="57531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czas</a:t>
            </a:r>
          </a:p>
        </p:txBody>
      </p:sp>
    </p:spTree>
    <p:extLst>
      <p:ext uri="{BB962C8B-B14F-4D97-AF65-F5344CB8AC3E}">
        <p14:creationId xmlns:p14="http://schemas.microsoft.com/office/powerpoint/2010/main" val="2592568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bwMode="auto">
          <a:xfrm>
            <a:off x="-71438" y="55563"/>
            <a:ext cx="8472488" cy="1428750"/>
          </a:xfrm>
        </p:spPr>
        <p:txBody>
          <a:bodyPr>
            <a:normAutofit fontScale="90000"/>
            <a:scene3d>
              <a:camera prst="orthographicFront"/>
              <a:lightRig rig="soft" dir="t">
                <a:rot lat="0" lon="0" rev="2100000"/>
              </a:lightRig>
            </a:scene3d>
          </a:bodyPr>
          <a:lstStyle/>
          <a:p>
            <a:pPr eaLnBrk="1" fontAlgn="auto" hangingPunct="1">
              <a:spcBef>
                <a:spcPts val="0"/>
              </a:spcBef>
              <a:spcAft>
                <a:spcPts val="0"/>
              </a:spcAft>
              <a:defRPr/>
            </a:pPr>
            <a:r>
              <a:rPr lang="pl-PL" sz="2800" dirty="0" smtClean="0">
                <a:solidFill>
                  <a:schemeClr val="accent1"/>
                </a:solidFill>
                <a:latin typeface="Arial" charset="0"/>
              </a:rPr>
              <a:t>ARMS </a:t>
            </a:r>
            <a:r>
              <a:rPr lang="pl-PL" sz="2800" dirty="0" smtClean="0">
                <a:solidFill>
                  <a:schemeClr val="accent1"/>
                </a:solidFill>
                <a:latin typeface="Arial" charset="0"/>
                <a:sym typeface="Wingdings" pitchFamily="2" charset="2"/>
              </a:rPr>
              <a:t> BRAK PSYCHOZY</a:t>
            </a:r>
            <a:br>
              <a:rPr lang="pl-PL" sz="2800" dirty="0" smtClean="0">
                <a:solidFill>
                  <a:schemeClr val="accent1"/>
                </a:solidFill>
                <a:latin typeface="Arial" charset="0"/>
                <a:sym typeface="Wingdings" pitchFamily="2" charset="2"/>
              </a:rPr>
            </a:br>
            <a:r>
              <a:rPr lang="pl-PL" sz="2800" dirty="0" smtClean="0">
                <a:solidFill>
                  <a:schemeClr val="accent1"/>
                </a:solidFill>
                <a:latin typeface="Arial" charset="0"/>
                <a:sym typeface="Wingdings" pitchFamily="2" charset="2"/>
              </a:rPr>
              <a:t>W WYNIKU INTERWENCJI </a:t>
            </a:r>
            <a:br>
              <a:rPr lang="pl-PL" sz="2800" dirty="0" smtClean="0">
                <a:solidFill>
                  <a:schemeClr val="accent1"/>
                </a:solidFill>
                <a:latin typeface="Arial" charset="0"/>
                <a:sym typeface="Wingdings" pitchFamily="2" charset="2"/>
              </a:rPr>
            </a:br>
            <a:r>
              <a:rPr lang="pl-PL" sz="2800" dirty="0" smtClean="0">
                <a:solidFill>
                  <a:schemeClr val="accent1"/>
                </a:solidFill>
                <a:latin typeface="Arial" charset="0"/>
                <a:sym typeface="Wingdings" pitchFamily="2" charset="2"/>
              </a:rPr>
              <a:t>(PRZEBIEG FAŁSZYWIE, </a:t>
            </a:r>
            <a:r>
              <a:rPr lang="pl-PL" sz="2800" dirty="0" err="1" smtClean="0">
                <a:solidFill>
                  <a:schemeClr val="accent1"/>
                </a:solidFill>
                <a:latin typeface="Arial" charset="0"/>
                <a:sym typeface="Wingdings" pitchFamily="2" charset="2"/>
              </a:rPr>
              <a:t>FAŁSZYWIE</a:t>
            </a:r>
            <a:r>
              <a:rPr lang="pl-PL" sz="2800" dirty="0" smtClean="0">
                <a:solidFill>
                  <a:schemeClr val="accent1"/>
                </a:solidFill>
                <a:latin typeface="Arial" charset="0"/>
                <a:sym typeface="Wingdings" pitchFamily="2" charset="2"/>
              </a:rPr>
              <a:t> POZYTYWNY)</a:t>
            </a:r>
          </a:p>
        </p:txBody>
      </p:sp>
      <p:sp>
        <p:nvSpPr>
          <p:cNvPr id="21507" name="Line 4"/>
          <p:cNvSpPr>
            <a:spLocks noChangeShapeType="1"/>
          </p:cNvSpPr>
          <p:nvPr/>
        </p:nvSpPr>
        <p:spPr bwMode="auto">
          <a:xfrm>
            <a:off x="500063" y="2205038"/>
            <a:ext cx="0" cy="3671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1508" name="Line 5"/>
          <p:cNvSpPr>
            <a:spLocks noChangeShapeType="1"/>
          </p:cNvSpPr>
          <p:nvPr/>
        </p:nvSpPr>
        <p:spPr bwMode="auto">
          <a:xfrm>
            <a:off x="500063" y="5876925"/>
            <a:ext cx="62642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1509" name="Line 6"/>
          <p:cNvSpPr>
            <a:spLocks noChangeShapeType="1"/>
          </p:cNvSpPr>
          <p:nvPr/>
        </p:nvSpPr>
        <p:spPr bwMode="auto">
          <a:xfrm>
            <a:off x="500063" y="3573463"/>
            <a:ext cx="6192837"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l-PL"/>
          </a:p>
        </p:txBody>
      </p:sp>
      <p:sp>
        <p:nvSpPr>
          <p:cNvPr id="21510" name="Freeform 7"/>
          <p:cNvSpPr>
            <a:spLocks/>
          </p:cNvSpPr>
          <p:nvPr/>
        </p:nvSpPr>
        <p:spPr bwMode="auto">
          <a:xfrm>
            <a:off x="571500" y="3705225"/>
            <a:ext cx="5832475" cy="2171700"/>
          </a:xfrm>
          <a:custGeom>
            <a:avLst/>
            <a:gdLst>
              <a:gd name="T0" fmla="*/ 0 w 3674"/>
              <a:gd name="T1" fmla="*/ 2147483647 h 1368"/>
              <a:gd name="T2" fmla="*/ 2147483647 w 3674"/>
              <a:gd name="T3" fmla="*/ 2147483647 h 1368"/>
              <a:gd name="T4" fmla="*/ 2147483647 w 3674"/>
              <a:gd name="T5" fmla="*/ 2147483647 h 1368"/>
              <a:gd name="T6" fmla="*/ 2147483647 w 3674"/>
              <a:gd name="T7" fmla="*/ 2147483647 h 1368"/>
              <a:gd name="T8" fmla="*/ 2147483647 w 3674"/>
              <a:gd name="T9" fmla="*/ 2147483647 h 1368"/>
              <a:gd name="T10" fmla="*/ 2147483647 w 3674"/>
              <a:gd name="T11" fmla="*/ 2147483647 h 1368"/>
              <a:gd name="T12" fmla="*/ 2147483647 w 3674"/>
              <a:gd name="T13" fmla="*/ 2147483647 h 1368"/>
              <a:gd name="T14" fmla="*/ 2147483647 w 3674"/>
              <a:gd name="T15" fmla="*/ 2147483647 h 1368"/>
              <a:gd name="T16" fmla="*/ 2147483647 w 3674"/>
              <a:gd name="T17" fmla="*/ 2147483647 h 1368"/>
              <a:gd name="T18" fmla="*/ 2147483647 w 3674"/>
              <a:gd name="T19" fmla="*/ 2147483647 h 1368"/>
              <a:gd name="T20" fmla="*/ 2147483647 w 3674"/>
              <a:gd name="T21" fmla="*/ 2147483647 h 1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74"/>
              <a:gd name="T34" fmla="*/ 0 h 1368"/>
              <a:gd name="T35" fmla="*/ 3674 w 3674"/>
              <a:gd name="T36" fmla="*/ 1368 h 1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74" h="1368">
                <a:moveTo>
                  <a:pt x="0" y="1368"/>
                </a:moveTo>
                <a:cubicBezTo>
                  <a:pt x="136" y="1269"/>
                  <a:pt x="272" y="1171"/>
                  <a:pt x="363" y="1141"/>
                </a:cubicBezTo>
                <a:cubicBezTo>
                  <a:pt x="454" y="1111"/>
                  <a:pt x="447" y="1293"/>
                  <a:pt x="545" y="1187"/>
                </a:cubicBezTo>
                <a:cubicBezTo>
                  <a:pt x="643" y="1081"/>
                  <a:pt x="840" y="582"/>
                  <a:pt x="953" y="506"/>
                </a:cubicBezTo>
                <a:cubicBezTo>
                  <a:pt x="1066" y="430"/>
                  <a:pt x="1097" y="816"/>
                  <a:pt x="1225" y="733"/>
                </a:cubicBezTo>
                <a:cubicBezTo>
                  <a:pt x="1353" y="650"/>
                  <a:pt x="1573" y="14"/>
                  <a:pt x="1724" y="7"/>
                </a:cubicBezTo>
                <a:cubicBezTo>
                  <a:pt x="1875" y="0"/>
                  <a:pt x="1996" y="597"/>
                  <a:pt x="2132" y="688"/>
                </a:cubicBezTo>
                <a:cubicBezTo>
                  <a:pt x="2268" y="779"/>
                  <a:pt x="2419" y="492"/>
                  <a:pt x="2540" y="552"/>
                </a:cubicBezTo>
                <a:cubicBezTo>
                  <a:pt x="2661" y="612"/>
                  <a:pt x="2699" y="923"/>
                  <a:pt x="2858" y="1051"/>
                </a:cubicBezTo>
                <a:cubicBezTo>
                  <a:pt x="3017" y="1179"/>
                  <a:pt x="3357" y="1278"/>
                  <a:pt x="3493" y="1323"/>
                </a:cubicBezTo>
                <a:cubicBezTo>
                  <a:pt x="3629" y="1368"/>
                  <a:pt x="3644" y="1323"/>
                  <a:pt x="3674" y="1323"/>
                </a:cubicBezTo>
              </a:path>
            </a:pathLst>
          </a:custGeom>
          <a:noFill/>
          <a:ln w="38100">
            <a:solidFill>
              <a:srgbClr val="FF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1511" name="Freeform 8"/>
          <p:cNvSpPr>
            <a:spLocks/>
          </p:cNvSpPr>
          <p:nvPr/>
        </p:nvSpPr>
        <p:spPr bwMode="auto">
          <a:xfrm>
            <a:off x="3452813" y="1881188"/>
            <a:ext cx="3816350" cy="2016125"/>
          </a:xfrm>
          <a:custGeom>
            <a:avLst/>
            <a:gdLst>
              <a:gd name="T0" fmla="*/ 0 w 2404"/>
              <a:gd name="T1" fmla="*/ 2147483647 h 1270"/>
              <a:gd name="T2" fmla="*/ 2147483647 w 2404"/>
              <a:gd name="T3" fmla="*/ 2147483647 h 1270"/>
              <a:gd name="T4" fmla="*/ 2147483647 w 2404"/>
              <a:gd name="T5" fmla="*/ 2147483647 h 1270"/>
              <a:gd name="T6" fmla="*/ 2147483647 w 2404"/>
              <a:gd name="T7" fmla="*/ 2147483647 h 1270"/>
              <a:gd name="T8" fmla="*/ 2147483647 w 2404"/>
              <a:gd name="T9" fmla="*/ 2147483647 h 1270"/>
              <a:gd name="T10" fmla="*/ 2147483647 w 2404"/>
              <a:gd name="T11" fmla="*/ 2147483647 h 1270"/>
              <a:gd name="T12" fmla="*/ 2147483647 w 2404"/>
              <a:gd name="T13" fmla="*/ 2147483647 h 1270"/>
              <a:gd name="T14" fmla="*/ 2147483647 w 2404"/>
              <a:gd name="T15" fmla="*/ 2147483647 h 1270"/>
              <a:gd name="T16" fmla="*/ 2147483647 w 2404"/>
              <a:gd name="T17" fmla="*/ 2147483647 h 1270"/>
              <a:gd name="T18" fmla="*/ 2147483647 w 2404"/>
              <a:gd name="T19" fmla="*/ 2147483647 h 1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4"/>
              <a:gd name="T31" fmla="*/ 0 h 1270"/>
              <a:gd name="T32" fmla="*/ 2404 w 2404"/>
              <a:gd name="T33" fmla="*/ 1270 h 1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4" h="1270">
                <a:moveTo>
                  <a:pt x="0" y="1202"/>
                </a:moveTo>
                <a:cubicBezTo>
                  <a:pt x="37" y="1236"/>
                  <a:pt x="75" y="1270"/>
                  <a:pt x="136" y="1247"/>
                </a:cubicBezTo>
                <a:cubicBezTo>
                  <a:pt x="197" y="1224"/>
                  <a:pt x="295" y="1089"/>
                  <a:pt x="363" y="1066"/>
                </a:cubicBezTo>
                <a:cubicBezTo>
                  <a:pt x="431" y="1043"/>
                  <a:pt x="431" y="1156"/>
                  <a:pt x="544" y="1111"/>
                </a:cubicBezTo>
                <a:cubicBezTo>
                  <a:pt x="657" y="1066"/>
                  <a:pt x="937" y="839"/>
                  <a:pt x="1043" y="794"/>
                </a:cubicBezTo>
                <a:cubicBezTo>
                  <a:pt x="1149" y="749"/>
                  <a:pt x="1081" y="915"/>
                  <a:pt x="1179" y="839"/>
                </a:cubicBezTo>
                <a:cubicBezTo>
                  <a:pt x="1277" y="763"/>
                  <a:pt x="1520" y="400"/>
                  <a:pt x="1633" y="340"/>
                </a:cubicBezTo>
                <a:cubicBezTo>
                  <a:pt x="1746" y="280"/>
                  <a:pt x="1753" y="521"/>
                  <a:pt x="1859" y="476"/>
                </a:cubicBezTo>
                <a:cubicBezTo>
                  <a:pt x="1965" y="431"/>
                  <a:pt x="2177" y="136"/>
                  <a:pt x="2268" y="68"/>
                </a:cubicBezTo>
                <a:cubicBezTo>
                  <a:pt x="2359" y="0"/>
                  <a:pt x="2381" y="68"/>
                  <a:pt x="2404" y="68"/>
                </a:cubicBezTo>
              </a:path>
            </a:pathLst>
          </a:custGeom>
          <a:noFill/>
          <a:ln w="38100" cap="rnd">
            <a:solidFill>
              <a:srgbClr val="FF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1512" name="Text Box 9"/>
          <p:cNvSpPr txBox="1">
            <a:spLocks noChangeArrowheads="1"/>
          </p:cNvSpPr>
          <p:nvPr/>
        </p:nvSpPr>
        <p:spPr bwMode="auto">
          <a:xfrm>
            <a:off x="623888" y="215265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nasilenie objawów</a:t>
            </a:r>
          </a:p>
        </p:txBody>
      </p:sp>
      <p:sp>
        <p:nvSpPr>
          <p:cNvPr id="21513" name="Text Box 10"/>
          <p:cNvSpPr txBox="1">
            <a:spLocks noChangeArrowheads="1"/>
          </p:cNvSpPr>
          <p:nvPr/>
        </p:nvSpPr>
        <p:spPr bwMode="auto">
          <a:xfrm>
            <a:off x="5664200" y="359251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próg psychozy</a:t>
            </a:r>
          </a:p>
        </p:txBody>
      </p:sp>
      <p:sp>
        <p:nvSpPr>
          <p:cNvPr id="21514" name="Text Box 11"/>
          <p:cNvSpPr txBox="1">
            <a:spLocks noChangeArrowheads="1"/>
          </p:cNvSpPr>
          <p:nvPr/>
        </p:nvSpPr>
        <p:spPr bwMode="auto">
          <a:xfrm>
            <a:off x="5880100" y="5824538"/>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czas</a:t>
            </a:r>
          </a:p>
        </p:txBody>
      </p:sp>
      <p:sp>
        <p:nvSpPr>
          <p:cNvPr id="11" name="Strzałka w dół 10"/>
          <p:cNvSpPr/>
          <p:nvPr/>
        </p:nvSpPr>
        <p:spPr>
          <a:xfrm>
            <a:off x="3000364" y="2786058"/>
            <a:ext cx="642942"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7156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ytuł 1"/>
          <p:cNvSpPr>
            <a:spLocks noGrp="1"/>
          </p:cNvSpPr>
          <p:nvPr>
            <p:ph type="title"/>
          </p:nvPr>
        </p:nvSpPr>
        <p:spPr bwMode="auto">
          <a:xfrm>
            <a:off x="457200" y="-171400"/>
            <a:ext cx="7467600" cy="1143001"/>
          </a:xfrm>
        </p:spPr>
        <p:txBody>
          <a:bodyPr>
            <a:scene3d>
              <a:camera prst="orthographicFront"/>
              <a:lightRig rig="soft" dir="t">
                <a:rot lat="0" lon="0" rev="2100000"/>
              </a:lightRig>
            </a:scene3d>
          </a:bodyPr>
          <a:lstStyle/>
          <a:p>
            <a:pPr eaLnBrk="1" fontAlgn="auto" hangingPunct="1">
              <a:spcBef>
                <a:spcPts val="0"/>
              </a:spcBef>
              <a:spcAft>
                <a:spcPts val="0"/>
              </a:spcAft>
              <a:defRPr/>
            </a:pPr>
            <a:r>
              <a:rPr lang="pl-PL" sz="2800" dirty="0">
                <a:solidFill>
                  <a:schemeClr val="accent1"/>
                </a:solidFill>
                <a:latin typeface="Arial" charset="0"/>
              </a:rPr>
              <a:t>AKSJOMATY WCZESNEJ INTERWENCJI</a:t>
            </a:r>
          </a:p>
        </p:txBody>
      </p:sp>
      <p:sp>
        <p:nvSpPr>
          <p:cNvPr id="22531" name="Symbol zastępczy zawartości 2"/>
          <p:cNvSpPr>
            <a:spLocks noGrp="1"/>
          </p:cNvSpPr>
          <p:nvPr>
            <p:ph idx="1"/>
          </p:nvPr>
        </p:nvSpPr>
        <p:spPr>
          <a:xfrm>
            <a:off x="457200" y="1600200"/>
            <a:ext cx="7467600" cy="2620963"/>
          </a:xfrm>
        </p:spPr>
        <p:txBody>
          <a:bodyPr>
            <a:normAutofit/>
          </a:bodyPr>
          <a:lstStyle/>
          <a:p>
            <a:pPr marL="0" indent="-273050" eaLnBrk="1" hangingPunct="1">
              <a:lnSpc>
                <a:spcPct val="90000"/>
              </a:lnSpc>
              <a:spcBef>
                <a:spcPct val="0"/>
              </a:spcBef>
            </a:pPr>
            <a:r>
              <a:rPr lang="pl-PL" smtClean="0"/>
              <a:t>Faza pre-psychotyczna charakteryzuje się przewlekłością i subtelnymi objawami subpsychotycznymi</a:t>
            </a:r>
          </a:p>
          <a:p>
            <a:pPr marL="0" indent="-273050" eaLnBrk="1" hangingPunct="1">
              <a:lnSpc>
                <a:spcPct val="90000"/>
              </a:lnSpc>
              <a:spcBef>
                <a:spcPct val="0"/>
              </a:spcBef>
            </a:pPr>
            <a:r>
              <a:rPr lang="pl-PL" smtClean="0"/>
              <a:t>Większość późniejszych objawów psychozy jest „kształtowana” w tym okresie</a:t>
            </a:r>
          </a:p>
          <a:p>
            <a:pPr marL="0" indent="-273050" eaLnBrk="1" hangingPunct="1">
              <a:lnSpc>
                <a:spcPct val="90000"/>
              </a:lnSpc>
              <a:spcBef>
                <a:spcPct val="0"/>
              </a:spcBef>
            </a:pPr>
            <a:r>
              <a:rPr lang="pl-PL" smtClean="0"/>
              <a:t>DUP jest determinantą rokowania</a:t>
            </a:r>
          </a:p>
        </p:txBody>
      </p:sp>
      <p:sp>
        <p:nvSpPr>
          <p:cNvPr id="58372" name="Symbol zastępczy stopki 3"/>
          <p:cNvSpPr>
            <a:spLocks noGrp="1"/>
          </p:cNvSpPr>
          <p:nvPr>
            <p:ph type="ftr" sz="quarter" idx="11"/>
          </p:nvPr>
        </p:nvSpPr>
        <p:spPr bwMode="auto">
          <a:xfrm rot="5400000">
            <a:off x="7216775" y="3063875"/>
            <a:ext cx="28956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pl-PL" smtClean="0">
                <a:solidFill>
                  <a:schemeClr val="tx2"/>
                </a:solidFill>
              </a:rPr>
              <a:t>IEPAWG 2005</a:t>
            </a:r>
          </a:p>
        </p:txBody>
      </p:sp>
    </p:spTree>
    <p:extLst>
      <p:ext uri="{BB962C8B-B14F-4D97-AF65-F5344CB8AC3E}">
        <p14:creationId xmlns:p14="http://schemas.microsoft.com/office/powerpoint/2010/main" val="4221608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ytuł 1"/>
          <p:cNvSpPr>
            <a:spLocks noGrp="1"/>
          </p:cNvSpPr>
          <p:nvPr>
            <p:ph type="title"/>
          </p:nvPr>
        </p:nvSpPr>
        <p:spPr bwMode="auto">
          <a:xfrm>
            <a:off x="457200" y="-71438"/>
            <a:ext cx="7467600" cy="1143001"/>
          </a:xfrm>
        </p:spPr>
        <p:txBody>
          <a:bodyPr>
            <a:scene3d>
              <a:camera prst="orthographicFront"/>
              <a:lightRig rig="soft" dir="t">
                <a:rot lat="0" lon="0" rev="2100000"/>
              </a:lightRig>
            </a:scene3d>
          </a:bodyPr>
          <a:lstStyle/>
          <a:p>
            <a:pPr eaLnBrk="1" fontAlgn="auto" hangingPunct="1">
              <a:spcBef>
                <a:spcPts val="0"/>
              </a:spcBef>
              <a:spcAft>
                <a:spcPts val="0"/>
              </a:spcAft>
              <a:defRPr/>
            </a:pPr>
            <a:r>
              <a:rPr lang="pl-PL" sz="2800">
                <a:solidFill>
                  <a:schemeClr val="accent1"/>
                </a:solidFill>
                <a:latin typeface="Arial" charset="0"/>
              </a:rPr>
              <a:t>KRYTERIA DIAGNOSTYCZNE W OKRESIE PRE-PSYCHOTCZNYM</a:t>
            </a:r>
          </a:p>
        </p:txBody>
      </p:sp>
      <p:sp>
        <p:nvSpPr>
          <p:cNvPr id="23555" name="Symbol zastępczy zawartości 2"/>
          <p:cNvSpPr>
            <a:spLocks noGrp="1"/>
          </p:cNvSpPr>
          <p:nvPr>
            <p:ph idx="1"/>
          </p:nvPr>
        </p:nvSpPr>
        <p:spPr>
          <a:xfrm>
            <a:off x="457200" y="1600200"/>
            <a:ext cx="7467600" cy="4060825"/>
          </a:xfrm>
        </p:spPr>
        <p:txBody>
          <a:bodyPr>
            <a:normAutofit/>
          </a:bodyPr>
          <a:lstStyle/>
          <a:p>
            <a:pPr marL="0" indent="-273050" eaLnBrk="1" hangingPunct="1">
              <a:spcBef>
                <a:spcPct val="0"/>
              </a:spcBef>
            </a:pPr>
            <a:r>
              <a:rPr lang="pl-PL" smtClean="0"/>
              <a:t>Niespecyficznym wyznacznikiem są subiektywnie odczuwane, niemożliwe do wyjaśnienia (etiologia) zaburzenia w funkcjonowaniu szkolnym, pogłębiająca się izolacja socjalna, uczucie dystressu lub agitacja.</a:t>
            </a:r>
          </a:p>
          <a:p>
            <a:pPr lvl="1" eaLnBrk="1" hangingPunct="1">
              <a:spcBef>
                <a:spcPct val="0"/>
              </a:spcBef>
            </a:pPr>
            <a:r>
              <a:rPr lang="pl-PL" sz="2000" smtClean="0"/>
              <a:t>Krótkotrwałe objawy psychotyczne pozwalające na rozpoznanie „krótkiego epizodu psychotycznego”.</a:t>
            </a:r>
          </a:p>
          <a:p>
            <a:pPr lvl="1" eaLnBrk="1" hangingPunct="1">
              <a:spcBef>
                <a:spcPct val="0"/>
              </a:spcBef>
            </a:pPr>
            <a:r>
              <a:rPr lang="pl-PL" sz="2000" smtClean="0"/>
              <a:t>Rodzinna historia zaburzeń psychotycznych lub schizotypowych.</a:t>
            </a:r>
          </a:p>
          <a:p>
            <a:pPr lvl="1" eaLnBrk="1" hangingPunct="1">
              <a:spcBef>
                <a:spcPct val="0"/>
              </a:spcBef>
            </a:pPr>
            <a:r>
              <a:rPr lang="pl-PL" sz="2000" smtClean="0"/>
              <a:t>Przewlekły, ale niespecyficzny spadek funkcjonowania psychosocjalnego.</a:t>
            </a:r>
          </a:p>
          <a:p>
            <a:pPr marL="0" indent="-273050" eaLnBrk="1" hangingPunct="1">
              <a:spcBef>
                <a:spcPct val="0"/>
              </a:spcBef>
            </a:pPr>
            <a:endParaRPr lang="pl-PL" smtClean="0"/>
          </a:p>
        </p:txBody>
      </p:sp>
      <p:sp>
        <p:nvSpPr>
          <p:cNvPr id="23556" name="Symbol zastępczy stopki 3"/>
          <p:cNvSpPr txBox="1">
            <a:spLocks noGrp="1"/>
          </p:cNvSpPr>
          <p:nvPr/>
        </p:nvSpPr>
        <p:spPr bwMode="auto">
          <a:xfrm rot="5400000">
            <a:off x="7216775" y="30638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sz="1200">
                <a:solidFill>
                  <a:schemeClr val="tx2"/>
                </a:solidFill>
              </a:rPr>
              <a:t>IEPAWG 2005</a:t>
            </a:r>
          </a:p>
        </p:txBody>
      </p:sp>
    </p:spTree>
    <p:extLst>
      <p:ext uri="{BB962C8B-B14F-4D97-AF65-F5344CB8AC3E}">
        <p14:creationId xmlns:p14="http://schemas.microsoft.com/office/powerpoint/2010/main" val="2023068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bwMode="auto">
          <a:xfrm>
            <a:off x="611188" y="404813"/>
            <a:ext cx="7772400" cy="503237"/>
          </a:xfrm>
        </p:spPr>
        <p:txBody>
          <a:bodyPr>
            <a:normAutofit/>
            <a:scene3d>
              <a:camera prst="orthographicFront"/>
              <a:lightRig rig="soft" dir="t">
                <a:rot lat="0" lon="0" rev="2100000"/>
              </a:lightRig>
            </a:scene3d>
          </a:bodyPr>
          <a:lstStyle/>
          <a:p>
            <a:pPr eaLnBrk="1" fontAlgn="auto" hangingPunct="1">
              <a:spcBef>
                <a:spcPts val="0"/>
              </a:spcBef>
              <a:spcAft>
                <a:spcPts val="0"/>
              </a:spcAft>
              <a:defRPr/>
            </a:pPr>
            <a:r>
              <a:rPr lang="pl-PL" sz="2800">
                <a:solidFill>
                  <a:schemeClr val="accent1"/>
                </a:solidFill>
                <a:latin typeface="Arial" charset="0"/>
              </a:rPr>
              <a:t>OPIS PRZYPADKU #1 </a:t>
            </a:r>
          </a:p>
        </p:txBody>
      </p:sp>
      <p:sp>
        <p:nvSpPr>
          <p:cNvPr id="26627" name="Rectangle 3"/>
          <p:cNvSpPr>
            <a:spLocks noGrp="1" noChangeArrowheads="1"/>
          </p:cNvSpPr>
          <p:nvPr>
            <p:ph idx="1"/>
          </p:nvPr>
        </p:nvSpPr>
        <p:spPr>
          <a:xfrm>
            <a:off x="468313" y="1412875"/>
            <a:ext cx="7467600" cy="4873625"/>
          </a:xfrm>
        </p:spPr>
        <p:txBody>
          <a:bodyPr/>
          <a:lstStyle/>
          <a:p>
            <a:pPr marL="0" indent="-273050" algn="just" eaLnBrk="1" hangingPunct="1">
              <a:spcBef>
                <a:spcPct val="0"/>
              </a:spcBef>
            </a:pPr>
            <a:r>
              <a:rPr lang="pl-PL" sz="1800" smtClean="0"/>
              <a:t>MS, 19-letni mężczyzna dowieziony do szpitala psychiatrycznego przez swojego ojca, którego zaniepokoiły ostatnie wypowiedzi syna. MS stał się podejrzliwy, twierdząc, że jeżdżą za nim samochody, </a:t>
            </a:r>
            <a:br>
              <a:rPr lang="pl-PL" sz="1800" smtClean="0"/>
            </a:br>
            <a:r>
              <a:rPr lang="pl-PL" sz="1800" smtClean="0"/>
              <a:t>a jego przyjaciele przyglądają się „dziwnie”.  Objawy te pojawiły się przed 4-5 dniami i spowodowały to, że MS przestał wychodzić </a:t>
            </a:r>
            <a:br>
              <a:rPr lang="pl-PL" sz="1800" smtClean="0"/>
            </a:br>
            <a:r>
              <a:rPr lang="pl-PL" sz="1800" smtClean="0"/>
              <a:t>z domu. Ojciec MS zaniepokoił się tym, ponieważ sam w podobnym wieku co syn miał krótki epizod psychotyczny, który spowodował </a:t>
            </a:r>
            <a:br>
              <a:rPr lang="pl-PL" sz="1800" smtClean="0"/>
            </a:br>
            <a:r>
              <a:rPr lang="pl-PL" sz="1800" smtClean="0"/>
              <a:t>3-tygodniową hospitalizację, w czasie której objawy ustąpiły po terapii haloperidolem. Od tego czasu ojciec nie kontaktował się </a:t>
            </a:r>
            <a:br>
              <a:rPr lang="pl-PL" sz="1800" smtClean="0"/>
            </a:br>
            <a:r>
              <a:rPr lang="pl-PL" sz="1800" smtClean="0"/>
              <a:t>z psychiatrami. </a:t>
            </a:r>
          </a:p>
          <a:p>
            <a:pPr marL="0" indent="-273050" algn="just" eaLnBrk="1" hangingPunct="1">
              <a:spcBef>
                <a:spcPct val="0"/>
              </a:spcBef>
              <a:buFont typeface="Wingdings" pitchFamily="2" charset="2"/>
              <a:buNone/>
            </a:pPr>
            <a:endParaRPr lang="pl-PL" sz="1800" smtClean="0"/>
          </a:p>
          <a:p>
            <a:pPr marL="0" indent="-273050" algn="just" eaLnBrk="1" hangingPunct="1">
              <a:spcBef>
                <a:spcPct val="0"/>
              </a:spcBef>
            </a:pPr>
            <a:r>
              <a:rPr lang="pl-PL" sz="1800" smtClean="0"/>
              <a:t>W badaniu w IP MS potwierdził treści prześladowcze, ale nie był ich do końca pewny. Dopuszczał pomyłki, lub to „że mu się tylko tak wydawało”. Przejawiał lęk przed psychozą, jednocześnie był ciepły </a:t>
            </a:r>
            <a:br>
              <a:rPr lang="pl-PL" sz="1800" smtClean="0"/>
            </a:br>
            <a:r>
              <a:rPr lang="pl-PL" sz="1800" smtClean="0"/>
              <a:t>w kontakcie i nie prezentował innych objawów psychotycznych. </a:t>
            </a:r>
          </a:p>
        </p:txBody>
      </p:sp>
    </p:spTree>
    <p:extLst>
      <p:ext uri="{BB962C8B-B14F-4D97-AF65-F5344CB8AC3E}">
        <p14:creationId xmlns:p14="http://schemas.microsoft.com/office/powerpoint/2010/main" val="352872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15279F03-D9D0-4270-8933-D207EA25227F}" type="slidenum">
              <a:rPr lang="pl-PL"/>
              <a:pPr/>
              <a:t>6</a:t>
            </a:fld>
            <a:endParaRPr lang="pl-PL"/>
          </a:p>
        </p:txBody>
      </p:sp>
      <p:sp>
        <p:nvSpPr>
          <p:cNvPr id="180226" name="Rectangle 2"/>
          <p:cNvSpPr>
            <a:spLocks noChangeArrowheads="1"/>
          </p:cNvSpPr>
          <p:nvPr/>
        </p:nvSpPr>
        <p:spPr bwMode="auto">
          <a:xfrm>
            <a:off x="1219200" y="609600"/>
            <a:ext cx="7239000" cy="1143000"/>
          </a:xfrm>
          <a:prstGeom prst="rect">
            <a:avLst/>
          </a:prstGeom>
          <a:noFill/>
          <a:ln w="9525">
            <a:noFill/>
            <a:miter lim="800000"/>
            <a:headEnd/>
            <a:tailEnd/>
          </a:ln>
          <a:effectLst/>
        </p:spPr>
        <p:txBody>
          <a:bodyPr anchor="ctr"/>
          <a:lstStyle/>
          <a:p>
            <a:r>
              <a:rPr lang="pl-PL" sz="4400">
                <a:solidFill>
                  <a:schemeClr val="tx2"/>
                </a:solidFill>
                <a:latin typeface="Times New Roman" charset="0"/>
              </a:rPr>
              <a:t>Schizofrenia - wybrane kryteria diagnostyczne wg DSM IV</a:t>
            </a:r>
          </a:p>
        </p:txBody>
      </p:sp>
      <p:sp>
        <p:nvSpPr>
          <p:cNvPr id="180227" name="Rectangle 3"/>
          <p:cNvSpPr>
            <a:spLocks noChangeArrowheads="1"/>
          </p:cNvSpPr>
          <p:nvPr/>
        </p:nvSpPr>
        <p:spPr bwMode="auto">
          <a:xfrm>
            <a:off x="1219200" y="1981200"/>
            <a:ext cx="7239000" cy="4114800"/>
          </a:xfrm>
          <a:prstGeom prst="rect">
            <a:avLst/>
          </a:prstGeom>
          <a:noFill/>
          <a:ln w="9525">
            <a:noFill/>
            <a:miter lim="800000"/>
            <a:headEnd/>
            <a:tailEnd/>
          </a:ln>
          <a:effectLst/>
        </p:spPr>
        <p:txBody>
          <a:bodyPr/>
          <a:lstStyle/>
          <a:p>
            <a:pPr marL="342900" indent="-342900">
              <a:spcBef>
                <a:spcPct val="20000"/>
              </a:spcBef>
              <a:buClr>
                <a:schemeClr val="tx2"/>
              </a:buClr>
              <a:buSzPct val="90000"/>
              <a:buFont typeface="Symbol" pitchFamily="18" charset="2"/>
              <a:buChar char="¨"/>
            </a:pPr>
            <a:r>
              <a:rPr lang="pl-PL" sz="2400">
                <a:latin typeface="Times New Roman" charset="0"/>
              </a:rPr>
              <a:t>Dwa lub więcej objawy z listy podanej niżej, trwające co najmniej miesiąc (lub mniej jeżeli były efektywnie leczone):</a:t>
            </a:r>
          </a:p>
          <a:p>
            <a:pPr marL="342900" indent="-342900">
              <a:spcBef>
                <a:spcPct val="20000"/>
              </a:spcBef>
              <a:buClr>
                <a:schemeClr val="tx2"/>
              </a:buClr>
              <a:buSzPct val="90000"/>
              <a:buFont typeface="Symbol" pitchFamily="18" charset="2"/>
              <a:buNone/>
            </a:pPr>
            <a:r>
              <a:rPr lang="pl-PL" sz="2400">
                <a:latin typeface="Times New Roman" charset="0"/>
              </a:rPr>
              <a:t>	1. Urojenia</a:t>
            </a:r>
          </a:p>
          <a:p>
            <a:pPr marL="342900" indent="-342900">
              <a:spcBef>
                <a:spcPct val="20000"/>
              </a:spcBef>
              <a:buClr>
                <a:schemeClr val="tx2"/>
              </a:buClr>
              <a:buSzPct val="90000"/>
              <a:buFont typeface="Symbol" pitchFamily="18" charset="2"/>
              <a:buNone/>
            </a:pPr>
            <a:r>
              <a:rPr lang="pl-PL" sz="2400">
                <a:latin typeface="Times New Roman" charset="0"/>
              </a:rPr>
              <a:t>	2. Omamy</a:t>
            </a:r>
          </a:p>
          <a:p>
            <a:pPr marL="342900" indent="-342900">
              <a:spcBef>
                <a:spcPct val="20000"/>
              </a:spcBef>
              <a:buClr>
                <a:schemeClr val="tx2"/>
              </a:buClr>
              <a:buSzPct val="90000"/>
              <a:buFont typeface="Symbol" pitchFamily="18" charset="2"/>
              <a:buNone/>
            </a:pPr>
            <a:r>
              <a:rPr lang="pl-PL" sz="2400">
                <a:latin typeface="Times New Roman" charset="0"/>
              </a:rPr>
              <a:t>	3. Zdezorganizowane wypowiedzi</a:t>
            </a:r>
          </a:p>
          <a:p>
            <a:pPr marL="342900" indent="-342900">
              <a:spcBef>
                <a:spcPct val="20000"/>
              </a:spcBef>
              <a:buClr>
                <a:schemeClr val="tx2"/>
              </a:buClr>
              <a:buSzPct val="90000"/>
              <a:buFont typeface="Symbol" pitchFamily="18" charset="2"/>
              <a:buNone/>
            </a:pPr>
            <a:r>
              <a:rPr lang="pl-PL" sz="2400">
                <a:latin typeface="Times New Roman" charset="0"/>
              </a:rPr>
              <a:t>	4. Zdezorganizowane lub katatoniczne 		zachowanie</a:t>
            </a:r>
          </a:p>
          <a:p>
            <a:pPr marL="342900" indent="-342900">
              <a:spcBef>
                <a:spcPct val="20000"/>
              </a:spcBef>
              <a:buClr>
                <a:schemeClr val="tx2"/>
              </a:buClr>
              <a:buSzPct val="90000"/>
              <a:buFont typeface="Symbol" pitchFamily="18" charset="2"/>
              <a:buNone/>
            </a:pPr>
            <a:r>
              <a:rPr lang="pl-PL" sz="2400">
                <a:latin typeface="Times New Roman" charset="0"/>
              </a:rPr>
              <a:t>	5. Objawy negatywne</a:t>
            </a:r>
          </a:p>
          <a:p>
            <a:pPr marL="342900" indent="-342900">
              <a:spcBef>
                <a:spcPct val="20000"/>
              </a:spcBef>
              <a:buClr>
                <a:schemeClr val="tx2"/>
              </a:buClr>
              <a:buSzPct val="90000"/>
              <a:buFont typeface="Symbol" pitchFamily="18" charset="2"/>
              <a:buChar char="¨"/>
            </a:pPr>
            <a:r>
              <a:rPr lang="pl-PL" sz="2400">
                <a:latin typeface="Times New Roman" charset="0"/>
              </a:rPr>
              <a:t>Znaczące pogorszenie funkcjonowania socjalnego lub zawodowego				</a:t>
            </a:r>
            <a:r>
              <a:rPr lang="pl-PL" sz="2000" i="1">
                <a:solidFill>
                  <a:schemeClr val="folHlink"/>
                </a:solidFill>
                <a:latin typeface="Times New Roman" charset="0"/>
              </a:rPr>
              <a:t>wg APA (1995)</a:t>
            </a:r>
            <a:endParaRPr lang="pl-PL" sz="2400">
              <a:latin typeface="Times New Roman"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80226"/>
                                        </p:tgtEl>
                                        <p:attrNameLst>
                                          <p:attrName>style.visibility</p:attrName>
                                        </p:attrNameLst>
                                      </p:cBhvr>
                                      <p:to>
                                        <p:strVal val="visible"/>
                                      </p:to>
                                    </p:set>
                                    <p:anim calcmode="lin" valueType="num">
                                      <p:cBhvr>
                                        <p:cTn id="7" dur="5000" fill="hold"/>
                                        <p:tgtEl>
                                          <p:spTgt spid="180226"/>
                                        </p:tgtEl>
                                        <p:attrNameLst>
                                          <p:attrName>ppt_w</p:attrName>
                                        </p:attrNameLst>
                                      </p:cBhvr>
                                      <p:tavLst>
                                        <p:tav tm="0" fmla="#ppt_w*sin(2.5*pi*$)">
                                          <p:val>
                                            <p:fltVal val="0"/>
                                          </p:val>
                                        </p:tav>
                                        <p:tav tm="100000">
                                          <p:val>
                                            <p:fltVal val="1"/>
                                          </p:val>
                                        </p:tav>
                                      </p:tavLst>
                                    </p:anim>
                                    <p:anim calcmode="lin" valueType="num">
                                      <p:cBhvr>
                                        <p:cTn id="8" dur="5000" fill="hold"/>
                                        <p:tgtEl>
                                          <p:spTgt spid="1802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180227">
                                            <p:txEl>
                                              <p:pRg st="0" end="0"/>
                                            </p:txEl>
                                          </p:spTgt>
                                        </p:tgtEl>
                                        <p:attrNameLst>
                                          <p:attrName>style.visibility</p:attrName>
                                        </p:attrNameLst>
                                      </p:cBhvr>
                                      <p:to>
                                        <p:strVal val="visible"/>
                                      </p:to>
                                    </p:set>
                                    <p:animEffect transition="in" filter="barn(outVertical)">
                                      <p:cBhvr>
                                        <p:cTn id="13" dur="500"/>
                                        <p:tgtEl>
                                          <p:spTgt spid="18022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180227">
                                            <p:txEl>
                                              <p:pRg st="1" end="1"/>
                                            </p:txEl>
                                          </p:spTgt>
                                        </p:tgtEl>
                                        <p:attrNameLst>
                                          <p:attrName>style.visibility</p:attrName>
                                        </p:attrNameLst>
                                      </p:cBhvr>
                                      <p:to>
                                        <p:strVal val="visible"/>
                                      </p:to>
                                    </p:set>
                                    <p:animEffect transition="in" filter="barn(outVertical)">
                                      <p:cBhvr>
                                        <p:cTn id="18" dur="500"/>
                                        <p:tgtEl>
                                          <p:spTgt spid="18022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180227">
                                            <p:txEl>
                                              <p:pRg st="2" end="2"/>
                                            </p:txEl>
                                          </p:spTgt>
                                        </p:tgtEl>
                                        <p:attrNameLst>
                                          <p:attrName>style.visibility</p:attrName>
                                        </p:attrNameLst>
                                      </p:cBhvr>
                                      <p:to>
                                        <p:strVal val="visible"/>
                                      </p:to>
                                    </p:set>
                                    <p:animEffect transition="in" filter="barn(outVertical)">
                                      <p:cBhvr>
                                        <p:cTn id="23" dur="500"/>
                                        <p:tgtEl>
                                          <p:spTgt spid="18022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180227">
                                            <p:txEl>
                                              <p:pRg st="3" end="3"/>
                                            </p:txEl>
                                          </p:spTgt>
                                        </p:tgtEl>
                                        <p:attrNameLst>
                                          <p:attrName>style.visibility</p:attrName>
                                        </p:attrNameLst>
                                      </p:cBhvr>
                                      <p:to>
                                        <p:strVal val="visible"/>
                                      </p:to>
                                    </p:set>
                                    <p:animEffect transition="in" filter="barn(outVertical)">
                                      <p:cBhvr>
                                        <p:cTn id="28" dur="500"/>
                                        <p:tgtEl>
                                          <p:spTgt spid="18022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80227">
                                            <p:txEl>
                                              <p:pRg st="4" end="4"/>
                                            </p:txEl>
                                          </p:spTgt>
                                        </p:tgtEl>
                                        <p:attrNameLst>
                                          <p:attrName>style.visibility</p:attrName>
                                        </p:attrNameLst>
                                      </p:cBhvr>
                                      <p:to>
                                        <p:strVal val="visible"/>
                                      </p:to>
                                    </p:set>
                                    <p:animEffect transition="in" filter="barn(outVertical)">
                                      <p:cBhvr>
                                        <p:cTn id="33" dur="500"/>
                                        <p:tgtEl>
                                          <p:spTgt spid="18022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180227">
                                            <p:txEl>
                                              <p:pRg st="5" end="5"/>
                                            </p:txEl>
                                          </p:spTgt>
                                        </p:tgtEl>
                                        <p:attrNameLst>
                                          <p:attrName>style.visibility</p:attrName>
                                        </p:attrNameLst>
                                      </p:cBhvr>
                                      <p:to>
                                        <p:strVal val="visible"/>
                                      </p:to>
                                    </p:set>
                                    <p:animEffect transition="in" filter="barn(outVertical)">
                                      <p:cBhvr>
                                        <p:cTn id="38" dur="500"/>
                                        <p:tgtEl>
                                          <p:spTgt spid="18022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180227">
                                            <p:txEl>
                                              <p:pRg st="6" end="6"/>
                                            </p:txEl>
                                          </p:spTgt>
                                        </p:tgtEl>
                                        <p:attrNameLst>
                                          <p:attrName>style.visibility</p:attrName>
                                        </p:attrNameLst>
                                      </p:cBhvr>
                                      <p:to>
                                        <p:strVal val="visible"/>
                                      </p:to>
                                    </p:set>
                                    <p:animEffect transition="in" filter="barn(outVertical)">
                                      <p:cBhvr>
                                        <p:cTn id="43" dur="500"/>
                                        <p:tgtEl>
                                          <p:spTgt spid="180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utoUpdateAnimBg="0"/>
      <p:bldP spid="18022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bwMode="auto">
          <a:xfrm>
            <a:off x="611188" y="214313"/>
            <a:ext cx="7772400" cy="431800"/>
          </a:xfrm>
        </p:spPr>
        <p:txBody>
          <a:bodyPr>
            <a:normAutofit fontScale="90000"/>
            <a:scene3d>
              <a:camera prst="orthographicFront"/>
              <a:lightRig rig="soft" dir="t">
                <a:rot lat="0" lon="0" rev="2100000"/>
              </a:lightRig>
            </a:scene3d>
          </a:bodyPr>
          <a:lstStyle/>
          <a:p>
            <a:pPr eaLnBrk="1" fontAlgn="auto" hangingPunct="1">
              <a:spcBef>
                <a:spcPts val="0"/>
              </a:spcBef>
              <a:spcAft>
                <a:spcPts val="0"/>
              </a:spcAft>
              <a:defRPr/>
            </a:pPr>
            <a:r>
              <a:rPr lang="pl-PL" sz="2800">
                <a:solidFill>
                  <a:schemeClr val="accent1"/>
                </a:solidFill>
                <a:latin typeface="Arial" charset="0"/>
              </a:rPr>
              <a:t>OPIS PRZYPADKU #1 </a:t>
            </a:r>
          </a:p>
        </p:txBody>
      </p:sp>
      <p:sp>
        <p:nvSpPr>
          <p:cNvPr id="27651" name="Rectangle 3"/>
          <p:cNvSpPr>
            <a:spLocks noGrp="1" noChangeArrowheads="1"/>
          </p:cNvSpPr>
          <p:nvPr>
            <p:ph idx="1"/>
          </p:nvPr>
        </p:nvSpPr>
        <p:spPr>
          <a:xfrm>
            <a:off x="468313" y="1196975"/>
            <a:ext cx="7467600" cy="4873625"/>
          </a:xfrm>
        </p:spPr>
        <p:txBody>
          <a:bodyPr/>
          <a:lstStyle/>
          <a:p>
            <a:pPr marL="0" indent="-273050" algn="just" eaLnBrk="1" hangingPunct="1">
              <a:spcBef>
                <a:spcPct val="0"/>
              </a:spcBef>
            </a:pPr>
            <a:r>
              <a:rPr lang="pl-PL" sz="1800" smtClean="0"/>
              <a:t>Został skierowany do oddziału psychoterapii i włączony do grupy terapeutycznej o orientacji psychodynamicznej. </a:t>
            </a:r>
          </a:p>
          <a:p>
            <a:pPr marL="0" indent="-273050" algn="just" eaLnBrk="1" hangingPunct="1">
              <a:spcBef>
                <a:spcPct val="0"/>
              </a:spcBef>
              <a:buFont typeface="Wingdings" pitchFamily="2" charset="2"/>
              <a:buNone/>
            </a:pPr>
            <a:endParaRPr lang="pl-PL" sz="1800" smtClean="0"/>
          </a:p>
          <a:p>
            <a:pPr marL="0" indent="-273050" algn="just" eaLnBrk="1" hangingPunct="1">
              <a:spcBef>
                <a:spcPct val="0"/>
              </a:spcBef>
            </a:pPr>
            <a:r>
              <a:rPr lang="pl-PL" sz="1800" smtClean="0"/>
              <a:t>W czasie terapii dobrze reagował na komentarze grupy </a:t>
            </a:r>
            <a:br>
              <a:rPr lang="pl-PL" sz="1800" smtClean="0"/>
            </a:br>
            <a:r>
              <a:rPr lang="pl-PL" sz="1800" smtClean="0"/>
              <a:t>o „emocjonalnym podłożu” objawów. Doszło również u niego do znacznego obniżenia poziomu lęku. Pod koniec </a:t>
            </a:r>
            <a:br>
              <a:rPr lang="pl-PL" sz="1800" smtClean="0"/>
            </a:br>
            <a:r>
              <a:rPr lang="pl-PL" sz="1800" smtClean="0"/>
              <a:t>2-miesięcznego turnusu wycofał się całkowicie z tematyki prześladowczej i po wypisie podjął studia, na które zdał przed „psychozą”.</a:t>
            </a:r>
          </a:p>
          <a:p>
            <a:pPr marL="0" indent="-273050" algn="just" eaLnBrk="1" hangingPunct="1">
              <a:spcBef>
                <a:spcPct val="0"/>
              </a:spcBef>
              <a:buFont typeface="Wingdings" pitchFamily="2" charset="2"/>
              <a:buNone/>
            </a:pPr>
            <a:endParaRPr lang="pl-PL" sz="1800" smtClean="0"/>
          </a:p>
          <a:p>
            <a:pPr marL="0" indent="-273050" eaLnBrk="1" hangingPunct="1">
              <a:spcBef>
                <a:spcPct val="0"/>
              </a:spcBef>
            </a:pPr>
            <a:r>
              <a:rPr lang="pl-PL" sz="1800" smtClean="0"/>
              <a:t>2-letnia katamneza nie ujawniła nawrotu objawów</a:t>
            </a:r>
            <a:r>
              <a:rPr lang="pl-PL" sz="2000" smtClean="0"/>
              <a:t>.</a:t>
            </a:r>
          </a:p>
        </p:txBody>
      </p:sp>
    </p:spTree>
    <p:extLst>
      <p:ext uri="{BB962C8B-B14F-4D97-AF65-F5344CB8AC3E}">
        <p14:creationId xmlns:p14="http://schemas.microsoft.com/office/powerpoint/2010/main" val="1771636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bwMode="auto">
          <a:xfrm>
            <a:off x="457200" y="357188"/>
            <a:ext cx="7467600" cy="1143000"/>
          </a:xfrm>
        </p:spPr>
        <p:txBody>
          <a:bodyPr>
            <a:normAutofit fontScale="90000"/>
            <a:scene3d>
              <a:camera prst="orthographicFront"/>
              <a:lightRig rig="soft" dir="t">
                <a:rot lat="0" lon="0" rev="2100000"/>
              </a:lightRig>
            </a:scene3d>
          </a:bodyPr>
          <a:lstStyle/>
          <a:p>
            <a:pPr eaLnBrk="1" fontAlgn="auto" hangingPunct="1">
              <a:spcBef>
                <a:spcPts val="0"/>
              </a:spcBef>
              <a:spcAft>
                <a:spcPts val="0"/>
              </a:spcAft>
              <a:defRPr/>
            </a:pPr>
            <a:r>
              <a:rPr lang="pl-PL" sz="2800">
                <a:solidFill>
                  <a:schemeClr val="accent1"/>
                </a:solidFill>
                <a:latin typeface="Arial" charset="0"/>
              </a:rPr>
              <a:t>KRYTERIA DLA GRUPY WYSOKIEGO ROZWOJU PSYCHOZY</a:t>
            </a:r>
            <a:br>
              <a:rPr lang="pl-PL" sz="2800">
                <a:solidFill>
                  <a:schemeClr val="accent1"/>
                </a:solidFill>
                <a:latin typeface="Arial" charset="0"/>
              </a:rPr>
            </a:br>
            <a:r>
              <a:rPr lang="pl-PL" sz="2800">
                <a:solidFill>
                  <a:schemeClr val="accent1"/>
                </a:solidFill>
                <a:latin typeface="Arial" charset="0"/>
              </a:rPr>
              <a:t>(</a:t>
            </a:r>
            <a:r>
              <a:rPr lang="pl-PL" sz="2800" i="1">
                <a:solidFill>
                  <a:schemeClr val="accent1"/>
                </a:solidFill>
                <a:latin typeface="Arial" charset="0"/>
              </a:rPr>
              <a:t>ULTRA HIGH RISK - UHR)</a:t>
            </a:r>
            <a:r>
              <a:rPr lang="pl-PL" sz="2800" i="1" baseline="30000">
                <a:solidFill>
                  <a:schemeClr val="accent1"/>
                </a:solidFill>
                <a:latin typeface="Arial" charset="0"/>
              </a:rPr>
              <a:t>1</a:t>
            </a:r>
            <a:r>
              <a:rPr lang="pl-PL" sz="2800">
                <a:solidFill>
                  <a:schemeClr val="accent1"/>
                </a:solidFill>
                <a:latin typeface="Arial" charset="0"/>
              </a:rPr>
              <a:t> </a:t>
            </a:r>
          </a:p>
        </p:txBody>
      </p:sp>
      <p:sp>
        <p:nvSpPr>
          <p:cNvPr id="28675" name="Rectangle 3"/>
          <p:cNvSpPr>
            <a:spLocks noGrp="1" noChangeArrowheads="1"/>
          </p:cNvSpPr>
          <p:nvPr>
            <p:ph idx="1"/>
          </p:nvPr>
        </p:nvSpPr>
        <p:spPr>
          <a:xfrm>
            <a:off x="468313" y="1773238"/>
            <a:ext cx="7772400" cy="4572000"/>
          </a:xfrm>
        </p:spPr>
        <p:txBody>
          <a:bodyPr/>
          <a:lstStyle/>
          <a:p>
            <a:pPr marL="0" indent="-273050" eaLnBrk="1" hangingPunct="1">
              <a:spcBef>
                <a:spcPct val="0"/>
              </a:spcBef>
            </a:pPr>
            <a:r>
              <a:rPr lang="pl-PL" smtClean="0"/>
              <a:t>wiek 14-29 lat</a:t>
            </a:r>
          </a:p>
          <a:p>
            <a:pPr marL="0" indent="-273050" eaLnBrk="1" hangingPunct="1">
              <a:spcBef>
                <a:spcPct val="0"/>
              </a:spcBef>
            </a:pPr>
            <a:r>
              <a:rPr lang="pl-PL" smtClean="0"/>
              <a:t>„zgłoszony” do specjalistycznej pomocy</a:t>
            </a:r>
          </a:p>
          <a:p>
            <a:pPr marL="0" indent="-273050" eaLnBrk="1" hangingPunct="1">
              <a:spcBef>
                <a:spcPct val="0"/>
              </a:spcBef>
            </a:pPr>
            <a:r>
              <a:rPr lang="pl-PL" smtClean="0"/>
              <a:t>spełnia kryteria jednej z 3 grup subkryteriów</a:t>
            </a:r>
          </a:p>
          <a:p>
            <a:pPr marL="0" indent="-273050" eaLnBrk="1" hangingPunct="1">
              <a:spcBef>
                <a:spcPct val="0"/>
              </a:spcBef>
            </a:pPr>
            <a:endParaRPr lang="pl-PL" smtClean="0"/>
          </a:p>
        </p:txBody>
      </p:sp>
      <p:sp>
        <p:nvSpPr>
          <p:cNvPr id="68612" name="Symbol zastępczy stopki 5"/>
          <p:cNvSpPr>
            <a:spLocks noGrp="1"/>
          </p:cNvSpPr>
          <p:nvPr>
            <p:ph type="ftr" sz="quarter" idx="11"/>
          </p:nvPr>
        </p:nvSpPr>
        <p:spPr bwMode="auto">
          <a:xfrm rot="5400000">
            <a:off x="7629525" y="2587625"/>
            <a:ext cx="2006600" cy="520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pl-PL" sz="1400" smtClean="0"/>
              <a:t>1. Yung i in. 2002</a:t>
            </a:r>
          </a:p>
        </p:txBody>
      </p:sp>
    </p:spTree>
    <p:extLst>
      <p:ext uri="{BB962C8B-B14F-4D97-AF65-F5344CB8AC3E}">
        <p14:creationId xmlns:p14="http://schemas.microsoft.com/office/powerpoint/2010/main" val="2298887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bwMode="auto">
          <a:xfrm>
            <a:off x="457200" y="-71438"/>
            <a:ext cx="7467600" cy="1143001"/>
          </a:xfrm>
        </p:spPr>
        <p:txBody>
          <a:bodyPr>
            <a:scene3d>
              <a:camera prst="orthographicFront"/>
              <a:lightRig rig="soft" dir="t">
                <a:rot lat="0" lon="0" rev="2100000"/>
              </a:lightRig>
            </a:scene3d>
          </a:bodyPr>
          <a:lstStyle/>
          <a:p>
            <a:pPr eaLnBrk="1" fontAlgn="auto" hangingPunct="1">
              <a:spcBef>
                <a:spcPts val="0"/>
              </a:spcBef>
              <a:spcAft>
                <a:spcPts val="0"/>
              </a:spcAft>
              <a:defRPr/>
            </a:pPr>
            <a:r>
              <a:rPr lang="pl-PL" sz="2800">
                <a:solidFill>
                  <a:schemeClr val="accent1"/>
                </a:solidFill>
                <a:latin typeface="Arial" charset="0"/>
              </a:rPr>
              <a:t>1. „SŁABE OBJAWY PSYCHOTYCZNE” (APS)</a:t>
            </a:r>
          </a:p>
        </p:txBody>
      </p:sp>
      <p:sp>
        <p:nvSpPr>
          <p:cNvPr id="29699" name="Rectangle 3"/>
          <p:cNvSpPr>
            <a:spLocks noGrp="1" noChangeArrowheads="1"/>
          </p:cNvSpPr>
          <p:nvPr>
            <p:ph idx="1"/>
          </p:nvPr>
        </p:nvSpPr>
        <p:spPr/>
        <p:txBody>
          <a:bodyPr>
            <a:normAutofit/>
          </a:bodyPr>
          <a:lstStyle/>
          <a:p>
            <a:pPr marL="0" indent="-273050" eaLnBrk="1" hangingPunct="1">
              <a:lnSpc>
                <a:spcPct val="90000"/>
              </a:lnSpc>
              <a:spcBef>
                <a:spcPct val="0"/>
              </a:spcBef>
            </a:pPr>
            <a:r>
              <a:rPr lang="pl-PL" smtClean="0"/>
              <a:t>Obecność co najmniej jednego z podanych niżej objawów</a:t>
            </a:r>
          </a:p>
          <a:p>
            <a:pPr lvl="1" eaLnBrk="1" hangingPunct="1">
              <a:lnSpc>
                <a:spcPct val="90000"/>
              </a:lnSpc>
              <a:spcBef>
                <a:spcPct val="0"/>
              </a:spcBef>
            </a:pPr>
            <a:r>
              <a:rPr lang="pl-PL" smtClean="0"/>
              <a:t>Idee odnoszące</a:t>
            </a:r>
          </a:p>
          <a:p>
            <a:pPr lvl="1" eaLnBrk="1" hangingPunct="1">
              <a:lnSpc>
                <a:spcPct val="90000"/>
              </a:lnSpc>
              <a:spcBef>
                <a:spcPct val="0"/>
              </a:spcBef>
            </a:pPr>
            <a:r>
              <a:rPr lang="pl-PL" smtClean="0"/>
              <a:t>Dziwne przekonania lub myślenie magiczne</a:t>
            </a:r>
          </a:p>
          <a:p>
            <a:pPr lvl="1" eaLnBrk="1" hangingPunct="1">
              <a:lnSpc>
                <a:spcPct val="90000"/>
              </a:lnSpc>
              <a:spcBef>
                <a:spcPct val="0"/>
              </a:spcBef>
            </a:pPr>
            <a:r>
              <a:rPr lang="pl-PL" smtClean="0"/>
              <a:t>Zaburzenia postrzegania</a:t>
            </a:r>
          </a:p>
          <a:p>
            <a:pPr lvl="1" eaLnBrk="1" hangingPunct="1">
              <a:lnSpc>
                <a:spcPct val="90000"/>
              </a:lnSpc>
              <a:spcBef>
                <a:spcPct val="0"/>
              </a:spcBef>
            </a:pPr>
            <a:r>
              <a:rPr lang="pl-PL" smtClean="0"/>
              <a:t>Ideacje paranoidalne</a:t>
            </a:r>
          </a:p>
          <a:p>
            <a:pPr lvl="1" eaLnBrk="1" hangingPunct="1">
              <a:lnSpc>
                <a:spcPct val="90000"/>
              </a:lnSpc>
              <a:spcBef>
                <a:spcPct val="0"/>
              </a:spcBef>
            </a:pPr>
            <a:r>
              <a:rPr lang="pl-PL" smtClean="0"/>
              <a:t>Dziwne myśli, wypowiedzi, zachowania lub wygląd</a:t>
            </a:r>
          </a:p>
          <a:p>
            <a:pPr marL="0" indent="-273050" eaLnBrk="1" hangingPunct="1">
              <a:lnSpc>
                <a:spcPct val="90000"/>
              </a:lnSpc>
              <a:spcBef>
                <a:spcPct val="0"/>
              </a:spcBef>
            </a:pPr>
            <a:r>
              <a:rPr lang="pl-PL" smtClean="0"/>
              <a:t>Częstotliwość objawów </a:t>
            </a:r>
            <a:r>
              <a:rPr lang="pl-PL" smtClean="0">
                <a:sym typeface="Wingdings" pitchFamily="2" charset="2"/>
              </a:rPr>
              <a:t> kilka razy </a:t>
            </a:r>
            <a:br>
              <a:rPr lang="pl-PL" smtClean="0">
                <a:sym typeface="Wingdings" pitchFamily="2" charset="2"/>
              </a:rPr>
            </a:br>
            <a:r>
              <a:rPr lang="pl-PL" smtClean="0">
                <a:sym typeface="Wingdings" pitchFamily="2" charset="2"/>
              </a:rPr>
              <a:t>w tygodniu</a:t>
            </a:r>
          </a:p>
          <a:p>
            <a:pPr marL="0" indent="-273050" eaLnBrk="1" hangingPunct="1">
              <a:lnSpc>
                <a:spcPct val="90000"/>
              </a:lnSpc>
              <a:spcBef>
                <a:spcPct val="0"/>
              </a:spcBef>
            </a:pPr>
            <a:r>
              <a:rPr lang="pl-PL" smtClean="0">
                <a:sym typeface="Wingdings" pitchFamily="2" charset="2"/>
              </a:rPr>
              <a:t>Stwierdzenie objawów  ostatni rok</a:t>
            </a:r>
          </a:p>
          <a:p>
            <a:pPr marL="0" indent="-273050" eaLnBrk="1" hangingPunct="1">
              <a:lnSpc>
                <a:spcPct val="90000"/>
              </a:lnSpc>
              <a:spcBef>
                <a:spcPct val="0"/>
              </a:spcBef>
            </a:pPr>
            <a:r>
              <a:rPr lang="pl-PL" smtClean="0">
                <a:sym typeface="Wingdings" pitchFamily="2" charset="2"/>
              </a:rPr>
              <a:t>Czas trwania  tydzień - 5 lat</a:t>
            </a:r>
          </a:p>
        </p:txBody>
      </p:sp>
    </p:spTree>
    <p:extLst>
      <p:ext uri="{BB962C8B-B14F-4D97-AF65-F5344CB8AC3E}">
        <p14:creationId xmlns:p14="http://schemas.microsoft.com/office/powerpoint/2010/main" val="776534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bwMode="auto">
          <a:xfrm>
            <a:off x="457200" y="-71438"/>
            <a:ext cx="7467600" cy="1143001"/>
          </a:xfrm>
        </p:spPr>
        <p:txBody>
          <a:bodyPr>
            <a:normAutofit fontScale="90000"/>
            <a:scene3d>
              <a:camera prst="orthographicFront"/>
              <a:lightRig rig="soft" dir="t">
                <a:rot lat="0" lon="0" rev="2100000"/>
              </a:lightRig>
            </a:scene3d>
          </a:bodyPr>
          <a:lstStyle/>
          <a:p>
            <a:pPr eaLnBrk="1" fontAlgn="auto" hangingPunct="1">
              <a:spcBef>
                <a:spcPts val="0"/>
              </a:spcBef>
              <a:spcAft>
                <a:spcPts val="0"/>
              </a:spcAft>
              <a:defRPr/>
            </a:pPr>
            <a:r>
              <a:rPr lang="pl-PL" sz="2800">
                <a:solidFill>
                  <a:schemeClr val="tx2">
                    <a:shade val="85000"/>
                    <a:satMod val="150000"/>
                  </a:schemeClr>
                </a:solidFill>
                <a:latin typeface="Arial" charset="0"/>
              </a:rPr>
              <a:t/>
            </a:r>
            <a:br>
              <a:rPr lang="pl-PL" sz="2800">
                <a:solidFill>
                  <a:schemeClr val="tx2">
                    <a:shade val="85000"/>
                    <a:satMod val="150000"/>
                  </a:schemeClr>
                </a:solidFill>
                <a:latin typeface="Arial" charset="0"/>
              </a:rPr>
            </a:br>
            <a:r>
              <a:rPr lang="pl-PL" sz="3100">
                <a:solidFill>
                  <a:schemeClr val="accent1"/>
                </a:solidFill>
                <a:latin typeface="Arial" charset="0"/>
              </a:rPr>
              <a:t>2. </a:t>
            </a:r>
            <a:r>
              <a:rPr lang="pl-PL" sz="3100">
                <a:solidFill>
                  <a:srgbClr val="00B0F0"/>
                </a:solidFill>
                <a:latin typeface="Arial" charset="0"/>
              </a:rPr>
              <a:t>B</a:t>
            </a:r>
            <a:r>
              <a:rPr lang="pl-PL" sz="3100">
                <a:solidFill>
                  <a:schemeClr val="accent1"/>
                </a:solidFill>
                <a:latin typeface="Arial" charset="0"/>
              </a:rPr>
              <a:t>RIEF</a:t>
            </a:r>
            <a:r>
              <a:rPr lang="pl-PL" sz="3100">
                <a:solidFill>
                  <a:srgbClr val="FFC000"/>
                </a:solidFill>
                <a:latin typeface="Arial" charset="0"/>
              </a:rPr>
              <a:t> </a:t>
            </a:r>
            <a:r>
              <a:rPr lang="pl-PL" sz="3100">
                <a:solidFill>
                  <a:srgbClr val="00B0F0"/>
                </a:solidFill>
                <a:latin typeface="Arial" charset="0"/>
              </a:rPr>
              <a:t>L</a:t>
            </a:r>
            <a:r>
              <a:rPr lang="pl-PL" sz="3100">
                <a:solidFill>
                  <a:schemeClr val="accent1"/>
                </a:solidFill>
                <a:latin typeface="Arial" charset="0"/>
              </a:rPr>
              <a:t>IMITED</a:t>
            </a:r>
            <a:r>
              <a:rPr lang="pl-PL" sz="3100">
                <a:solidFill>
                  <a:srgbClr val="FFC000"/>
                </a:solidFill>
                <a:latin typeface="Arial" charset="0"/>
              </a:rPr>
              <a:t> </a:t>
            </a:r>
            <a:r>
              <a:rPr lang="pl-PL" sz="3100">
                <a:solidFill>
                  <a:srgbClr val="00B0F0"/>
                </a:solidFill>
                <a:latin typeface="Arial" charset="0"/>
              </a:rPr>
              <a:t>P</a:t>
            </a:r>
            <a:r>
              <a:rPr lang="pl-PL" sz="3100">
                <a:solidFill>
                  <a:schemeClr val="accent1"/>
                </a:solidFill>
                <a:latin typeface="Arial" charset="0"/>
              </a:rPr>
              <a:t>SYCHOTIC</a:t>
            </a:r>
            <a:r>
              <a:rPr lang="pl-PL" sz="3100">
                <a:solidFill>
                  <a:srgbClr val="FFC000"/>
                </a:solidFill>
                <a:latin typeface="Arial" charset="0"/>
              </a:rPr>
              <a:t> </a:t>
            </a:r>
            <a:r>
              <a:rPr lang="pl-PL" sz="3100">
                <a:solidFill>
                  <a:srgbClr val="00B0F0"/>
                </a:solidFill>
                <a:latin typeface="Arial" charset="0"/>
              </a:rPr>
              <a:t>S</a:t>
            </a:r>
            <a:r>
              <a:rPr lang="pl-PL" sz="3100">
                <a:solidFill>
                  <a:schemeClr val="accent1"/>
                </a:solidFill>
                <a:latin typeface="Arial" charset="0"/>
              </a:rPr>
              <a:t>YMPTOMS (BLIPS)</a:t>
            </a:r>
          </a:p>
        </p:txBody>
      </p:sp>
      <p:sp>
        <p:nvSpPr>
          <p:cNvPr id="30723" name="Rectangle 3"/>
          <p:cNvSpPr>
            <a:spLocks noGrp="1" noChangeArrowheads="1"/>
          </p:cNvSpPr>
          <p:nvPr>
            <p:ph idx="1"/>
          </p:nvPr>
        </p:nvSpPr>
        <p:spPr/>
        <p:txBody>
          <a:bodyPr>
            <a:normAutofit fontScale="92500" lnSpcReduction="10000"/>
          </a:bodyPr>
          <a:lstStyle/>
          <a:p>
            <a:pPr marL="0" indent="-273050" eaLnBrk="1" hangingPunct="1">
              <a:lnSpc>
                <a:spcPct val="90000"/>
              </a:lnSpc>
              <a:spcBef>
                <a:spcPct val="0"/>
              </a:spcBef>
            </a:pPr>
            <a:r>
              <a:rPr lang="pl-PL" smtClean="0"/>
              <a:t>Przemijające objawy psychotyczne – obecność co najmniej jednego z następujących objawów</a:t>
            </a:r>
          </a:p>
          <a:p>
            <a:pPr lvl="1" eaLnBrk="1" hangingPunct="1">
              <a:lnSpc>
                <a:spcPct val="90000"/>
              </a:lnSpc>
              <a:spcBef>
                <a:spcPct val="0"/>
              </a:spcBef>
            </a:pPr>
            <a:r>
              <a:rPr lang="pl-PL" sz="2000" smtClean="0"/>
              <a:t>Idee odnoszące</a:t>
            </a:r>
          </a:p>
          <a:p>
            <a:pPr lvl="1" eaLnBrk="1" hangingPunct="1">
              <a:lnSpc>
                <a:spcPct val="90000"/>
              </a:lnSpc>
              <a:spcBef>
                <a:spcPct val="0"/>
              </a:spcBef>
            </a:pPr>
            <a:r>
              <a:rPr lang="pl-PL" sz="2000" smtClean="0"/>
              <a:t>Dziwne przekonania </a:t>
            </a:r>
          </a:p>
          <a:p>
            <a:pPr lvl="1" eaLnBrk="1" hangingPunct="1">
              <a:lnSpc>
                <a:spcPct val="90000"/>
              </a:lnSpc>
              <a:spcBef>
                <a:spcPct val="0"/>
              </a:spcBef>
            </a:pPr>
            <a:r>
              <a:rPr lang="pl-PL" sz="2000" smtClean="0"/>
              <a:t>Myślenie magiczne</a:t>
            </a:r>
          </a:p>
          <a:p>
            <a:pPr lvl="1" eaLnBrk="1" hangingPunct="1">
              <a:lnSpc>
                <a:spcPct val="90000"/>
              </a:lnSpc>
              <a:spcBef>
                <a:spcPct val="0"/>
              </a:spcBef>
            </a:pPr>
            <a:r>
              <a:rPr lang="pl-PL" sz="2000" smtClean="0"/>
              <a:t>Zaburzenia postrzegania</a:t>
            </a:r>
          </a:p>
          <a:p>
            <a:pPr lvl="1" eaLnBrk="1" hangingPunct="1">
              <a:lnSpc>
                <a:spcPct val="90000"/>
              </a:lnSpc>
              <a:spcBef>
                <a:spcPct val="0"/>
              </a:spcBef>
            </a:pPr>
            <a:r>
              <a:rPr lang="pl-PL" sz="2000" smtClean="0"/>
              <a:t>Ideacje paranoidalne</a:t>
            </a:r>
          </a:p>
          <a:p>
            <a:pPr lvl="1" eaLnBrk="1" hangingPunct="1">
              <a:lnSpc>
                <a:spcPct val="90000"/>
              </a:lnSpc>
              <a:spcBef>
                <a:spcPct val="0"/>
              </a:spcBef>
            </a:pPr>
            <a:r>
              <a:rPr lang="pl-PL" sz="2000" smtClean="0"/>
              <a:t>Dziwne myśli, wypowiedzi</a:t>
            </a:r>
          </a:p>
          <a:p>
            <a:pPr marL="0" indent="-273050" eaLnBrk="1" hangingPunct="1">
              <a:lnSpc>
                <a:spcPct val="90000"/>
              </a:lnSpc>
              <a:spcBef>
                <a:spcPct val="0"/>
              </a:spcBef>
            </a:pPr>
            <a:r>
              <a:rPr lang="pl-PL" smtClean="0"/>
              <a:t>Czas trwania obecnego epizodu </a:t>
            </a:r>
            <a:r>
              <a:rPr lang="pl-PL" smtClean="0">
                <a:sym typeface="Wingdings" pitchFamily="2" charset="2"/>
              </a:rPr>
              <a:t> tydzień</a:t>
            </a:r>
          </a:p>
          <a:p>
            <a:pPr marL="0" indent="-273050" eaLnBrk="1" hangingPunct="1">
              <a:lnSpc>
                <a:spcPct val="90000"/>
              </a:lnSpc>
              <a:spcBef>
                <a:spcPct val="0"/>
              </a:spcBef>
            </a:pPr>
            <a:r>
              <a:rPr lang="pl-PL" smtClean="0">
                <a:sym typeface="Wingdings" pitchFamily="2" charset="2"/>
              </a:rPr>
              <a:t>Częstotliwość objawów  kilkakrotnie w ciągu tygodnia</a:t>
            </a:r>
          </a:p>
          <a:p>
            <a:pPr marL="0" indent="-273050" eaLnBrk="1" hangingPunct="1">
              <a:lnSpc>
                <a:spcPct val="90000"/>
              </a:lnSpc>
              <a:spcBef>
                <a:spcPct val="0"/>
              </a:spcBef>
            </a:pPr>
            <a:r>
              <a:rPr lang="pl-PL" smtClean="0">
                <a:sym typeface="Wingdings" pitchFamily="2" charset="2"/>
              </a:rPr>
              <a:t>Objawy ustępują samoistnie</a:t>
            </a:r>
          </a:p>
          <a:p>
            <a:pPr marL="0" indent="-273050" eaLnBrk="1" hangingPunct="1">
              <a:lnSpc>
                <a:spcPct val="90000"/>
              </a:lnSpc>
              <a:spcBef>
                <a:spcPct val="0"/>
              </a:spcBef>
            </a:pPr>
            <a:r>
              <a:rPr lang="pl-PL" smtClean="0">
                <a:sym typeface="Wingdings" pitchFamily="2" charset="2"/>
              </a:rPr>
              <a:t>Stwierdzenie objawów  w ostatnim roku</a:t>
            </a:r>
          </a:p>
        </p:txBody>
      </p:sp>
    </p:spTree>
    <p:extLst>
      <p:ext uri="{BB962C8B-B14F-4D97-AF65-F5344CB8AC3E}">
        <p14:creationId xmlns:p14="http://schemas.microsoft.com/office/powerpoint/2010/main" val="2614126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bwMode="auto">
          <a:xfrm>
            <a:off x="457200" y="-500063"/>
            <a:ext cx="7467600" cy="1143001"/>
          </a:xfrm>
        </p:spPr>
        <p:txBody>
          <a:bodyPr>
            <a:scene3d>
              <a:camera prst="orthographicFront"/>
              <a:lightRig rig="soft" dir="t">
                <a:rot lat="0" lon="0" rev="2100000"/>
              </a:lightRig>
            </a:scene3d>
          </a:bodyPr>
          <a:lstStyle/>
          <a:p>
            <a:pPr eaLnBrk="1" fontAlgn="auto" hangingPunct="1">
              <a:spcBef>
                <a:spcPts val="0"/>
              </a:spcBef>
              <a:spcAft>
                <a:spcPts val="0"/>
              </a:spcAft>
              <a:defRPr/>
            </a:pPr>
            <a:r>
              <a:rPr lang="pl-PL" sz="2800">
                <a:solidFill>
                  <a:schemeClr val="accent1"/>
                </a:solidFill>
                <a:latin typeface="Arial" charset="0"/>
              </a:rPr>
              <a:t>3. CZYNNIKI RYZYKA TYPU STAN I CECHA</a:t>
            </a:r>
          </a:p>
        </p:txBody>
      </p:sp>
      <p:sp>
        <p:nvSpPr>
          <p:cNvPr id="31747" name="Rectangle 3"/>
          <p:cNvSpPr>
            <a:spLocks noGrp="1" noChangeArrowheads="1"/>
          </p:cNvSpPr>
          <p:nvPr>
            <p:ph idx="1"/>
          </p:nvPr>
        </p:nvSpPr>
        <p:spPr/>
        <p:txBody>
          <a:bodyPr/>
          <a:lstStyle/>
          <a:p>
            <a:pPr marL="0" indent="-273050" eaLnBrk="1" hangingPunct="1">
              <a:spcBef>
                <a:spcPct val="0"/>
              </a:spcBef>
            </a:pPr>
            <a:r>
              <a:rPr lang="pl-PL" smtClean="0"/>
              <a:t>Osobowość schizotypowa lub krewny pierwszego stopnia z psychozą</a:t>
            </a:r>
          </a:p>
          <a:p>
            <a:pPr marL="0" indent="-273050" eaLnBrk="1" hangingPunct="1">
              <a:spcBef>
                <a:spcPct val="0"/>
              </a:spcBef>
            </a:pPr>
            <a:r>
              <a:rPr lang="pl-PL" smtClean="0"/>
              <a:t>Znaczące pogorszenie funkcjonowania psychicznego w okresie tydzień - 5 lat</a:t>
            </a:r>
          </a:p>
          <a:p>
            <a:pPr marL="0" indent="-273050" eaLnBrk="1" hangingPunct="1">
              <a:spcBef>
                <a:spcPct val="0"/>
              </a:spcBef>
            </a:pPr>
            <a:r>
              <a:rPr lang="pl-PL" smtClean="0"/>
              <a:t>Stwierdzenie pogorszenia funkcjonowania w ciągu ostatniego roku</a:t>
            </a:r>
          </a:p>
          <a:p>
            <a:pPr marL="0" indent="-273050" eaLnBrk="1" hangingPunct="1">
              <a:spcBef>
                <a:spcPct val="0"/>
              </a:spcBef>
            </a:pPr>
            <a:endParaRPr lang="pl-PL" smtClean="0"/>
          </a:p>
        </p:txBody>
      </p:sp>
    </p:spTree>
    <p:extLst>
      <p:ext uri="{BB962C8B-B14F-4D97-AF65-F5344CB8AC3E}">
        <p14:creationId xmlns:p14="http://schemas.microsoft.com/office/powerpoint/2010/main" val="569000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Rot="1" noChangeArrowheads="1"/>
          </p:cNvSpPr>
          <p:nvPr>
            <p:ph type="title"/>
          </p:nvPr>
        </p:nvSpPr>
        <p:spPr bwMode="auto">
          <a:xfrm>
            <a:off x="457200" y="-71438"/>
            <a:ext cx="7467600" cy="1143001"/>
          </a:xfrm>
        </p:spPr>
        <p:txBody>
          <a:bodyPr>
            <a:scene3d>
              <a:camera prst="orthographicFront"/>
              <a:lightRig rig="soft" dir="t">
                <a:rot lat="0" lon="0" rev="2100000"/>
              </a:lightRig>
            </a:scene3d>
          </a:bodyPr>
          <a:lstStyle/>
          <a:p>
            <a:pPr eaLnBrk="1" fontAlgn="auto" hangingPunct="1">
              <a:spcBef>
                <a:spcPts val="0"/>
              </a:spcBef>
              <a:spcAft>
                <a:spcPts val="0"/>
              </a:spcAft>
              <a:defRPr/>
            </a:pPr>
            <a:r>
              <a:rPr lang="pl-PL" sz="2800" smtClean="0">
                <a:solidFill>
                  <a:schemeClr val="accent1"/>
                </a:solidFill>
                <a:latin typeface="Arial" charset="0"/>
              </a:rPr>
              <a:t>ARMS </a:t>
            </a:r>
            <a:r>
              <a:rPr lang="pl-PL" sz="2800" smtClean="0">
                <a:solidFill>
                  <a:schemeClr val="accent1"/>
                </a:solidFill>
                <a:latin typeface="Arial" charset="0"/>
                <a:sym typeface="Wingdings" pitchFamily="2" charset="2"/>
              </a:rPr>
              <a:t>PSYCHOZA</a:t>
            </a:r>
            <a:br>
              <a:rPr lang="pl-PL" sz="2800" smtClean="0">
                <a:solidFill>
                  <a:schemeClr val="accent1"/>
                </a:solidFill>
                <a:latin typeface="Arial" charset="0"/>
                <a:sym typeface="Wingdings" pitchFamily="2" charset="2"/>
              </a:rPr>
            </a:br>
            <a:r>
              <a:rPr lang="pl-PL" sz="2800" smtClean="0">
                <a:solidFill>
                  <a:schemeClr val="accent1"/>
                </a:solidFill>
                <a:latin typeface="Arial" charset="0"/>
                <a:sym typeface="Wingdings" pitchFamily="2" charset="2"/>
              </a:rPr>
              <a:t>(PRZEBIEG PRAWDZIWIE POZYTYWNY)</a:t>
            </a:r>
          </a:p>
        </p:txBody>
      </p:sp>
      <p:sp>
        <p:nvSpPr>
          <p:cNvPr id="32771" name="Line 5"/>
          <p:cNvSpPr>
            <a:spLocks noChangeShapeType="1"/>
          </p:cNvSpPr>
          <p:nvPr/>
        </p:nvSpPr>
        <p:spPr bwMode="auto">
          <a:xfrm>
            <a:off x="428625" y="1844675"/>
            <a:ext cx="0" cy="4321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2772" name="Line 6"/>
          <p:cNvSpPr>
            <a:spLocks noChangeShapeType="1"/>
          </p:cNvSpPr>
          <p:nvPr/>
        </p:nvSpPr>
        <p:spPr bwMode="auto">
          <a:xfrm>
            <a:off x="428625" y="6165850"/>
            <a:ext cx="7129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2773" name="Line 8"/>
          <p:cNvSpPr>
            <a:spLocks noChangeShapeType="1"/>
          </p:cNvSpPr>
          <p:nvPr/>
        </p:nvSpPr>
        <p:spPr bwMode="auto">
          <a:xfrm>
            <a:off x="428625" y="3716338"/>
            <a:ext cx="7129463"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l-PL"/>
          </a:p>
        </p:txBody>
      </p:sp>
      <p:sp>
        <p:nvSpPr>
          <p:cNvPr id="32774" name="Freeform 9"/>
          <p:cNvSpPr>
            <a:spLocks/>
          </p:cNvSpPr>
          <p:nvPr/>
        </p:nvSpPr>
        <p:spPr bwMode="auto">
          <a:xfrm>
            <a:off x="573088" y="1460500"/>
            <a:ext cx="7056437" cy="4705350"/>
          </a:xfrm>
          <a:custGeom>
            <a:avLst/>
            <a:gdLst>
              <a:gd name="T0" fmla="*/ 0 w 4445"/>
              <a:gd name="T1" fmla="*/ 2147483647 h 2964"/>
              <a:gd name="T2" fmla="*/ 2147483647 w 4445"/>
              <a:gd name="T3" fmla="*/ 2147483647 h 2964"/>
              <a:gd name="T4" fmla="*/ 2147483647 w 4445"/>
              <a:gd name="T5" fmla="*/ 2147483647 h 2964"/>
              <a:gd name="T6" fmla="*/ 2147483647 w 4445"/>
              <a:gd name="T7" fmla="*/ 2147483647 h 2964"/>
              <a:gd name="T8" fmla="*/ 2147483647 w 4445"/>
              <a:gd name="T9" fmla="*/ 2147483647 h 2964"/>
              <a:gd name="T10" fmla="*/ 2147483647 w 4445"/>
              <a:gd name="T11" fmla="*/ 2147483647 h 2964"/>
              <a:gd name="T12" fmla="*/ 2147483647 w 4445"/>
              <a:gd name="T13" fmla="*/ 2147483647 h 2964"/>
              <a:gd name="T14" fmla="*/ 2147483647 w 4445"/>
              <a:gd name="T15" fmla="*/ 2147483647 h 2964"/>
              <a:gd name="T16" fmla="*/ 2147483647 w 4445"/>
              <a:gd name="T17" fmla="*/ 2147483647 h 2964"/>
              <a:gd name="T18" fmla="*/ 2147483647 w 4445"/>
              <a:gd name="T19" fmla="*/ 2147483647 h 2964"/>
              <a:gd name="T20" fmla="*/ 2147483647 w 4445"/>
              <a:gd name="T21" fmla="*/ 2147483647 h 29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45"/>
              <a:gd name="T34" fmla="*/ 0 h 2964"/>
              <a:gd name="T35" fmla="*/ 4445 w 4445"/>
              <a:gd name="T36" fmla="*/ 2964 h 29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45" h="2964">
                <a:moveTo>
                  <a:pt x="0" y="2964"/>
                </a:moveTo>
                <a:cubicBezTo>
                  <a:pt x="211" y="2786"/>
                  <a:pt x="423" y="2608"/>
                  <a:pt x="544" y="2555"/>
                </a:cubicBezTo>
                <a:cubicBezTo>
                  <a:pt x="665" y="2502"/>
                  <a:pt x="650" y="2676"/>
                  <a:pt x="726" y="2646"/>
                </a:cubicBezTo>
                <a:cubicBezTo>
                  <a:pt x="802" y="2616"/>
                  <a:pt x="915" y="2404"/>
                  <a:pt x="998" y="2374"/>
                </a:cubicBezTo>
                <a:cubicBezTo>
                  <a:pt x="1081" y="2344"/>
                  <a:pt x="1165" y="2518"/>
                  <a:pt x="1225" y="2465"/>
                </a:cubicBezTo>
                <a:cubicBezTo>
                  <a:pt x="1285" y="2412"/>
                  <a:pt x="1278" y="2094"/>
                  <a:pt x="1361" y="2056"/>
                </a:cubicBezTo>
                <a:cubicBezTo>
                  <a:pt x="1444" y="2018"/>
                  <a:pt x="1391" y="2465"/>
                  <a:pt x="1724" y="2238"/>
                </a:cubicBezTo>
                <a:cubicBezTo>
                  <a:pt x="2057" y="2011"/>
                  <a:pt x="3032" y="961"/>
                  <a:pt x="3357" y="696"/>
                </a:cubicBezTo>
                <a:cubicBezTo>
                  <a:pt x="3682" y="431"/>
                  <a:pt x="3546" y="748"/>
                  <a:pt x="3674" y="650"/>
                </a:cubicBezTo>
                <a:cubicBezTo>
                  <a:pt x="3802" y="552"/>
                  <a:pt x="4000" y="212"/>
                  <a:pt x="4128" y="106"/>
                </a:cubicBezTo>
                <a:cubicBezTo>
                  <a:pt x="4256" y="0"/>
                  <a:pt x="4350" y="7"/>
                  <a:pt x="4445" y="15"/>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2775" name="Text Box 10"/>
          <p:cNvSpPr txBox="1">
            <a:spLocks noChangeArrowheads="1"/>
          </p:cNvSpPr>
          <p:nvPr/>
        </p:nvSpPr>
        <p:spPr bwMode="auto">
          <a:xfrm>
            <a:off x="6170613" y="272891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PEP</a:t>
            </a:r>
          </a:p>
        </p:txBody>
      </p:sp>
      <p:sp>
        <p:nvSpPr>
          <p:cNvPr id="32776" name="Text Box 11"/>
          <p:cNvSpPr txBox="1">
            <a:spLocks noChangeArrowheads="1"/>
          </p:cNvSpPr>
          <p:nvPr/>
        </p:nvSpPr>
        <p:spPr bwMode="auto">
          <a:xfrm>
            <a:off x="2425700" y="539273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ARMS</a:t>
            </a:r>
          </a:p>
        </p:txBody>
      </p:sp>
      <p:sp>
        <p:nvSpPr>
          <p:cNvPr id="32777" name="Text Box 12"/>
          <p:cNvSpPr txBox="1">
            <a:spLocks noChangeArrowheads="1"/>
          </p:cNvSpPr>
          <p:nvPr/>
        </p:nvSpPr>
        <p:spPr bwMode="auto">
          <a:xfrm>
            <a:off x="5737225" y="337661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próg psychozy</a:t>
            </a:r>
          </a:p>
        </p:txBody>
      </p:sp>
      <p:sp>
        <p:nvSpPr>
          <p:cNvPr id="32778" name="Text Box 13"/>
          <p:cNvSpPr txBox="1">
            <a:spLocks noChangeArrowheads="1"/>
          </p:cNvSpPr>
          <p:nvPr/>
        </p:nvSpPr>
        <p:spPr bwMode="auto">
          <a:xfrm>
            <a:off x="552450" y="193675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nasilenie objawów</a:t>
            </a:r>
          </a:p>
        </p:txBody>
      </p:sp>
      <p:sp>
        <p:nvSpPr>
          <p:cNvPr id="32779" name="Text Box 14"/>
          <p:cNvSpPr txBox="1">
            <a:spLocks noChangeArrowheads="1"/>
          </p:cNvSpPr>
          <p:nvPr/>
        </p:nvSpPr>
        <p:spPr bwMode="auto">
          <a:xfrm>
            <a:off x="6097588" y="6113463"/>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czas</a:t>
            </a:r>
          </a:p>
        </p:txBody>
      </p:sp>
    </p:spTree>
    <p:extLst>
      <p:ext uri="{BB962C8B-B14F-4D97-AF65-F5344CB8AC3E}">
        <p14:creationId xmlns:p14="http://schemas.microsoft.com/office/powerpoint/2010/main" val="630122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Rot="1" noChangeArrowheads="1"/>
          </p:cNvSpPr>
          <p:nvPr>
            <p:ph type="title"/>
          </p:nvPr>
        </p:nvSpPr>
        <p:spPr bwMode="auto">
          <a:xfrm>
            <a:off x="428625" y="-71438"/>
            <a:ext cx="7467600" cy="1143001"/>
          </a:xfrm>
        </p:spPr>
        <p:txBody>
          <a:bodyPr>
            <a:scene3d>
              <a:camera prst="orthographicFront"/>
              <a:lightRig rig="soft" dir="t">
                <a:rot lat="0" lon="0" rev="2100000"/>
              </a:lightRig>
            </a:scene3d>
          </a:bodyPr>
          <a:lstStyle/>
          <a:p>
            <a:pPr eaLnBrk="1" fontAlgn="auto" hangingPunct="1">
              <a:spcBef>
                <a:spcPts val="0"/>
              </a:spcBef>
              <a:spcAft>
                <a:spcPts val="0"/>
              </a:spcAft>
              <a:defRPr/>
            </a:pPr>
            <a:r>
              <a:rPr lang="pl-PL" sz="2800" smtClean="0">
                <a:solidFill>
                  <a:schemeClr val="accent1"/>
                </a:solidFill>
                <a:latin typeface="Arial" charset="0"/>
              </a:rPr>
              <a:t>ARMS </a:t>
            </a:r>
            <a:r>
              <a:rPr lang="pl-PL" sz="2800" smtClean="0">
                <a:solidFill>
                  <a:schemeClr val="accent1"/>
                </a:solidFill>
                <a:latin typeface="Arial" charset="0"/>
                <a:sym typeface="Wingdings" pitchFamily="2" charset="2"/>
              </a:rPr>
              <a:t>BRAK PSYCHOZY </a:t>
            </a:r>
            <a:br>
              <a:rPr lang="pl-PL" sz="2800" smtClean="0">
                <a:solidFill>
                  <a:schemeClr val="accent1"/>
                </a:solidFill>
                <a:latin typeface="Arial" charset="0"/>
                <a:sym typeface="Wingdings" pitchFamily="2" charset="2"/>
              </a:rPr>
            </a:br>
            <a:r>
              <a:rPr lang="pl-PL" sz="2800" smtClean="0">
                <a:solidFill>
                  <a:schemeClr val="accent1"/>
                </a:solidFill>
                <a:latin typeface="Arial" charset="0"/>
                <a:sym typeface="Wingdings" pitchFamily="2" charset="2"/>
              </a:rPr>
              <a:t>(PRZEBIEG FAŁSZYWIE POZYTYWNY)</a:t>
            </a:r>
          </a:p>
        </p:txBody>
      </p:sp>
      <p:sp>
        <p:nvSpPr>
          <p:cNvPr id="33795" name="Line 6"/>
          <p:cNvSpPr>
            <a:spLocks noChangeShapeType="1"/>
          </p:cNvSpPr>
          <p:nvPr/>
        </p:nvSpPr>
        <p:spPr bwMode="auto">
          <a:xfrm>
            <a:off x="642938" y="1844675"/>
            <a:ext cx="0" cy="3816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3796" name="Line 7"/>
          <p:cNvSpPr>
            <a:spLocks noChangeShapeType="1"/>
          </p:cNvSpPr>
          <p:nvPr/>
        </p:nvSpPr>
        <p:spPr bwMode="auto">
          <a:xfrm>
            <a:off x="642938" y="5661025"/>
            <a:ext cx="66246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3797" name="Line 8"/>
          <p:cNvSpPr>
            <a:spLocks noChangeShapeType="1"/>
          </p:cNvSpPr>
          <p:nvPr/>
        </p:nvSpPr>
        <p:spPr bwMode="auto">
          <a:xfrm>
            <a:off x="642938" y="3500438"/>
            <a:ext cx="6697662"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l-PL"/>
          </a:p>
        </p:txBody>
      </p:sp>
      <p:sp>
        <p:nvSpPr>
          <p:cNvPr id="33798" name="Freeform 9"/>
          <p:cNvSpPr>
            <a:spLocks/>
          </p:cNvSpPr>
          <p:nvPr/>
        </p:nvSpPr>
        <p:spPr bwMode="auto">
          <a:xfrm>
            <a:off x="858838" y="3802063"/>
            <a:ext cx="6384925" cy="1955800"/>
          </a:xfrm>
          <a:custGeom>
            <a:avLst/>
            <a:gdLst>
              <a:gd name="T0" fmla="*/ 0 w 4022"/>
              <a:gd name="T1" fmla="*/ 2147483647 h 1232"/>
              <a:gd name="T2" fmla="*/ 2147483647 w 4022"/>
              <a:gd name="T3" fmla="*/ 2147483647 h 1232"/>
              <a:gd name="T4" fmla="*/ 2147483647 w 4022"/>
              <a:gd name="T5" fmla="*/ 2147483647 h 1232"/>
              <a:gd name="T6" fmla="*/ 2147483647 w 4022"/>
              <a:gd name="T7" fmla="*/ 2147483647 h 1232"/>
              <a:gd name="T8" fmla="*/ 2147483647 w 4022"/>
              <a:gd name="T9" fmla="*/ 2147483647 h 1232"/>
              <a:gd name="T10" fmla="*/ 2147483647 w 4022"/>
              <a:gd name="T11" fmla="*/ 2147483647 h 1232"/>
              <a:gd name="T12" fmla="*/ 2147483647 w 4022"/>
              <a:gd name="T13" fmla="*/ 2147483647 h 1232"/>
              <a:gd name="T14" fmla="*/ 2147483647 w 4022"/>
              <a:gd name="T15" fmla="*/ 2147483647 h 1232"/>
              <a:gd name="T16" fmla="*/ 2147483647 w 4022"/>
              <a:gd name="T17" fmla="*/ 2147483647 h 1232"/>
              <a:gd name="T18" fmla="*/ 2147483647 w 4022"/>
              <a:gd name="T19" fmla="*/ 2147483647 h 1232"/>
              <a:gd name="T20" fmla="*/ 2147483647 w 4022"/>
              <a:gd name="T21" fmla="*/ 2147483647 h 1232"/>
              <a:gd name="T22" fmla="*/ 2147483647 w 4022"/>
              <a:gd name="T23" fmla="*/ 2147483647 h 1232"/>
              <a:gd name="T24" fmla="*/ 2147483647 w 4022"/>
              <a:gd name="T25" fmla="*/ 2147483647 h 1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22"/>
              <a:gd name="T40" fmla="*/ 0 h 1232"/>
              <a:gd name="T41" fmla="*/ 4022 w 4022"/>
              <a:gd name="T42" fmla="*/ 1232 h 1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22" h="1232">
                <a:moveTo>
                  <a:pt x="0" y="1171"/>
                </a:moveTo>
                <a:cubicBezTo>
                  <a:pt x="174" y="1092"/>
                  <a:pt x="348" y="1013"/>
                  <a:pt x="454" y="990"/>
                </a:cubicBezTo>
                <a:cubicBezTo>
                  <a:pt x="560" y="967"/>
                  <a:pt x="575" y="1111"/>
                  <a:pt x="635" y="1035"/>
                </a:cubicBezTo>
                <a:cubicBezTo>
                  <a:pt x="695" y="959"/>
                  <a:pt x="749" y="589"/>
                  <a:pt x="817" y="536"/>
                </a:cubicBezTo>
                <a:cubicBezTo>
                  <a:pt x="885" y="483"/>
                  <a:pt x="976" y="793"/>
                  <a:pt x="1044" y="718"/>
                </a:cubicBezTo>
                <a:cubicBezTo>
                  <a:pt x="1112" y="643"/>
                  <a:pt x="1150" y="166"/>
                  <a:pt x="1225" y="83"/>
                </a:cubicBezTo>
                <a:cubicBezTo>
                  <a:pt x="1300" y="0"/>
                  <a:pt x="1414" y="219"/>
                  <a:pt x="1497" y="219"/>
                </a:cubicBezTo>
                <a:cubicBezTo>
                  <a:pt x="1580" y="219"/>
                  <a:pt x="1641" y="45"/>
                  <a:pt x="1724" y="83"/>
                </a:cubicBezTo>
                <a:cubicBezTo>
                  <a:pt x="1807" y="121"/>
                  <a:pt x="1875" y="400"/>
                  <a:pt x="1996" y="445"/>
                </a:cubicBezTo>
                <a:cubicBezTo>
                  <a:pt x="2117" y="490"/>
                  <a:pt x="2337" y="302"/>
                  <a:pt x="2450" y="355"/>
                </a:cubicBezTo>
                <a:cubicBezTo>
                  <a:pt x="2563" y="408"/>
                  <a:pt x="2449" y="627"/>
                  <a:pt x="2676" y="763"/>
                </a:cubicBezTo>
                <a:cubicBezTo>
                  <a:pt x="2903" y="899"/>
                  <a:pt x="3598" y="1110"/>
                  <a:pt x="3810" y="1171"/>
                </a:cubicBezTo>
                <a:cubicBezTo>
                  <a:pt x="4022" y="1232"/>
                  <a:pt x="3924" y="1133"/>
                  <a:pt x="3947" y="1126"/>
                </a:cubicBez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3799" name="Text Box 10"/>
          <p:cNvSpPr txBox="1">
            <a:spLocks noChangeArrowheads="1"/>
          </p:cNvSpPr>
          <p:nvPr/>
        </p:nvSpPr>
        <p:spPr bwMode="auto">
          <a:xfrm>
            <a:off x="2947988" y="4508500"/>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ARMS</a:t>
            </a:r>
          </a:p>
        </p:txBody>
      </p:sp>
      <p:sp>
        <p:nvSpPr>
          <p:cNvPr id="33800" name="Text Box 11"/>
          <p:cNvSpPr txBox="1">
            <a:spLocks noChangeArrowheads="1"/>
          </p:cNvSpPr>
          <p:nvPr/>
        </p:nvSpPr>
        <p:spPr bwMode="auto">
          <a:xfrm>
            <a:off x="5303838" y="316071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próg psychozy</a:t>
            </a:r>
          </a:p>
        </p:txBody>
      </p:sp>
      <p:sp>
        <p:nvSpPr>
          <p:cNvPr id="33801" name="Text Box 12"/>
          <p:cNvSpPr txBox="1">
            <a:spLocks noChangeArrowheads="1"/>
          </p:cNvSpPr>
          <p:nvPr/>
        </p:nvSpPr>
        <p:spPr bwMode="auto">
          <a:xfrm>
            <a:off x="695325" y="18653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nasilenie objawów</a:t>
            </a:r>
          </a:p>
        </p:txBody>
      </p:sp>
      <p:sp>
        <p:nvSpPr>
          <p:cNvPr id="33802" name="Text Box 13"/>
          <p:cNvSpPr txBox="1">
            <a:spLocks noChangeArrowheads="1"/>
          </p:cNvSpPr>
          <p:nvPr/>
        </p:nvSpPr>
        <p:spPr bwMode="auto">
          <a:xfrm>
            <a:off x="6672263" y="57531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czas</a:t>
            </a:r>
          </a:p>
        </p:txBody>
      </p:sp>
    </p:spTree>
    <p:extLst>
      <p:ext uri="{BB962C8B-B14F-4D97-AF65-F5344CB8AC3E}">
        <p14:creationId xmlns:p14="http://schemas.microsoft.com/office/powerpoint/2010/main" val="2531661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bwMode="auto">
          <a:xfrm>
            <a:off x="179388" y="0"/>
            <a:ext cx="8064500" cy="1476375"/>
          </a:xfrm>
        </p:spPr>
        <p:txBody>
          <a:bodyPr>
            <a:normAutofit fontScale="90000"/>
            <a:scene3d>
              <a:camera prst="orthographicFront"/>
              <a:lightRig rig="soft" dir="t">
                <a:rot lat="0" lon="0" rev="2100000"/>
              </a:lightRig>
            </a:scene3d>
          </a:bodyPr>
          <a:lstStyle/>
          <a:p>
            <a:pPr eaLnBrk="1" fontAlgn="auto" hangingPunct="1">
              <a:spcBef>
                <a:spcPts val="0"/>
              </a:spcBef>
              <a:spcAft>
                <a:spcPts val="0"/>
              </a:spcAft>
              <a:defRPr/>
            </a:pPr>
            <a:r>
              <a:rPr lang="pl-PL" sz="2800" dirty="0" smtClean="0">
                <a:solidFill>
                  <a:schemeClr val="accent1"/>
                </a:solidFill>
                <a:latin typeface="Arial" charset="0"/>
              </a:rPr>
              <a:t>ARMS </a:t>
            </a:r>
            <a:r>
              <a:rPr lang="pl-PL" sz="2800" dirty="0" smtClean="0">
                <a:solidFill>
                  <a:schemeClr val="accent1"/>
                </a:solidFill>
                <a:latin typeface="Arial" charset="0"/>
                <a:sym typeface="Wingdings" pitchFamily="2" charset="2"/>
              </a:rPr>
              <a:t> BRAK PSYCHOZY</a:t>
            </a:r>
            <a:br>
              <a:rPr lang="pl-PL" sz="2800" dirty="0" smtClean="0">
                <a:solidFill>
                  <a:schemeClr val="accent1"/>
                </a:solidFill>
                <a:latin typeface="Arial" charset="0"/>
                <a:sym typeface="Wingdings" pitchFamily="2" charset="2"/>
              </a:rPr>
            </a:br>
            <a:r>
              <a:rPr lang="pl-PL" sz="2800" dirty="0" smtClean="0">
                <a:solidFill>
                  <a:schemeClr val="accent1"/>
                </a:solidFill>
                <a:latin typeface="Arial" charset="0"/>
                <a:sym typeface="Wingdings" pitchFamily="2" charset="2"/>
              </a:rPr>
              <a:t>W WYNIKU INTERWENCJI </a:t>
            </a:r>
            <a:br>
              <a:rPr lang="pl-PL" sz="2800" dirty="0" smtClean="0">
                <a:solidFill>
                  <a:schemeClr val="accent1"/>
                </a:solidFill>
                <a:latin typeface="Arial" charset="0"/>
                <a:sym typeface="Wingdings" pitchFamily="2" charset="2"/>
              </a:rPr>
            </a:br>
            <a:r>
              <a:rPr lang="pl-PL" sz="2800" dirty="0" smtClean="0">
                <a:solidFill>
                  <a:schemeClr val="accent1"/>
                </a:solidFill>
                <a:latin typeface="Arial" charset="0"/>
                <a:sym typeface="Wingdings" pitchFamily="2" charset="2"/>
              </a:rPr>
              <a:t>(PRZEBIEG FAŁSZYWIE, </a:t>
            </a:r>
            <a:r>
              <a:rPr lang="pl-PL" sz="2800" dirty="0" err="1" smtClean="0">
                <a:solidFill>
                  <a:schemeClr val="accent1"/>
                </a:solidFill>
                <a:latin typeface="Arial" charset="0"/>
                <a:sym typeface="Wingdings" pitchFamily="2" charset="2"/>
              </a:rPr>
              <a:t>FAŁSZYWIE</a:t>
            </a:r>
            <a:r>
              <a:rPr lang="pl-PL" sz="2800" dirty="0" smtClean="0">
                <a:solidFill>
                  <a:schemeClr val="accent1"/>
                </a:solidFill>
                <a:latin typeface="Arial" charset="0"/>
                <a:sym typeface="Wingdings" pitchFamily="2" charset="2"/>
              </a:rPr>
              <a:t>  POZYTYWNY)</a:t>
            </a:r>
          </a:p>
        </p:txBody>
      </p:sp>
      <p:sp>
        <p:nvSpPr>
          <p:cNvPr id="34819" name="Line 4"/>
          <p:cNvSpPr>
            <a:spLocks noChangeShapeType="1"/>
          </p:cNvSpPr>
          <p:nvPr/>
        </p:nvSpPr>
        <p:spPr bwMode="auto">
          <a:xfrm>
            <a:off x="684213" y="2205038"/>
            <a:ext cx="0" cy="3671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4820" name="Line 5"/>
          <p:cNvSpPr>
            <a:spLocks noChangeShapeType="1"/>
          </p:cNvSpPr>
          <p:nvPr/>
        </p:nvSpPr>
        <p:spPr bwMode="auto">
          <a:xfrm>
            <a:off x="684213" y="5876925"/>
            <a:ext cx="62642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4821" name="Line 6"/>
          <p:cNvSpPr>
            <a:spLocks noChangeShapeType="1"/>
          </p:cNvSpPr>
          <p:nvPr/>
        </p:nvSpPr>
        <p:spPr bwMode="auto">
          <a:xfrm>
            <a:off x="684213" y="3573463"/>
            <a:ext cx="6192837"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l-PL"/>
          </a:p>
        </p:txBody>
      </p:sp>
      <p:sp>
        <p:nvSpPr>
          <p:cNvPr id="34822" name="Freeform 7"/>
          <p:cNvSpPr>
            <a:spLocks/>
          </p:cNvSpPr>
          <p:nvPr/>
        </p:nvSpPr>
        <p:spPr bwMode="auto">
          <a:xfrm>
            <a:off x="755650" y="3705225"/>
            <a:ext cx="5832475" cy="2171700"/>
          </a:xfrm>
          <a:custGeom>
            <a:avLst/>
            <a:gdLst>
              <a:gd name="T0" fmla="*/ 0 w 3674"/>
              <a:gd name="T1" fmla="*/ 2147483647 h 1368"/>
              <a:gd name="T2" fmla="*/ 2147483647 w 3674"/>
              <a:gd name="T3" fmla="*/ 2147483647 h 1368"/>
              <a:gd name="T4" fmla="*/ 2147483647 w 3674"/>
              <a:gd name="T5" fmla="*/ 2147483647 h 1368"/>
              <a:gd name="T6" fmla="*/ 2147483647 w 3674"/>
              <a:gd name="T7" fmla="*/ 2147483647 h 1368"/>
              <a:gd name="T8" fmla="*/ 2147483647 w 3674"/>
              <a:gd name="T9" fmla="*/ 2147483647 h 1368"/>
              <a:gd name="T10" fmla="*/ 2147483647 w 3674"/>
              <a:gd name="T11" fmla="*/ 2147483647 h 1368"/>
              <a:gd name="T12" fmla="*/ 2147483647 w 3674"/>
              <a:gd name="T13" fmla="*/ 2147483647 h 1368"/>
              <a:gd name="T14" fmla="*/ 2147483647 w 3674"/>
              <a:gd name="T15" fmla="*/ 2147483647 h 1368"/>
              <a:gd name="T16" fmla="*/ 2147483647 w 3674"/>
              <a:gd name="T17" fmla="*/ 2147483647 h 1368"/>
              <a:gd name="T18" fmla="*/ 2147483647 w 3674"/>
              <a:gd name="T19" fmla="*/ 2147483647 h 1368"/>
              <a:gd name="T20" fmla="*/ 2147483647 w 3674"/>
              <a:gd name="T21" fmla="*/ 2147483647 h 1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74"/>
              <a:gd name="T34" fmla="*/ 0 h 1368"/>
              <a:gd name="T35" fmla="*/ 3674 w 3674"/>
              <a:gd name="T36" fmla="*/ 1368 h 1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74" h="1368">
                <a:moveTo>
                  <a:pt x="0" y="1368"/>
                </a:moveTo>
                <a:cubicBezTo>
                  <a:pt x="136" y="1269"/>
                  <a:pt x="272" y="1171"/>
                  <a:pt x="363" y="1141"/>
                </a:cubicBezTo>
                <a:cubicBezTo>
                  <a:pt x="454" y="1111"/>
                  <a:pt x="447" y="1293"/>
                  <a:pt x="545" y="1187"/>
                </a:cubicBezTo>
                <a:cubicBezTo>
                  <a:pt x="643" y="1081"/>
                  <a:pt x="840" y="582"/>
                  <a:pt x="953" y="506"/>
                </a:cubicBezTo>
                <a:cubicBezTo>
                  <a:pt x="1066" y="430"/>
                  <a:pt x="1097" y="816"/>
                  <a:pt x="1225" y="733"/>
                </a:cubicBezTo>
                <a:cubicBezTo>
                  <a:pt x="1353" y="650"/>
                  <a:pt x="1573" y="14"/>
                  <a:pt x="1724" y="7"/>
                </a:cubicBezTo>
                <a:cubicBezTo>
                  <a:pt x="1875" y="0"/>
                  <a:pt x="1996" y="597"/>
                  <a:pt x="2132" y="688"/>
                </a:cubicBezTo>
                <a:cubicBezTo>
                  <a:pt x="2268" y="779"/>
                  <a:pt x="2419" y="492"/>
                  <a:pt x="2540" y="552"/>
                </a:cubicBezTo>
                <a:cubicBezTo>
                  <a:pt x="2661" y="612"/>
                  <a:pt x="2699" y="923"/>
                  <a:pt x="2858" y="1051"/>
                </a:cubicBezTo>
                <a:cubicBezTo>
                  <a:pt x="3017" y="1179"/>
                  <a:pt x="3357" y="1278"/>
                  <a:pt x="3493" y="1323"/>
                </a:cubicBezTo>
                <a:cubicBezTo>
                  <a:pt x="3629" y="1368"/>
                  <a:pt x="3644" y="1323"/>
                  <a:pt x="3674" y="1323"/>
                </a:cubicBez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4823" name="Freeform 8"/>
          <p:cNvSpPr>
            <a:spLocks/>
          </p:cNvSpPr>
          <p:nvPr/>
        </p:nvSpPr>
        <p:spPr bwMode="auto">
          <a:xfrm>
            <a:off x="3636963" y="1881188"/>
            <a:ext cx="3816350" cy="2016125"/>
          </a:xfrm>
          <a:custGeom>
            <a:avLst/>
            <a:gdLst>
              <a:gd name="T0" fmla="*/ 0 w 2404"/>
              <a:gd name="T1" fmla="*/ 2147483647 h 1270"/>
              <a:gd name="T2" fmla="*/ 2147483647 w 2404"/>
              <a:gd name="T3" fmla="*/ 2147483647 h 1270"/>
              <a:gd name="T4" fmla="*/ 2147483647 w 2404"/>
              <a:gd name="T5" fmla="*/ 2147483647 h 1270"/>
              <a:gd name="T6" fmla="*/ 2147483647 w 2404"/>
              <a:gd name="T7" fmla="*/ 2147483647 h 1270"/>
              <a:gd name="T8" fmla="*/ 2147483647 w 2404"/>
              <a:gd name="T9" fmla="*/ 2147483647 h 1270"/>
              <a:gd name="T10" fmla="*/ 2147483647 w 2404"/>
              <a:gd name="T11" fmla="*/ 2147483647 h 1270"/>
              <a:gd name="T12" fmla="*/ 2147483647 w 2404"/>
              <a:gd name="T13" fmla="*/ 2147483647 h 1270"/>
              <a:gd name="T14" fmla="*/ 2147483647 w 2404"/>
              <a:gd name="T15" fmla="*/ 2147483647 h 1270"/>
              <a:gd name="T16" fmla="*/ 2147483647 w 2404"/>
              <a:gd name="T17" fmla="*/ 2147483647 h 1270"/>
              <a:gd name="T18" fmla="*/ 2147483647 w 2404"/>
              <a:gd name="T19" fmla="*/ 2147483647 h 1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4"/>
              <a:gd name="T31" fmla="*/ 0 h 1270"/>
              <a:gd name="T32" fmla="*/ 2404 w 2404"/>
              <a:gd name="T33" fmla="*/ 1270 h 1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4" h="1270">
                <a:moveTo>
                  <a:pt x="0" y="1202"/>
                </a:moveTo>
                <a:cubicBezTo>
                  <a:pt x="37" y="1236"/>
                  <a:pt x="75" y="1270"/>
                  <a:pt x="136" y="1247"/>
                </a:cubicBezTo>
                <a:cubicBezTo>
                  <a:pt x="197" y="1224"/>
                  <a:pt x="295" y="1089"/>
                  <a:pt x="363" y="1066"/>
                </a:cubicBezTo>
                <a:cubicBezTo>
                  <a:pt x="431" y="1043"/>
                  <a:pt x="431" y="1156"/>
                  <a:pt x="544" y="1111"/>
                </a:cubicBezTo>
                <a:cubicBezTo>
                  <a:pt x="657" y="1066"/>
                  <a:pt x="937" y="839"/>
                  <a:pt x="1043" y="794"/>
                </a:cubicBezTo>
                <a:cubicBezTo>
                  <a:pt x="1149" y="749"/>
                  <a:pt x="1081" y="915"/>
                  <a:pt x="1179" y="839"/>
                </a:cubicBezTo>
                <a:cubicBezTo>
                  <a:pt x="1277" y="763"/>
                  <a:pt x="1520" y="400"/>
                  <a:pt x="1633" y="340"/>
                </a:cubicBezTo>
                <a:cubicBezTo>
                  <a:pt x="1746" y="280"/>
                  <a:pt x="1753" y="521"/>
                  <a:pt x="1859" y="476"/>
                </a:cubicBezTo>
                <a:cubicBezTo>
                  <a:pt x="1965" y="431"/>
                  <a:pt x="2177" y="136"/>
                  <a:pt x="2268" y="68"/>
                </a:cubicBezTo>
                <a:cubicBezTo>
                  <a:pt x="2359" y="0"/>
                  <a:pt x="2381" y="68"/>
                  <a:pt x="2404" y="68"/>
                </a:cubicBezTo>
              </a:path>
            </a:pathLst>
          </a:custGeom>
          <a:noFill/>
          <a:ln w="38100" cap="rnd">
            <a:solidFill>
              <a:srgbClr val="FF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4824" name="Text Box 9"/>
          <p:cNvSpPr txBox="1">
            <a:spLocks noChangeArrowheads="1"/>
          </p:cNvSpPr>
          <p:nvPr/>
        </p:nvSpPr>
        <p:spPr bwMode="auto">
          <a:xfrm>
            <a:off x="808038" y="215265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nasilenie objawów</a:t>
            </a:r>
          </a:p>
        </p:txBody>
      </p:sp>
      <p:sp>
        <p:nvSpPr>
          <p:cNvPr id="34825" name="Text Box 10"/>
          <p:cNvSpPr txBox="1">
            <a:spLocks noChangeArrowheads="1"/>
          </p:cNvSpPr>
          <p:nvPr/>
        </p:nvSpPr>
        <p:spPr bwMode="auto">
          <a:xfrm>
            <a:off x="5848350" y="359251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próg psychozy</a:t>
            </a:r>
          </a:p>
        </p:txBody>
      </p:sp>
      <p:sp>
        <p:nvSpPr>
          <p:cNvPr id="34826" name="Text Box 11"/>
          <p:cNvSpPr txBox="1">
            <a:spLocks noChangeArrowheads="1"/>
          </p:cNvSpPr>
          <p:nvPr/>
        </p:nvSpPr>
        <p:spPr bwMode="auto">
          <a:xfrm>
            <a:off x="6064250" y="5824538"/>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czas</a:t>
            </a:r>
          </a:p>
        </p:txBody>
      </p:sp>
    </p:spTree>
    <p:extLst>
      <p:ext uri="{BB962C8B-B14F-4D97-AF65-F5344CB8AC3E}">
        <p14:creationId xmlns:p14="http://schemas.microsoft.com/office/powerpoint/2010/main" val="1127601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dirty="0" smtClean="0"/>
              <a:t>Obraz kliniczny wczesnej psychozy</a:t>
            </a:r>
            <a:endParaRPr lang="pl-PL" dirty="0"/>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1715440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defRPr/>
            </a:pPr>
            <a:r>
              <a:rPr lang="pl-PL" smtClean="0"/>
              <a:t>Me, </a:t>
            </a:r>
            <a:r>
              <a:rPr lang="pl-PL" err="1" smtClean="0"/>
              <a:t>Myself</a:t>
            </a:r>
            <a:r>
              <a:rPr lang="pl-PL" smtClean="0"/>
              <a:t> and </a:t>
            </a:r>
            <a:r>
              <a:rPr lang="pl-PL" i="1" err="1" smtClean="0"/>
              <a:t>Them</a:t>
            </a:r>
            <a:r>
              <a:rPr lang="pl-PL" smtClean="0"/>
              <a:t> [Kurt Snyder i in. 2007]</a:t>
            </a:r>
            <a:endParaRPr lang="pl-PL"/>
          </a:p>
        </p:txBody>
      </p:sp>
      <p:sp>
        <p:nvSpPr>
          <p:cNvPr id="44035" name="Symbol zastępczy zawartości 2"/>
          <p:cNvSpPr>
            <a:spLocks noGrp="1"/>
          </p:cNvSpPr>
          <p:nvPr>
            <p:ph idx="1"/>
          </p:nvPr>
        </p:nvSpPr>
        <p:spPr/>
        <p:txBody>
          <a:bodyPr>
            <a:normAutofit fontScale="92500" lnSpcReduction="10000"/>
          </a:bodyPr>
          <a:lstStyle/>
          <a:p>
            <a:r>
              <a:rPr lang="pl-PL" sz="3600" i="1" smtClean="0">
                <a:latin typeface="Gigi" pitchFamily="82" charset="0"/>
              </a:rPr>
              <a:t>Mój pierwszy semestr na uniwersytecie nie zapowiadał niczego złego. Kłopoty zaczęły się na drugim semestrze, kiedy to poświęcałem nauce każdą wolną chwilę, ale wyniki  były coraz gorsze. Straciłem całkowicie zdolność zapamiętywania, niewiele rozumiałem z wykładów i seminariów.</a:t>
            </a:r>
          </a:p>
        </p:txBody>
      </p:sp>
    </p:spTree>
    <p:extLst>
      <p:ext uri="{BB962C8B-B14F-4D97-AF65-F5344CB8AC3E}">
        <p14:creationId xmlns:p14="http://schemas.microsoft.com/office/powerpoint/2010/main" val="103302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pl-PL" altLang="en-US">
                <a:effectLst>
                  <a:outerShdw blurRad="38100" dist="38100" dir="2700000" algn="tl">
                    <a:srgbClr val="C0C0C0"/>
                  </a:outerShdw>
                </a:effectLst>
                <a:latin typeface="Times New Roman" charset="0"/>
              </a:rPr>
              <a:t>Objawy kognitywne – zaburzenia treści myślenia</a:t>
            </a:r>
            <a:endParaRPr lang="en-US" altLang="en-US">
              <a:effectLst>
                <a:outerShdw blurRad="38100" dist="38100" dir="2700000" algn="tl">
                  <a:srgbClr val="C0C0C0"/>
                </a:outerShdw>
              </a:effectLst>
              <a:latin typeface="Times New Roman" charset="0"/>
            </a:endParaRPr>
          </a:p>
        </p:txBody>
      </p:sp>
      <p:sp>
        <p:nvSpPr>
          <p:cNvPr id="7171" name="Rectangle 3"/>
          <p:cNvSpPr>
            <a:spLocks noGrp="1" noChangeArrowheads="1"/>
          </p:cNvSpPr>
          <p:nvPr>
            <p:ph idx="1"/>
          </p:nvPr>
        </p:nvSpPr>
        <p:spPr>
          <a:xfrm>
            <a:off x="1371600" y="2362200"/>
            <a:ext cx="7772400" cy="4114800"/>
          </a:xfrm>
        </p:spPr>
        <p:txBody>
          <a:bodyPr/>
          <a:lstStyle/>
          <a:p>
            <a:r>
              <a:rPr lang="pl-PL" altLang="en-US" sz="3600">
                <a:effectLst>
                  <a:outerShdw blurRad="38100" dist="38100" dir="2700000" algn="tl">
                    <a:srgbClr val="C0C0C0"/>
                  </a:outerShdw>
                </a:effectLst>
                <a:latin typeface="Times New Roman" charset="0"/>
              </a:rPr>
              <a:t>urojenia</a:t>
            </a:r>
            <a:endParaRPr lang="en-US" altLang="en-US" sz="3600">
              <a:effectLst>
                <a:outerShdw blurRad="38100" dist="38100" dir="2700000" algn="tl">
                  <a:srgbClr val="C0C0C0"/>
                </a:outerShdw>
              </a:effectLst>
              <a:latin typeface="Times New Roman" charset="0"/>
            </a:endParaRPr>
          </a:p>
          <a:p>
            <a:pPr lvl="1"/>
            <a:r>
              <a:rPr lang="pl-PL" altLang="en-US" sz="3200">
                <a:effectLst>
                  <a:outerShdw blurRad="38100" dist="38100" dir="2700000" algn="tl">
                    <a:srgbClr val="C0C0C0"/>
                  </a:outerShdw>
                </a:effectLst>
                <a:latin typeface="Times New Roman" charset="0"/>
              </a:rPr>
              <a:t>charyzmatyczne</a:t>
            </a:r>
            <a:endParaRPr lang="en-US" altLang="en-US" sz="3200">
              <a:effectLst>
                <a:outerShdw blurRad="38100" dist="38100" dir="2700000" algn="tl">
                  <a:srgbClr val="C0C0C0"/>
                </a:outerShdw>
              </a:effectLst>
              <a:latin typeface="Times New Roman" charset="0"/>
            </a:endParaRPr>
          </a:p>
          <a:p>
            <a:pPr lvl="1"/>
            <a:r>
              <a:rPr lang="pl-PL" altLang="en-US" sz="3200">
                <a:effectLst>
                  <a:outerShdw blurRad="38100" dist="38100" dir="2700000" algn="tl">
                    <a:srgbClr val="C0C0C0"/>
                  </a:outerShdw>
                </a:effectLst>
                <a:latin typeface="Times New Roman" charset="0"/>
              </a:rPr>
              <a:t>kontroli</a:t>
            </a:r>
            <a:endParaRPr lang="en-US" altLang="en-US" sz="3200">
              <a:effectLst>
                <a:outerShdw blurRad="38100" dist="38100" dir="2700000" algn="tl">
                  <a:srgbClr val="C0C0C0"/>
                </a:outerShdw>
              </a:effectLst>
              <a:latin typeface="Times New Roman" charset="0"/>
            </a:endParaRPr>
          </a:p>
          <a:p>
            <a:pPr lvl="1"/>
            <a:r>
              <a:rPr lang="pl-PL" altLang="en-US" sz="3200">
                <a:effectLst>
                  <a:outerShdw blurRad="38100" dist="38100" dir="2700000" algn="tl">
                    <a:srgbClr val="C0C0C0"/>
                  </a:outerShdw>
                </a:effectLst>
                <a:latin typeface="Times New Roman" charset="0"/>
              </a:rPr>
              <a:t>prześladowcze</a:t>
            </a:r>
            <a:endParaRPr lang="en-US" altLang="en-US" sz="3200">
              <a:effectLst>
                <a:outerShdw blurRad="38100" dist="38100" dir="2700000" algn="tl">
                  <a:srgbClr val="C0C0C0"/>
                </a:outerShdw>
              </a:effectLst>
              <a:latin typeface="Times New Roman" charset="0"/>
            </a:endParaRPr>
          </a:p>
          <a:p>
            <a:pPr lvl="1"/>
            <a:r>
              <a:rPr lang="pl-PL" altLang="en-US" sz="3200">
                <a:effectLst>
                  <a:outerShdw blurRad="38100" dist="38100" dir="2700000" algn="tl">
                    <a:srgbClr val="C0C0C0"/>
                  </a:outerShdw>
                </a:effectLst>
                <a:latin typeface="Times New Roman" charset="0"/>
              </a:rPr>
              <a:t>odnoszące</a:t>
            </a:r>
            <a:endParaRPr lang="en-US" altLang="en-US" sz="320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36D5ECDF-7B00-447C-A306-33400FD408ED}" type="slidenum">
              <a:rPr lang="pl-PL"/>
              <a:pPr/>
              <a:t>7</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7171">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7171">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7171">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7171">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7171">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defRPr/>
            </a:pPr>
            <a:r>
              <a:rPr lang="pl-PL" i="1" err="1" smtClean="0"/>
              <a:t>Self-disorder</a:t>
            </a:r>
            <a:r>
              <a:rPr lang="pl-PL" i="1" smtClean="0"/>
              <a:t> </a:t>
            </a:r>
            <a:r>
              <a:rPr lang="pl-PL" i="1" err="1" smtClean="0"/>
              <a:t>scale</a:t>
            </a:r>
            <a:r>
              <a:rPr lang="pl-PL" i="1" smtClean="0"/>
              <a:t> </a:t>
            </a:r>
            <a:r>
              <a:rPr lang="pl-PL" smtClean="0"/>
              <a:t>– objawy deficytów poznawczych</a:t>
            </a:r>
            <a:endParaRPr lang="pl-PL"/>
          </a:p>
        </p:txBody>
      </p:sp>
      <p:sp>
        <p:nvSpPr>
          <p:cNvPr id="45059" name="Symbol zastępczy zawartości 2"/>
          <p:cNvSpPr>
            <a:spLocks noGrp="1"/>
          </p:cNvSpPr>
          <p:nvPr>
            <p:ph idx="1"/>
          </p:nvPr>
        </p:nvSpPr>
        <p:spPr/>
        <p:txBody>
          <a:bodyPr/>
          <a:lstStyle/>
          <a:p>
            <a:r>
              <a:rPr lang="pl-PL" sz="4000" smtClean="0"/>
              <a:t>5. uczucie oszołomienia</a:t>
            </a:r>
          </a:p>
          <a:p>
            <a:r>
              <a:rPr lang="pl-PL" sz="4000" smtClean="0"/>
              <a:t>6. hyperrefleksyjność</a:t>
            </a:r>
          </a:p>
          <a:p>
            <a:r>
              <a:rPr lang="pl-PL" sz="4000" smtClean="0"/>
              <a:t>9. blokowanie myśli</a:t>
            </a:r>
          </a:p>
          <a:p>
            <a:r>
              <a:rPr lang="pl-PL" sz="4000" smtClean="0"/>
              <a:t>10. pustka myślowa</a:t>
            </a:r>
          </a:p>
          <a:p>
            <a:r>
              <a:rPr lang="pl-PL" sz="4000" smtClean="0"/>
              <a:t>16. natłok myśli</a:t>
            </a:r>
          </a:p>
          <a:p>
            <a:endParaRPr lang="pl-PL" smtClean="0"/>
          </a:p>
        </p:txBody>
      </p:sp>
      <p:sp>
        <p:nvSpPr>
          <p:cNvPr id="4" name="Symbol zastępczy stopki 3"/>
          <p:cNvSpPr>
            <a:spLocks noGrp="1"/>
          </p:cNvSpPr>
          <p:nvPr>
            <p:ph type="ftr" sz="quarter" idx="11"/>
          </p:nvPr>
        </p:nvSpPr>
        <p:spPr/>
        <p:txBody>
          <a:bodyPr/>
          <a:lstStyle/>
          <a:p>
            <a:pPr>
              <a:defRPr/>
            </a:pPr>
            <a:r>
              <a:rPr lang="pl-PL" smtClean="0"/>
              <a:t>Raballo i in. 2009</a:t>
            </a:r>
            <a:endParaRPr lang="pl-PL"/>
          </a:p>
        </p:txBody>
      </p:sp>
    </p:spTree>
    <p:extLst>
      <p:ext uri="{BB962C8B-B14F-4D97-AF65-F5344CB8AC3E}">
        <p14:creationId xmlns:p14="http://schemas.microsoft.com/office/powerpoint/2010/main" val="1166011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sz="3600" err="1" smtClean="0"/>
              <a:t>Comprehensive</a:t>
            </a:r>
            <a:r>
              <a:rPr lang="pl-PL" sz="3600" smtClean="0"/>
              <a:t> </a:t>
            </a:r>
            <a:r>
              <a:rPr lang="pl-PL" sz="3600" err="1" smtClean="0"/>
              <a:t>Assessment</a:t>
            </a:r>
            <a:r>
              <a:rPr lang="pl-PL" sz="3600" smtClean="0"/>
              <a:t> of </a:t>
            </a:r>
            <a:r>
              <a:rPr lang="pl-PL" sz="3600" err="1" smtClean="0"/>
              <a:t>at</a:t>
            </a:r>
            <a:r>
              <a:rPr lang="pl-PL" sz="3600" smtClean="0"/>
              <a:t> </a:t>
            </a:r>
            <a:r>
              <a:rPr lang="pl-PL" sz="3600" err="1" smtClean="0"/>
              <a:t>Risk</a:t>
            </a:r>
            <a:r>
              <a:rPr lang="pl-PL" sz="3600" smtClean="0"/>
              <a:t> </a:t>
            </a:r>
            <a:r>
              <a:rPr lang="pl-PL" sz="3600" err="1" smtClean="0"/>
              <a:t>Mental</a:t>
            </a:r>
            <a:r>
              <a:rPr lang="pl-PL" sz="3600" smtClean="0"/>
              <a:t> </a:t>
            </a:r>
            <a:r>
              <a:rPr lang="pl-PL" sz="3600" err="1" smtClean="0"/>
              <a:t>States</a:t>
            </a:r>
            <a:r>
              <a:rPr lang="pl-PL" sz="3600" smtClean="0"/>
              <a:t> – dezorganizacja mowy</a:t>
            </a:r>
            <a:endParaRPr lang="pl-PL" sz="3600"/>
          </a:p>
        </p:txBody>
      </p:sp>
      <p:sp>
        <p:nvSpPr>
          <p:cNvPr id="3" name="Symbol zastępczy zawartości 2"/>
          <p:cNvSpPr>
            <a:spLocks noGrp="1"/>
          </p:cNvSpPr>
          <p:nvPr>
            <p:ph idx="1"/>
          </p:nvPr>
        </p:nvSpPr>
        <p:spPr/>
        <p:txBody>
          <a:bodyPr>
            <a:normAutofit/>
          </a:bodyPr>
          <a:lstStyle/>
          <a:p>
            <a:pPr marL="514350" indent="-514350">
              <a:buFont typeface="Candara" pitchFamily="34" charset="0"/>
              <a:buAutoNum type="arabicPeriod" startAt="3"/>
            </a:pPr>
            <a:r>
              <a:rPr lang="pl-PL" b="1" smtClean="0">
                <a:effectLst>
                  <a:outerShdw blurRad="38100" dist="38100" dir="2700000" algn="tl">
                    <a:srgbClr val="C0C0C0"/>
                  </a:outerShdw>
                </a:effectLst>
              </a:rPr>
              <a:t>Poziom umiarkowanych zaburzeń </a:t>
            </a:r>
            <a:r>
              <a:rPr lang="pl-PL" smtClean="0"/>
              <a:t>– wypowiedzi nieco dziwaczne, drobiazgowe, częściowo z utratą celu; </a:t>
            </a:r>
            <a:r>
              <a:rPr lang="pl-PL" u="sng" smtClean="0"/>
              <a:t>kłopoty w zrozumieniu adresowanych do chorego tekstów</a:t>
            </a:r>
            <a:r>
              <a:rPr lang="pl-PL" smtClean="0"/>
              <a:t>.</a:t>
            </a:r>
          </a:p>
          <a:p>
            <a:pPr marL="514350" indent="-514350">
              <a:buFont typeface="Candara" pitchFamily="34" charset="0"/>
              <a:buAutoNum type="arabicPeriod" startAt="3"/>
            </a:pPr>
            <a:r>
              <a:rPr lang="pl-PL" b="1" smtClean="0">
                <a:effectLst>
                  <a:outerShdw blurRad="38100" dist="38100" dir="2700000" algn="tl">
                    <a:srgbClr val="C0C0C0"/>
                  </a:outerShdw>
                </a:effectLst>
              </a:rPr>
              <a:t>Poziom zaburzeń umiarkowanych / ciężkich </a:t>
            </a:r>
            <a:r>
              <a:rPr lang="pl-PL" smtClean="0"/>
              <a:t>– zbaczanie, uskokowość, </a:t>
            </a:r>
            <a:r>
              <a:rPr lang="pl-PL" u="sng" smtClean="0"/>
              <a:t>postępująca frustracja w rozmowie z powodu kłopotów komunikacyjnych</a:t>
            </a:r>
          </a:p>
        </p:txBody>
      </p:sp>
      <p:sp>
        <p:nvSpPr>
          <p:cNvPr id="4" name="Symbol zastępczy stopki 3"/>
          <p:cNvSpPr>
            <a:spLocks noGrp="1"/>
          </p:cNvSpPr>
          <p:nvPr>
            <p:ph type="ftr" sz="quarter" idx="11"/>
          </p:nvPr>
        </p:nvSpPr>
        <p:spPr/>
        <p:txBody>
          <a:bodyPr/>
          <a:lstStyle/>
          <a:p>
            <a:pPr>
              <a:defRPr/>
            </a:pPr>
            <a:r>
              <a:rPr lang="sv-SE" smtClean="0"/>
              <a:t>Yung i in. 2002; Yung i in. 2004</a:t>
            </a:r>
            <a:endParaRPr lang="pl-PL"/>
          </a:p>
        </p:txBody>
      </p:sp>
    </p:spTree>
    <p:extLst>
      <p:ext uri="{BB962C8B-B14F-4D97-AF65-F5344CB8AC3E}">
        <p14:creationId xmlns:p14="http://schemas.microsoft.com/office/powerpoint/2010/main" val="2220266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14313" y="0"/>
            <a:ext cx="8715375" cy="7478970"/>
          </a:xfrm>
          <a:prstGeom prst="rect">
            <a:avLst/>
          </a:prstGeom>
        </p:spPr>
        <p:txBody>
          <a:bodyPr>
            <a:spAutoFit/>
          </a:bodyPr>
          <a:lstStyle/>
          <a:p>
            <a:pPr>
              <a:defRPr/>
            </a:pPr>
            <a:r>
              <a:rPr lang="pl-PL" sz="3200" i="1" dirty="0">
                <a:effectLst>
                  <a:outerShdw blurRad="38100" dist="38100" dir="2700000" algn="tl">
                    <a:srgbClr val="000000">
                      <a:alpha val="43137"/>
                    </a:srgbClr>
                  </a:outerShdw>
                </a:effectLst>
                <a:latin typeface="Arabic Typesetting" pitchFamily="66" charset="-78"/>
                <a:cs typeface="Arabic Typesetting" pitchFamily="66" charset="-78"/>
              </a:rPr>
              <a:t>jeśli miałbym to tam wyobraźnią szukać to | może po prostu w tych kolorach kryje się jakaś nutka zamazana | a te kobiety są tak piękne że kolory mogą być nawet tak wyblakłe żeby | </a:t>
            </a:r>
            <a:r>
              <a:rPr lang="pl-PL" sz="3200" i="1" dirty="0" err="1">
                <a:effectLst>
                  <a:outerShdw blurRad="38100" dist="38100" dir="2700000" algn="tl">
                    <a:srgbClr val="000000">
                      <a:alpha val="43137"/>
                    </a:srgbClr>
                  </a:outerShdw>
                </a:effectLst>
                <a:latin typeface="Arabic Typesetting" pitchFamily="66" charset="-78"/>
                <a:cs typeface="Arabic Typesetting" pitchFamily="66" charset="-78"/>
              </a:rPr>
              <a:t>żeby</a:t>
            </a:r>
            <a:r>
              <a:rPr lang="pl-PL" sz="3200" i="1" dirty="0">
                <a:effectLst>
                  <a:outerShdw blurRad="38100" dist="38100" dir="2700000" algn="tl">
                    <a:srgbClr val="000000">
                      <a:alpha val="43137"/>
                    </a:srgbClr>
                  </a:outerShdw>
                </a:effectLst>
                <a:latin typeface="Arabic Typesetting" pitchFamily="66" charset="-78"/>
                <a:cs typeface="Arabic Typesetting" pitchFamily="66" charset="-78"/>
              </a:rPr>
              <a:t> dostrzec te piękno w tych kobietach | </a:t>
            </a:r>
            <a:r>
              <a:rPr lang="pl-PL" sz="3200" i="1" u="sng" dirty="0">
                <a:effectLst>
                  <a:outerShdw blurRad="38100" dist="38100" dir="2700000" algn="tl">
                    <a:srgbClr val="000000">
                      <a:alpha val="43137"/>
                    </a:srgbClr>
                  </a:outerShdw>
                </a:effectLst>
                <a:latin typeface="Arabic Typesetting" pitchFamily="66" charset="-78"/>
                <a:cs typeface="Arabic Typesetting" pitchFamily="66" charset="-78"/>
              </a:rPr>
              <a:t>pianino próbuje samo grać | ale tak w taki sposób żeby jej te dłonie tych kobiet tej dziewczyny w sumie wiedziały że są piękne</a:t>
            </a:r>
            <a:r>
              <a:rPr lang="pl-PL" sz="3200" i="1" dirty="0">
                <a:effectLst>
                  <a:outerShdw blurRad="38100" dist="38100" dir="2700000" algn="tl">
                    <a:srgbClr val="000000">
                      <a:alpha val="43137"/>
                    </a:srgbClr>
                  </a:outerShdw>
                </a:effectLst>
                <a:latin typeface="Arabic Typesetting" pitchFamily="66" charset="-78"/>
                <a:cs typeface="Arabic Typesetting" pitchFamily="66" charset="-78"/>
              </a:rPr>
              <a:t> | tutaj coś jakieś kwiatki są ale też chyba na wietrze są bo pianino to wytwarza dźwięki i to niesie trawa niesie w świat tutaj | te piękno muzyki i teraz pytanie w tym obrazie mi się wydaje jest taka czy piękniejsza jest muzyka w tym pianinie czy piękniejsza jest kobieta </a:t>
            </a:r>
            <a:r>
              <a:rPr lang="pl-PL" sz="3200" i="1" dirty="0" err="1">
                <a:effectLst>
                  <a:outerShdw blurRad="38100" dist="38100" dir="2700000" algn="tl">
                    <a:srgbClr val="000000">
                      <a:alpha val="43137"/>
                    </a:srgbClr>
                  </a:outerShdw>
                </a:effectLst>
                <a:latin typeface="Arabic Typesetting" pitchFamily="66" charset="-78"/>
                <a:cs typeface="Arabic Typesetting" pitchFamily="66" charset="-78"/>
              </a:rPr>
              <a:t>dziewcz</a:t>
            </a:r>
            <a:r>
              <a:rPr lang="pl-PL" sz="3200" i="1" dirty="0">
                <a:effectLst>
                  <a:outerShdw blurRad="38100" dist="38100" dir="2700000" algn="tl">
                    <a:srgbClr val="000000">
                      <a:alpha val="43137"/>
                    </a:srgbClr>
                  </a:outerShdw>
                </a:effectLst>
                <a:latin typeface="Arabic Typesetting" pitchFamily="66" charset="-78"/>
                <a:cs typeface="Arabic Typesetting" pitchFamily="66" charset="-78"/>
              </a:rPr>
              <a:t>- czy </a:t>
            </a:r>
            <a:r>
              <a:rPr lang="pl-PL" sz="3200" i="1" dirty="0" err="1">
                <a:effectLst>
                  <a:outerShdw blurRad="38100" dist="38100" dir="2700000" algn="tl">
                    <a:srgbClr val="000000">
                      <a:alpha val="43137"/>
                    </a:srgbClr>
                  </a:outerShdw>
                </a:effectLst>
                <a:latin typeface="Arabic Typesetting" pitchFamily="66" charset="-78"/>
                <a:cs typeface="Arabic Typesetting" pitchFamily="66" charset="-78"/>
              </a:rPr>
              <a:t>czy</a:t>
            </a:r>
            <a:r>
              <a:rPr lang="pl-PL" sz="3200" i="1" dirty="0">
                <a:effectLst>
                  <a:outerShdw blurRad="38100" dist="38100" dir="2700000" algn="tl">
                    <a:srgbClr val="000000">
                      <a:alpha val="43137"/>
                    </a:srgbClr>
                  </a:outerShdw>
                </a:effectLst>
                <a:latin typeface="Arabic Typesetting" pitchFamily="66" charset="-78"/>
                <a:cs typeface="Arabic Typesetting" pitchFamily="66" charset="-78"/>
              </a:rPr>
              <a:t> pianino czy dziewczyna a może ta która właśnie która słucha tą piosenkę jest najpiękniejsza | czyli są trzy </a:t>
            </a:r>
            <a:r>
              <a:rPr lang="pl-PL" sz="3200" i="1" dirty="0" err="1">
                <a:effectLst>
                  <a:outerShdw blurRad="38100" dist="38100" dir="2700000" algn="tl">
                    <a:srgbClr val="000000">
                      <a:alpha val="43137"/>
                    </a:srgbClr>
                  </a:outerShdw>
                </a:effectLst>
                <a:latin typeface="Arabic Typesetting" pitchFamily="66" charset="-78"/>
                <a:cs typeface="Arabic Typesetting" pitchFamily="66" charset="-78"/>
              </a:rPr>
              <a:t>ró</a:t>
            </a:r>
            <a:r>
              <a:rPr lang="pl-PL" sz="3200" i="1" dirty="0">
                <a:effectLst>
                  <a:outerShdw blurRad="38100" dist="38100" dir="2700000" algn="tl">
                    <a:srgbClr val="000000">
                      <a:alpha val="43137"/>
                    </a:srgbClr>
                  </a:outerShdw>
                </a:effectLst>
                <a:latin typeface="Arabic Typesetting" pitchFamily="66" charset="-78"/>
                <a:cs typeface="Arabic Typesetting" pitchFamily="66" charset="-78"/>
              </a:rPr>
              <a:t>- trzy różne pianina piękno muzyki piękno dziewczyny i piękno drugiej dziewczyny i teraz jest zagadka | gdzie kryje się prawda | czy w pięknie czy w muzyce czy może w kolorze | </a:t>
            </a:r>
            <a:r>
              <a:rPr lang="pl-PL" sz="3200" i="1" u="sng" dirty="0">
                <a:effectLst>
                  <a:outerShdw blurRad="38100" dist="38100" dir="2700000" algn="tl">
                    <a:srgbClr val="000000">
                      <a:alpha val="43137"/>
                    </a:srgbClr>
                  </a:outerShdw>
                </a:effectLst>
                <a:latin typeface="Arabic Typesetting" pitchFamily="66" charset="-78"/>
                <a:cs typeface="Arabic Typesetting" pitchFamily="66" charset="-78"/>
              </a:rPr>
              <a:t>a piękno i kolor tak ze sobą współgrają | że te dziewczyny muszą być po prostu piękne nie ma innego wyjścia</a:t>
            </a:r>
            <a:r>
              <a:rPr lang="pl-PL" sz="3200" i="1" dirty="0">
                <a:effectLst>
                  <a:outerShdw blurRad="38100" dist="38100" dir="2700000" algn="tl">
                    <a:srgbClr val="000000">
                      <a:alpha val="43137"/>
                    </a:srgbClr>
                  </a:outerShdw>
                </a:effectLst>
                <a:latin typeface="Arabic Typesetting" pitchFamily="66" charset="-78"/>
                <a:cs typeface="Arabic Typesetting" pitchFamily="66" charset="-78"/>
              </a:rPr>
              <a:t> |</a:t>
            </a:r>
          </a:p>
        </p:txBody>
      </p:sp>
    </p:spTree>
    <p:extLst>
      <p:ext uri="{BB962C8B-B14F-4D97-AF65-F5344CB8AC3E}">
        <p14:creationId xmlns:p14="http://schemas.microsoft.com/office/powerpoint/2010/main" val="313582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defRPr/>
            </a:pPr>
            <a:r>
              <a:rPr lang="pl-PL" smtClean="0"/>
              <a:t>Me, </a:t>
            </a:r>
            <a:r>
              <a:rPr lang="pl-PL" err="1" smtClean="0"/>
              <a:t>Myself</a:t>
            </a:r>
            <a:r>
              <a:rPr lang="pl-PL" smtClean="0"/>
              <a:t> and </a:t>
            </a:r>
            <a:r>
              <a:rPr lang="pl-PL" i="1" err="1" smtClean="0"/>
              <a:t>Them</a:t>
            </a:r>
            <a:r>
              <a:rPr lang="pl-PL" smtClean="0"/>
              <a:t> [Kurt Snyder i in. 2007]</a:t>
            </a:r>
            <a:endParaRPr lang="pl-PL"/>
          </a:p>
        </p:txBody>
      </p:sp>
      <p:sp>
        <p:nvSpPr>
          <p:cNvPr id="48131" name="Symbol zastępczy zawartości 2"/>
          <p:cNvSpPr>
            <a:spLocks noGrp="1"/>
          </p:cNvSpPr>
          <p:nvPr>
            <p:ph idx="1"/>
          </p:nvPr>
        </p:nvSpPr>
        <p:spPr/>
        <p:txBody>
          <a:bodyPr/>
          <a:lstStyle/>
          <a:p>
            <a:r>
              <a:rPr lang="pl-PL" sz="3600" i="1" smtClean="0">
                <a:latin typeface="Gigi" pitchFamily="82" charset="0"/>
              </a:rPr>
              <a:t>Pewnego wieczora poczułem się całkowicie bezradny i kruchy … położyłem się do łóżka  i na kilka tygodni zamarłem w nim w oczekiwaniu na najgorsze</a:t>
            </a:r>
          </a:p>
        </p:txBody>
      </p:sp>
    </p:spTree>
    <p:extLst>
      <p:ext uri="{BB962C8B-B14F-4D97-AF65-F5344CB8AC3E}">
        <p14:creationId xmlns:p14="http://schemas.microsoft.com/office/powerpoint/2010/main" val="2984360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defRPr/>
            </a:pPr>
            <a:r>
              <a:rPr lang="pl-PL" i="1" err="1" smtClean="0"/>
              <a:t>Self-disorder</a:t>
            </a:r>
            <a:r>
              <a:rPr lang="pl-PL" i="1" smtClean="0"/>
              <a:t> </a:t>
            </a:r>
            <a:r>
              <a:rPr lang="pl-PL" i="1" err="1" smtClean="0"/>
              <a:t>scale</a:t>
            </a:r>
            <a:r>
              <a:rPr lang="pl-PL" i="1" smtClean="0"/>
              <a:t> </a:t>
            </a:r>
            <a:r>
              <a:rPr lang="pl-PL" smtClean="0"/>
              <a:t>– objawy zaburzeń emocjonalnych</a:t>
            </a:r>
            <a:endParaRPr lang="pl-PL"/>
          </a:p>
        </p:txBody>
      </p:sp>
      <p:sp>
        <p:nvSpPr>
          <p:cNvPr id="49155" name="Symbol zastępczy zawartości 2"/>
          <p:cNvSpPr>
            <a:spLocks noGrp="1"/>
          </p:cNvSpPr>
          <p:nvPr>
            <p:ph idx="1"/>
          </p:nvPr>
        </p:nvSpPr>
        <p:spPr/>
        <p:txBody>
          <a:bodyPr/>
          <a:lstStyle/>
          <a:p>
            <a:r>
              <a:rPr lang="pl-PL" sz="4000" smtClean="0"/>
              <a:t>7. zobojętnienie</a:t>
            </a:r>
          </a:p>
          <a:p>
            <a:r>
              <a:rPr lang="pl-PL" sz="4000" smtClean="0"/>
              <a:t>13. anhedonia </a:t>
            </a:r>
          </a:p>
          <a:p>
            <a:pPr>
              <a:buFont typeface="Wingdings 2" pitchFamily="18" charset="2"/>
              <a:buNone/>
            </a:pPr>
            <a:endParaRPr lang="pl-PL" smtClean="0"/>
          </a:p>
        </p:txBody>
      </p:sp>
      <p:sp>
        <p:nvSpPr>
          <p:cNvPr id="4" name="Symbol zastępczy stopki 3"/>
          <p:cNvSpPr>
            <a:spLocks noGrp="1"/>
          </p:cNvSpPr>
          <p:nvPr>
            <p:ph type="ftr" sz="quarter" idx="11"/>
          </p:nvPr>
        </p:nvSpPr>
        <p:spPr/>
        <p:txBody>
          <a:bodyPr/>
          <a:lstStyle/>
          <a:p>
            <a:pPr>
              <a:defRPr/>
            </a:pPr>
            <a:r>
              <a:rPr lang="pl-PL" smtClean="0"/>
              <a:t>Raballo i in. 2009</a:t>
            </a:r>
            <a:endParaRPr lang="pl-PL"/>
          </a:p>
        </p:txBody>
      </p:sp>
    </p:spTree>
    <p:extLst>
      <p:ext uri="{BB962C8B-B14F-4D97-AF65-F5344CB8AC3E}">
        <p14:creationId xmlns:p14="http://schemas.microsoft.com/office/powerpoint/2010/main" val="3330564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defRPr/>
            </a:pPr>
            <a:r>
              <a:rPr lang="pl-PL" smtClean="0"/>
              <a:t>Me, </a:t>
            </a:r>
            <a:r>
              <a:rPr lang="pl-PL" err="1" smtClean="0"/>
              <a:t>Myself</a:t>
            </a:r>
            <a:r>
              <a:rPr lang="pl-PL" smtClean="0"/>
              <a:t> and </a:t>
            </a:r>
            <a:r>
              <a:rPr lang="pl-PL" i="1" err="1" smtClean="0"/>
              <a:t>Them</a:t>
            </a:r>
            <a:r>
              <a:rPr lang="pl-PL" smtClean="0"/>
              <a:t> [Kurt Snyder i in. 2007]</a:t>
            </a:r>
            <a:endParaRPr lang="pl-PL"/>
          </a:p>
        </p:txBody>
      </p:sp>
      <p:sp>
        <p:nvSpPr>
          <p:cNvPr id="50179" name="Symbol zastępczy zawartości 2"/>
          <p:cNvSpPr>
            <a:spLocks noGrp="1"/>
          </p:cNvSpPr>
          <p:nvPr>
            <p:ph idx="1"/>
          </p:nvPr>
        </p:nvSpPr>
        <p:spPr/>
        <p:txBody>
          <a:bodyPr>
            <a:normAutofit/>
          </a:bodyPr>
          <a:lstStyle/>
          <a:p>
            <a:r>
              <a:rPr lang="pl-PL" i="1" smtClean="0">
                <a:latin typeface="Gigi" pitchFamily="82" charset="0"/>
              </a:rPr>
              <a:t>Już w pierwszym semestrze uświadomiłem sobie, że moje kłopoty w nauce wiążą się z tym, że reguły współczesnej matematyki, którą studiowałem, nie potrafią wyjaśnić zagadki wszechświata … zacząłem wtedy poszukiwać wzoru, który tę zagadkę wyjaśni … byłem tego coraz bliższy, ale wtedy uświadomiłem sobie, że mój umysł jest na podsłuchu … wtedy coraz częściej w okolicach mojego domu zaczęły się pojawiać wozy policyjne … zacząłem barykadować się na noc w moim pokoju bojąc się ataku, gdy usnę</a:t>
            </a:r>
          </a:p>
        </p:txBody>
      </p:sp>
    </p:spTree>
    <p:extLst>
      <p:ext uri="{BB962C8B-B14F-4D97-AF65-F5344CB8AC3E}">
        <p14:creationId xmlns:p14="http://schemas.microsoft.com/office/powerpoint/2010/main" val="1545652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defRPr/>
            </a:pPr>
            <a:r>
              <a:rPr lang="pl-PL" i="1" err="1" smtClean="0"/>
              <a:t>Self-disorder</a:t>
            </a:r>
            <a:r>
              <a:rPr lang="pl-PL" i="1" smtClean="0"/>
              <a:t> </a:t>
            </a:r>
            <a:r>
              <a:rPr lang="pl-PL" i="1" err="1" smtClean="0"/>
              <a:t>scale</a:t>
            </a:r>
            <a:r>
              <a:rPr lang="pl-PL" i="1" smtClean="0"/>
              <a:t> </a:t>
            </a:r>
            <a:r>
              <a:rPr lang="pl-PL" smtClean="0"/>
              <a:t>– objawy zaburzeń psychotycznych</a:t>
            </a:r>
            <a:endParaRPr lang="pl-PL"/>
          </a:p>
        </p:txBody>
      </p:sp>
      <p:sp>
        <p:nvSpPr>
          <p:cNvPr id="51203" name="Symbol zastępczy zawartości 2"/>
          <p:cNvSpPr>
            <a:spLocks noGrp="1"/>
          </p:cNvSpPr>
          <p:nvPr>
            <p:ph idx="1"/>
          </p:nvPr>
        </p:nvSpPr>
        <p:spPr/>
        <p:txBody>
          <a:bodyPr>
            <a:normAutofit fontScale="92500" lnSpcReduction="20000"/>
          </a:bodyPr>
          <a:lstStyle/>
          <a:p>
            <a:r>
              <a:rPr lang="pl-PL" smtClean="0"/>
              <a:t>1. Zaburzenia identyfikacji seksualnej / lęk przed staniem się homoseksualistą</a:t>
            </a:r>
          </a:p>
          <a:p>
            <a:r>
              <a:rPr lang="pl-PL" smtClean="0"/>
              <a:t>2. Lęk przed tym, czy nie jest się istotą pozaziemską</a:t>
            </a:r>
          </a:p>
          <a:p>
            <a:r>
              <a:rPr lang="pl-PL" smtClean="0"/>
              <a:t>8. Lęk przed tym, czy naprawdę się żyje</a:t>
            </a:r>
          </a:p>
          <a:p>
            <a:r>
              <a:rPr lang="pl-PL" smtClean="0"/>
              <a:t>11. Uczucie, że przestaje się istnieć</a:t>
            </a:r>
          </a:p>
          <a:p>
            <a:r>
              <a:rPr lang="pl-PL" smtClean="0"/>
              <a:t>12. Poczucie braku granic z otoczeniem</a:t>
            </a:r>
          </a:p>
          <a:p>
            <a:r>
              <a:rPr lang="pl-PL" smtClean="0"/>
              <a:t>17. Poczucie dziwności myśli</a:t>
            </a:r>
          </a:p>
          <a:p>
            <a:r>
              <a:rPr lang="pl-PL" smtClean="0"/>
              <a:t>18. Odsłonięcie myśli</a:t>
            </a:r>
          </a:p>
          <a:p>
            <a:r>
              <a:rPr lang="pl-PL" smtClean="0"/>
              <a:t>19. Poczucie zmian w wyglądzie</a:t>
            </a:r>
            <a:endParaRPr lang="pl-PL" sz="4000" smtClean="0"/>
          </a:p>
          <a:p>
            <a:endParaRPr lang="pl-PL" sz="4000" smtClean="0"/>
          </a:p>
          <a:p>
            <a:pPr>
              <a:buFont typeface="Wingdings 2" pitchFamily="18" charset="2"/>
              <a:buNone/>
            </a:pPr>
            <a:endParaRPr lang="pl-PL" smtClean="0"/>
          </a:p>
        </p:txBody>
      </p:sp>
      <p:sp>
        <p:nvSpPr>
          <p:cNvPr id="4" name="Symbol zastępczy stopki 3"/>
          <p:cNvSpPr>
            <a:spLocks noGrp="1"/>
          </p:cNvSpPr>
          <p:nvPr>
            <p:ph type="ftr" sz="quarter" idx="11"/>
          </p:nvPr>
        </p:nvSpPr>
        <p:spPr/>
        <p:txBody>
          <a:bodyPr/>
          <a:lstStyle/>
          <a:p>
            <a:pPr>
              <a:defRPr/>
            </a:pPr>
            <a:r>
              <a:rPr lang="pl-PL" smtClean="0"/>
              <a:t>Raballo i in. 2009</a:t>
            </a:r>
            <a:endParaRPr lang="pl-PL"/>
          </a:p>
        </p:txBody>
      </p:sp>
    </p:spTree>
    <p:extLst>
      <p:ext uri="{BB962C8B-B14F-4D97-AF65-F5344CB8AC3E}">
        <p14:creationId xmlns:p14="http://schemas.microsoft.com/office/powerpoint/2010/main" val="3031777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500034" y="-214338"/>
            <a:ext cx="8229600" cy="1219200"/>
          </a:xfrm>
        </p:spPr>
        <p:txBody>
          <a:bodyPr/>
          <a:lstStyle/>
          <a:p>
            <a:pPr>
              <a:defRPr/>
            </a:pPr>
            <a:r>
              <a:rPr lang="pl-PL" sz="3200" smtClean="0"/>
              <a:t>Związek przekonań z objawami negatywnymi </a:t>
            </a:r>
            <a:endParaRPr lang="pl-PL" sz="3200"/>
          </a:p>
        </p:txBody>
      </p:sp>
      <p:graphicFrame>
        <p:nvGraphicFramePr>
          <p:cNvPr id="4" name="Symbol zastępczy zawartości 3"/>
          <p:cNvGraphicFramePr>
            <a:graphicFrameLocks noGrp="1"/>
          </p:cNvGraphicFramePr>
          <p:nvPr>
            <p:ph idx="1"/>
          </p:nvPr>
        </p:nvGraphicFramePr>
        <p:xfrm>
          <a:off x="500063" y="1000125"/>
          <a:ext cx="8229600" cy="5092701"/>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898712">
                <a:tc>
                  <a:txBody>
                    <a:bodyPr/>
                    <a:lstStyle/>
                    <a:p>
                      <a:r>
                        <a:rPr lang="pl-PL" sz="1600" dirty="0" smtClean="0"/>
                        <a:t>Przekonania o </a:t>
                      </a:r>
                      <a:endParaRPr lang="pl-PL" sz="1600" dirty="0"/>
                    </a:p>
                  </a:txBody>
                  <a:tcPr marT="45726" marB="45726"/>
                </a:tc>
                <a:tc>
                  <a:txBody>
                    <a:bodyPr/>
                    <a:lstStyle/>
                    <a:p>
                      <a:r>
                        <a:rPr lang="pl-PL" sz="1400" b="0" i="1" dirty="0" smtClean="0">
                          <a:effectLst>
                            <a:outerShdw blurRad="38100" dist="38100" dir="2700000" algn="tl">
                              <a:srgbClr val="000000">
                                <a:alpha val="43137"/>
                              </a:srgbClr>
                            </a:outerShdw>
                          </a:effectLst>
                        </a:rPr>
                        <a:t>Niskiej skuteczności</a:t>
                      </a:r>
                      <a:endParaRPr lang="pl-PL" sz="1400" b="0" i="1" dirty="0">
                        <a:effectLst>
                          <a:outerShdw blurRad="38100" dist="38100" dir="2700000" algn="tl">
                            <a:srgbClr val="000000">
                              <a:alpha val="43137"/>
                            </a:srgbClr>
                          </a:outerShdw>
                        </a:effectLst>
                      </a:endParaRPr>
                    </a:p>
                  </a:txBody>
                  <a:tcPr marT="45726" marB="45726"/>
                </a:tc>
                <a:tc>
                  <a:txBody>
                    <a:bodyPr/>
                    <a:lstStyle/>
                    <a:p>
                      <a:r>
                        <a:rPr lang="pl-PL" sz="1600" i="1" dirty="0" smtClean="0">
                          <a:effectLst>
                            <a:outerShdw blurRad="38100" dist="38100" dir="2700000" algn="tl">
                              <a:srgbClr val="000000">
                                <a:alpha val="43137"/>
                              </a:srgbClr>
                            </a:outerShdw>
                          </a:effectLst>
                        </a:rPr>
                        <a:t>Niskim</a:t>
                      </a:r>
                      <a:r>
                        <a:rPr lang="pl-PL" sz="1600" i="1" baseline="0" dirty="0" smtClean="0">
                          <a:effectLst>
                            <a:outerShdw blurRad="38100" dist="38100" dir="2700000" algn="tl">
                              <a:srgbClr val="000000">
                                <a:alpha val="43137"/>
                              </a:srgbClr>
                            </a:outerShdw>
                          </a:effectLst>
                        </a:rPr>
                        <a:t> odczuwaniu </a:t>
                      </a:r>
                      <a:r>
                        <a:rPr lang="pl-PL" sz="1600" i="1" dirty="0" smtClean="0">
                          <a:effectLst>
                            <a:outerShdw blurRad="38100" dist="38100" dir="2700000" algn="tl">
                              <a:srgbClr val="000000">
                                <a:alpha val="43137"/>
                              </a:srgbClr>
                            </a:outerShdw>
                          </a:effectLst>
                        </a:rPr>
                        <a:t> przyjemności </a:t>
                      </a:r>
                      <a:endParaRPr lang="pl-PL" sz="1600" i="1" dirty="0">
                        <a:effectLst>
                          <a:outerShdw blurRad="38100" dist="38100" dir="2700000" algn="tl">
                            <a:srgbClr val="000000">
                              <a:alpha val="43137"/>
                            </a:srgbClr>
                          </a:outerShdw>
                        </a:effectLst>
                      </a:endParaRPr>
                    </a:p>
                  </a:txBody>
                  <a:tcPr marT="45726" marB="45726"/>
                </a:tc>
                <a:tc>
                  <a:txBody>
                    <a:bodyPr/>
                    <a:lstStyle/>
                    <a:p>
                      <a:r>
                        <a:rPr lang="pl-PL" sz="1600" i="1" dirty="0" smtClean="0">
                          <a:effectLst>
                            <a:outerShdw blurRad="38100" dist="38100" dir="2700000" algn="tl">
                              <a:srgbClr val="000000">
                                <a:alpha val="43137"/>
                              </a:srgbClr>
                            </a:outerShdw>
                          </a:effectLst>
                        </a:rPr>
                        <a:t>Niskiej akceptacji </a:t>
                      </a:r>
                      <a:endParaRPr lang="pl-PL" sz="1600" i="1" dirty="0">
                        <a:effectLst>
                          <a:outerShdw blurRad="38100" dist="38100" dir="2700000" algn="tl">
                            <a:srgbClr val="000000">
                              <a:alpha val="43137"/>
                            </a:srgbClr>
                          </a:outerShdw>
                        </a:effectLst>
                      </a:endParaRPr>
                    </a:p>
                  </a:txBody>
                  <a:tcPr marT="45726" marB="45726"/>
                </a:tc>
                <a:tc>
                  <a:txBody>
                    <a:bodyPr/>
                    <a:lstStyle/>
                    <a:p>
                      <a:r>
                        <a:rPr lang="pl-PL" sz="1400" b="0" i="1" dirty="0" smtClean="0">
                          <a:effectLst>
                            <a:outerShdw blurRad="38100" dist="38100" dir="2700000" algn="tl">
                              <a:srgbClr val="000000">
                                <a:alpha val="43137"/>
                              </a:srgbClr>
                            </a:outerShdw>
                          </a:effectLst>
                        </a:rPr>
                        <a:t>Niskich zasobach  własnych</a:t>
                      </a:r>
                      <a:endParaRPr lang="pl-PL" sz="1400" b="0" i="1" dirty="0">
                        <a:effectLst>
                          <a:outerShdw blurRad="38100" dist="38100" dir="2700000" algn="tl">
                            <a:srgbClr val="000000">
                              <a:alpha val="43137"/>
                            </a:srgbClr>
                          </a:outerShdw>
                        </a:effectLst>
                      </a:endParaRPr>
                    </a:p>
                  </a:txBody>
                  <a:tcPr marT="45726" marB="45726"/>
                </a:tc>
              </a:tr>
              <a:tr h="1497853">
                <a:tc>
                  <a:txBody>
                    <a:bodyPr/>
                    <a:lstStyle/>
                    <a:p>
                      <a:r>
                        <a:rPr lang="pl-PL" sz="1600" dirty="0" smtClean="0"/>
                        <a:t>Płaski afekt</a:t>
                      </a:r>
                      <a:endParaRPr lang="pl-PL" sz="1600" dirty="0"/>
                    </a:p>
                  </a:txBody>
                  <a:tcPr marT="45726" marB="45726"/>
                </a:tc>
                <a:tc>
                  <a:txBody>
                    <a:bodyPr/>
                    <a:lstStyle/>
                    <a:p>
                      <a:r>
                        <a:rPr lang="pl-PL" sz="1400" b="0" i="1" dirty="0" smtClean="0">
                          <a:effectLst>
                            <a:outerShdw blurRad="38100" dist="38100" dir="2700000" algn="tl">
                              <a:srgbClr val="000000">
                                <a:alpha val="43137"/>
                              </a:srgbClr>
                            </a:outerShdw>
                          </a:effectLst>
                        </a:rPr>
                        <a:t>Jeśli pokaże swoje uczucia będzie to odebrane jako coś niewłaściwego</a:t>
                      </a:r>
                      <a:endParaRPr lang="pl-PL" sz="1400" b="0" i="1" dirty="0">
                        <a:effectLst>
                          <a:outerShdw blurRad="38100" dist="38100" dir="2700000" algn="tl">
                            <a:srgbClr val="000000">
                              <a:alpha val="43137"/>
                            </a:srgbClr>
                          </a:outerShdw>
                        </a:effectLst>
                      </a:endParaRPr>
                    </a:p>
                  </a:txBody>
                  <a:tcPr marT="45726" marB="45726"/>
                </a:tc>
                <a:tc>
                  <a:txBody>
                    <a:bodyPr/>
                    <a:lstStyle/>
                    <a:p>
                      <a:r>
                        <a:rPr lang="pl-PL" sz="1600" i="1" dirty="0" smtClean="0">
                          <a:effectLst>
                            <a:outerShdw blurRad="38100" dist="38100" dir="2700000" algn="tl">
                              <a:srgbClr val="000000">
                                <a:alpha val="43137"/>
                              </a:srgbClr>
                            </a:outerShdw>
                          </a:effectLst>
                        </a:rPr>
                        <a:t>Nie czuję tego jak dawniej </a:t>
                      </a:r>
                      <a:endParaRPr lang="pl-PL" sz="1600" i="1" dirty="0">
                        <a:effectLst>
                          <a:outerShdw blurRad="38100" dist="38100" dir="2700000" algn="tl">
                            <a:srgbClr val="000000">
                              <a:alpha val="43137"/>
                            </a:srgbClr>
                          </a:outerShdw>
                        </a:effectLst>
                      </a:endParaRPr>
                    </a:p>
                  </a:txBody>
                  <a:tcPr marT="45726" marB="45726"/>
                </a:tc>
                <a:tc>
                  <a:txBody>
                    <a:bodyPr/>
                    <a:lstStyle/>
                    <a:p>
                      <a:r>
                        <a:rPr lang="pl-PL" sz="1600" i="1" dirty="0" smtClean="0">
                          <a:effectLst>
                            <a:outerShdw blurRad="38100" dist="38100" dir="2700000" algn="tl">
                              <a:srgbClr val="000000">
                                <a:alpha val="43137"/>
                              </a:srgbClr>
                            </a:outerShdw>
                          </a:effectLst>
                        </a:rPr>
                        <a:t>Moja twarz nie wyraża żadnych emocji </a:t>
                      </a:r>
                      <a:endParaRPr lang="pl-PL" sz="1600" i="1" dirty="0">
                        <a:effectLst>
                          <a:outerShdw blurRad="38100" dist="38100" dir="2700000" algn="tl">
                            <a:srgbClr val="000000">
                              <a:alpha val="43137"/>
                            </a:srgbClr>
                          </a:outerShdw>
                        </a:effectLst>
                      </a:endParaRPr>
                    </a:p>
                  </a:txBody>
                  <a:tcPr marT="45726" marB="45726"/>
                </a:tc>
                <a:tc>
                  <a:txBody>
                    <a:bodyPr/>
                    <a:lstStyle/>
                    <a:p>
                      <a:r>
                        <a:rPr lang="pl-PL" sz="1400" b="0" i="1" dirty="0" smtClean="0">
                          <a:effectLst>
                            <a:outerShdw blurRad="38100" dist="38100" dir="2700000" algn="tl">
                              <a:srgbClr val="000000">
                                <a:alpha val="43137"/>
                              </a:srgbClr>
                            </a:outerShdw>
                          </a:effectLst>
                        </a:rPr>
                        <a:t>Już nie potrafię wyrażać swoich emocji </a:t>
                      </a:r>
                      <a:endParaRPr lang="pl-PL" sz="1400" b="0" i="1" dirty="0">
                        <a:effectLst>
                          <a:outerShdw blurRad="38100" dist="38100" dir="2700000" algn="tl">
                            <a:srgbClr val="000000">
                              <a:alpha val="43137"/>
                            </a:srgbClr>
                          </a:outerShdw>
                        </a:effectLst>
                      </a:endParaRPr>
                    </a:p>
                  </a:txBody>
                  <a:tcPr marT="45726" marB="45726"/>
                </a:tc>
              </a:tr>
              <a:tr h="1431282">
                <a:tc>
                  <a:txBody>
                    <a:bodyPr/>
                    <a:lstStyle/>
                    <a:p>
                      <a:r>
                        <a:rPr lang="pl-PL" sz="1600" dirty="0" err="1" smtClean="0"/>
                        <a:t>Alogia</a:t>
                      </a:r>
                      <a:endParaRPr lang="pl-PL" sz="1600" dirty="0"/>
                    </a:p>
                  </a:txBody>
                  <a:tcPr marT="45726" marB="45726"/>
                </a:tc>
                <a:tc>
                  <a:txBody>
                    <a:bodyPr/>
                    <a:lstStyle/>
                    <a:p>
                      <a:r>
                        <a:rPr lang="pl-PL" sz="1400" b="0" i="1" dirty="0" smtClean="0">
                          <a:effectLst>
                            <a:outerShdw blurRad="38100" dist="38100" dir="2700000" algn="tl">
                              <a:srgbClr val="000000">
                                <a:alpha val="43137"/>
                              </a:srgbClr>
                            </a:outerShdw>
                          </a:effectLst>
                        </a:rPr>
                        <a:t>Nie potrafię znaleźć właściwych słów aby wyrazić</a:t>
                      </a:r>
                      <a:r>
                        <a:rPr lang="pl-PL" sz="1400" b="0" i="1" baseline="0" dirty="0" smtClean="0">
                          <a:effectLst>
                            <a:outerShdw blurRad="38100" dist="38100" dir="2700000" algn="tl">
                              <a:srgbClr val="000000">
                                <a:alpha val="43137"/>
                              </a:srgbClr>
                            </a:outerShdw>
                          </a:effectLst>
                        </a:rPr>
                        <a:t> siebie </a:t>
                      </a:r>
                      <a:endParaRPr lang="pl-PL" sz="1400" b="0" i="1" dirty="0">
                        <a:effectLst>
                          <a:outerShdw blurRad="38100" dist="38100" dir="2700000" algn="tl">
                            <a:srgbClr val="000000">
                              <a:alpha val="43137"/>
                            </a:srgbClr>
                          </a:outerShdw>
                        </a:effectLst>
                      </a:endParaRPr>
                    </a:p>
                  </a:txBody>
                  <a:tcPr marT="45726" marB="45726"/>
                </a:tc>
                <a:tc>
                  <a:txBody>
                    <a:bodyPr/>
                    <a:lstStyle/>
                    <a:p>
                      <a:r>
                        <a:rPr lang="pl-PL" sz="1600" i="1" dirty="0" smtClean="0">
                          <a:effectLst>
                            <a:outerShdw blurRad="38100" dist="38100" dir="2700000" algn="tl">
                              <a:srgbClr val="000000">
                                <a:alpha val="43137"/>
                              </a:srgbClr>
                            </a:outerShdw>
                          </a:effectLst>
                        </a:rPr>
                        <a:t>Zajmuje mi dużo czasu, żeby po kolei o wszystkim powiedzieć </a:t>
                      </a:r>
                      <a:endParaRPr lang="pl-PL" sz="1600" i="1" dirty="0">
                        <a:effectLst>
                          <a:outerShdw blurRad="38100" dist="38100" dir="2700000" algn="tl">
                            <a:srgbClr val="000000">
                              <a:alpha val="43137"/>
                            </a:srgbClr>
                          </a:outerShdw>
                        </a:effectLst>
                      </a:endParaRPr>
                    </a:p>
                  </a:txBody>
                  <a:tcPr marT="45726" marB="45726"/>
                </a:tc>
                <a:tc>
                  <a:txBody>
                    <a:bodyPr/>
                    <a:lstStyle/>
                    <a:p>
                      <a:r>
                        <a:rPr lang="pl-PL" sz="1600" i="1" dirty="0" smtClean="0">
                          <a:effectLst>
                            <a:outerShdw blurRad="38100" dist="38100" dir="2700000" algn="tl">
                              <a:srgbClr val="000000">
                                <a:alpha val="43137"/>
                              </a:srgbClr>
                            </a:outerShdw>
                          </a:effectLst>
                        </a:rPr>
                        <a:t>To co powiem będzie głupie i dziwne </a:t>
                      </a:r>
                      <a:endParaRPr lang="pl-PL" sz="1600" i="1" dirty="0">
                        <a:effectLst>
                          <a:outerShdw blurRad="38100" dist="38100" dir="2700000" algn="tl">
                            <a:srgbClr val="000000">
                              <a:alpha val="43137"/>
                            </a:srgbClr>
                          </a:outerShdw>
                        </a:effectLst>
                      </a:endParaRPr>
                    </a:p>
                  </a:txBody>
                  <a:tcPr marT="45726" marB="45726"/>
                </a:tc>
                <a:tc>
                  <a:txBody>
                    <a:bodyPr/>
                    <a:lstStyle/>
                    <a:p>
                      <a:r>
                        <a:rPr lang="pl-PL" sz="1400" b="0" i="1" dirty="0" smtClean="0">
                          <a:effectLst>
                            <a:outerShdw blurRad="38100" dist="38100" dir="2700000" algn="tl">
                              <a:srgbClr val="000000">
                                <a:alpha val="43137"/>
                              </a:srgbClr>
                            </a:outerShdw>
                          </a:effectLst>
                        </a:rPr>
                        <a:t>Trudno</a:t>
                      </a:r>
                      <a:r>
                        <a:rPr lang="pl-PL" sz="1400" b="0" i="1" baseline="0" dirty="0" smtClean="0">
                          <a:effectLst>
                            <a:outerShdw blurRad="38100" dist="38100" dir="2700000" algn="tl">
                              <a:srgbClr val="000000">
                                <a:alpha val="43137"/>
                              </a:srgbClr>
                            </a:outerShdw>
                          </a:effectLst>
                        </a:rPr>
                        <a:t> jest mi zmusić się do mówienia </a:t>
                      </a:r>
                      <a:endParaRPr lang="pl-PL" sz="1400" b="0" i="1" dirty="0">
                        <a:effectLst>
                          <a:outerShdw blurRad="38100" dist="38100" dir="2700000" algn="tl">
                            <a:srgbClr val="000000">
                              <a:alpha val="43137"/>
                            </a:srgbClr>
                          </a:outerShdw>
                        </a:effectLst>
                      </a:endParaRPr>
                    </a:p>
                  </a:txBody>
                  <a:tcPr marT="45726" marB="45726"/>
                </a:tc>
              </a:tr>
              <a:tr h="1264854">
                <a:tc>
                  <a:txBody>
                    <a:bodyPr/>
                    <a:lstStyle/>
                    <a:p>
                      <a:r>
                        <a:rPr lang="pl-PL" sz="1600" dirty="0" err="1" smtClean="0"/>
                        <a:t>Awolicja</a:t>
                      </a:r>
                      <a:r>
                        <a:rPr lang="pl-PL" sz="1600" dirty="0" smtClean="0"/>
                        <a:t> </a:t>
                      </a:r>
                      <a:endParaRPr lang="pl-PL" sz="1600" dirty="0"/>
                    </a:p>
                  </a:txBody>
                  <a:tcPr marT="45726" marB="45726"/>
                </a:tc>
                <a:tc>
                  <a:txBody>
                    <a:bodyPr/>
                    <a:lstStyle/>
                    <a:p>
                      <a:r>
                        <a:rPr lang="pl-PL" sz="1400" b="0" i="1" dirty="0" smtClean="0">
                          <a:effectLst>
                            <a:outerShdw blurRad="38100" dist="38100" dir="2700000" algn="tl">
                              <a:srgbClr val="000000">
                                <a:alpha val="43137"/>
                              </a:srgbClr>
                            </a:outerShdw>
                          </a:effectLst>
                        </a:rPr>
                        <a:t>Nie będę nic robił, żeby innym nie przeszkadzać </a:t>
                      </a:r>
                      <a:endParaRPr lang="pl-PL" sz="1400" b="0" i="1" dirty="0">
                        <a:effectLst>
                          <a:outerShdw blurRad="38100" dist="38100" dir="2700000" algn="tl">
                            <a:srgbClr val="000000">
                              <a:alpha val="43137"/>
                            </a:srgbClr>
                          </a:outerShdw>
                        </a:effectLst>
                      </a:endParaRPr>
                    </a:p>
                  </a:txBody>
                  <a:tcPr marT="45726" marB="45726"/>
                </a:tc>
                <a:tc>
                  <a:txBody>
                    <a:bodyPr/>
                    <a:lstStyle/>
                    <a:p>
                      <a:r>
                        <a:rPr lang="pl-PL" sz="1600" i="1" dirty="0" smtClean="0">
                          <a:effectLst>
                            <a:outerShdw blurRad="38100" dist="38100" dir="2700000" algn="tl">
                              <a:srgbClr val="000000">
                                <a:alpha val="43137"/>
                              </a:srgbClr>
                            </a:outerShdw>
                          </a:effectLst>
                        </a:rPr>
                        <a:t>To jest bardziej kłopotliwe, niż warte zachodu </a:t>
                      </a:r>
                      <a:endParaRPr lang="pl-PL" sz="1600" i="1" dirty="0">
                        <a:effectLst>
                          <a:outerShdw blurRad="38100" dist="38100" dir="2700000" algn="tl">
                            <a:srgbClr val="000000">
                              <a:alpha val="43137"/>
                            </a:srgbClr>
                          </a:outerShdw>
                        </a:effectLst>
                      </a:endParaRPr>
                    </a:p>
                  </a:txBody>
                  <a:tcPr marT="45726" marB="45726"/>
                </a:tc>
                <a:tc>
                  <a:txBody>
                    <a:bodyPr/>
                    <a:lstStyle/>
                    <a:p>
                      <a:r>
                        <a:rPr lang="pl-PL" sz="1600" i="1" dirty="0" smtClean="0">
                          <a:effectLst>
                            <a:outerShdw blurRad="38100" dist="38100" dir="2700000" algn="tl">
                              <a:srgbClr val="000000">
                                <a:alpha val="43137"/>
                              </a:srgbClr>
                            </a:outerShdw>
                          </a:effectLst>
                        </a:rPr>
                        <a:t>Najlepiej w nic się angażować </a:t>
                      </a:r>
                      <a:endParaRPr lang="pl-PL" sz="1600" i="1" dirty="0">
                        <a:effectLst>
                          <a:outerShdw blurRad="38100" dist="38100" dir="2700000" algn="tl">
                            <a:srgbClr val="000000">
                              <a:alpha val="43137"/>
                            </a:srgbClr>
                          </a:outerShdw>
                        </a:effectLst>
                      </a:endParaRPr>
                    </a:p>
                  </a:txBody>
                  <a:tcPr marT="45726" marB="45726"/>
                </a:tc>
                <a:tc>
                  <a:txBody>
                    <a:bodyPr/>
                    <a:lstStyle/>
                    <a:p>
                      <a:r>
                        <a:rPr lang="pl-PL" sz="1400" b="0" i="1" dirty="0" smtClean="0">
                          <a:effectLst>
                            <a:outerShdw blurRad="38100" dist="38100" dir="2700000" algn="tl">
                              <a:srgbClr val="000000">
                                <a:alpha val="43137"/>
                              </a:srgbClr>
                            </a:outerShdw>
                          </a:effectLst>
                        </a:rPr>
                        <a:t>Zrobienie czegokolwiek jest</a:t>
                      </a:r>
                      <a:r>
                        <a:rPr lang="pl-PL" sz="1400" b="0" i="1" baseline="0" dirty="0" smtClean="0">
                          <a:effectLst>
                            <a:outerShdw blurRad="38100" dist="38100" dir="2700000" algn="tl">
                              <a:srgbClr val="000000">
                                <a:alpha val="43137"/>
                              </a:srgbClr>
                            </a:outerShdw>
                          </a:effectLst>
                        </a:rPr>
                        <a:t> dla mnie ogromnym wysiłkiem </a:t>
                      </a:r>
                      <a:endParaRPr lang="pl-PL" sz="1400" b="0" i="1" dirty="0">
                        <a:effectLst>
                          <a:outerShdw blurRad="38100" dist="38100" dir="2700000" algn="tl">
                            <a:srgbClr val="000000">
                              <a:alpha val="43137"/>
                            </a:srgbClr>
                          </a:outerShdw>
                        </a:effectLst>
                      </a:endParaRPr>
                    </a:p>
                  </a:txBody>
                  <a:tcPr marT="45726" marB="45726"/>
                </a:tc>
              </a:tr>
            </a:tbl>
          </a:graphicData>
        </a:graphic>
      </p:graphicFrame>
      <p:sp>
        <p:nvSpPr>
          <p:cNvPr id="5" name="Symbol zastępczy stopki 4"/>
          <p:cNvSpPr>
            <a:spLocks noGrp="1"/>
          </p:cNvSpPr>
          <p:nvPr>
            <p:ph type="ftr" sz="quarter" idx="11"/>
          </p:nvPr>
        </p:nvSpPr>
        <p:spPr>
          <a:xfrm>
            <a:off x="2133600" y="6203950"/>
            <a:ext cx="3581400" cy="384175"/>
          </a:xfrm>
        </p:spPr>
        <p:txBody>
          <a:bodyPr/>
          <a:lstStyle/>
          <a:p>
            <a:pPr>
              <a:defRPr/>
            </a:pPr>
            <a:r>
              <a:rPr lang="pl-PL" smtClean="0"/>
              <a:t>Rector i in. 2005</a:t>
            </a:r>
            <a:endParaRPr lang="pl-PL"/>
          </a:p>
        </p:txBody>
      </p:sp>
    </p:spTree>
    <p:extLst>
      <p:ext uri="{BB962C8B-B14F-4D97-AF65-F5344CB8AC3E}">
        <p14:creationId xmlns:p14="http://schemas.microsoft.com/office/powerpoint/2010/main" val="2629117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p:cNvSpPr>
            <a:spLocks noGrp="1"/>
          </p:cNvSpPr>
          <p:nvPr>
            <p:ph type="title"/>
          </p:nvPr>
        </p:nvSpPr>
        <p:spPr bwMode="auto">
          <a:xfrm>
            <a:off x="467544" y="620688"/>
            <a:ext cx="7467600" cy="647700"/>
          </a:xfrm>
        </p:spPr>
        <p:txBody>
          <a:bodyPr>
            <a:normAutofit fontScale="90000"/>
          </a:bodyPr>
          <a:lstStyle/>
          <a:p>
            <a:pPr eaLnBrk="1" hangingPunct="1">
              <a:defRPr/>
            </a:pPr>
            <a:r>
              <a:rPr lang="pl-PL" smtClean="0">
                <a:solidFill>
                  <a:srgbClr val="FF9000"/>
                </a:solidFill>
              </a:rPr>
              <a:t>BADANIA O KTÓRYCH MUSIMY PAMIĘTAĆ </a:t>
            </a:r>
          </a:p>
        </p:txBody>
      </p:sp>
      <p:sp>
        <p:nvSpPr>
          <p:cNvPr id="54275" name="Symbol zastępczy zawartości 3"/>
          <p:cNvSpPr>
            <a:spLocks noGrp="1"/>
          </p:cNvSpPr>
          <p:nvPr>
            <p:ph sz="quarter" idx="4294967295"/>
          </p:nvPr>
        </p:nvSpPr>
        <p:spPr>
          <a:xfrm>
            <a:off x="0" y="1600200"/>
            <a:ext cx="8229600" cy="4525963"/>
          </a:xfrm>
        </p:spPr>
        <p:txBody>
          <a:bodyPr/>
          <a:lstStyle/>
          <a:p>
            <a:pPr eaLnBrk="1" hangingPunct="1">
              <a:lnSpc>
                <a:spcPct val="80000"/>
              </a:lnSpc>
            </a:pPr>
            <a:r>
              <a:rPr lang="pl-PL" smtClean="0"/>
              <a:t>Badanie toksykologiczne (np. amfetamina)</a:t>
            </a:r>
          </a:p>
          <a:p>
            <a:pPr eaLnBrk="1" hangingPunct="1">
              <a:lnSpc>
                <a:spcPct val="80000"/>
              </a:lnSpc>
            </a:pPr>
            <a:r>
              <a:rPr lang="pl-PL" smtClean="0"/>
              <a:t>Czynność tarczycy</a:t>
            </a:r>
          </a:p>
          <a:p>
            <a:pPr eaLnBrk="1" hangingPunct="1">
              <a:lnSpc>
                <a:spcPct val="80000"/>
              </a:lnSpc>
            </a:pPr>
            <a:r>
              <a:rPr lang="pl-PL" smtClean="0"/>
              <a:t>Ceruloplazmina</a:t>
            </a:r>
          </a:p>
          <a:p>
            <a:pPr eaLnBrk="1" hangingPunct="1">
              <a:lnSpc>
                <a:spcPct val="80000"/>
              </a:lnSpc>
            </a:pPr>
            <a:r>
              <a:rPr lang="pl-PL" smtClean="0"/>
              <a:t>Przeciwciała przeciwjądrowe</a:t>
            </a:r>
          </a:p>
          <a:p>
            <a:pPr lvl="1" eaLnBrk="1" hangingPunct="1">
              <a:lnSpc>
                <a:spcPct val="80000"/>
              </a:lnSpc>
            </a:pPr>
            <a:r>
              <a:rPr lang="pl-PL" sz="2400" smtClean="0"/>
              <a:t>Test ciążowy</a:t>
            </a:r>
          </a:p>
        </p:txBody>
      </p:sp>
    </p:spTree>
    <p:extLst>
      <p:ext uri="{BB962C8B-B14F-4D97-AF65-F5344CB8AC3E}">
        <p14:creationId xmlns:p14="http://schemas.microsoft.com/office/powerpoint/2010/main" val="3919405849"/>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r>
              <a:rPr lang="pl-PL" altLang="en-US">
                <a:effectLst>
                  <a:outerShdw blurRad="38100" dist="38100" dir="2700000" algn="tl">
                    <a:srgbClr val="C0C0C0"/>
                  </a:outerShdw>
                </a:effectLst>
                <a:latin typeface="Times New Roman" charset="0"/>
              </a:rPr>
              <a:t>Etiologia schizofrenii</a:t>
            </a:r>
            <a:endParaRPr lang="en-US" altLang="en-US">
              <a:effectLst>
                <a:outerShdw blurRad="38100" dist="38100" dir="2700000" algn="tl">
                  <a:srgbClr val="C0C0C0"/>
                </a:outerShdw>
              </a:effectLst>
              <a:latin typeface="Times New Roman" charset="0"/>
            </a:endParaRPr>
          </a:p>
        </p:txBody>
      </p:sp>
      <p:sp>
        <p:nvSpPr>
          <p:cNvPr id="27651" name="Rectangle 3"/>
          <p:cNvSpPr>
            <a:spLocks noGrp="1" noChangeArrowheads="1"/>
          </p:cNvSpPr>
          <p:nvPr>
            <p:ph type="subTitle" idx="1"/>
          </p:nvPr>
        </p:nvSpPr>
        <p:spPr/>
        <p:txBody>
          <a:bodyPr/>
          <a:lstStyle/>
          <a:p>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41338"/>
            <a:ext cx="8229600" cy="609600"/>
          </a:xfrm>
        </p:spPr>
        <p:txBody>
          <a:bodyPr>
            <a:normAutofit/>
          </a:bodyPr>
          <a:lstStyle/>
          <a:p>
            <a:r>
              <a:rPr lang="pl-PL" altLang="en-US">
                <a:effectLst>
                  <a:outerShdw blurRad="38100" dist="38100" dir="2700000" algn="tl">
                    <a:srgbClr val="C0C0C0"/>
                  </a:outerShdw>
                </a:effectLst>
                <a:latin typeface="Times New Roman" charset="0"/>
              </a:rPr>
              <a:t>Formalne zaburzenia myślenia</a:t>
            </a:r>
            <a:endParaRPr lang="en-US" altLang="en-US">
              <a:effectLst>
                <a:outerShdw blurRad="38100" dist="38100" dir="2700000" algn="tl">
                  <a:srgbClr val="C0C0C0"/>
                </a:outerShdw>
              </a:effectLst>
              <a:latin typeface="Times New Roman" charset="0"/>
            </a:endParaRPr>
          </a:p>
        </p:txBody>
      </p:sp>
      <p:sp>
        <p:nvSpPr>
          <p:cNvPr id="8195" name="Rectangle 3"/>
          <p:cNvSpPr>
            <a:spLocks noGrp="1" noChangeArrowheads="1"/>
          </p:cNvSpPr>
          <p:nvPr>
            <p:ph idx="1"/>
          </p:nvPr>
        </p:nvSpPr>
        <p:spPr>
          <a:xfrm>
            <a:off x="1371600" y="2286000"/>
            <a:ext cx="7772400" cy="4114800"/>
          </a:xfrm>
        </p:spPr>
        <p:txBody>
          <a:bodyPr/>
          <a:lstStyle/>
          <a:p>
            <a:r>
              <a:rPr lang="pl-PL" altLang="en-US" sz="3600">
                <a:effectLst>
                  <a:outerShdw blurRad="38100" dist="38100" dir="2700000" algn="tl">
                    <a:srgbClr val="C0C0C0"/>
                  </a:outerShdw>
                </a:effectLst>
                <a:latin typeface="Times New Roman" charset="0"/>
              </a:rPr>
              <a:t>Luźne skojarzenia</a:t>
            </a:r>
            <a:endParaRPr lang="en-US" altLang="en-US" sz="3600">
              <a:effectLst>
                <a:outerShdw blurRad="38100" dist="38100" dir="2700000" algn="tl">
                  <a:srgbClr val="C0C0C0"/>
                </a:outerShdw>
              </a:effectLst>
              <a:latin typeface="Times New Roman" charset="0"/>
            </a:endParaRPr>
          </a:p>
          <a:p>
            <a:pPr lvl="2"/>
            <a:r>
              <a:rPr lang="pl-PL" altLang="en-US" sz="3200">
                <a:effectLst>
                  <a:outerShdw blurRad="38100" dist="38100" dir="2700000" algn="tl">
                    <a:srgbClr val="C0C0C0"/>
                  </a:outerShdw>
                </a:effectLst>
                <a:latin typeface="Times New Roman" charset="0"/>
              </a:rPr>
              <a:t>Zbaczanie </a:t>
            </a:r>
            <a:endParaRPr lang="en-US" altLang="en-US" sz="3200">
              <a:effectLst>
                <a:outerShdw blurRad="38100" dist="38100" dir="2700000" algn="tl">
                  <a:srgbClr val="C0C0C0"/>
                </a:outerShdw>
              </a:effectLst>
              <a:latin typeface="Times New Roman" charset="0"/>
            </a:endParaRPr>
          </a:p>
          <a:p>
            <a:pPr lvl="2"/>
            <a:r>
              <a:rPr lang="pl-PL" altLang="en-US" sz="3200">
                <a:effectLst>
                  <a:outerShdw blurRad="38100" dist="38100" dir="2700000" algn="tl">
                    <a:srgbClr val="C0C0C0"/>
                  </a:outerShdw>
                </a:effectLst>
                <a:latin typeface="Times New Roman" charset="0"/>
              </a:rPr>
              <a:t>Ubóstwo treści</a:t>
            </a:r>
            <a:endParaRPr lang="en-US" altLang="en-US" sz="3200">
              <a:effectLst>
                <a:outerShdw blurRad="38100" dist="38100" dir="2700000" algn="tl">
                  <a:srgbClr val="C0C0C0"/>
                </a:outerShdw>
              </a:effectLst>
              <a:latin typeface="Times New Roman" charset="0"/>
            </a:endParaRPr>
          </a:p>
          <a:p>
            <a:pPr lvl="1"/>
            <a:r>
              <a:rPr lang="pl-PL" altLang="en-US" sz="3200">
                <a:effectLst>
                  <a:outerShdw blurRad="38100" dist="38100" dir="2700000" algn="tl">
                    <a:srgbClr val="C0C0C0"/>
                  </a:outerShdw>
                </a:effectLst>
                <a:latin typeface="Times New Roman" charset="0"/>
              </a:rPr>
              <a:t>dźwięczenie</a:t>
            </a:r>
            <a:endParaRPr lang="en-US" altLang="en-US" sz="3200">
              <a:effectLst>
                <a:outerShdw blurRad="38100" dist="38100" dir="2700000" algn="tl">
                  <a:srgbClr val="C0C0C0"/>
                </a:outerShdw>
              </a:effectLst>
              <a:latin typeface="Times New Roman" charset="0"/>
            </a:endParaRPr>
          </a:p>
          <a:p>
            <a:pPr lvl="1"/>
            <a:r>
              <a:rPr lang="pl-PL" altLang="en-US" sz="3200">
                <a:effectLst>
                  <a:outerShdw blurRad="38100" dist="38100" dir="2700000" algn="tl">
                    <a:srgbClr val="C0C0C0"/>
                  </a:outerShdw>
                </a:effectLst>
                <a:latin typeface="Times New Roman" charset="0"/>
              </a:rPr>
              <a:t>neologizmy</a:t>
            </a:r>
            <a:endParaRPr lang="en-US" altLang="en-US" sz="3200">
              <a:effectLst>
                <a:outerShdw blurRad="38100" dist="38100" dir="2700000" algn="tl">
                  <a:srgbClr val="C0C0C0"/>
                </a:outerShdw>
              </a:effectLst>
              <a:latin typeface="Times New Roman" charset="0"/>
            </a:endParaRPr>
          </a:p>
          <a:p>
            <a:pPr lvl="1"/>
            <a:r>
              <a:rPr lang="pl-PL" altLang="en-US" sz="3200">
                <a:effectLst>
                  <a:outerShdw blurRad="38100" dist="38100" dir="2700000" algn="tl">
                    <a:srgbClr val="C0C0C0"/>
                  </a:outerShdw>
                </a:effectLst>
                <a:latin typeface="Times New Roman" charset="0"/>
              </a:rPr>
              <a:t>rozkojarzenie</a:t>
            </a:r>
            <a:endParaRPr lang="en-US" altLang="en-US" sz="3200">
              <a:effectLst>
                <a:outerShdw blurRad="38100" dist="38100" dir="2700000" algn="tl">
                  <a:srgbClr val="C0C0C0"/>
                </a:outerShdw>
              </a:effectLst>
              <a:latin typeface="Times New Roman" charset="0"/>
            </a:endParaRPr>
          </a:p>
          <a:p>
            <a:pPr lvl="1">
              <a:buFont typeface="Wingdings" pitchFamily="2" charset="2"/>
              <a:buNone/>
            </a:pPr>
            <a:endParaRPr lang="en-US" altLang="en-US" sz="320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5D88CE94-BDAC-4D43-A6CC-09866B2D55DD}" type="slidenum">
              <a:rPr lang="pl-PL"/>
              <a:pPr/>
              <a:t>8</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subTnLst>
                                    <p:animClr clrSpc="rgb" dir="cw">
                                      <p:cBhvr override="childStyle">
                                        <p:cTn dur="1" fill="hold" display="0" masterRel="nextClick" afterEffect="1"/>
                                        <p:tgtEl>
                                          <p:spTgt spid="8195">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ox(in)">
                                      <p:cBhvr>
                                        <p:cTn id="12" dur="500"/>
                                        <p:tgtEl>
                                          <p:spTgt spid="8195">
                                            <p:txEl>
                                              <p:pRg st="1" end="1"/>
                                            </p:txEl>
                                          </p:spTgt>
                                        </p:tgtEl>
                                      </p:cBhvr>
                                    </p:animEffect>
                                  </p:childTnLst>
                                  <p:subTnLst>
                                    <p:animClr clrSpc="rgb" dir="cw">
                                      <p:cBhvr override="childStyle">
                                        <p:cTn dur="1" fill="hold" display="0" masterRel="nextClick" afterEffect="1"/>
                                        <p:tgtEl>
                                          <p:spTgt spid="8195">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ox(in)">
                                      <p:cBhvr>
                                        <p:cTn id="17" dur="500"/>
                                        <p:tgtEl>
                                          <p:spTgt spid="8195">
                                            <p:txEl>
                                              <p:pRg st="2" end="2"/>
                                            </p:txEl>
                                          </p:spTgt>
                                        </p:tgtEl>
                                      </p:cBhvr>
                                    </p:animEffect>
                                  </p:childTnLst>
                                  <p:subTnLst>
                                    <p:animClr clrSpc="rgb" dir="cw">
                                      <p:cBhvr override="childStyle">
                                        <p:cTn dur="1" fill="hold" display="0" masterRel="nextClick" afterEffect="1"/>
                                        <p:tgtEl>
                                          <p:spTgt spid="8195">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ox(in)">
                                      <p:cBhvr>
                                        <p:cTn id="22" dur="500"/>
                                        <p:tgtEl>
                                          <p:spTgt spid="8195">
                                            <p:txEl>
                                              <p:pRg st="3" end="3"/>
                                            </p:txEl>
                                          </p:spTgt>
                                        </p:tgtEl>
                                      </p:cBhvr>
                                    </p:animEffect>
                                  </p:childTnLst>
                                  <p:subTnLst>
                                    <p:animClr clrSpc="rgb" dir="cw">
                                      <p:cBhvr override="childStyle">
                                        <p:cTn dur="1" fill="hold" display="0" masterRel="nextClick" afterEffect="1"/>
                                        <p:tgtEl>
                                          <p:spTgt spid="8195">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ox(in)">
                                      <p:cBhvr>
                                        <p:cTn id="27" dur="500"/>
                                        <p:tgtEl>
                                          <p:spTgt spid="8195">
                                            <p:txEl>
                                              <p:pRg st="4" end="4"/>
                                            </p:txEl>
                                          </p:spTgt>
                                        </p:tgtEl>
                                      </p:cBhvr>
                                    </p:animEffect>
                                  </p:childTnLst>
                                  <p:subTnLst>
                                    <p:animClr clrSpc="rgb" dir="cw">
                                      <p:cBhvr override="childStyle">
                                        <p:cTn dur="1" fill="hold" display="0" masterRel="nextClick" afterEffect="1"/>
                                        <p:tgtEl>
                                          <p:spTgt spid="8195">
                                            <p:txEl>
                                              <p:pRg st="4" end="4"/>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box(in)">
                                      <p:cBhvr>
                                        <p:cTn id="32" dur="500"/>
                                        <p:tgtEl>
                                          <p:spTgt spid="8195">
                                            <p:txEl>
                                              <p:pRg st="5" end="5"/>
                                            </p:txEl>
                                          </p:spTgt>
                                        </p:tgtEl>
                                      </p:cBhvr>
                                    </p:animEffect>
                                  </p:childTnLst>
                                  <p:subTnLst>
                                    <p:animClr clrSpc="rgb" dir="cw">
                                      <p:cBhvr override="childStyle">
                                        <p:cTn dur="1" fill="hold" display="0" masterRel="nextClick" afterEffect="1"/>
                                        <p:tgtEl>
                                          <p:spTgt spid="8195">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3"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20688"/>
            <a:ext cx="8229600" cy="850900"/>
          </a:xfrm>
        </p:spPr>
        <p:txBody>
          <a:bodyPr>
            <a:normAutofit/>
          </a:bodyPr>
          <a:lstStyle/>
          <a:p>
            <a:r>
              <a:rPr lang="pl-PL" altLang="en-US" sz="2500">
                <a:effectLst>
                  <a:outerShdw blurRad="38100" dist="38100" dir="2700000" algn="tl">
                    <a:srgbClr val="C0C0C0"/>
                  </a:outerShdw>
                </a:effectLst>
                <a:latin typeface="Times New Roman" charset="0"/>
              </a:rPr>
              <a:t>Czynniki biologiczne – ryzyko zachorowania schizofrenicznego probanda</a:t>
            </a:r>
            <a:endParaRPr lang="en-US" altLang="en-US" sz="2500">
              <a:effectLst>
                <a:outerShdw blurRad="38100" dist="38100" dir="2700000" algn="tl">
                  <a:srgbClr val="C0C0C0"/>
                </a:outerShdw>
              </a:effectLst>
              <a:latin typeface="Times New Roman" charset="0"/>
            </a:endParaRPr>
          </a:p>
        </p:txBody>
      </p:sp>
      <p:sp>
        <p:nvSpPr>
          <p:cNvPr id="33795" name="Rectangle 3"/>
          <p:cNvSpPr>
            <a:spLocks noGrp="1" noChangeArrowheads="1"/>
          </p:cNvSpPr>
          <p:nvPr>
            <p:ph idx="1"/>
          </p:nvPr>
        </p:nvSpPr>
        <p:spPr>
          <a:xfrm>
            <a:off x="428596" y="1643050"/>
            <a:ext cx="8183880" cy="4187952"/>
          </a:xfrm>
        </p:spPr>
        <p:txBody>
          <a:bodyPr/>
          <a:lstStyle/>
          <a:p>
            <a:r>
              <a:rPr lang="pl-PL" altLang="en-US" sz="3600" dirty="0">
                <a:effectLst>
                  <a:outerShdw blurRad="38100" dist="38100" dir="2700000" algn="tl">
                    <a:srgbClr val="C0C0C0"/>
                  </a:outerShdw>
                </a:effectLst>
                <a:latin typeface="Times New Roman" charset="0"/>
              </a:rPr>
              <a:t>Populacja ogólna	</a:t>
            </a:r>
            <a:r>
              <a:rPr lang="en-US" altLang="en-US" sz="3600" dirty="0">
                <a:effectLst>
                  <a:outerShdw blurRad="38100" dist="38100" dir="2700000" algn="tl">
                    <a:srgbClr val="C0C0C0"/>
                  </a:outerShdw>
                </a:effectLst>
                <a:latin typeface="Times New Roman" charset="0"/>
              </a:rPr>
              <a:t>		  1%</a:t>
            </a:r>
          </a:p>
          <a:p>
            <a:r>
              <a:rPr lang="pl-PL" altLang="en-US" sz="3600" dirty="0">
                <a:effectLst>
                  <a:outerShdw blurRad="38100" dist="38100" dir="2700000" algn="tl">
                    <a:srgbClr val="C0C0C0"/>
                  </a:outerShdw>
                </a:effectLst>
                <a:latin typeface="Times New Roman" charset="0"/>
              </a:rPr>
              <a:t>Ciotka 				</a:t>
            </a:r>
            <a:r>
              <a:rPr lang="en-US" altLang="en-US" sz="3600" dirty="0">
                <a:effectLst>
                  <a:outerShdw blurRad="38100" dist="38100" dir="2700000" algn="tl">
                    <a:srgbClr val="C0C0C0"/>
                  </a:outerShdw>
                </a:effectLst>
                <a:latin typeface="Times New Roman" charset="0"/>
              </a:rPr>
              <a:t>	  2%</a:t>
            </a:r>
          </a:p>
          <a:p>
            <a:r>
              <a:rPr lang="pl-PL" altLang="en-US" sz="3600" dirty="0">
                <a:effectLst>
                  <a:outerShdw blurRad="38100" dist="38100" dir="2700000" algn="tl">
                    <a:srgbClr val="C0C0C0"/>
                  </a:outerShdw>
                </a:effectLst>
                <a:latin typeface="Times New Roman" charset="0"/>
              </a:rPr>
              <a:t>Rodzic				</a:t>
            </a:r>
            <a:r>
              <a:rPr lang="en-US" altLang="en-US" sz="3600" dirty="0">
                <a:effectLst>
                  <a:outerShdw blurRad="38100" dist="38100" dir="2700000" algn="tl">
                    <a:srgbClr val="C0C0C0"/>
                  </a:outerShdw>
                </a:effectLst>
                <a:latin typeface="Times New Roman" charset="0"/>
              </a:rPr>
              <a:t>	  6%</a:t>
            </a:r>
          </a:p>
          <a:p>
            <a:r>
              <a:rPr lang="pl-PL" altLang="en-US" sz="3600" dirty="0">
                <a:effectLst>
                  <a:outerShdw blurRad="38100" dist="38100" dir="2700000" algn="tl">
                    <a:srgbClr val="C0C0C0"/>
                  </a:outerShdw>
                </a:effectLst>
                <a:latin typeface="Times New Roman" charset="0"/>
              </a:rPr>
              <a:t>Rodzeństwo 			</a:t>
            </a:r>
            <a:r>
              <a:rPr lang="en-US" altLang="en-US" sz="3600" dirty="0">
                <a:effectLst>
                  <a:outerShdw blurRad="38100" dist="38100" dir="2700000" algn="tl">
                    <a:srgbClr val="C0C0C0"/>
                  </a:outerShdw>
                </a:effectLst>
                <a:latin typeface="Times New Roman" charset="0"/>
              </a:rPr>
              <a:t>	  9%</a:t>
            </a:r>
          </a:p>
          <a:p>
            <a:r>
              <a:rPr lang="pl-PL" altLang="en-US" sz="3600" dirty="0" smtClean="0">
                <a:effectLst>
                  <a:outerShdw blurRad="38100" dist="38100" dir="2700000" algn="tl">
                    <a:srgbClr val="C0C0C0"/>
                  </a:outerShdw>
                </a:effectLst>
                <a:latin typeface="Times New Roman" charset="0"/>
              </a:rPr>
              <a:t>Dziecko </a:t>
            </a:r>
            <a:r>
              <a:rPr lang="pl-PL" altLang="en-US" sz="3600" dirty="0">
                <a:effectLst>
                  <a:outerShdw blurRad="38100" dist="38100" dir="2700000" algn="tl">
                    <a:srgbClr val="C0C0C0"/>
                  </a:outerShdw>
                </a:effectLst>
                <a:latin typeface="Times New Roman" charset="0"/>
              </a:rPr>
              <a:t>dwu </a:t>
            </a:r>
            <a:r>
              <a:rPr lang="pl-PL" altLang="en-US" sz="3600" dirty="0" err="1">
                <a:effectLst>
                  <a:outerShdw blurRad="38100" dist="38100" dir="2700000" algn="tl">
                    <a:srgbClr val="C0C0C0"/>
                  </a:outerShdw>
                </a:effectLst>
                <a:latin typeface="Times New Roman" charset="0"/>
              </a:rPr>
              <a:t>probandów</a:t>
            </a:r>
            <a:r>
              <a:rPr lang="en-US" altLang="en-US" sz="3600" dirty="0">
                <a:effectLst>
                  <a:outerShdw blurRad="38100" dist="38100" dir="2700000" algn="tl">
                    <a:srgbClr val="C0C0C0"/>
                  </a:outerShdw>
                </a:effectLst>
                <a:latin typeface="Times New Roman" charset="0"/>
              </a:rPr>
              <a:t>	46%</a:t>
            </a:r>
          </a:p>
        </p:txBody>
      </p:sp>
      <p:sp>
        <p:nvSpPr>
          <p:cNvPr id="4" name="Symbol zastępczy numeru slajdu 5"/>
          <p:cNvSpPr>
            <a:spLocks noGrp="1"/>
          </p:cNvSpPr>
          <p:nvPr>
            <p:ph type="sldNum" sz="quarter" idx="12"/>
          </p:nvPr>
        </p:nvSpPr>
        <p:spPr/>
        <p:txBody>
          <a:bodyPr/>
          <a:lstStyle/>
          <a:p>
            <a:fld id="{7647F983-AA98-4684-A1E9-44E619342621}" type="slidenum">
              <a:rPr lang="pl-PL"/>
              <a:pPr/>
              <a:t>80</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subTnLst>
                                    <p:animClr clrSpc="rgb" dir="cw">
                                      <p:cBhvr override="childStyle">
                                        <p:cTn dur="1" fill="hold" display="0" masterRel="nextClick" afterEffect="1"/>
                                        <p:tgtEl>
                                          <p:spTgt spid="33795">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subTnLst>
                                    <p:animClr clrSpc="rgb" dir="cw">
                                      <p:cBhvr override="childStyle">
                                        <p:cTn dur="1" fill="hold" display="0" masterRel="nextClick" afterEffect="1"/>
                                        <p:tgtEl>
                                          <p:spTgt spid="33795">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subTnLst>
                                    <p:animClr clrSpc="rgb" dir="cw">
                                      <p:cBhvr override="childStyle">
                                        <p:cTn dur="1" fill="hold" display="0" masterRel="nextClick" afterEffect="1"/>
                                        <p:tgtEl>
                                          <p:spTgt spid="33795">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wipe(left)">
                                      <p:cBhvr>
                                        <p:cTn id="22" dur="500"/>
                                        <p:tgtEl>
                                          <p:spTgt spid="33795">
                                            <p:txEl>
                                              <p:pRg st="3" end="3"/>
                                            </p:txEl>
                                          </p:spTgt>
                                        </p:tgtEl>
                                      </p:cBhvr>
                                    </p:animEffect>
                                  </p:childTnLst>
                                  <p:subTnLst>
                                    <p:animClr clrSpc="rgb" dir="cw">
                                      <p:cBhvr override="childStyle">
                                        <p:cTn dur="1" fill="hold" display="0" masterRel="nextClick" afterEffect="1"/>
                                        <p:tgtEl>
                                          <p:spTgt spid="33795">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wipe(left)">
                                      <p:cBhvr>
                                        <p:cTn id="27" dur="500"/>
                                        <p:tgtEl>
                                          <p:spTgt spid="33795">
                                            <p:txEl>
                                              <p:pRg st="4" end="4"/>
                                            </p:txEl>
                                          </p:spTgt>
                                        </p:tgtEl>
                                      </p:cBhvr>
                                    </p:animEffect>
                                  </p:childTnLst>
                                  <p:subTnLst>
                                    <p:animClr clrSpc="rgb" dir="cw">
                                      <p:cBhvr override="childStyle">
                                        <p:cTn dur="1" fill="hold" display="0" masterRel="nextClick" afterEffect="1"/>
                                        <p:tgtEl>
                                          <p:spTgt spid="33795">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71600" y="495300"/>
            <a:ext cx="7772400" cy="762000"/>
          </a:xfrm>
        </p:spPr>
        <p:txBody>
          <a:bodyPr/>
          <a:lstStyle/>
          <a:p>
            <a:r>
              <a:rPr lang="pl-PL" altLang="en-US">
                <a:effectLst>
                  <a:outerShdw blurRad="38100" dist="38100" dir="2700000" algn="tl">
                    <a:srgbClr val="C0C0C0"/>
                  </a:outerShdw>
                </a:effectLst>
                <a:latin typeface="Times New Roman" charset="0"/>
              </a:rPr>
              <a:t>Badania bliźniąt</a:t>
            </a:r>
            <a:endParaRPr lang="en-US" altLang="en-US">
              <a:effectLst>
                <a:outerShdw blurRad="38100" dist="38100" dir="2700000" algn="tl">
                  <a:srgbClr val="C0C0C0"/>
                </a:outerShdw>
              </a:effectLst>
              <a:latin typeface="Times New Roman" charset="0"/>
            </a:endParaRPr>
          </a:p>
        </p:txBody>
      </p:sp>
      <p:sp>
        <p:nvSpPr>
          <p:cNvPr id="36867" name="Rectangle 3"/>
          <p:cNvSpPr>
            <a:spLocks noGrp="1" noChangeArrowheads="1"/>
          </p:cNvSpPr>
          <p:nvPr>
            <p:ph idx="1"/>
          </p:nvPr>
        </p:nvSpPr>
        <p:spPr>
          <a:xfrm>
            <a:off x="1371600" y="1447800"/>
            <a:ext cx="7772400" cy="4114800"/>
          </a:xfrm>
        </p:spPr>
        <p:txBody>
          <a:bodyPr/>
          <a:lstStyle/>
          <a:p>
            <a:r>
              <a:rPr lang="en-US" altLang="en-US" sz="3600">
                <a:effectLst>
                  <a:outerShdw blurRad="38100" dist="38100" dir="2700000" algn="tl">
                    <a:srgbClr val="C0C0C0"/>
                  </a:outerShdw>
                </a:effectLst>
                <a:latin typeface="Times New Roman" charset="0"/>
              </a:rPr>
              <a:t>Gottesman (1991) </a:t>
            </a:r>
            <a:r>
              <a:rPr lang="pl-PL" altLang="en-US" sz="3600">
                <a:effectLst>
                  <a:outerShdw blurRad="38100" dist="38100" dir="2700000" algn="tl">
                    <a:srgbClr val="C0C0C0"/>
                  </a:outerShdw>
                </a:effectLst>
                <a:latin typeface="Times New Roman" charset="0"/>
              </a:rPr>
              <a:t>przegląd 13 prac</a:t>
            </a:r>
            <a:endParaRPr lang="en-US" altLang="en-US" sz="3600">
              <a:effectLst>
                <a:outerShdw blurRad="38100" dist="38100" dir="2700000" algn="tl">
                  <a:srgbClr val="C0C0C0"/>
                </a:outerShdw>
              </a:effectLst>
              <a:latin typeface="Times New Roman" charset="0"/>
            </a:endParaRPr>
          </a:p>
          <a:p>
            <a:pPr lvl="1"/>
            <a:r>
              <a:rPr lang="en-US" altLang="en-US" sz="3200">
                <a:effectLst>
                  <a:outerShdw blurRad="38100" dist="38100" dir="2700000" algn="tl">
                    <a:srgbClr val="C0C0C0"/>
                  </a:outerShdw>
                </a:effectLst>
                <a:latin typeface="Times New Roman" charset="0"/>
              </a:rPr>
              <a:t>DZ = 17%		MZ = 48%</a:t>
            </a:r>
          </a:p>
          <a:p>
            <a:r>
              <a:rPr lang="en-US" altLang="en-US" sz="3600">
                <a:effectLst>
                  <a:outerShdw blurRad="38100" dist="38100" dir="2700000" algn="tl">
                    <a:srgbClr val="C0C0C0"/>
                  </a:outerShdw>
                </a:effectLst>
                <a:latin typeface="Times New Roman" charset="0"/>
              </a:rPr>
              <a:t>Torrey (1994) </a:t>
            </a:r>
            <a:r>
              <a:rPr lang="pl-PL" altLang="en-US" sz="3600">
                <a:effectLst>
                  <a:outerShdw blurRad="38100" dist="38100" dir="2700000" algn="tl">
                    <a:srgbClr val="C0C0C0"/>
                  </a:outerShdw>
                </a:effectLst>
                <a:latin typeface="Times New Roman" charset="0"/>
              </a:rPr>
              <a:t>przegląd 8 prac</a:t>
            </a:r>
            <a:endParaRPr lang="en-US" altLang="en-US" sz="3600">
              <a:effectLst>
                <a:outerShdw blurRad="38100" dist="38100" dir="2700000" algn="tl">
                  <a:srgbClr val="C0C0C0"/>
                </a:outerShdw>
              </a:effectLst>
              <a:latin typeface="Times New Roman" charset="0"/>
            </a:endParaRPr>
          </a:p>
          <a:p>
            <a:pPr lvl="1"/>
            <a:r>
              <a:rPr lang="en-US" altLang="en-US" sz="3200">
                <a:effectLst>
                  <a:outerShdw blurRad="38100" dist="38100" dir="2700000" algn="tl">
                    <a:srgbClr val="C0C0C0"/>
                  </a:outerShdw>
                </a:effectLst>
                <a:latin typeface="Times New Roman" charset="0"/>
              </a:rPr>
              <a:t>DZ = 6%		MZ = 28%</a:t>
            </a:r>
          </a:p>
          <a:p>
            <a:r>
              <a:rPr lang="pl-PL" altLang="en-US" sz="3600">
                <a:effectLst>
                  <a:outerShdw blurRad="38100" dist="38100" dir="2700000" algn="tl">
                    <a:srgbClr val="C0C0C0"/>
                  </a:outerShdw>
                </a:effectLst>
                <a:latin typeface="Times New Roman" charset="0"/>
              </a:rPr>
              <a:t>Wyższe ryzyko zachorowania, jeśli proband ma ciężki przebieg choroby</a:t>
            </a:r>
            <a:endParaRPr lang="en-US" altLang="en-US" sz="360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0CF42375-34D2-4155-BF83-FACD6F4C6531}" type="slidenum">
              <a:rPr lang="pl-PL"/>
              <a:pPr/>
              <a:t>81</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500" fill="hold"/>
                                        <p:tgtEl>
                                          <p:spTgt spid="36867">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686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6867">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6867">
                                            <p:txEl>
                                              <p:pRg st="0" end="0"/>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36867">
                                            <p:txEl>
                                              <p:pRg st="1" end="1"/>
                                            </p:txEl>
                                          </p:spTgt>
                                        </p:tgtEl>
                                        <p:attrNameLst>
                                          <p:attrName>style.visibility</p:attrName>
                                        </p:attrNameLst>
                                      </p:cBhvr>
                                      <p:to>
                                        <p:strVal val="visible"/>
                                      </p:to>
                                    </p:set>
                                    <p:anim calcmode="lin" valueType="num">
                                      <p:cBhvr>
                                        <p:cTn id="15" dur="500" fill="hold"/>
                                        <p:tgtEl>
                                          <p:spTgt spid="36867">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36867">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6867">
                                            <p:txEl>
                                              <p:pRg st="1" end="1"/>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6867">
                                            <p:txEl>
                                              <p:pRg st="1" end="1"/>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36867">
                                            <p:txEl>
                                              <p:pRg st="2" end="2"/>
                                            </p:txEl>
                                          </p:spTgt>
                                        </p:tgtEl>
                                        <p:attrNameLst>
                                          <p:attrName>style.visibility</p:attrName>
                                        </p:attrNameLst>
                                      </p:cBhvr>
                                      <p:to>
                                        <p:strVal val="visible"/>
                                      </p:to>
                                    </p:set>
                                    <p:anim calcmode="lin" valueType="num">
                                      <p:cBhvr>
                                        <p:cTn id="23" dur="500" fill="hold"/>
                                        <p:tgtEl>
                                          <p:spTgt spid="36867">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36867">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6867">
                                            <p:txEl>
                                              <p:pRg st="2" end="2"/>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6867">
                                            <p:txEl>
                                              <p:pRg st="2" end="2"/>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36867">
                                            <p:txEl>
                                              <p:pRg st="3" end="3"/>
                                            </p:txEl>
                                          </p:spTgt>
                                        </p:tgtEl>
                                        <p:attrNameLst>
                                          <p:attrName>style.visibility</p:attrName>
                                        </p:attrNameLst>
                                      </p:cBhvr>
                                      <p:to>
                                        <p:strVal val="visible"/>
                                      </p:to>
                                    </p:set>
                                    <p:anim calcmode="lin" valueType="num">
                                      <p:cBhvr>
                                        <p:cTn id="31" dur="500" fill="hold"/>
                                        <p:tgtEl>
                                          <p:spTgt spid="36867">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36867">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3686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6867">
                                            <p:txEl>
                                              <p:pRg st="3" end="3"/>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6867">
                                            <p:txEl>
                                              <p:pRg st="3" end="3"/>
                                            </p:txEl>
                                          </p:spTgt>
                                        </p:tgtEl>
                                        <p:attrNameLst>
                                          <p:attrName>ppt_c</p:attrName>
                                        </p:attrNameLst>
                                      </p:cBhvr>
                                      <p:to>
                                        <a:schemeClr val="hlink"/>
                                      </p:to>
                                    </p:animClr>
                                  </p:sub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36867">
                                            <p:txEl>
                                              <p:pRg st="4" end="4"/>
                                            </p:txEl>
                                          </p:spTgt>
                                        </p:tgtEl>
                                        <p:attrNameLst>
                                          <p:attrName>style.visibility</p:attrName>
                                        </p:attrNameLst>
                                      </p:cBhvr>
                                      <p:to>
                                        <p:strVal val="visible"/>
                                      </p:to>
                                    </p:set>
                                    <p:anim calcmode="lin" valueType="num">
                                      <p:cBhvr>
                                        <p:cTn id="39" dur="500" fill="hold"/>
                                        <p:tgtEl>
                                          <p:spTgt spid="36867">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36867">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36867">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6867">
                                            <p:txEl>
                                              <p:pRg st="4" end="4"/>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6867">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2"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541338"/>
            <a:ext cx="8229600" cy="609600"/>
          </a:xfrm>
        </p:spPr>
        <p:txBody>
          <a:bodyPr>
            <a:normAutofit/>
          </a:bodyPr>
          <a:lstStyle/>
          <a:p>
            <a:r>
              <a:rPr lang="pl-PL" altLang="en-US">
                <a:effectLst>
                  <a:outerShdw blurRad="38100" dist="38100" dir="2700000" algn="tl">
                    <a:srgbClr val="C0C0C0"/>
                  </a:outerShdw>
                </a:effectLst>
                <a:latin typeface="Times New Roman" charset="0"/>
              </a:rPr>
              <a:t>Badania adopcyjne</a:t>
            </a:r>
            <a:endParaRPr lang="en-US" altLang="en-US">
              <a:effectLst>
                <a:outerShdw blurRad="38100" dist="38100" dir="2700000" algn="tl">
                  <a:srgbClr val="C0C0C0"/>
                </a:outerShdw>
              </a:effectLst>
              <a:latin typeface="Times New Roman" charset="0"/>
            </a:endParaRPr>
          </a:p>
        </p:txBody>
      </p:sp>
      <p:sp>
        <p:nvSpPr>
          <p:cNvPr id="38915" name="Rectangle 3"/>
          <p:cNvSpPr>
            <a:spLocks noGrp="1" noChangeArrowheads="1"/>
          </p:cNvSpPr>
          <p:nvPr>
            <p:ph idx="1"/>
          </p:nvPr>
        </p:nvSpPr>
        <p:spPr>
          <a:xfrm>
            <a:off x="428596" y="1857364"/>
            <a:ext cx="8183880" cy="4187952"/>
          </a:xfrm>
        </p:spPr>
        <p:txBody>
          <a:bodyPr/>
          <a:lstStyle/>
          <a:p>
            <a:pPr>
              <a:lnSpc>
                <a:spcPct val="90000"/>
              </a:lnSpc>
            </a:pPr>
            <a:r>
              <a:rPr lang="pl-PL" altLang="en-US" dirty="0">
                <a:effectLst>
                  <a:outerShdw blurRad="38100" dist="38100" dir="2700000" algn="tl">
                    <a:srgbClr val="C0C0C0"/>
                  </a:outerShdw>
                </a:effectLst>
                <a:latin typeface="Times New Roman" charset="0"/>
              </a:rPr>
              <a:t>Większe ryzyko zachorowania na schizofrenię, jeśli na schizofrenię chorował krewny biologiczny – w porównaniu z chorym krewnym  adopcyjnym</a:t>
            </a:r>
            <a:endParaRPr lang="en-US" altLang="en-US" dirty="0">
              <a:effectLst>
                <a:outerShdw blurRad="38100" dist="38100" dir="2700000" algn="tl">
                  <a:srgbClr val="C0C0C0"/>
                </a:outerShdw>
              </a:effectLst>
              <a:latin typeface="Times New Roman" charset="0"/>
            </a:endParaRPr>
          </a:p>
          <a:p>
            <a:pPr lvl="1">
              <a:lnSpc>
                <a:spcPct val="90000"/>
              </a:lnSpc>
            </a:pPr>
            <a:r>
              <a:rPr lang="en-US" altLang="en-US" dirty="0" err="1">
                <a:effectLst>
                  <a:outerShdw blurRad="38100" dist="38100" dir="2700000" algn="tl">
                    <a:srgbClr val="C0C0C0"/>
                  </a:outerShdw>
                </a:effectLst>
                <a:latin typeface="Times New Roman" charset="0"/>
              </a:rPr>
              <a:t>Kety</a:t>
            </a:r>
            <a:r>
              <a:rPr lang="en-US" altLang="en-US" dirty="0">
                <a:effectLst>
                  <a:outerShdw blurRad="38100" dist="38100" dir="2700000" algn="tl">
                    <a:srgbClr val="C0C0C0"/>
                  </a:outerShdw>
                </a:effectLst>
                <a:latin typeface="Times New Roman" charset="0"/>
              </a:rPr>
              <a:t> (1968)</a:t>
            </a:r>
          </a:p>
          <a:p>
            <a:pPr lvl="2">
              <a:lnSpc>
                <a:spcPct val="90000"/>
              </a:lnSpc>
            </a:pPr>
            <a:r>
              <a:rPr lang="pl-PL" altLang="en-US" sz="2800" dirty="0">
                <a:effectLst>
                  <a:outerShdw blurRad="38100" dist="38100" dir="2700000" algn="tl">
                    <a:srgbClr val="C0C0C0"/>
                  </a:outerShdw>
                </a:effectLst>
                <a:latin typeface="Times New Roman" charset="0"/>
              </a:rPr>
              <a:t>Biologiczni krewni </a:t>
            </a:r>
            <a:r>
              <a:rPr lang="pl-PL" altLang="en-US" sz="2800" dirty="0" err="1">
                <a:effectLst>
                  <a:outerShdw blurRad="38100" dist="38100" dir="2700000" algn="tl">
                    <a:srgbClr val="C0C0C0"/>
                  </a:outerShdw>
                </a:effectLst>
                <a:latin typeface="Times New Roman" charset="0"/>
              </a:rPr>
              <a:t>probanda</a:t>
            </a:r>
            <a:r>
              <a:rPr lang="en-US" altLang="en-US" sz="2800" dirty="0">
                <a:effectLst>
                  <a:outerShdw blurRad="38100" dist="38100" dir="2700000" algn="tl">
                    <a:srgbClr val="C0C0C0"/>
                  </a:outerShdw>
                </a:effectLst>
                <a:latin typeface="Times New Roman" charset="0"/>
              </a:rPr>
              <a:t> = 8.9% </a:t>
            </a:r>
            <a:r>
              <a:rPr lang="en-US" altLang="en-US" sz="2800" i="1" dirty="0">
                <a:effectLst>
                  <a:outerShdw blurRad="38100" dist="38100" dir="2700000" algn="tl">
                    <a:srgbClr val="C0C0C0"/>
                  </a:outerShdw>
                </a:effectLst>
                <a:latin typeface="Times New Roman" charset="0"/>
              </a:rPr>
              <a:t>concordance</a:t>
            </a:r>
          </a:p>
          <a:p>
            <a:pPr lvl="2">
              <a:lnSpc>
                <a:spcPct val="90000"/>
              </a:lnSpc>
            </a:pPr>
            <a:r>
              <a:rPr lang="pl-PL" altLang="en-US" sz="2800" dirty="0">
                <a:effectLst>
                  <a:outerShdw blurRad="38100" dist="38100" dir="2700000" algn="tl">
                    <a:srgbClr val="C0C0C0"/>
                  </a:outerShdw>
                </a:effectLst>
                <a:latin typeface="Times New Roman" charset="0"/>
              </a:rPr>
              <a:t>Adopcyjni krewni </a:t>
            </a:r>
            <a:r>
              <a:rPr lang="pl-PL" altLang="en-US" sz="2800" dirty="0" err="1">
                <a:effectLst>
                  <a:outerShdw blurRad="38100" dist="38100" dir="2700000" algn="tl">
                    <a:srgbClr val="C0C0C0"/>
                  </a:outerShdw>
                </a:effectLst>
                <a:latin typeface="Times New Roman" charset="0"/>
              </a:rPr>
              <a:t>probanda</a:t>
            </a:r>
            <a:r>
              <a:rPr lang="en-US" altLang="en-US" sz="2800" dirty="0">
                <a:effectLst>
                  <a:outerShdw blurRad="38100" dist="38100" dir="2700000" algn="tl">
                    <a:srgbClr val="C0C0C0"/>
                  </a:outerShdw>
                </a:effectLst>
                <a:latin typeface="Times New Roman" charset="0"/>
              </a:rPr>
              <a:t> = 1.9% </a:t>
            </a:r>
            <a:r>
              <a:rPr lang="en-US" altLang="en-US" sz="2800" i="1" dirty="0">
                <a:effectLst>
                  <a:outerShdw blurRad="38100" dist="38100" dir="2700000" algn="tl">
                    <a:srgbClr val="C0C0C0"/>
                  </a:outerShdw>
                </a:effectLst>
                <a:latin typeface="Times New Roman" charset="0"/>
              </a:rPr>
              <a:t>concordance</a:t>
            </a:r>
            <a:endParaRPr lang="en-US" altLang="en-US" i="1" dirty="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F249E5AA-D61D-4766-918A-7FA42AFDFE73}" type="slidenum">
              <a:rPr lang="pl-PL"/>
              <a:pPr/>
              <a:t>82</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subTnLst>
                                    <p:animClr clrSpc="rgb" dir="cw">
                                      <p:cBhvr override="childStyle">
                                        <p:cTn dur="1" fill="hold" display="0" masterRel="nextClick" afterEffect="1"/>
                                        <p:tgtEl>
                                          <p:spTgt spid="38915">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left)">
                                      <p:cBhvr>
                                        <p:cTn id="12" dur="500"/>
                                        <p:tgtEl>
                                          <p:spTgt spid="38915">
                                            <p:txEl>
                                              <p:pRg st="1" end="1"/>
                                            </p:txEl>
                                          </p:spTgt>
                                        </p:tgtEl>
                                      </p:cBhvr>
                                    </p:animEffect>
                                  </p:childTnLst>
                                  <p:subTnLst>
                                    <p:animClr clrSpc="rgb" dir="cw">
                                      <p:cBhvr override="childStyle">
                                        <p:cTn dur="1" fill="hold" display="0" masterRel="nextClick" afterEffect="1"/>
                                        <p:tgtEl>
                                          <p:spTgt spid="38915">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left)">
                                      <p:cBhvr>
                                        <p:cTn id="17" dur="500"/>
                                        <p:tgtEl>
                                          <p:spTgt spid="38915">
                                            <p:txEl>
                                              <p:pRg st="2" end="2"/>
                                            </p:txEl>
                                          </p:spTgt>
                                        </p:tgtEl>
                                      </p:cBhvr>
                                    </p:animEffect>
                                  </p:childTnLst>
                                  <p:subTnLst>
                                    <p:animClr clrSpc="rgb" dir="cw">
                                      <p:cBhvr override="childStyle">
                                        <p:cTn dur="1" fill="hold" display="0" masterRel="nextClick" afterEffect="1"/>
                                        <p:tgtEl>
                                          <p:spTgt spid="38915">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wipe(left)">
                                      <p:cBhvr>
                                        <p:cTn id="22" dur="500"/>
                                        <p:tgtEl>
                                          <p:spTgt spid="38915">
                                            <p:txEl>
                                              <p:pRg st="3" end="3"/>
                                            </p:txEl>
                                          </p:spTgt>
                                        </p:tgtEl>
                                      </p:cBhvr>
                                    </p:animEffect>
                                  </p:childTnLst>
                                  <p:subTnLst>
                                    <p:animClr clrSpc="rgb" dir="cw">
                                      <p:cBhvr override="childStyle">
                                        <p:cTn dur="1" fill="hold" display="0" masterRel="nextClick" afterEffect="1"/>
                                        <p:tgtEl>
                                          <p:spTgt spid="38915">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3"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ymbol zastępczy numeru slajdu 3"/>
          <p:cNvSpPr>
            <a:spLocks noGrp="1"/>
          </p:cNvSpPr>
          <p:nvPr>
            <p:ph type="sldNum" sz="quarter" idx="12"/>
          </p:nvPr>
        </p:nvSpPr>
        <p:spPr/>
        <p:txBody>
          <a:bodyPr/>
          <a:lstStyle/>
          <a:p>
            <a:fld id="{D9AF4228-CCAF-41B9-82E2-06AF765D0F09}" type="slidenum">
              <a:rPr lang="pl-PL"/>
              <a:pPr/>
              <a:t>83</a:t>
            </a:fld>
            <a:endParaRPr lang="pl-PL"/>
          </a:p>
        </p:txBody>
      </p:sp>
      <p:sp>
        <p:nvSpPr>
          <p:cNvPr id="210948" name="Rectangle 4"/>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a:tailEnd/>
          </a:ln>
          <a:effectLst/>
        </p:spPr>
        <p:txBody>
          <a:bodyPr wrap="none" lIns="0" tIns="0" rIns="0" bIns="0" anchor="ctr"/>
          <a:lstStyle/>
          <a:p>
            <a:endParaRPr lang="pl-PL"/>
          </a:p>
        </p:txBody>
      </p:sp>
      <p:sp>
        <p:nvSpPr>
          <p:cNvPr id="210949" name="Text Box 5"/>
          <p:cNvSpPr txBox="1">
            <a:spLocks noChangeArrowheads="1"/>
          </p:cNvSpPr>
          <p:nvPr/>
        </p:nvSpPr>
        <p:spPr bwMode="auto">
          <a:xfrm>
            <a:off x="0" y="128588"/>
            <a:ext cx="8978900" cy="701675"/>
          </a:xfrm>
          <a:prstGeom prst="rect">
            <a:avLst/>
          </a:prstGeom>
          <a:solidFill>
            <a:schemeClr val="bg1"/>
          </a:solidFill>
          <a:ln w="12700" algn="ctr">
            <a:noFill/>
            <a:miter lim="800000"/>
            <a:headEnd/>
            <a:tailEnd/>
          </a:ln>
          <a:effectLst/>
        </p:spPr>
        <p:txBody>
          <a:bodyPr lIns="90488" tIns="44450" rIns="90488" bIns="44450" anchor="ctr"/>
          <a:lstStyle/>
          <a:p>
            <a:pPr algn="ctr" eaLnBrk="0" hangingPunct="0"/>
            <a:r>
              <a:rPr lang="pl-PL" sz="2400">
                <a:solidFill>
                  <a:srgbClr val="000000"/>
                </a:solidFill>
                <a:latin typeface="Arial Black" pitchFamily="34" charset="0"/>
              </a:rPr>
              <a:t>Geny i białka synatetyzowane przez nie a schizofrenia i ChAD</a:t>
            </a:r>
            <a:endParaRPr lang="de-DE" sz="2400">
              <a:solidFill>
                <a:srgbClr val="000000"/>
              </a:solidFill>
              <a:latin typeface="Arial Black" pitchFamily="34" charset="0"/>
            </a:endParaRPr>
          </a:p>
        </p:txBody>
      </p:sp>
      <p:sp>
        <p:nvSpPr>
          <p:cNvPr id="210950" name="Rectangle 6"/>
          <p:cNvSpPr>
            <a:spLocks noChangeArrowheads="1"/>
          </p:cNvSpPr>
          <p:nvPr/>
        </p:nvSpPr>
        <p:spPr bwMode="auto">
          <a:xfrm>
            <a:off x="6175375" y="1146175"/>
            <a:ext cx="146050" cy="330200"/>
          </a:xfrm>
          <a:prstGeom prst="rect">
            <a:avLst/>
          </a:prstGeom>
          <a:solidFill>
            <a:schemeClr val="bg1"/>
          </a:solidFill>
          <a:ln w="9525">
            <a:noFill/>
            <a:miter lim="800000"/>
            <a:headEnd/>
            <a:tailEnd/>
          </a:ln>
          <a:effectLst/>
        </p:spPr>
        <p:txBody>
          <a:bodyPr wrap="none" anchor="ctr"/>
          <a:lstStyle/>
          <a:p>
            <a:endParaRPr lang="pl-PL"/>
          </a:p>
        </p:txBody>
      </p:sp>
      <p:sp>
        <p:nvSpPr>
          <p:cNvPr id="210951" name="Rectangle 7"/>
          <p:cNvSpPr>
            <a:spLocks noChangeArrowheads="1"/>
          </p:cNvSpPr>
          <p:nvPr/>
        </p:nvSpPr>
        <p:spPr bwMode="auto">
          <a:xfrm>
            <a:off x="6242050" y="5043488"/>
            <a:ext cx="328613" cy="328612"/>
          </a:xfrm>
          <a:prstGeom prst="rect">
            <a:avLst/>
          </a:prstGeom>
          <a:solidFill>
            <a:schemeClr val="bg1"/>
          </a:solidFill>
          <a:ln w="9525">
            <a:noFill/>
            <a:miter lim="800000"/>
            <a:headEnd/>
            <a:tailEnd/>
          </a:ln>
          <a:effectLst/>
        </p:spPr>
        <p:txBody>
          <a:bodyPr wrap="none" anchor="ctr"/>
          <a:lstStyle/>
          <a:p>
            <a:endParaRPr lang="pl-PL"/>
          </a:p>
        </p:txBody>
      </p:sp>
      <p:pic>
        <p:nvPicPr>
          <p:cNvPr id="210952" name="Picture 8"/>
          <p:cNvPicPr>
            <a:picLocks noChangeArrowheads="1"/>
          </p:cNvPicPr>
          <p:nvPr/>
        </p:nvPicPr>
        <p:blipFill>
          <a:blip r:embed="rId3" cstate="print"/>
          <a:srcRect/>
          <a:stretch>
            <a:fillRect/>
          </a:stretch>
        </p:blipFill>
        <p:spPr bwMode="auto">
          <a:xfrm>
            <a:off x="3575050" y="877888"/>
            <a:ext cx="2039938" cy="5927725"/>
          </a:xfrm>
          <a:prstGeom prst="rect">
            <a:avLst/>
          </a:prstGeom>
          <a:solidFill>
            <a:schemeClr val="bg1"/>
          </a:solidFill>
          <a:ln w="9525">
            <a:noFill/>
            <a:miter lim="800000"/>
            <a:headEnd/>
            <a:tailEnd/>
          </a:ln>
          <a:effectLst/>
        </p:spPr>
      </p:pic>
      <p:grpSp>
        <p:nvGrpSpPr>
          <p:cNvPr id="210953" name="Group 9"/>
          <p:cNvGrpSpPr>
            <a:grpSpLocks/>
          </p:cNvGrpSpPr>
          <p:nvPr/>
        </p:nvGrpSpPr>
        <p:grpSpPr bwMode="auto">
          <a:xfrm flipV="1">
            <a:off x="3041650" y="6172200"/>
            <a:ext cx="1484313" cy="123825"/>
            <a:chOff x="2156" y="3735"/>
            <a:chExt cx="1051" cy="78"/>
          </a:xfrm>
        </p:grpSpPr>
        <p:sp>
          <p:nvSpPr>
            <p:cNvPr id="210954" name="Line 10"/>
            <p:cNvSpPr>
              <a:spLocks noChangeShapeType="1"/>
            </p:cNvSpPr>
            <p:nvPr/>
          </p:nvSpPr>
          <p:spPr bwMode="auto">
            <a:xfrm flipV="1">
              <a:off x="3116" y="3811"/>
              <a:ext cx="91" cy="0"/>
            </a:xfrm>
            <a:prstGeom prst="line">
              <a:avLst/>
            </a:prstGeom>
            <a:noFill/>
            <a:ln w="19050">
              <a:solidFill>
                <a:srgbClr val="009999"/>
              </a:solidFill>
              <a:round/>
              <a:headEnd type="none" w="sm" len="sm"/>
              <a:tailEnd type="none" w="sm" len="sm"/>
            </a:ln>
            <a:effectLst/>
          </p:spPr>
          <p:txBody>
            <a:bodyPr wrap="none" anchor="ctr"/>
            <a:lstStyle/>
            <a:p>
              <a:endParaRPr lang="pl-PL"/>
            </a:p>
          </p:txBody>
        </p:sp>
        <p:sp>
          <p:nvSpPr>
            <p:cNvPr id="210955" name="Line 11"/>
            <p:cNvSpPr>
              <a:spLocks noChangeShapeType="1"/>
            </p:cNvSpPr>
            <p:nvPr/>
          </p:nvSpPr>
          <p:spPr bwMode="auto">
            <a:xfrm flipV="1">
              <a:off x="2201" y="3771"/>
              <a:ext cx="969" cy="2"/>
            </a:xfrm>
            <a:prstGeom prst="line">
              <a:avLst/>
            </a:prstGeom>
            <a:noFill/>
            <a:ln w="19050">
              <a:solidFill>
                <a:srgbClr val="009999"/>
              </a:solidFill>
              <a:round/>
              <a:headEnd type="none" w="sm" len="sm"/>
              <a:tailEnd type="none" w="sm" len="sm"/>
            </a:ln>
            <a:effectLst/>
          </p:spPr>
          <p:txBody>
            <a:bodyPr wrap="none" anchor="ctr"/>
            <a:lstStyle/>
            <a:p>
              <a:endParaRPr lang="pl-PL"/>
            </a:p>
          </p:txBody>
        </p:sp>
        <p:sp>
          <p:nvSpPr>
            <p:cNvPr id="210956" name="Line 12"/>
            <p:cNvSpPr>
              <a:spLocks noChangeShapeType="1"/>
            </p:cNvSpPr>
            <p:nvPr/>
          </p:nvSpPr>
          <p:spPr bwMode="auto">
            <a:xfrm flipV="1">
              <a:off x="3165" y="3767"/>
              <a:ext cx="0" cy="35"/>
            </a:xfrm>
            <a:prstGeom prst="line">
              <a:avLst/>
            </a:prstGeom>
            <a:noFill/>
            <a:ln w="19050">
              <a:solidFill>
                <a:srgbClr val="009999"/>
              </a:solidFill>
              <a:round/>
              <a:headEnd type="none" w="sm" len="sm"/>
              <a:tailEnd type="none" w="sm" len="sm"/>
            </a:ln>
            <a:effectLst/>
          </p:spPr>
          <p:txBody>
            <a:bodyPr wrap="none" anchor="ctr"/>
            <a:lstStyle/>
            <a:p>
              <a:endParaRPr lang="pl-PL"/>
            </a:p>
          </p:txBody>
        </p:sp>
        <p:sp>
          <p:nvSpPr>
            <p:cNvPr id="210957" name="Oval 13"/>
            <p:cNvSpPr>
              <a:spLocks noChangeArrowheads="1"/>
            </p:cNvSpPr>
            <p:nvPr/>
          </p:nvSpPr>
          <p:spPr bwMode="auto">
            <a:xfrm flipV="1">
              <a:off x="2156" y="3735"/>
              <a:ext cx="83" cy="78"/>
            </a:xfrm>
            <a:prstGeom prst="ellipse">
              <a:avLst/>
            </a:prstGeom>
            <a:solidFill>
              <a:schemeClr val="bg1"/>
            </a:solidFill>
            <a:ln w="19050">
              <a:solidFill>
                <a:srgbClr val="009999"/>
              </a:solidFill>
              <a:round/>
              <a:headEnd/>
              <a:tailEnd/>
            </a:ln>
            <a:effectLst/>
          </p:spPr>
          <p:txBody>
            <a:bodyPr wrap="none" anchor="ctr"/>
            <a:lstStyle/>
            <a:p>
              <a:pPr algn="ctr" eaLnBrk="0" hangingPunct="0"/>
              <a:endParaRPr lang="pl-PL" b="1">
                <a:solidFill>
                  <a:srgbClr val="339966"/>
                </a:solidFill>
              </a:endParaRPr>
            </a:p>
          </p:txBody>
        </p:sp>
      </p:grpSp>
      <p:grpSp>
        <p:nvGrpSpPr>
          <p:cNvPr id="210958" name="Group 14"/>
          <p:cNvGrpSpPr>
            <a:grpSpLocks/>
          </p:cNvGrpSpPr>
          <p:nvPr/>
        </p:nvGrpSpPr>
        <p:grpSpPr bwMode="auto">
          <a:xfrm flipV="1">
            <a:off x="3041650" y="4052888"/>
            <a:ext cx="1169988" cy="123825"/>
            <a:chOff x="2156" y="2397"/>
            <a:chExt cx="829" cy="78"/>
          </a:xfrm>
        </p:grpSpPr>
        <p:sp>
          <p:nvSpPr>
            <p:cNvPr id="210959" name="Line 15"/>
            <p:cNvSpPr>
              <a:spLocks noChangeShapeType="1"/>
            </p:cNvSpPr>
            <p:nvPr/>
          </p:nvSpPr>
          <p:spPr bwMode="auto">
            <a:xfrm flipV="1">
              <a:off x="2894" y="2473"/>
              <a:ext cx="91" cy="0"/>
            </a:xfrm>
            <a:prstGeom prst="line">
              <a:avLst/>
            </a:prstGeom>
            <a:noFill/>
            <a:ln w="19050">
              <a:solidFill>
                <a:srgbClr val="339966"/>
              </a:solidFill>
              <a:round/>
              <a:headEnd type="none" w="sm" len="sm"/>
              <a:tailEnd type="none" w="sm" len="sm"/>
            </a:ln>
            <a:effectLst/>
          </p:spPr>
          <p:txBody>
            <a:bodyPr wrap="none" anchor="ctr"/>
            <a:lstStyle/>
            <a:p>
              <a:endParaRPr lang="pl-PL"/>
            </a:p>
          </p:txBody>
        </p:sp>
        <p:sp>
          <p:nvSpPr>
            <p:cNvPr id="210960" name="Line 16"/>
            <p:cNvSpPr>
              <a:spLocks noChangeShapeType="1"/>
            </p:cNvSpPr>
            <p:nvPr/>
          </p:nvSpPr>
          <p:spPr bwMode="auto">
            <a:xfrm flipV="1">
              <a:off x="2192" y="2434"/>
              <a:ext cx="752" cy="0"/>
            </a:xfrm>
            <a:prstGeom prst="line">
              <a:avLst/>
            </a:prstGeom>
            <a:noFill/>
            <a:ln w="19050">
              <a:solidFill>
                <a:srgbClr val="009999"/>
              </a:solidFill>
              <a:round/>
              <a:headEnd type="none" w="sm" len="sm"/>
              <a:tailEnd type="none" w="sm" len="sm"/>
            </a:ln>
            <a:effectLst/>
          </p:spPr>
          <p:txBody>
            <a:bodyPr wrap="none" anchor="ctr"/>
            <a:lstStyle/>
            <a:p>
              <a:endParaRPr lang="pl-PL"/>
            </a:p>
          </p:txBody>
        </p:sp>
        <p:sp>
          <p:nvSpPr>
            <p:cNvPr id="210961" name="Line 17"/>
            <p:cNvSpPr>
              <a:spLocks noChangeShapeType="1"/>
            </p:cNvSpPr>
            <p:nvPr/>
          </p:nvSpPr>
          <p:spPr bwMode="auto">
            <a:xfrm flipV="1">
              <a:off x="2943" y="2438"/>
              <a:ext cx="0" cy="35"/>
            </a:xfrm>
            <a:prstGeom prst="line">
              <a:avLst/>
            </a:prstGeom>
            <a:noFill/>
            <a:ln w="19050">
              <a:solidFill>
                <a:srgbClr val="009999"/>
              </a:solidFill>
              <a:round/>
              <a:headEnd type="none" w="sm" len="sm"/>
              <a:tailEnd type="none" w="sm" len="sm"/>
            </a:ln>
            <a:effectLst/>
          </p:spPr>
          <p:txBody>
            <a:bodyPr wrap="none" anchor="ctr"/>
            <a:lstStyle/>
            <a:p>
              <a:endParaRPr lang="pl-PL"/>
            </a:p>
          </p:txBody>
        </p:sp>
        <p:sp>
          <p:nvSpPr>
            <p:cNvPr id="210962" name="Oval 18"/>
            <p:cNvSpPr>
              <a:spLocks noChangeArrowheads="1"/>
            </p:cNvSpPr>
            <p:nvPr/>
          </p:nvSpPr>
          <p:spPr bwMode="auto">
            <a:xfrm flipV="1">
              <a:off x="2156" y="2397"/>
              <a:ext cx="83" cy="78"/>
            </a:xfrm>
            <a:prstGeom prst="ellipse">
              <a:avLst/>
            </a:prstGeom>
            <a:solidFill>
              <a:schemeClr val="bg1"/>
            </a:solidFill>
            <a:ln w="19050">
              <a:solidFill>
                <a:srgbClr val="009999"/>
              </a:solidFill>
              <a:round/>
              <a:headEnd/>
              <a:tailEnd/>
            </a:ln>
            <a:effectLst/>
          </p:spPr>
          <p:txBody>
            <a:bodyPr wrap="none" anchor="ctr"/>
            <a:lstStyle/>
            <a:p>
              <a:endParaRPr lang="pl-PL"/>
            </a:p>
          </p:txBody>
        </p:sp>
      </p:grpSp>
      <p:grpSp>
        <p:nvGrpSpPr>
          <p:cNvPr id="210963" name="Group 19"/>
          <p:cNvGrpSpPr>
            <a:grpSpLocks/>
          </p:cNvGrpSpPr>
          <p:nvPr/>
        </p:nvGrpSpPr>
        <p:grpSpPr bwMode="auto">
          <a:xfrm flipV="1">
            <a:off x="3041650" y="4300538"/>
            <a:ext cx="1258888" cy="133350"/>
            <a:chOff x="2156" y="2538"/>
            <a:chExt cx="892" cy="84"/>
          </a:xfrm>
        </p:grpSpPr>
        <p:grpSp>
          <p:nvGrpSpPr>
            <p:cNvPr id="210964" name="Group 20"/>
            <p:cNvGrpSpPr>
              <a:grpSpLocks/>
            </p:cNvGrpSpPr>
            <p:nvPr/>
          </p:nvGrpSpPr>
          <p:grpSpPr bwMode="auto">
            <a:xfrm>
              <a:off x="2238" y="2586"/>
              <a:ext cx="810" cy="36"/>
              <a:chOff x="2238" y="2586"/>
              <a:chExt cx="810" cy="36"/>
            </a:xfrm>
          </p:grpSpPr>
          <p:sp>
            <p:nvSpPr>
              <p:cNvPr id="210965" name="Line 21"/>
              <p:cNvSpPr>
                <a:spLocks noChangeShapeType="1"/>
              </p:cNvSpPr>
              <p:nvPr/>
            </p:nvSpPr>
            <p:spPr bwMode="auto">
              <a:xfrm flipV="1">
                <a:off x="2916" y="2622"/>
                <a:ext cx="132" cy="0"/>
              </a:xfrm>
              <a:prstGeom prst="line">
                <a:avLst/>
              </a:prstGeom>
              <a:noFill/>
              <a:ln w="19050">
                <a:solidFill>
                  <a:srgbClr val="009999"/>
                </a:solidFill>
                <a:round/>
                <a:headEnd type="none" w="sm" len="sm"/>
                <a:tailEnd type="none" w="sm" len="sm"/>
              </a:ln>
              <a:effectLst/>
            </p:spPr>
            <p:txBody>
              <a:bodyPr wrap="none" anchor="ctr"/>
              <a:lstStyle/>
              <a:p>
                <a:endParaRPr lang="pl-PL"/>
              </a:p>
            </p:txBody>
          </p:sp>
          <p:grpSp>
            <p:nvGrpSpPr>
              <p:cNvPr id="210966" name="Group 22"/>
              <p:cNvGrpSpPr>
                <a:grpSpLocks/>
              </p:cNvGrpSpPr>
              <p:nvPr/>
            </p:nvGrpSpPr>
            <p:grpSpPr bwMode="auto">
              <a:xfrm>
                <a:off x="2238" y="2586"/>
                <a:ext cx="755" cy="36"/>
                <a:chOff x="2238" y="2586"/>
                <a:chExt cx="755" cy="36"/>
              </a:xfrm>
            </p:grpSpPr>
            <p:sp>
              <p:nvSpPr>
                <p:cNvPr id="210967" name="Line 23"/>
                <p:cNvSpPr>
                  <a:spLocks noChangeShapeType="1"/>
                </p:cNvSpPr>
                <p:nvPr/>
              </p:nvSpPr>
              <p:spPr bwMode="auto">
                <a:xfrm>
                  <a:off x="2238" y="2586"/>
                  <a:ext cx="755" cy="0"/>
                </a:xfrm>
                <a:prstGeom prst="line">
                  <a:avLst/>
                </a:prstGeom>
                <a:noFill/>
                <a:ln w="19050">
                  <a:solidFill>
                    <a:srgbClr val="009999"/>
                  </a:solidFill>
                  <a:round/>
                  <a:headEnd type="none" w="sm" len="sm"/>
                  <a:tailEnd type="none" w="sm" len="sm"/>
                </a:ln>
                <a:effectLst/>
              </p:spPr>
              <p:txBody>
                <a:bodyPr wrap="none" anchor="ctr"/>
                <a:lstStyle/>
                <a:p>
                  <a:endParaRPr lang="pl-PL"/>
                </a:p>
              </p:txBody>
            </p:sp>
            <p:sp>
              <p:nvSpPr>
                <p:cNvPr id="210968" name="Line 24"/>
                <p:cNvSpPr>
                  <a:spLocks noChangeShapeType="1"/>
                </p:cNvSpPr>
                <p:nvPr/>
              </p:nvSpPr>
              <p:spPr bwMode="auto">
                <a:xfrm flipV="1">
                  <a:off x="2988" y="2587"/>
                  <a:ext cx="0" cy="35"/>
                </a:xfrm>
                <a:prstGeom prst="line">
                  <a:avLst/>
                </a:prstGeom>
                <a:noFill/>
                <a:ln w="19050">
                  <a:solidFill>
                    <a:srgbClr val="009999"/>
                  </a:solidFill>
                  <a:round/>
                  <a:headEnd type="none" w="sm" len="sm"/>
                  <a:tailEnd type="none" w="sm" len="sm"/>
                </a:ln>
                <a:effectLst/>
              </p:spPr>
              <p:txBody>
                <a:bodyPr wrap="none" anchor="ctr"/>
                <a:lstStyle/>
                <a:p>
                  <a:endParaRPr lang="pl-PL"/>
                </a:p>
              </p:txBody>
            </p:sp>
          </p:grpSp>
        </p:grpSp>
        <p:sp>
          <p:nvSpPr>
            <p:cNvPr id="210969" name="Oval 25"/>
            <p:cNvSpPr>
              <a:spLocks noChangeArrowheads="1"/>
            </p:cNvSpPr>
            <p:nvPr/>
          </p:nvSpPr>
          <p:spPr bwMode="auto">
            <a:xfrm flipV="1">
              <a:off x="2156" y="2538"/>
              <a:ext cx="83" cy="78"/>
            </a:xfrm>
            <a:prstGeom prst="ellipse">
              <a:avLst/>
            </a:prstGeom>
            <a:solidFill>
              <a:schemeClr val="bg1"/>
            </a:solidFill>
            <a:ln w="19050">
              <a:solidFill>
                <a:srgbClr val="009999"/>
              </a:solidFill>
              <a:round/>
              <a:headEnd/>
              <a:tailEnd/>
            </a:ln>
            <a:effectLst/>
          </p:spPr>
          <p:txBody>
            <a:bodyPr wrap="none" anchor="ctr"/>
            <a:lstStyle/>
            <a:p>
              <a:endParaRPr lang="pl-PL"/>
            </a:p>
          </p:txBody>
        </p:sp>
      </p:grpSp>
      <p:grpSp>
        <p:nvGrpSpPr>
          <p:cNvPr id="210970" name="Group 26"/>
          <p:cNvGrpSpPr>
            <a:grpSpLocks/>
          </p:cNvGrpSpPr>
          <p:nvPr/>
        </p:nvGrpSpPr>
        <p:grpSpPr bwMode="auto">
          <a:xfrm flipV="1">
            <a:off x="3041650" y="3352800"/>
            <a:ext cx="1522413" cy="123825"/>
            <a:chOff x="2156" y="1956"/>
            <a:chExt cx="1078" cy="78"/>
          </a:xfrm>
        </p:grpSpPr>
        <p:grpSp>
          <p:nvGrpSpPr>
            <p:cNvPr id="210971" name="Group 27"/>
            <p:cNvGrpSpPr>
              <a:grpSpLocks/>
            </p:cNvGrpSpPr>
            <p:nvPr/>
          </p:nvGrpSpPr>
          <p:grpSpPr bwMode="auto">
            <a:xfrm>
              <a:off x="2226" y="1998"/>
              <a:ext cx="1008" cy="36"/>
              <a:chOff x="2226" y="1992"/>
              <a:chExt cx="1008" cy="36"/>
            </a:xfrm>
          </p:grpSpPr>
          <p:grpSp>
            <p:nvGrpSpPr>
              <p:cNvPr id="210972" name="Group 28"/>
              <p:cNvGrpSpPr>
                <a:grpSpLocks/>
              </p:cNvGrpSpPr>
              <p:nvPr/>
            </p:nvGrpSpPr>
            <p:grpSpPr bwMode="auto">
              <a:xfrm>
                <a:off x="2226" y="1992"/>
                <a:ext cx="965" cy="36"/>
                <a:chOff x="2226" y="1992"/>
                <a:chExt cx="965" cy="36"/>
              </a:xfrm>
            </p:grpSpPr>
            <p:sp>
              <p:nvSpPr>
                <p:cNvPr id="210973" name="Line 29"/>
                <p:cNvSpPr>
                  <a:spLocks noChangeShapeType="1"/>
                </p:cNvSpPr>
                <p:nvPr/>
              </p:nvSpPr>
              <p:spPr bwMode="auto">
                <a:xfrm>
                  <a:off x="2226" y="1992"/>
                  <a:ext cx="965" cy="0"/>
                </a:xfrm>
                <a:prstGeom prst="line">
                  <a:avLst/>
                </a:prstGeom>
                <a:noFill/>
                <a:ln w="19050">
                  <a:solidFill>
                    <a:srgbClr val="009999"/>
                  </a:solidFill>
                  <a:round/>
                  <a:headEnd type="none" w="sm" len="sm"/>
                  <a:tailEnd type="none" w="sm" len="sm"/>
                </a:ln>
                <a:effectLst/>
              </p:spPr>
              <p:txBody>
                <a:bodyPr wrap="none" anchor="ctr"/>
                <a:lstStyle/>
                <a:p>
                  <a:endParaRPr lang="pl-PL"/>
                </a:p>
              </p:txBody>
            </p:sp>
            <p:sp>
              <p:nvSpPr>
                <p:cNvPr id="210974" name="Line 30"/>
                <p:cNvSpPr>
                  <a:spLocks noChangeShapeType="1"/>
                </p:cNvSpPr>
                <p:nvPr/>
              </p:nvSpPr>
              <p:spPr bwMode="auto">
                <a:xfrm flipV="1">
                  <a:off x="3186" y="1993"/>
                  <a:ext cx="0" cy="35"/>
                </a:xfrm>
                <a:prstGeom prst="line">
                  <a:avLst/>
                </a:prstGeom>
                <a:noFill/>
                <a:ln w="19050">
                  <a:solidFill>
                    <a:srgbClr val="009999"/>
                  </a:solidFill>
                  <a:round/>
                  <a:headEnd type="none" w="sm" len="sm"/>
                  <a:tailEnd type="none" w="sm" len="sm"/>
                </a:ln>
                <a:effectLst/>
              </p:spPr>
              <p:txBody>
                <a:bodyPr wrap="none" anchor="ctr"/>
                <a:lstStyle/>
                <a:p>
                  <a:endParaRPr lang="pl-PL"/>
                </a:p>
              </p:txBody>
            </p:sp>
          </p:grpSp>
          <p:sp>
            <p:nvSpPr>
              <p:cNvPr id="210975" name="Line 31"/>
              <p:cNvSpPr>
                <a:spLocks noChangeShapeType="1"/>
              </p:cNvSpPr>
              <p:nvPr/>
            </p:nvSpPr>
            <p:spPr bwMode="auto">
              <a:xfrm flipV="1">
                <a:off x="3132" y="2022"/>
                <a:ext cx="102" cy="0"/>
              </a:xfrm>
              <a:prstGeom prst="line">
                <a:avLst/>
              </a:prstGeom>
              <a:noFill/>
              <a:ln w="19050">
                <a:solidFill>
                  <a:srgbClr val="009999"/>
                </a:solidFill>
                <a:round/>
                <a:headEnd type="none" w="sm" len="sm"/>
                <a:tailEnd type="none" w="sm" len="sm"/>
              </a:ln>
              <a:effectLst/>
            </p:spPr>
            <p:txBody>
              <a:bodyPr wrap="none" anchor="ctr"/>
              <a:lstStyle/>
              <a:p>
                <a:endParaRPr lang="pl-PL"/>
              </a:p>
            </p:txBody>
          </p:sp>
        </p:grpSp>
        <p:sp>
          <p:nvSpPr>
            <p:cNvPr id="210976" name="Oval 32"/>
            <p:cNvSpPr>
              <a:spLocks noChangeArrowheads="1"/>
            </p:cNvSpPr>
            <p:nvPr/>
          </p:nvSpPr>
          <p:spPr bwMode="auto">
            <a:xfrm flipV="1">
              <a:off x="2156" y="1956"/>
              <a:ext cx="83" cy="78"/>
            </a:xfrm>
            <a:prstGeom prst="ellipse">
              <a:avLst/>
            </a:prstGeom>
            <a:solidFill>
              <a:schemeClr val="bg1"/>
            </a:solidFill>
            <a:ln w="19050">
              <a:solidFill>
                <a:srgbClr val="009999"/>
              </a:solidFill>
              <a:round/>
              <a:headEnd/>
              <a:tailEnd/>
            </a:ln>
            <a:effectLst/>
          </p:spPr>
          <p:txBody>
            <a:bodyPr wrap="none" anchor="ctr"/>
            <a:lstStyle/>
            <a:p>
              <a:endParaRPr lang="pl-PL"/>
            </a:p>
          </p:txBody>
        </p:sp>
      </p:grpSp>
      <p:grpSp>
        <p:nvGrpSpPr>
          <p:cNvPr id="210977" name="Group 33"/>
          <p:cNvGrpSpPr>
            <a:grpSpLocks/>
          </p:cNvGrpSpPr>
          <p:nvPr/>
        </p:nvGrpSpPr>
        <p:grpSpPr bwMode="auto">
          <a:xfrm flipV="1">
            <a:off x="3041650" y="3105150"/>
            <a:ext cx="1963738" cy="123825"/>
            <a:chOff x="2156" y="1806"/>
            <a:chExt cx="1391" cy="78"/>
          </a:xfrm>
        </p:grpSpPr>
        <p:grpSp>
          <p:nvGrpSpPr>
            <p:cNvPr id="210978" name="Group 34"/>
            <p:cNvGrpSpPr>
              <a:grpSpLocks/>
            </p:cNvGrpSpPr>
            <p:nvPr/>
          </p:nvGrpSpPr>
          <p:grpSpPr bwMode="auto">
            <a:xfrm>
              <a:off x="2227" y="1840"/>
              <a:ext cx="1320" cy="42"/>
              <a:chOff x="2227" y="1849"/>
              <a:chExt cx="1320" cy="42"/>
            </a:xfrm>
          </p:grpSpPr>
          <p:sp>
            <p:nvSpPr>
              <p:cNvPr id="210979" name="Line 35"/>
              <p:cNvSpPr>
                <a:spLocks noChangeShapeType="1"/>
              </p:cNvSpPr>
              <p:nvPr/>
            </p:nvSpPr>
            <p:spPr bwMode="auto">
              <a:xfrm>
                <a:off x="2227" y="1849"/>
                <a:ext cx="1277" cy="6"/>
              </a:xfrm>
              <a:prstGeom prst="line">
                <a:avLst/>
              </a:prstGeom>
              <a:noFill/>
              <a:ln w="19050">
                <a:solidFill>
                  <a:srgbClr val="009999"/>
                </a:solidFill>
                <a:round/>
                <a:headEnd type="none" w="sm" len="sm"/>
                <a:tailEnd type="none" w="sm" len="sm"/>
              </a:ln>
              <a:effectLst/>
            </p:spPr>
            <p:txBody>
              <a:bodyPr wrap="none" anchor="ctr"/>
              <a:lstStyle/>
              <a:p>
                <a:endParaRPr lang="pl-PL"/>
              </a:p>
            </p:txBody>
          </p:sp>
          <p:sp>
            <p:nvSpPr>
              <p:cNvPr id="210980" name="Line 36"/>
              <p:cNvSpPr>
                <a:spLocks noChangeShapeType="1"/>
              </p:cNvSpPr>
              <p:nvPr/>
            </p:nvSpPr>
            <p:spPr bwMode="auto">
              <a:xfrm flipV="1">
                <a:off x="3456" y="1891"/>
                <a:ext cx="91" cy="0"/>
              </a:xfrm>
              <a:prstGeom prst="line">
                <a:avLst/>
              </a:prstGeom>
              <a:noFill/>
              <a:ln w="19050">
                <a:solidFill>
                  <a:srgbClr val="009999"/>
                </a:solidFill>
                <a:round/>
                <a:headEnd type="none" w="sm" len="sm"/>
                <a:tailEnd type="none" w="sm" len="sm"/>
              </a:ln>
              <a:effectLst/>
            </p:spPr>
            <p:txBody>
              <a:bodyPr wrap="none" anchor="ctr"/>
              <a:lstStyle/>
              <a:p>
                <a:endParaRPr lang="pl-PL"/>
              </a:p>
            </p:txBody>
          </p:sp>
          <p:sp>
            <p:nvSpPr>
              <p:cNvPr id="210981" name="Line 37"/>
              <p:cNvSpPr>
                <a:spLocks noChangeShapeType="1"/>
              </p:cNvSpPr>
              <p:nvPr/>
            </p:nvSpPr>
            <p:spPr bwMode="auto">
              <a:xfrm flipV="1">
                <a:off x="3499" y="1856"/>
                <a:ext cx="0" cy="35"/>
              </a:xfrm>
              <a:prstGeom prst="line">
                <a:avLst/>
              </a:prstGeom>
              <a:noFill/>
              <a:ln w="19050">
                <a:solidFill>
                  <a:srgbClr val="009999"/>
                </a:solidFill>
                <a:round/>
                <a:headEnd type="none" w="sm" len="sm"/>
                <a:tailEnd type="none" w="sm" len="sm"/>
              </a:ln>
              <a:effectLst/>
            </p:spPr>
            <p:txBody>
              <a:bodyPr wrap="none" anchor="ctr"/>
              <a:lstStyle/>
              <a:p>
                <a:endParaRPr lang="pl-PL"/>
              </a:p>
            </p:txBody>
          </p:sp>
        </p:grpSp>
        <p:sp>
          <p:nvSpPr>
            <p:cNvPr id="210982" name="Oval 38"/>
            <p:cNvSpPr>
              <a:spLocks noChangeArrowheads="1"/>
            </p:cNvSpPr>
            <p:nvPr/>
          </p:nvSpPr>
          <p:spPr bwMode="auto">
            <a:xfrm flipV="1">
              <a:off x="2156" y="1806"/>
              <a:ext cx="83" cy="78"/>
            </a:xfrm>
            <a:prstGeom prst="ellipse">
              <a:avLst/>
            </a:prstGeom>
            <a:solidFill>
              <a:schemeClr val="bg1"/>
            </a:solidFill>
            <a:ln w="19050">
              <a:solidFill>
                <a:srgbClr val="009999"/>
              </a:solidFill>
              <a:round/>
              <a:headEnd/>
              <a:tailEnd/>
            </a:ln>
            <a:effectLst/>
          </p:spPr>
          <p:txBody>
            <a:bodyPr wrap="none" anchor="ctr"/>
            <a:lstStyle/>
            <a:p>
              <a:endParaRPr lang="pl-PL"/>
            </a:p>
          </p:txBody>
        </p:sp>
      </p:grpSp>
      <p:grpSp>
        <p:nvGrpSpPr>
          <p:cNvPr id="210983" name="Group 39"/>
          <p:cNvGrpSpPr>
            <a:grpSpLocks/>
          </p:cNvGrpSpPr>
          <p:nvPr/>
        </p:nvGrpSpPr>
        <p:grpSpPr bwMode="auto">
          <a:xfrm flipV="1">
            <a:off x="4746625" y="2619375"/>
            <a:ext cx="1049338" cy="131763"/>
            <a:chOff x="3364" y="1822"/>
            <a:chExt cx="743" cy="83"/>
          </a:xfrm>
        </p:grpSpPr>
        <p:grpSp>
          <p:nvGrpSpPr>
            <p:cNvPr id="210984" name="Group 40"/>
            <p:cNvGrpSpPr>
              <a:grpSpLocks/>
            </p:cNvGrpSpPr>
            <p:nvPr/>
          </p:nvGrpSpPr>
          <p:grpSpPr bwMode="auto">
            <a:xfrm flipV="1">
              <a:off x="3364" y="1822"/>
              <a:ext cx="689" cy="39"/>
              <a:chOff x="2372" y="2269"/>
              <a:chExt cx="765" cy="54"/>
            </a:xfrm>
          </p:grpSpPr>
          <p:sp>
            <p:nvSpPr>
              <p:cNvPr id="210985" name="Line 41"/>
              <p:cNvSpPr>
                <a:spLocks noChangeShapeType="1"/>
              </p:cNvSpPr>
              <p:nvPr/>
            </p:nvSpPr>
            <p:spPr bwMode="auto">
              <a:xfrm>
                <a:off x="2372" y="2323"/>
                <a:ext cx="72" cy="0"/>
              </a:xfrm>
              <a:prstGeom prst="line">
                <a:avLst/>
              </a:prstGeom>
              <a:noFill/>
              <a:ln w="19050">
                <a:solidFill>
                  <a:srgbClr val="993366"/>
                </a:solidFill>
                <a:round/>
                <a:headEnd type="none" w="sm" len="sm"/>
                <a:tailEnd type="none" w="sm" len="sm"/>
              </a:ln>
              <a:effectLst/>
            </p:spPr>
            <p:txBody>
              <a:bodyPr wrap="none" anchor="ctr"/>
              <a:lstStyle/>
              <a:p>
                <a:endParaRPr lang="pl-PL"/>
              </a:p>
            </p:txBody>
          </p:sp>
          <p:grpSp>
            <p:nvGrpSpPr>
              <p:cNvPr id="210986" name="Group 42"/>
              <p:cNvGrpSpPr>
                <a:grpSpLocks/>
              </p:cNvGrpSpPr>
              <p:nvPr/>
            </p:nvGrpSpPr>
            <p:grpSpPr bwMode="auto">
              <a:xfrm>
                <a:off x="2400" y="2269"/>
                <a:ext cx="737" cy="54"/>
                <a:chOff x="2400" y="2269"/>
                <a:chExt cx="737" cy="54"/>
              </a:xfrm>
            </p:grpSpPr>
            <p:sp>
              <p:nvSpPr>
                <p:cNvPr id="210987" name="Line 43"/>
                <p:cNvSpPr>
                  <a:spLocks noChangeShapeType="1"/>
                </p:cNvSpPr>
                <p:nvPr/>
              </p:nvSpPr>
              <p:spPr bwMode="auto">
                <a:xfrm>
                  <a:off x="2400" y="2269"/>
                  <a:ext cx="737" cy="1"/>
                </a:xfrm>
                <a:prstGeom prst="line">
                  <a:avLst/>
                </a:prstGeom>
                <a:noFill/>
                <a:ln w="19050">
                  <a:solidFill>
                    <a:srgbClr val="993366"/>
                  </a:solidFill>
                  <a:round/>
                  <a:headEnd type="none" w="sm" len="sm"/>
                  <a:tailEnd type="none" w="sm" len="sm"/>
                </a:ln>
                <a:effectLst/>
              </p:spPr>
              <p:txBody>
                <a:bodyPr wrap="none" anchor="ctr"/>
                <a:lstStyle/>
                <a:p>
                  <a:endParaRPr lang="pl-PL"/>
                </a:p>
              </p:txBody>
            </p:sp>
            <p:sp>
              <p:nvSpPr>
                <p:cNvPr id="210988" name="Line 44"/>
                <p:cNvSpPr>
                  <a:spLocks noChangeShapeType="1"/>
                </p:cNvSpPr>
                <p:nvPr/>
              </p:nvSpPr>
              <p:spPr bwMode="auto">
                <a:xfrm>
                  <a:off x="2403" y="2273"/>
                  <a:ext cx="2" cy="50"/>
                </a:xfrm>
                <a:prstGeom prst="line">
                  <a:avLst/>
                </a:prstGeom>
                <a:noFill/>
                <a:ln w="19050">
                  <a:solidFill>
                    <a:srgbClr val="993366"/>
                  </a:solidFill>
                  <a:round/>
                  <a:headEnd type="none" w="sm" len="sm"/>
                  <a:tailEnd type="none" w="sm" len="sm"/>
                </a:ln>
                <a:effectLst/>
              </p:spPr>
              <p:txBody>
                <a:bodyPr wrap="none" anchor="ctr"/>
                <a:lstStyle/>
                <a:p>
                  <a:endParaRPr lang="pl-PL"/>
                </a:p>
              </p:txBody>
            </p:sp>
          </p:grpSp>
        </p:grpSp>
        <p:sp>
          <p:nvSpPr>
            <p:cNvPr id="210989" name="Oval 45"/>
            <p:cNvSpPr>
              <a:spLocks noChangeArrowheads="1"/>
            </p:cNvSpPr>
            <p:nvPr/>
          </p:nvSpPr>
          <p:spPr bwMode="auto">
            <a:xfrm flipV="1">
              <a:off x="4024" y="1828"/>
              <a:ext cx="83" cy="77"/>
            </a:xfrm>
            <a:prstGeom prst="ellipse">
              <a:avLst/>
            </a:prstGeom>
            <a:solidFill>
              <a:schemeClr val="bg1"/>
            </a:solidFill>
            <a:ln w="19050">
              <a:solidFill>
                <a:srgbClr val="993366"/>
              </a:solidFill>
              <a:round/>
              <a:headEnd/>
              <a:tailEnd/>
            </a:ln>
            <a:effectLst/>
          </p:spPr>
          <p:txBody>
            <a:bodyPr wrap="none" anchor="ctr"/>
            <a:lstStyle/>
            <a:p>
              <a:endParaRPr lang="pl-PL"/>
            </a:p>
          </p:txBody>
        </p:sp>
      </p:grpSp>
      <p:grpSp>
        <p:nvGrpSpPr>
          <p:cNvPr id="210990" name="Group 46"/>
          <p:cNvGrpSpPr>
            <a:grpSpLocks/>
          </p:cNvGrpSpPr>
          <p:nvPr/>
        </p:nvGrpSpPr>
        <p:grpSpPr bwMode="auto">
          <a:xfrm flipV="1">
            <a:off x="4197350" y="3824288"/>
            <a:ext cx="1598613" cy="122237"/>
            <a:chOff x="2974" y="2548"/>
            <a:chExt cx="1133" cy="77"/>
          </a:xfrm>
        </p:grpSpPr>
        <p:grpSp>
          <p:nvGrpSpPr>
            <p:cNvPr id="210991" name="Group 47"/>
            <p:cNvGrpSpPr>
              <a:grpSpLocks/>
            </p:cNvGrpSpPr>
            <p:nvPr/>
          </p:nvGrpSpPr>
          <p:grpSpPr bwMode="auto">
            <a:xfrm flipV="1">
              <a:off x="2974" y="2555"/>
              <a:ext cx="1099" cy="36"/>
              <a:chOff x="1937" y="3288"/>
              <a:chExt cx="1222" cy="50"/>
            </a:xfrm>
          </p:grpSpPr>
          <p:sp>
            <p:nvSpPr>
              <p:cNvPr id="210992" name="Line 48"/>
              <p:cNvSpPr>
                <a:spLocks noChangeShapeType="1"/>
              </p:cNvSpPr>
              <p:nvPr/>
            </p:nvSpPr>
            <p:spPr bwMode="auto">
              <a:xfrm>
                <a:off x="1968" y="3288"/>
                <a:ext cx="1191" cy="0"/>
              </a:xfrm>
              <a:prstGeom prst="line">
                <a:avLst/>
              </a:prstGeom>
              <a:noFill/>
              <a:ln w="19050">
                <a:solidFill>
                  <a:srgbClr val="993366"/>
                </a:solidFill>
                <a:round/>
                <a:headEnd type="none" w="sm" len="sm"/>
                <a:tailEnd type="none" w="sm" len="sm"/>
              </a:ln>
              <a:effectLst/>
            </p:spPr>
            <p:txBody>
              <a:bodyPr wrap="none" anchor="ctr"/>
              <a:lstStyle/>
              <a:p>
                <a:endParaRPr lang="pl-PL"/>
              </a:p>
            </p:txBody>
          </p:sp>
          <p:grpSp>
            <p:nvGrpSpPr>
              <p:cNvPr id="210993" name="Group 49"/>
              <p:cNvGrpSpPr>
                <a:grpSpLocks/>
              </p:cNvGrpSpPr>
              <p:nvPr/>
            </p:nvGrpSpPr>
            <p:grpSpPr bwMode="auto">
              <a:xfrm>
                <a:off x="1937" y="3295"/>
                <a:ext cx="79" cy="43"/>
                <a:chOff x="1931" y="3301"/>
                <a:chExt cx="79" cy="43"/>
              </a:xfrm>
            </p:grpSpPr>
            <p:sp>
              <p:nvSpPr>
                <p:cNvPr id="210994" name="Line 50"/>
                <p:cNvSpPr>
                  <a:spLocks noChangeShapeType="1"/>
                </p:cNvSpPr>
                <p:nvPr/>
              </p:nvSpPr>
              <p:spPr bwMode="auto">
                <a:xfrm>
                  <a:off x="1931" y="3342"/>
                  <a:ext cx="79" cy="0"/>
                </a:xfrm>
                <a:prstGeom prst="line">
                  <a:avLst/>
                </a:prstGeom>
                <a:noFill/>
                <a:ln w="19050">
                  <a:solidFill>
                    <a:srgbClr val="993366"/>
                  </a:solidFill>
                  <a:round/>
                  <a:headEnd type="none" w="sm" len="sm"/>
                  <a:tailEnd type="none" w="sm" len="sm"/>
                </a:ln>
                <a:effectLst/>
              </p:spPr>
              <p:txBody>
                <a:bodyPr wrap="none" anchor="ctr"/>
                <a:lstStyle/>
                <a:p>
                  <a:endParaRPr lang="pl-PL"/>
                </a:p>
              </p:txBody>
            </p:sp>
            <p:sp>
              <p:nvSpPr>
                <p:cNvPr id="210995" name="Line 51"/>
                <p:cNvSpPr>
                  <a:spLocks noChangeShapeType="1"/>
                </p:cNvSpPr>
                <p:nvPr/>
              </p:nvSpPr>
              <p:spPr bwMode="auto">
                <a:xfrm>
                  <a:off x="1968" y="3301"/>
                  <a:ext cx="0" cy="43"/>
                </a:xfrm>
                <a:prstGeom prst="line">
                  <a:avLst/>
                </a:prstGeom>
                <a:noFill/>
                <a:ln w="19050">
                  <a:solidFill>
                    <a:srgbClr val="993366"/>
                  </a:solidFill>
                  <a:round/>
                  <a:headEnd type="none" w="sm" len="sm"/>
                  <a:tailEnd type="none" w="sm" len="sm"/>
                </a:ln>
                <a:effectLst/>
              </p:spPr>
              <p:txBody>
                <a:bodyPr wrap="none" anchor="ctr"/>
                <a:lstStyle/>
                <a:p>
                  <a:endParaRPr lang="pl-PL"/>
                </a:p>
              </p:txBody>
            </p:sp>
          </p:grpSp>
        </p:grpSp>
        <p:sp>
          <p:nvSpPr>
            <p:cNvPr id="210996" name="Oval 52"/>
            <p:cNvSpPr>
              <a:spLocks noChangeArrowheads="1"/>
            </p:cNvSpPr>
            <p:nvPr/>
          </p:nvSpPr>
          <p:spPr bwMode="auto">
            <a:xfrm flipV="1">
              <a:off x="4024" y="2548"/>
              <a:ext cx="83" cy="77"/>
            </a:xfrm>
            <a:prstGeom prst="ellipse">
              <a:avLst/>
            </a:prstGeom>
            <a:solidFill>
              <a:schemeClr val="bg1"/>
            </a:solidFill>
            <a:ln w="19050">
              <a:solidFill>
                <a:srgbClr val="993366"/>
              </a:solidFill>
              <a:round/>
              <a:headEnd/>
              <a:tailEnd/>
            </a:ln>
            <a:effectLst/>
          </p:spPr>
          <p:txBody>
            <a:bodyPr wrap="none" anchor="ctr"/>
            <a:lstStyle/>
            <a:p>
              <a:endParaRPr lang="pl-PL"/>
            </a:p>
          </p:txBody>
        </p:sp>
      </p:grpSp>
      <p:grpSp>
        <p:nvGrpSpPr>
          <p:cNvPr id="210997" name="Group 53"/>
          <p:cNvGrpSpPr>
            <a:grpSpLocks/>
          </p:cNvGrpSpPr>
          <p:nvPr/>
        </p:nvGrpSpPr>
        <p:grpSpPr bwMode="auto">
          <a:xfrm flipV="1">
            <a:off x="4425950" y="5910263"/>
            <a:ext cx="1370013" cy="122237"/>
            <a:chOff x="3136" y="3883"/>
            <a:chExt cx="971" cy="77"/>
          </a:xfrm>
        </p:grpSpPr>
        <p:grpSp>
          <p:nvGrpSpPr>
            <p:cNvPr id="210998" name="Group 54"/>
            <p:cNvGrpSpPr>
              <a:grpSpLocks/>
            </p:cNvGrpSpPr>
            <p:nvPr/>
          </p:nvGrpSpPr>
          <p:grpSpPr bwMode="auto">
            <a:xfrm flipV="1">
              <a:off x="3136" y="3888"/>
              <a:ext cx="917" cy="28"/>
              <a:chOff x="2118" y="5155"/>
              <a:chExt cx="1019" cy="39"/>
            </a:xfrm>
          </p:grpSpPr>
          <p:sp>
            <p:nvSpPr>
              <p:cNvPr id="210999" name="Line 55"/>
              <p:cNvSpPr>
                <a:spLocks noChangeShapeType="1"/>
              </p:cNvSpPr>
              <p:nvPr/>
            </p:nvSpPr>
            <p:spPr bwMode="auto">
              <a:xfrm>
                <a:off x="2118" y="5194"/>
                <a:ext cx="87" cy="0"/>
              </a:xfrm>
              <a:prstGeom prst="line">
                <a:avLst/>
              </a:prstGeom>
              <a:noFill/>
              <a:ln w="19050">
                <a:solidFill>
                  <a:srgbClr val="993366"/>
                </a:solidFill>
                <a:round/>
                <a:headEnd type="none" w="sm" len="sm"/>
                <a:tailEnd type="none" w="sm" len="sm"/>
              </a:ln>
              <a:effectLst/>
            </p:spPr>
            <p:txBody>
              <a:bodyPr wrap="none" anchor="ctr"/>
              <a:lstStyle/>
              <a:p>
                <a:endParaRPr lang="pl-PL"/>
              </a:p>
            </p:txBody>
          </p:sp>
          <p:sp>
            <p:nvSpPr>
              <p:cNvPr id="211000" name="Line 56"/>
              <p:cNvSpPr>
                <a:spLocks noChangeShapeType="1"/>
              </p:cNvSpPr>
              <p:nvPr/>
            </p:nvSpPr>
            <p:spPr bwMode="auto">
              <a:xfrm flipV="1">
                <a:off x="2157" y="5155"/>
                <a:ext cx="980" cy="2"/>
              </a:xfrm>
              <a:prstGeom prst="line">
                <a:avLst/>
              </a:prstGeom>
              <a:noFill/>
              <a:ln w="19050">
                <a:solidFill>
                  <a:srgbClr val="993366"/>
                </a:solidFill>
                <a:round/>
                <a:headEnd type="none" w="sm" len="sm"/>
                <a:tailEnd type="none" w="sm" len="sm"/>
              </a:ln>
              <a:effectLst/>
            </p:spPr>
            <p:txBody>
              <a:bodyPr wrap="none" anchor="ctr"/>
              <a:lstStyle/>
              <a:p>
                <a:endParaRPr lang="pl-PL"/>
              </a:p>
            </p:txBody>
          </p:sp>
          <p:sp>
            <p:nvSpPr>
              <p:cNvPr id="211001" name="Line 57"/>
              <p:cNvSpPr>
                <a:spLocks noChangeShapeType="1"/>
              </p:cNvSpPr>
              <p:nvPr/>
            </p:nvSpPr>
            <p:spPr bwMode="auto">
              <a:xfrm>
                <a:off x="2158" y="5157"/>
                <a:ext cx="2" cy="37"/>
              </a:xfrm>
              <a:prstGeom prst="line">
                <a:avLst/>
              </a:prstGeom>
              <a:noFill/>
              <a:ln w="19050">
                <a:solidFill>
                  <a:srgbClr val="993366"/>
                </a:solidFill>
                <a:round/>
                <a:headEnd type="none" w="sm" len="sm"/>
                <a:tailEnd type="none" w="sm" len="sm"/>
              </a:ln>
              <a:effectLst/>
            </p:spPr>
            <p:txBody>
              <a:bodyPr wrap="none" anchor="ctr"/>
              <a:lstStyle/>
              <a:p>
                <a:endParaRPr lang="pl-PL"/>
              </a:p>
            </p:txBody>
          </p:sp>
        </p:grpSp>
        <p:sp>
          <p:nvSpPr>
            <p:cNvPr id="211002" name="Oval 58"/>
            <p:cNvSpPr>
              <a:spLocks noChangeArrowheads="1"/>
            </p:cNvSpPr>
            <p:nvPr/>
          </p:nvSpPr>
          <p:spPr bwMode="auto">
            <a:xfrm flipV="1">
              <a:off x="4024" y="3883"/>
              <a:ext cx="83" cy="77"/>
            </a:xfrm>
            <a:prstGeom prst="ellipse">
              <a:avLst/>
            </a:prstGeom>
            <a:solidFill>
              <a:schemeClr val="bg1"/>
            </a:solidFill>
            <a:ln w="19050">
              <a:solidFill>
                <a:srgbClr val="993366"/>
              </a:solidFill>
              <a:round/>
              <a:headEnd/>
              <a:tailEnd/>
            </a:ln>
            <a:effectLst/>
          </p:spPr>
          <p:txBody>
            <a:bodyPr wrap="none" anchor="ctr"/>
            <a:lstStyle/>
            <a:p>
              <a:endParaRPr lang="pl-PL"/>
            </a:p>
          </p:txBody>
        </p:sp>
      </p:grpSp>
      <p:grpSp>
        <p:nvGrpSpPr>
          <p:cNvPr id="211003" name="Group 59"/>
          <p:cNvGrpSpPr>
            <a:grpSpLocks/>
          </p:cNvGrpSpPr>
          <p:nvPr/>
        </p:nvGrpSpPr>
        <p:grpSpPr bwMode="auto">
          <a:xfrm flipV="1">
            <a:off x="4235450" y="2162175"/>
            <a:ext cx="1560513" cy="123825"/>
            <a:chOff x="3001" y="1518"/>
            <a:chExt cx="1106" cy="78"/>
          </a:xfrm>
        </p:grpSpPr>
        <p:grpSp>
          <p:nvGrpSpPr>
            <p:cNvPr id="211004" name="Group 60"/>
            <p:cNvGrpSpPr>
              <a:grpSpLocks/>
            </p:cNvGrpSpPr>
            <p:nvPr/>
          </p:nvGrpSpPr>
          <p:grpSpPr bwMode="auto">
            <a:xfrm flipV="1">
              <a:off x="3379" y="1521"/>
              <a:ext cx="91" cy="42"/>
              <a:chOff x="3379" y="1398"/>
              <a:chExt cx="91" cy="42"/>
            </a:xfrm>
          </p:grpSpPr>
          <p:sp>
            <p:nvSpPr>
              <p:cNvPr id="211005" name="Line 61"/>
              <p:cNvSpPr>
                <a:spLocks noChangeShapeType="1"/>
              </p:cNvSpPr>
              <p:nvPr/>
            </p:nvSpPr>
            <p:spPr bwMode="auto">
              <a:xfrm flipH="1" flipV="1">
                <a:off x="3379" y="1439"/>
                <a:ext cx="91" cy="0"/>
              </a:xfrm>
              <a:prstGeom prst="line">
                <a:avLst/>
              </a:prstGeom>
              <a:noFill/>
              <a:ln w="19050">
                <a:solidFill>
                  <a:srgbClr val="993366"/>
                </a:solidFill>
                <a:round/>
                <a:headEnd type="none" w="sm" len="sm"/>
                <a:tailEnd type="none" w="sm" len="sm"/>
              </a:ln>
              <a:effectLst/>
            </p:spPr>
            <p:txBody>
              <a:bodyPr wrap="none" anchor="ctr"/>
              <a:lstStyle/>
              <a:p>
                <a:endParaRPr lang="pl-PL"/>
              </a:p>
            </p:txBody>
          </p:sp>
          <p:sp>
            <p:nvSpPr>
              <p:cNvPr id="211006" name="Line 62"/>
              <p:cNvSpPr>
                <a:spLocks noChangeShapeType="1"/>
              </p:cNvSpPr>
              <p:nvPr/>
            </p:nvSpPr>
            <p:spPr bwMode="auto">
              <a:xfrm flipV="1">
                <a:off x="3411" y="1398"/>
                <a:ext cx="2" cy="42"/>
              </a:xfrm>
              <a:prstGeom prst="line">
                <a:avLst/>
              </a:prstGeom>
              <a:noFill/>
              <a:ln w="19050">
                <a:solidFill>
                  <a:srgbClr val="993366"/>
                </a:solidFill>
                <a:round/>
                <a:headEnd type="none" w="sm" len="sm"/>
                <a:tailEnd type="none" w="sm" len="sm"/>
              </a:ln>
              <a:effectLst/>
            </p:spPr>
            <p:txBody>
              <a:bodyPr wrap="none" anchor="ctr"/>
              <a:lstStyle/>
              <a:p>
                <a:endParaRPr lang="pl-PL"/>
              </a:p>
            </p:txBody>
          </p:sp>
        </p:grpSp>
        <p:grpSp>
          <p:nvGrpSpPr>
            <p:cNvPr id="211007" name="Group 63"/>
            <p:cNvGrpSpPr>
              <a:grpSpLocks/>
            </p:cNvGrpSpPr>
            <p:nvPr/>
          </p:nvGrpSpPr>
          <p:grpSpPr bwMode="auto">
            <a:xfrm>
              <a:off x="3001" y="1527"/>
              <a:ext cx="1037" cy="35"/>
              <a:chOff x="1968" y="2016"/>
              <a:chExt cx="1152" cy="48"/>
            </a:xfrm>
          </p:grpSpPr>
          <p:sp>
            <p:nvSpPr>
              <p:cNvPr id="211008" name="Line 64"/>
              <p:cNvSpPr>
                <a:spLocks noChangeShapeType="1"/>
              </p:cNvSpPr>
              <p:nvPr/>
            </p:nvSpPr>
            <p:spPr bwMode="auto">
              <a:xfrm>
                <a:off x="1968" y="2017"/>
                <a:ext cx="101" cy="0"/>
              </a:xfrm>
              <a:prstGeom prst="line">
                <a:avLst/>
              </a:prstGeom>
              <a:noFill/>
              <a:ln w="19050">
                <a:solidFill>
                  <a:srgbClr val="993366"/>
                </a:solidFill>
                <a:round/>
                <a:headEnd type="none" w="sm" len="sm"/>
                <a:tailEnd type="none" w="sm" len="sm"/>
              </a:ln>
              <a:effectLst/>
            </p:spPr>
            <p:txBody>
              <a:bodyPr wrap="none" anchor="ctr"/>
              <a:lstStyle/>
              <a:p>
                <a:endParaRPr lang="pl-PL"/>
              </a:p>
            </p:txBody>
          </p:sp>
          <p:sp>
            <p:nvSpPr>
              <p:cNvPr id="211009" name="Line 65"/>
              <p:cNvSpPr>
                <a:spLocks noChangeShapeType="1"/>
              </p:cNvSpPr>
              <p:nvPr/>
            </p:nvSpPr>
            <p:spPr bwMode="auto">
              <a:xfrm>
                <a:off x="2016" y="2062"/>
                <a:ext cx="1104" cy="0"/>
              </a:xfrm>
              <a:prstGeom prst="line">
                <a:avLst/>
              </a:prstGeom>
              <a:noFill/>
              <a:ln w="19050">
                <a:solidFill>
                  <a:srgbClr val="993366"/>
                </a:solidFill>
                <a:round/>
                <a:headEnd type="none" w="sm" len="sm"/>
                <a:tailEnd type="none" w="sm" len="sm"/>
              </a:ln>
              <a:effectLst/>
            </p:spPr>
            <p:txBody>
              <a:bodyPr wrap="none" anchor="ctr"/>
              <a:lstStyle/>
              <a:p>
                <a:endParaRPr lang="pl-PL"/>
              </a:p>
            </p:txBody>
          </p:sp>
          <p:sp>
            <p:nvSpPr>
              <p:cNvPr id="211010" name="Line 66"/>
              <p:cNvSpPr>
                <a:spLocks noChangeShapeType="1"/>
              </p:cNvSpPr>
              <p:nvPr/>
            </p:nvSpPr>
            <p:spPr bwMode="auto">
              <a:xfrm>
                <a:off x="2018" y="2016"/>
                <a:ext cx="0" cy="48"/>
              </a:xfrm>
              <a:prstGeom prst="line">
                <a:avLst/>
              </a:prstGeom>
              <a:noFill/>
              <a:ln w="19050">
                <a:solidFill>
                  <a:srgbClr val="993366"/>
                </a:solidFill>
                <a:round/>
                <a:headEnd type="none" w="sm" len="sm"/>
                <a:tailEnd type="none" w="sm" len="sm"/>
              </a:ln>
              <a:effectLst/>
            </p:spPr>
            <p:txBody>
              <a:bodyPr wrap="none" anchor="ctr"/>
              <a:lstStyle/>
              <a:p>
                <a:endParaRPr lang="pl-PL"/>
              </a:p>
            </p:txBody>
          </p:sp>
        </p:grpSp>
        <p:sp>
          <p:nvSpPr>
            <p:cNvPr id="211011" name="Oval 67"/>
            <p:cNvSpPr>
              <a:spLocks noChangeArrowheads="1"/>
            </p:cNvSpPr>
            <p:nvPr/>
          </p:nvSpPr>
          <p:spPr bwMode="auto">
            <a:xfrm>
              <a:off x="4024" y="1518"/>
              <a:ext cx="83" cy="78"/>
            </a:xfrm>
            <a:prstGeom prst="ellipse">
              <a:avLst/>
            </a:prstGeom>
            <a:solidFill>
              <a:schemeClr val="bg1"/>
            </a:solidFill>
            <a:ln w="19050">
              <a:solidFill>
                <a:srgbClr val="993366"/>
              </a:solidFill>
              <a:round/>
              <a:headEnd/>
              <a:tailEnd/>
            </a:ln>
            <a:effectLst/>
          </p:spPr>
          <p:txBody>
            <a:bodyPr wrap="none" anchor="ctr"/>
            <a:lstStyle/>
            <a:p>
              <a:endParaRPr lang="pl-PL"/>
            </a:p>
          </p:txBody>
        </p:sp>
      </p:grpSp>
      <p:sp>
        <p:nvSpPr>
          <p:cNvPr id="211012" name="Text Box 68"/>
          <p:cNvSpPr txBox="1">
            <a:spLocks noChangeArrowheads="1"/>
          </p:cNvSpPr>
          <p:nvPr/>
        </p:nvSpPr>
        <p:spPr bwMode="auto">
          <a:xfrm>
            <a:off x="1760538" y="914400"/>
            <a:ext cx="1490662" cy="336550"/>
          </a:xfrm>
          <a:prstGeom prst="rect">
            <a:avLst/>
          </a:prstGeom>
          <a:solidFill>
            <a:schemeClr val="bg1"/>
          </a:solidFill>
          <a:ln w="9525">
            <a:noFill/>
            <a:miter lim="800000"/>
            <a:headEnd/>
            <a:tailEnd/>
          </a:ln>
          <a:effectLst/>
        </p:spPr>
        <p:txBody>
          <a:bodyPr>
            <a:spAutoFit/>
          </a:bodyPr>
          <a:lstStyle/>
          <a:p>
            <a:pPr algn="ctr" eaLnBrk="0" hangingPunct="0">
              <a:spcBef>
                <a:spcPct val="50000"/>
              </a:spcBef>
            </a:pPr>
            <a:r>
              <a:rPr lang="pl-PL" sz="1600" b="1">
                <a:solidFill>
                  <a:srgbClr val="009999"/>
                </a:solidFill>
              </a:rPr>
              <a:t>ChAD</a:t>
            </a:r>
            <a:endParaRPr lang="de-DE" sz="1600" b="1">
              <a:solidFill>
                <a:srgbClr val="009999"/>
              </a:solidFill>
            </a:endParaRPr>
          </a:p>
        </p:txBody>
      </p:sp>
      <p:sp>
        <p:nvSpPr>
          <p:cNvPr id="211013" name="Oval 69"/>
          <p:cNvSpPr>
            <a:spLocks noChangeArrowheads="1"/>
          </p:cNvSpPr>
          <p:nvPr/>
        </p:nvSpPr>
        <p:spPr bwMode="auto">
          <a:xfrm>
            <a:off x="4198938" y="5867400"/>
            <a:ext cx="423862" cy="419100"/>
          </a:xfrm>
          <a:prstGeom prst="ellipse">
            <a:avLst/>
          </a:prstGeom>
          <a:solidFill>
            <a:schemeClr val="bg1"/>
          </a:solidFill>
          <a:ln w="28575">
            <a:solidFill>
              <a:srgbClr val="000000"/>
            </a:solidFill>
            <a:round/>
            <a:headEnd/>
            <a:tailEnd/>
          </a:ln>
          <a:effectLst/>
        </p:spPr>
        <p:txBody>
          <a:bodyPr wrap="none" anchor="ctr"/>
          <a:lstStyle/>
          <a:p>
            <a:endParaRPr lang="pl-PL"/>
          </a:p>
        </p:txBody>
      </p:sp>
      <p:sp>
        <p:nvSpPr>
          <p:cNvPr id="211014" name="Oval 70"/>
          <p:cNvSpPr>
            <a:spLocks noChangeArrowheads="1"/>
          </p:cNvSpPr>
          <p:nvPr/>
        </p:nvSpPr>
        <p:spPr bwMode="auto">
          <a:xfrm>
            <a:off x="3979863" y="3771900"/>
            <a:ext cx="422275" cy="419100"/>
          </a:xfrm>
          <a:prstGeom prst="ellipse">
            <a:avLst/>
          </a:prstGeom>
          <a:solidFill>
            <a:schemeClr val="bg1"/>
          </a:solidFill>
          <a:ln w="28575">
            <a:solidFill>
              <a:srgbClr val="000000"/>
            </a:solidFill>
            <a:round/>
            <a:headEnd/>
            <a:tailEnd/>
          </a:ln>
          <a:effectLst/>
        </p:spPr>
        <p:txBody>
          <a:bodyPr wrap="none" anchor="ctr"/>
          <a:lstStyle/>
          <a:p>
            <a:endParaRPr lang="pl-PL"/>
          </a:p>
        </p:txBody>
      </p:sp>
      <p:sp>
        <p:nvSpPr>
          <p:cNvPr id="211015" name="Rectangle 71"/>
          <p:cNvSpPr>
            <a:spLocks noChangeArrowheads="1"/>
          </p:cNvSpPr>
          <p:nvPr/>
        </p:nvSpPr>
        <p:spPr bwMode="auto">
          <a:xfrm>
            <a:off x="4560888" y="990600"/>
            <a:ext cx="90487" cy="133350"/>
          </a:xfrm>
          <a:prstGeom prst="rect">
            <a:avLst/>
          </a:prstGeom>
          <a:solidFill>
            <a:schemeClr val="bg1"/>
          </a:solidFill>
          <a:ln w="9525">
            <a:noFill/>
            <a:miter lim="800000"/>
            <a:headEnd/>
            <a:tailEnd/>
          </a:ln>
          <a:effectLst/>
        </p:spPr>
        <p:txBody>
          <a:bodyPr wrap="none" anchor="ctr"/>
          <a:lstStyle/>
          <a:p>
            <a:endParaRPr lang="pl-PL"/>
          </a:p>
        </p:txBody>
      </p:sp>
      <p:sp>
        <p:nvSpPr>
          <p:cNvPr id="211016" name="Text Box 72"/>
          <p:cNvSpPr txBox="1">
            <a:spLocks noChangeArrowheads="1"/>
          </p:cNvSpPr>
          <p:nvPr/>
        </p:nvSpPr>
        <p:spPr bwMode="auto">
          <a:xfrm>
            <a:off x="6269038" y="2057400"/>
            <a:ext cx="2058987" cy="304800"/>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de-DE" sz="1400" b="1">
                <a:solidFill>
                  <a:srgbClr val="993366"/>
                </a:solidFill>
              </a:rPr>
              <a:t>Dysbindin (6p)</a:t>
            </a:r>
          </a:p>
        </p:txBody>
      </p:sp>
      <p:sp>
        <p:nvSpPr>
          <p:cNvPr id="211017" name="Text Box 73"/>
          <p:cNvSpPr txBox="1">
            <a:spLocks noChangeArrowheads="1"/>
          </p:cNvSpPr>
          <p:nvPr/>
        </p:nvSpPr>
        <p:spPr bwMode="auto">
          <a:xfrm>
            <a:off x="6269038" y="2514600"/>
            <a:ext cx="1287462" cy="304800"/>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de-DE" sz="1400" b="1">
                <a:solidFill>
                  <a:srgbClr val="993366"/>
                </a:solidFill>
              </a:rPr>
              <a:t>Neuregulin 1</a:t>
            </a:r>
          </a:p>
        </p:txBody>
      </p:sp>
      <p:sp>
        <p:nvSpPr>
          <p:cNvPr id="211018" name="Text Box 74"/>
          <p:cNvSpPr txBox="1">
            <a:spLocks noChangeArrowheads="1"/>
          </p:cNvSpPr>
          <p:nvPr/>
        </p:nvSpPr>
        <p:spPr bwMode="auto">
          <a:xfrm>
            <a:off x="6269038" y="5791200"/>
            <a:ext cx="1287462" cy="304800"/>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de-DE" sz="1400" b="1">
                <a:solidFill>
                  <a:srgbClr val="993366"/>
                </a:solidFill>
              </a:rPr>
              <a:t>COMT ?</a:t>
            </a:r>
          </a:p>
        </p:txBody>
      </p:sp>
      <p:sp>
        <p:nvSpPr>
          <p:cNvPr id="211019" name="Text Box 75"/>
          <p:cNvSpPr txBox="1">
            <a:spLocks noChangeArrowheads="1"/>
          </p:cNvSpPr>
          <p:nvPr/>
        </p:nvSpPr>
        <p:spPr bwMode="auto">
          <a:xfrm>
            <a:off x="2235200" y="3962400"/>
            <a:ext cx="1287463" cy="304800"/>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de-DE" sz="1400" b="1">
                <a:solidFill>
                  <a:srgbClr val="009999"/>
                </a:solidFill>
              </a:rPr>
              <a:t>G72</a:t>
            </a:r>
          </a:p>
        </p:txBody>
      </p:sp>
      <p:sp>
        <p:nvSpPr>
          <p:cNvPr id="211020" name="Text Box 76"/>
          <p:cNvSpPr txBox="1">
            <a:spLocks noChangeArrowheads="1"/>
          </p:cNvSpPr>
          <p:nvPr/>
        </p:nvSpPr>
        <p:spPr bwMode="auto">
          <a:xfrm>
            <a:off x="6269038" y="3733800"/>
            <a:ext cx="1287462" cy="304800"/>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de-DE" sz="1400" b="1">
                <a:solidFill>
                  <a:srgbClr val="993366"/>
                </a:solidFill>
              </a:rPr>
              <a:t>G72</a:t>
            </a:r>
          </a:p>
        </p:txBody>
      </p:sp>
      <p:sp>
        <p:nvSpPr>
          <p:cNvPr id="211021" name="Text Box 77"/>
          <p:cNvSpPr txBox="1">
            <a:spLocks noChangeArrowheads="1"/>
          </p:cNvSpPr>
          <p:nvPr/>
        </p:nvSpPr>
        <p:spPr bwMode="auto">
          <a:xfrm>
            <a:off x="2166938" y="6053138"/>
            <a:ext cx="1287462" cy="304800"/>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de-DE" sz="1400" b="1">
                <a:solidFill>
                  <a:srgbClr val="009999"/>
                </a:solidFill>
              </a:rPr>
              <a:t>COMT ?</a:t>
            </a:r>
          </a:p>
        </p:txBody>
      </p:sp>
      <p:sp>
        <p:nvSpPr>
          <p:cNvPr id="211022" name="Text Box 78"/>
          <p:cNvSpPr txBox="1">
            <a:spLocks noChangeArrowheads="1"/>
          </p:cNvSpPr>
          <p:nvPr/>
        </p:nvSpPr>
        <p:spPr bwMode="auto">
          <a:xfrm>
            <a:off x="5989638" y="914400"/>
            <a:ext cx="1838325" cy="336550"/>
          </a:xfrm>
          <a:prstGeom prst="rect">
            <a:avLst/>
          </a:prstGeom>
          <a:solidFill>
            <a:schemeClr val="bg1"/>
          </a:solidFill>
          <a:ln w="9525">
            <a:noFill/>
            <a:miter lim="800000"/>
            <a:headEnd/>
            <a:tailEnd/>
          </a:ln>
          <a:effectLst/>
        </p:spPr>
        <p:txBody>
          <a:bodyPr>
            <a:spAutoFit/>
          </a:bodyPr>
          <a:lstStyle/>
          <a:p>
            <a:pPr algn="ctr" eaLnBrk="0" hangingPunct="0">
              <a:spcBef>
                <a:spcPct val="50000"/>
              </a:spcBef>
            </a:pPr>
            <a:r>
              <a:rPr lang="de-DE" sz="1600" b="1" dirty="0" err="1" smtClean="0">
                <a:solidFill>
                  <a:srgbClr val="993366"/>
                </a:solidFill>
              </a:rPr>
              <a:t>Schizo</a:t>
            </a:r>
            <a:r>
              <a:rPr lang="pl-PL" sz="1600" b="1" dirty="0" smtClean="0">
                <a:solidFill>
                  <a:srgbClr val="993366"/>
                </a:solidFill>
              </a:rPr>
              <a:t>f</a:t>
            </a:r>
            <a:r>
              <a:rPr lang="de-DE" sz="1600" b="1" dirty="0" err="1" smtClean="0">
                <a:solidFill>
                  <a:srgbClr val="993366"/>
                </a:solidFill>
              </a:rPr>
              <a:t>renia</a:t>
            </a:r>
            <a:endParaRPr lang="de-DE" sz="1600" b="1" dirty="0">
              <a:solidFill>
                <a:srgbClr val="993366"/>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pl-PL" altLang="en-US">
                <a:effectLst>
                  <a:outerShdw blurRad="38100" dist="38100" dir="2700000" algn="tl">
                    <a:srgbClr val="C0C0C0"/>
                  </a:outerShdw>
                </a:effectLst>
                <a:latin typeface="Times New Roman" charset="0"/>
              </a:rPr>
              <a:t>Konkluzje z badań nad dziedziczeniem schizofrenii</a:t>
            </a:r>
            <a:endParaRPr lang="en-US" altLang="en-US">
              <a:effectLst>
                <a:outerShdw blurRad="38100" dist="38100" dir="2700000" algn="tl">
                  <a:srgbClr val="C0C0C0"/>
                </a:outerShdw>
              </a:effectLst>
              <a:latin typeface="Times New Roman" charset="0"/>
            </a:endParaRPr>
          </a:p>
        </p:txBody>
      </p:sp>
      <p:sp>
        <p:nvSpPr>
          <p:cNvPr id="39939" name="Rectangle 3"/>
          <p:cNvSpPr>
            <a:spLocks noGrp="1" noChangeArrowheads="1"/>
          </p:cNvSpPr>
          <p:nvPr>
            <p:ph idx="1"/>
          </p:nvPr>
        </p:nvSpPr>
        <p:spPr/>
        <p:txBody>
          <a:bodyPr/>
          <a:lstStyle/>
          <a:p>
            <a:r>
              <a:rPr lang="pl-PL" altLang="en-US" sz="3600">
                <a:effectLst>
                  <a:outerShdw blurRad="38100" dist="38100" dir="2700000" algn="tl">
                    <a:srgbClr val="C0C0C0"/>
                  </a:outerShdw>
                </a:effectLst>
                <a:latin typeface="Times New Roman" charset="0"/>
              </a:rPr>
              <a:t>Obecność czynnika rodzinnego w niektórych przypadkach</a:t>
            </a:r>
            <a:endParaRPr lang="en-US" altLang="en-US" sz="3600">
              <a:effectLst>
                <a:outerShdw blurRad="38100" dist="38100" dir="2700000" algn="tl">
                  <a:srgbClr val="C0C0C0"/>
                </a:outerShdw>
              </a:effectLst>
              <a:latin typeface="Times New Roman" charset="0"/>
            </a:endParaRPr>
          </a:p>
          <a:p>
            <a:r>
              <a:rPr lang="pl-PL" altLang="en-US" sz="3600">
                <a:effectLst>
                  <a:outerShdw blurRad="38100" dist="38100" dir="2700000" algn="tl">
                    <a:srgbClr val="C0C0C0"/>
                  </a:outerShdw>
                </a:effectLst>
                <a:latin typeface="Times New Roman" charset="0"/>
              </a:rPr>
              <a:t>Znaczenie czynnika dziedzicznego w 10% przypadków schizofrenii</a:t>
            </a:r>
            <a:endParaRPr lang="en-US" altLang="en-US" sz="3600">
              <a:effectLst>
                <a:outerShdw blurRad="38100" dist="38100" dir="2700000" algn="tl">
                  <a:srgbClr val="C0C0C0"/>
                </a:outerShdw>
              </a:effectLst>
              <a:latin typeface="Times New Roman" charset="0"/>
            </a:endParaRPr>
          </a:p>
          <a:p>
            <a:r>
              <a:rPr lang="pl-PL" altLang="en-US" sz="3600">
                <a:effectLst>
                  <a:outerShdw blurRad="38100" dist="38100" dir="2700000" algn="tl">
                    <a:srgbClr val="C0C0C0"/>
                  </a:outerShdw>
                </a:effectLst>
                <a:latin typeface="Times New Roman" charset="0"/>
              </a:rPr>
              <a:t>Transmisja poligeniczna</a:t>
            </a:r>
            <a:endParaRPr lang="en-US" altLang="en-US" sz="3600">
              <a:effectLst>
                <a:outerShdw blurRad="38100" dist="38100" dir="2700000" algn="tl">
                  <a:srgbClr val="C0C0C0"/>
                </a:outerShdw>
              </a:effectLst>
              <a:latin typeface="Times New Roman" charset="0"/>
            </a:endParaRPr>
          </a:p>
          <a:p>
            <a:r>
              <a:rPr lang="pl-PL" altLang="en-US" sz="3600">
                <a:effectLst>
                  <a:outerShdw blurRad="38100" dist="38100" dir="2700000" algn="tl">
                    <a:srgbClr val="C0C0C0"/>
                  </a:outerShdw>
                </a:effectLst>
                <a:latin typeface="Times New Roman" charset="0"/>
              </a:rPr>
              <a:t>Co jest dziedziczone</a:t>
            </a:r>
            <a:r>
              <a:rPr lang="en-US" altLang="en-US" sz="3600">
                <a:effectLst>
                  <a:outerShdw blurRad="38100" dist="38100" dir="2700000" algn="tl">
                    <a:srgbClr val="C0C0C0"/>
                  </a:outerShdw>
                </a:effectLst>
                <a:latin typeface="Times New Roman" charset="0"/>
              </a:rPr>
              <a:t>?</a:t>
            </a:r>
          </a:p>
        </p:txBody>
      </p:sp>
      <p:sp>
        <p:nvSpPr>
          <p:cNvPr id="4" name="Symbol zastępczy numeru slajdu 5"/>
          <p:cNvSpPr>
            <a:spLocks noGrp="1"/>
          </p:cNvSpPr>
          <p:nvPr>
            <p:ph type="sldNum" sz="quarter" idx="12"/>
          </p:nvPr>
        </p:nvSpPr>
        <p:spPr/>
        <p:txBody>
          <a:bodyPr/>
          <a:lstStyle/>
          <a:p>
            <a:fld id="{9F434C93-334E-4C71-B008-8350A087D6B0}" type="slidenum">
              <a:rPr lang="pl-PL"/>
              <a:pPr/>
              <a:t>84</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500" fill="hold"/>
                                        <p:tgtEl>
                                          <p:spTgt spid="39939">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993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9939">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9939">
                                            <p:txEl>
                                              <p:pRg st="0" end="0"/>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39939">
                                            <p:txEl>
                                              <p:pRg st="1" end="1"/>
                                            </p:txEl>
                                          </p:spTgt>
                                        </p:tgtEl>
                                        <p:attrNameLst>
                                          <p:attrName>style.visibility</p:attrName>
                                        </p:attrNameLst>
                                      </p:cBhvr>
                                      <p:to>
                                        <p:strVal val="visible"/>
                                      </p:to>
                                    </p:set>
                                    <p:anim calcmode="lin" valueType="num">
                                      <p:cBhvr>
                                        <p:cTn id="15" dur="500" fill="hold"/>
                                        <p:tgtEl>
                                          <p:spTgt spid="39939">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39939">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9939">
                                            <p:txEl>
                                              <p:pRg st="1" end="1"/>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9939">
                                            <p:txEl>
                                              <p:pRg st="1" end="1"/>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39939">
                                            <p:txEl>
                                              <p:pRg st="2" end="2"/>
                                            </p:txEl>
                                          </p:spTgt>
                                        </p:tgtEl>
                                        <p:attrNameLst>
                                          <p:attrName>style.visibility</p:attrName>
                                        </p:attrNameLst>
                                      </p:cBhvr>
                                      <p:to>
                                        <p:strVal val="visible"/>
                                      </p:to>
                                    </p:set>
                                    <p:anim calcmode="lin" valueType="num">
                                      <p:cBhvr>
                                        <p:cTn id="23" dur="500" fill="hold"/>
                                        <p:tgtEl>
                                          <p:spTgt spid="39939">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39939">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9939">
                                            <p:txEl>
                                              <p:pRg st="2" end="2"/>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9939">
                                            <p:txEl>
                                              <p:pRg st="2" end="2"/>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39939">
                                            <p:txEl>
                                              <p:pRg st="3" end="3"/>
                                            </p:txEl>
                                          </p:spTgt>
                                        </p:tgtEl>
                                        <p:attrNameLst>
                                          <p:attrName>style.visibility</p:attrName>
                                        </p:attrNameLst>
                                      </p:cBhvr>
                                      <p:to>
                                        <p:strVal val="visible"/>
                                      </p:to>
                                    </p:set>
                                    <p:anim calcmode="lin" valueType="num">
                                      <p:cBhvr>
                                        <p:cTn id="31" dur="500" fill="hold"/>
                                        <p:tgtEl>
                                          <p:spTgt spid="39939">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39939">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3993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9939">
                                            <p:txEl>
                                              <p:pRg st="3" end="3"/>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9939">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541338"/>
            <a:ext cx="8229600" cy="609600"/>
          </a:xfrm>
        </p:spPr>
        <p:txBody>
          <a:bodyPr>
            <a:normAutofit/>
          </a:bodyPr>
          <a:lstStyle/>
          <a:p>
            <a:r>
              <a:rPr lang="pl-PL" altLang="en-US" smtClean="0">
                <a:effectLst>
                  <a:outerShdw blurRad="38100" dist="38100" dir="2700000" algn="tl">
                    <a:srgbClr val="C0C0C0"/>
                  </a:outerShdw>
                </a:effectLst>
                <a:latin typeface="Times New Roman" charset="0"/>
              </a:rPr>
              <a:t>Czynniki </a:t>
            </a:r>
            <a:r>
              <a:rPr lang="pl-PL" altLang="en-US">
                <a:effectLst>
                  <a:outerShdw blurRad="38100" dist="38100" dir="2700000" algn="tl">
                    <a:srgbClr val="C0C0C0"/>
                  </a:outerShdw>
                </a:effectLst>
                <a:latin typeface="Times New Roman" charset="0"/>
              </a:rPr>
              <a:t>etiologiczne schizofrenii</a:t>
            </a:r>
            <a:endParaRPr lang="en-US" altLang="en-US" dirty="0">
              <a:effectLst>
                <a:outerShdw blurRad="38100" dist="38100" dir="2700000" algn="tl">
                  <a:srgbClr val="C0C0C0"/>
                </a:outerShdw>
              </a:effectLst>
              <a:latin typeface="Times New Roman" charset="0"/>
            </a:endParaRPr>
          </a:p>
        </p:txBody>
      </p:sp>
      <p:sp>
        <p:nvSpPr>
          <p:cNvPr id="40963" name="Rectangle 3"/>
          <p:cNvSpPr>
            <a:spLocks noGrp="1" noChangeArrowheads="1"/>
          </p:cNvSpPr>
          <p:nvPr>
            <p:ph idx="1"/>
          </p:nvPr>
        </p:nvSpPr>
        <p:spPr>
          <a:xfrm>
            <a:off x="500034" y="1428736"/>
            <a:ext cx="8183880" cy="4187952"/>
          </a:xfrm>
        </p:spPr>
        <p:txBody>
          <a:bodyPr/>
          <a:lstStyle/>
          <a:p>
            <a:r>
              <a:rPr lang="pl-PL" altLang="en-US" sz="3600" dirty="0">
                <a:effectLst>
                  <a:outerShdw blurRad="38100" dist="38100" dir="2700000" algn="tl">
                    <a:srgbClr val="C0C0C0"/>
                  </a:outerShdw>
                </a:effectLst>
                <a:latin typeface="Times New Roman" charset="0"/>
              </a:rPr>
              <a:t>Hipoteza dopaminowa</a:t>
            </a:r>
            <a:endParaRPr lang="en-US" altLang="en-US" sz="3600" dirty="0">
              <a:effectLst>
                <a:outerShdw blurRad="38100" dist="38100" dir="2700000" algn="tl">
                  <a:srgbClr val="C0C0C0"/>
                </a:outerShdw>
              </a:effectLst>
              <a:latin typeface="Times New Roman" charset="0"/>
            </a:endParaRPr>
          </a:p>
          <a:p>
            <a:pPr lvl="1"/>
            <a:r>
              <a:rPr lang="pl-PL" altLang="en-US" sz="3200" dirty="0">
                <a:effectLst>
                  <a:outerShdw blurRad="38100" dist="38100" dir="2700000" algn="tl">
                    <a:srgbClr val="C0C0C0"/>
                  </a:outerShdw>
                </a:effectLst>
                <a:latin typeface="Times New Roman" charset="0"/>
              </a:rPr>
              <a:t>Nadaktywność dopaminowa </a:t>
            </a:r>
            <a:r>
              <a:rPr lang="en-US" altLang="en-US" sz="3200" dirty="0">
                <a:effectLst>
                  <a:outerShdw blurRad="38100" dist="38100" dir="2700000" algn="tl">
                    <a:srgbClr val="C0C0C0"/>
                  </a:outerShdw>
                </a:effectLst>
                <a:latin typeface="Times New Roman" charset="0"/>
              </a:rPr>
              <a:t> --&gt; </a:t>
            </a:r>
            <a:r>
              <a:rPr lang="en-US" altLang="en-US" sz="3200" dirty="0" err="1">
                <a:effectLst>
                  <a:outerShdw blurRad="38100" dist="38100" dir="2700000" algn="tl">
                    <a:srgbClr val="C0C0C0"/>
                  </a:outerShdw>
                </a:effectLst>
                <a:latin typeface="Times New Roman" charset="0"/>
              </a:rPr>
              <a:t>schizo</a:t>
            </a:r>
            <a:r>
              <a:rPr lang="pl-PL" altLang="en-US" sz="3200" dirty="0">
                <a:effectLst>
                  <a:outerShdw blurRad="38100" dist="38100" dir="2700000" algn="tl">
                    <a:srgbClr val="C0C0C0"/>
                  </a:outerShdw>
                </a:effectLst>
                <a:latin typeface="Times New Roman" charset="0"/>
              </a:rPr>
              <a:t>f</a:t>
            </a:r>
            <a:r>
              <a:rPr lang="en-US" altLang="en-US" sz="3200" dirty="0" err="1">
                <a:effectLst>
                  <a:outerShdw blurRad="38100" dist="38100" dir="2700000" algn="tl">
                    <a:srgbClr val="C0C0C0"/>
                  </a:outerShdw>
                </a:effectLst>
                <a:latin typeface="Times New Roman" charset="0"/>
              </a:rPr>
              <a:t>renia</a:t>
            </a:r>
            <a:endParaRPr lang="en-US" altLang="en-US" sz="3200" dirty="0">
              <a:effectLst>
                <a:outerShdw blurRad="38100" dist="38100" dir="2700000" algn="tl">
                  <a:srgbClr val="C0C0C0"/>
                </a:outerShdw>
              </a:effectLst>
              <a:latin typeface="Times New Roman" charset="0"/>
            </a:endParaRPr>
          </a:p>
          <a:p>
            <a:pPr lvl="2"/>
            <a:r>
              <a:rPr lang="pl-PL" altLang="en-US" sz="3200" dirty="0">
                <a:effectLst>
                  <a:outerShdw blurRad="38100" dist="38100" dir="2700000" algn="tl">
                    <a:srgbClr val="C0C0C0"/>
                  </a:outerShdw>
                </a:effectLst>
                <a:latin typeface="Times New Roman" charset="0"/>
              </a:rPr>
              <a:t>Wysokie poziomy DA</a:t>
            </a:r>
            <a:endParaRPr lang="en-US" altLang="en-US" sz="3200" dirty="0">
              <a:effectLst>
                <a:outerShdw blurRad="38100" dist="38100" dir="2700000" algn="tl">
                  <a:srgbClr val="C0C0C0"/>
                </a:outerShdw>
              </a:effectLst>
              <a:latin typeface="Times New Roman" charset="0"/>
            </a:endParaRPr>
          </a:p>
          <a:p>
            <a:pPr lvl="2"/>
            <a:r>
              <a:rPr lang="pl-PL" altLang="en-US" sz="3200" dirty="0">
                <a:effectLst>
                  <a:outerShdw blurRad="38100" dist="38100" dir="2700000" algn="tl">
                    <a:srgbClr val="C0C0C0"/>
                  </a:outerShdw>
                </a:effectLst>
                <a:latin typeface="Times New Roman" charset="0"/>
              </a:rPr>
              <a:t>Więcej receptorów DA</a:t>
            </a:r>
            <a:endParaRPr lang="en-US" altLang="en-US" sz="3200" dirty="0">
              <a:effectLst>
                <a:outerShdw blurRad="38100" dist="38100" dir="2700000" algn="tl">
                  <a:srgbClr val="C0C0C0"/>
                </a:outerShdw>
              </a:effectLst>
              <a:latin typeface="Times New Roman" charset="0"/>
            </a:endParaRPr>
          </a:p>
          <a:p>
            <a:pPr lvl="2"/>
            <a:r>
              <a:rPr lang="pl-PL" altLang="en-US" sz="3200" dirty="0">
                <a:effectLst>
                  <a:outerShdw blurRad="38100" dist="38100" dir="2700000" algn="tl">
                    <a:srgbClr val="C0C0C0"/>
                  </a:outerShdw>
                </a:effectLst>
                <a:latin typeface="Times New Roman" charset="0"/>
              </a:rPr>
              <a:t>Większa czułość receptorów DA</a:t>
            </a:r>
            <a:endParaRPr lang="en-US" altLang="en-US" sz="2800" dirty="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86E0063D-B0E9-44F6-9225-F0A6F185E4BE}" type="slidenum">
              <a:rPr lang="pl-PL"/>
              <a:pPr/>
              <a:t>85</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6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3"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pl-PL" altLang="en-US">
                <a:effectLst>
                  <a:outerShdw blurRad="38100" dist="38100" dir="2700000" algn="tl">
                    <a:srgbClr val="C0C0C0"/>
                  </a:outerShdw>
                </a:effectLst>
                <a:latin typeface="Times New Roman" charset="0"/>
              </a:rPr>
              <a:t>Dowody na słuszność hipotezy dopaminowej</a:t>
            </a:r>
            <a:endParaRPr lang="en-US" altLang="en-US">
              <a:effectLst>
                <a:outerShdw blurRad="38100" dist="38100" dir="2700000" algn="tl">
                  <a:srgbClr val="C0C0C0"/>
                </a:outerShdw>
              </a:effectLst>
              <a:latin typeface="Times New Roman" charset="0"/>
            </a:endParaRPr>
          </a:p>
        </p:txBody>
      </p:sp>
      <p:sp>
        <p:nvSpPr>
          <p:cNvPr id="41987" name="Rectangle 3"/>
          <p:cNvSpPr>
            <a:spLocks noGrp="1" noChangeArrowheads="1"/>
          </p:cNvSpPr>
          <p:nvPr>
            <p:ph idx="1"/>
          </p:nvPr>
        </p:nvSpPr>
        <p:spPr/>
        <p:txBody>
          <a:bodyPr/>
          <a:lstStyle/>
          <a:p>
            <a:pPr>
              <a:lnSpc>
                <a:spcPct val="90000"/>
              </a:lnSpc>
            </a:pPr>
            <a:r>
              <a:rPr lang="pl-PL" altLang="en-US">
                <a:effectLst>
                  <a:outerShdw blurRad="38100" dist="38100" dir="2700000" algn="tl">
                    <a:srgbClr val="C0C0C0"/>
                  </a:outerShdw>
                </a:effectLst>
                <a:latin typeface="Times New Roman" charset="0"/>
              </a:rPr>
              <a:t>Leczenie </a:t>
            </a:r>
            <a:endParaRPr lang="en-US" altLang="en-US">
              <a:effectLst>
                <a:outerShdw blurRad="38100" dist="38100" dir="2700000" algn="tl">
                  <a:srgbClr val="C0C0C0"/>
                </a:outerShdw>
              </a:effectLst>
              <a:latin typeface="Times New Roman" charset="0"/>
            </a:endParaRPr>
          </a:p>
          <a:p>
            <a:pPr lvl="1">
              <a:lnSpc>
                <a:spcPct val="90000"/>
              </a:lnSpc>
            </a:pPr>
            <a:r>
              <a:rPr lang="pl-PL" altLang="en-US">
                <a:effectLst>
                  <a:outerShdw blurRad="38100" dist="38100" dir="2700000" algn="tl">
                    <a:srgbClr val="C0C0C0"/>
                  </a:outerShdw>
                </a:effectLst>
                <a:latin typeface="Times New Roman" charset="0"/>
              </a:rPr>
              <a:t>Neuroleptyki blokują receptory DA</a:t>
            </a:r>
            <a:endParaRPr lang="en-US" altLang="en-US">
              <a:effectLst>
                <a:outerShdw blurRad="38100" dist="38100" dir="2700000" algn="tl">
                  <a:srgbClr val="C0C0C0"/>
                </a:outerShdw>
              </a:effectLst>
              <a:latin typeface="Times New Roman" charset="0"/>
            </a:endParaRPr>
          </a:p>
          <a:p>
            <a:pPr lvl="2">
              <a:lnSpc>
                <a:spcPct val="90000"/>
              </a:lnSpc>
            </a:pPr>
            <a:r>
              <a:rPr lang="pl-PL" altLang="en-US">
                <a:effectLst>
                  <a:outerShdw blurRad="38100" dist="38100" dir="2700000" algn="tl">
                    <a:srgbClr val="C0C0C0"/>
                  </a:outerShdw>
                </a:effectLst>
                <a:latin typeface="Times New Roman" charset="0"/>
              </a:rPr>
              <a:t>Redukcja objawów schizofrenii</a:t>
            </a:r>
            <a:endParaRPr lang="en-US" altLang="en-US">
              <a:effectLst>
                <a:outerShdw blurRad="38100" dist="38100" dir="2700000" algn="tl">
                  <a:srgbClr val="C0C0C0"/>
                </a:outerShdw>
              </a:effectLst>
              <a:latin typeface="Times New Roman" charset="0"/>
            </a:endParaRPr>
          </a:p>
          <a:p>
            <a:pPr lvl="1">
              <a:lnSpc>
                <a:spcPct val="90000"/>
              </a:lnSpc>
            </a:pPr>
            <a:r>
              <a:rPr lang="pl-PL" altLang="en-US">
                <a:effectLst>
                  <a:outerShdw blurRad="38100" dist="38100" dir="2700000" algn="tl">
                    <a:srgbClr val="C0C0C0"/>
                  </a:outerShdw>
                </a:effectLst>
                <a:latin typeface="Times New Roman" charset="0"/>
              </a:rPr>
              <a:t>Amfetamina powoduje wzrost DA</a:t>
            </a:r>
            <a:endParaRPr lang="en-US" altLang="en-US">
              <a:effectLst>
                <a:outerShdw blurRad="38100" dist="38100" dir="2700000" algn="tl">
                  <a:srgbClr val="C0C0C0"/>
                </a:outerShdw>
              </a:effectLst>
              <a:latin typeface="Times New Roman" charset="0"/>
            </a:endParaRPr>
          </a:p>
          <a:p>
            <a:pPr lvl="2">
              <a:lnSpc>
                <a:spcPct val="90000"/>
              </a:lnSpc>
            </a:pPr>
            <a:r>
              <a:rPr lang="pl-PL" altLang="en-US">
                <a:effectLst>
                  <a:outerShdw blurRad="38100" dist="38100" dir="2700000" algn="tl">
                    <a:srgbClr val="C0C0C0"/>
                  </a:outerShdw>
                </a:effectLst>
                <a:latin typeface="Times New Roman" charset="0"/>
              </a:rPr>
              <a:t>Nasilenie objawów psychotycznych</a:t>
            </a:r>
          </a:p>
          <a:p>
            <a:pPr lvl="2">
              <a:lnSpc>
                <a:spcPct val="90000"/>
              </a:lnSpc>
            </a:pPr>
            <a:r>
              <a:rPr lang="pl-PL" altLang="en-US">
                <a:effectLst>
                  <a:outerShdw blurRad="38100" dist="38100" dir="2700000" algn="tl">
                    <a:srgbClr val="C0C0C0"/>
                  </a:outerShdw>
                </a:effectLst>
                <a:latin typeface="Times New Roman" charset="0"/>
              </a:rPr>
              <a:t>Psychozy eksperymentalne</a:t>
            </a:r>
          </a:p>
          <a:p>
            <a:pPr lvl="2">
              <a:lnSpc>
                <a:spcPct val="90000"/>
              </a:lnSpc>
            </a:pPr>
            <a:r>
              <a:rPr lang="pl-PL" altLang="en-US">
                <a:effectLst>
                  <a:outerShdw blurRad="38100" dist="38100" dir="2700000" algn="tl">
                    <a:srgbClr val="C0C0C0"/>
                  </a:outerShdw>
                </a:effectLst>
                <a:latin typeface="Times New Roman" charset="0"/>
              </a:rPr>
              <a:t>Psychozy po fenmetrazynie</a:t>
            </a:r>
            <a:endParaRPr lang="en-US" altLang="en-US">
              <a:effectLst>
                <a:outerShdw blurRad="38100" dist="38100" dir="2700000" algn="tl">
                  <a:srgbClr val="C0C0C0"/>
                </a:outerShdw>
              </a:effectLst>
              <a:latin typeface="Times New Roman" charset="0"/>
            </a:endParaRPr>
          </a:p>
          <a:p>
            <a:pPr lvl="1">
              <a:lnSpc>
                <a:spcPct val="90000"/>
              </a:lnSpc>
            </a:pPr>
            <a:r>
              <a:rPr lang="en-US" altLang="en-US">
                <a:effectLst>
                  <a:outerShdw blurRad="38100" dist="38100" dir="2700000" algn="tl">
                    <a:srgbClr val="C0C0C0"/>
                  </a:outerShdw>
                </a:effectLst>
                <a:latin typeface="Times New Roman" charset="0"/>
              </a:rPr>
              <a:t>L-Dopa </a:t>
            </a:r>
            <a:r>
              <a:rPr lang="pl-PL" altLang="en-US">
                <a:effectLst>
                  <a:outerShdw blurRad="38100" dist="38100" dir="2700000" algn="tl">
                    <a:srgbClr val="C0C0C0"/>
                  </a:outerShdw>
                </a:effectLst>
                <a:latin typeface="Times New Roman" charset="0"/>
              </a:rPr>
              <a:t>powoduje wzrost DA</a:t>
            </a:r>
            <a:endParaRPr lang="en-US" altLang="en-US">
              <a:effectLst>
                <a:outerShdw blurRad="38100" dist="38100" dir="2700000" algn="tl">
                  <a:srgbClr val="C0C0C0"/>
                </a:outerShdw>
              </a:effectLst>
              <a:latin typeface="Times New Roman" charset="0"/>
            </a:endParaRPr>
          </a:p>
          <a:p>
            <a:pPr lvl="2">
              <a:lnSpc>
                <a:spcPct val="90000"/>
              </a:lnSpc>
            </a:pPr>
            <a:r>
              <a:rPr lang="pl-PL" altLang="en-US">
                <a:effectLst>
                  <a:outerShdw blurRad="38100" dist="38100" dir="2700000" algn="tl">
                    <a:srgbClr val="C0C0C0"/>
                  </a:outerShdw>
                </a:effectLst>
                <a:latin typeface="Times New Roman" charset="0"/>
              </a:rPr>
              <a:t>Objawy psychotyczne</a:t>
            </a:r>
            <a:endParaRPr lang="en-US" altLang="en-US">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D3D5B292-EBB3-432A-93FC-DE3DBE412FBF}" type="slidenum">
              <a:rPr lang="pl-PL"/>
              <a:pPr/>
              <a:t>86</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7">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7">
                                            <p:txEl>
                                              <p:pRg st="1" end="1"/>
                                            </p:txEl>
                                          </p:spTgt>
                                        </p:tgtEl>
                                        <p:attrNameLst>
                                          <p:attrName>ppt_c</p:attrName>
                                        </p:attrNameLst>
                                      </p:cBhvr>
                                      <p:to>
                                        <a:schemeClr val="hlink"/>
                                      </p:to>
                                    </p:animClr>
                                  </p:subTnLst>
                                </p:cTn>
                              </p:par>
                              <p:par>
                                <p:cTn id="15" presetID="2" presetClass="entr" presetSubtype="12" fill="hold" grpId="0" nodeType="with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 calcmode="lin" valueType="num">
                                      <p:cBhvr additive="base">
                                        <p:cTn id="17"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987">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7">
                                            <p:txEl>
                                              <p:pRg st="2" end="2"/>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41987">
                                            <p:txEl>
                                              <p:pRg st="3" end="3"/>
                                            </p:txEl>
                                          </p:spTgt>
                                        </p:tgtEl>
                                        <p:attrNameLst>
                                          <p:attrName>style.visibility</p:attrName>
                                        </p:attrNameLst>
                                      </p:cBhvr>
                                      <p:to>
                                        <p:strVal val="visible"/>
                                      </p:to>
                                    </p:set>
                                    <p:anim calcmode="lin" valueType="num">
                                      <p:cBhvr additive="base">
                                        <p:cTn id="23" dur="500" fill="hold"/>
                                        <p:tgtEl>
                                          <p:spTgt spid="4198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1987">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7">
                                            <p:txEl>
                                              <p:pRg st="3" end="3"/>
                                            </p:txEl>
                                          </p:spTgt>
                                        </p:tgtEl>
                                        <p:attrNameLst>
                                          <p:attrName>ppt_c</p:attrName>
                                        </p:attrNameLst>
                                      </p:cBhvr>
                                      <p:to>
                                        <a:schemeClr val="hlink"/>
                                      </p:to>
                                    </p:animClr>
                                  </p:subTnLst>
                                </p:cTn>
                              </p:par>
                              <p:par>
                                <p:cTn id="25" presetID="2" presetClass="entr" presetSubtype="12" fill="hold" grpId="0" nodeType="with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 calcmode="lin" valueType="num">
                                      <p:cBhvr additive="base">
                                        <p:cTn id="27" dur="500" fill="hold"/>
                                        <p:tgtEl>
                                          <p:spTgt spid="4198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1987">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7">
                                            <p:txEl>
                                              <p:pRg st="4" end="4"/>
                                            </p:txEl>
                                          </p:spTgt>
                                        </p:tgtEl>
                                        <p:attrNameLst>
                                          <p:attrName>ppt_c</p:attrName>
                                        </p:attrNameLst>
                                      </p:cBhvr>
                                      <p:to>
                                        <a:schemeClr val="hlink"/>
                                      </p:to>
                                    </p:animClr>
                                  </p:subTnLst>
                                </p:cTn>
                              </p:par>
                              <p:par>
                                <p:cTn id="29" presetID="2" presetClass="entr" presetSubtype="12" fill="hold" grpId="0" nodeType="withEffect">
                                  <p:stCondLst>
                                    <p:cond delay="0"/>
                                  </p:stCondLst>
                                  <p:childTnLst>
                                    <p:set>
                                      <p:cBhvr>
                                        <p:cTn id="30" dur="1" fill="hold">
                                          <p:stCondLst>
                                            <p:cond delay="0"/>
                                          </p:stCondLst>
                                        </p:cTn>
                                        <p:tgtEl>
                                          <p:spTgt spid="41987">
                                            <p:txEl>
                                              <p:pRg st="5" end="5"/>
                                            </p:txEl>
                                          </p:spTgt>
                                        </p:tgtEl>
                                        <p:attrNameLst>
                                          <p:attrName>style.visibility</p:attrName>
                                        </p:attrNameLst>
                                      </p:cBhvr>
                                      <p:to>
                                        <p:strVal val="visible"/>
                                      </p:to>
                                    </p:set>
                                    <p:anim calcmode="lin" valueType="num">
                                      <p:cBhvr additive="base">
                                        <p:cTn id="31" dur="500" fill="hold"/>
                                        <p:tgtEl>
                                          <p:spTgt spid="4198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987">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7">
                                            <p:txEl>
                                              <p:pRg st="5" end="5"/>
                                            </p:txEl>
                                          </p:spTgt>
                                        </p:tgtEl>
                                        <p:attrNameLst>
                                          <p:attrName>ppt_c</p:attrName>
                                        </p:attrNameLst>
                                      </p:cBhvr>
                                      <p:to>
                                        <a:schemeClr val="hlink"/>
                                      </p:to>
                                    </p:animClr>
                                  </p:subTnLst>
                                </p:cTn>
                              </p:par>
                              <p:par>
                                <p:cTn id="33" presetID="2" presetClass="entr" presetSubtype="12" fill="hold" grpId="0" nodeType="withEffect">
                                  <p:stCondLst>
                                    <p:cond delay="0"/>
                                  </p:stCondLst>
                                  <p:childTnLst>
                                    <p:set>
                                      <p:cBhvr>
                                        <p:cTn id="34" dur="1" fill="hold">
                                          <p:stCondLst>
                                            <p:cond delay="0"/>
                                          </p:stCondLst>
                                        </p:cTn>
                                        <p:tgtEl>
                                          <p:spTgt spid="41987">
                                            <p:txEl>
                                              <p:pRg st="6" end="6"/>
                                            </p:txEl>
                                          </p:spTgt>
                                        </p:tgtEl>
                                        <p:attrNameLst>
                                          <p:attrName>style.visibility</p:attrName>
                                        </p:attrNameLst>
                                      </p:cBhvr>
                                      <p:to>
                                        <p:strVal val="visible"/>
                                      </p:to>
                                    </p:set>
                                    <p:anim calcmode="lin" valueType="num">
                                      <p:cBhvr additive="base">
                                        <p:cTn id="35" dur="500" fill="hold"/>
                                        <p:tgtEl>
                                          <p:spTgt spid="4198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1987">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7">
                                            <p:txEl>
                                              <p:pRg st="6" end="6"/>
                                            </p:txEl>
                                          </p:spTgt>
                                        </p:tgtEl>
                                        <p:attrNameLst>
                                          <p:attrName>ppt_c</p:attrName>
                                        </p:attrNameLst>
                                      </p:cBhvr>
                                      <p:to>
                                        <a:schemeClr val="hlink"/>
                                      </p:to>
                                    </p:animClr>
                                  </p:sub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41987">
                                            <p:txEl>
                                              <p:pRg st="7" end="7"/>
                                            </p:txEl>
                                          </p:spTgt>
                                        </p:tgtEl>
                                        <p:attrNameLst>
                                          <p:attrName>style.visibility</p:attrName>
                                        </p:attrNameLst>
                                      </p:cBhvr>
                                      <p:to>
                                        <p:strVal val="visible"/>
                                      </p:to>
                                    </p:set>
                                    <p:anim calcmode="lin" valueType="num">
                                      <p:cBhvr additive="base">
                                        <p:cTn id="41" dur="500" fill="hold"/>
                                        <p:tgtEl>
                                          <p:spTgt spid="41987">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1987">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7">
                                            <p:txEl>
                                              <p:pRg st="7" end="7"/>
                                            </p:txEl>
                                          </p:spTgt>
                                        </p:tgtEl>
                                        <p:attrNameLst>
                                          <p:attrName>ppt_c</p:attrName>
                                        </p:attrNameLst>
                                      </p:cBhvr>
                                      <p:to>
                                        <a:schemeClr val="hlink"/>
                                      </p:to>
                                    </p:animClr>
                                  </p:subTnLst>
                                </p:cTn>
                              </p:par>
                              <p:par>
                                <p:cTn id="43" presetID="2" presetClass="entr" presetSubtype="12" fill="hold" grpId="0" nodeType="withEffect">
                                  <p:stCondLst>
                                    <p:cond delay="0"/>
                                  </p:stCondLst>
                                  <p:childTnLst>
                                    <p:set>
                                      <p:cBhvr>
                                        <p:cTn id="44" dur="1" fill="hold">
                                          <p:stCondLst>
                                            <p:cond delay="0"/>
                                          </p:stCondLst>
                                        </p:cTn>
                                        <p:tgtEl>
                                          <p:spTgt spid="41987">
                                            <p:txEl>
                                              <p:pRg st="8" end="8"/>
                                            </p:txEl>
                                          </p:spTgt>
                                        </p:tgtEl>
                                        <p:attrNameLst>
                                          <p:attrName>style.visibility</p:attrName>
                                        </p:attrNameLst>
                                      </p:cBhvr>
                                      <p:to>
                                        <p:strVal val="visible"/>
                                      </p:to>
                                    </p:set>
                                    <p:anim calcmode="lin" valueType="num">
                                      <p:cBhvr additive="base">
                                        <p:cTn id="45" dur="500" fill="hold"/>
                                        <p:tgtEl>
                                          <p:spTgt spid="41987">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1987">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7">
                                            <p:txEl>
                                              <p:pRg st="8" end="8"/>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ymbol zastępczy numeru slajdu 3"/>
          <p:cNvSpPr>
            <a:spLocks noGrp="1"/>
          </p:cNvSpPr>
          <p:nvPr>
            <p:ph type="sldNum" sz="quarter" idx="12"/>
          </p:nvPr>
        </p:nvSpPr>
        <p:spPr/>
        <p:txBody>
          <a:bodyPr/>
          <a:lstStyle/>
          <a:p>
            <a:fld id="{04ADF089-495A-40CF-A94C-20B46881D4E0}" type="slidenum">
              <a:rPr lang="pl-PL"/>
              <a:pPr/>
              <a:t>87</a:t>
            </a:fld>
            <a:endParaRPr lang="pl-PL"/>
          </a:p>
        </p:txBody>
      </p:sp>
      <p:pic>
        <p:nvPicPr>
          <p:cNvPr id="212996" name="Picture 4" descr="head"/>
          <p:cNvPicPr>
            <a:picLocks noChangeAspect="1" noChangeArrowheads="1"/>
          </p:cNvPicPr>
          <p:nvPr/>
        </p:nvPicPr>
        <p:blipFill>
          <a:blip r:embed="rId3" cstate="print"/>
          <a:srcRect/>
          <a:stretch>
            <a:fillRect/>
          </a:stretch>
        </p:blipFill>
        <p:spPr bwMode="auto">
          <a:xfrm>
            <a:off x="2197100" y="2667000"/>
            <a:ext cx="4114800" cy="4114800"/>
          </a:xfrm>
          <a:prstGeom prst="rect">
            <a:avLst/>
          </a:prstGeom>
          <a:noFill/>
        </p:spPr>
      </p:pic>
      <p:sp>
        <p:nvSpPr>
          <p:cNvPr id="212997" name="Rectangle 5"/>
          <p:cNvSpPr>
            <a:spLocks noChangeArrowheads="1"/>
          </p:cNvSpPr>
          <p:nvPr/>
        </p:nvSpPr>
        <p:spPr bwMode="auto">
          <a:xfrm>
            <a:off x="5549900" y="3200400"/>
            <a:ext cx="3594100" cy="1066800"/>
          </a:xfrm>
          <a:prstGeom prst="rect">
            <a:avLst/>
          </a:prstGeom>
          <a:noFill/>
          <a:ln w="9525">
            <a:noFill/>
            <a:miter lim="800000"/>
            <a:headEnd/>
            <a:tailEnd/>
          </a:ln>
          <a:effectLst/>
        </p:spPr>
        <p:txBody>
          <a:bodyPr anchor="ctr"/>
          <a:lstStyle/>
          <a:p>
            <a:r>
              <a:rPr lang="pl-PL" sz="1900" b="1" dirty="0" smtClean="0">
                <a:solidFill>
                  <a:schemeClr val="tx2"/>
                </a:solidFill>
              </a:rPr>
              <a:t>Nadmiar podkorowej DA</a:t>
            </a:r>
            <a:r>
              <a:rPr lang="en-US" sz="1900" b="1" dirty="0">
                <a:solidFill>
                  <a:schemeClr val="tx2"/>
                </a:solidFill>
              </a:rPr>
              <a:t/>
            </a:r>
            <a:br>
              <a:rPr lang="en-US" sz="1900" b="1" dirty="0">
                <a:solidFill>
                  <a:schemeClr val="tx2"/>
                </a:solidFill>
              </a:rPr>
            </a:br>
            <a:r>
              <a:rPr lang="en-US" sz="1900" b="1" dirty="0">
                <a:solidFill>
                  <a:schemeClr val="tx2"/>
                </a:solidFill>
              </a:rPr>
              <a:t> </a:t>
            </a:r>
            <a:r>
              <a:rPr lang="en-US" sz="1900" b="1" dirty="0">
                <a:solidFill>
                  <a:schemeClr val="tx2"/>
                </a:solidFill>
                <a:sym typeface="Wingdings" pitchFamily="2" charset="2"/>
              </a:rPr>
              <a:t></a:t>
            </a:r>
            <a:r>
              <a:rPr lang="en-US" sz="1900" b="1" dirty="0">
                <a:solidFill>
                  <a:schemeClr val="tx2"/>
                </a:solidFill>
              </a:rPr>
              <a:t> </a:t>
            </a:r>
            <a:br>
              <a:rPr lang="en-US" sz="1900" b="1" dirty="0">
                <a:solidFill>
                  <a:schemeClr val="tx2"/>
                </a:solidFill>
              </a:rPr>
            </a:br>
            <a:r>
              <a:rPr lang="pl-PL" sz="1900" b="1" dirty="0" err="1" smtClean="0">
                <a:solidFill>
                  <a:schemeClr val="tx2"/>
                </a:solidFill>
              </a:rPr>
              <a:t>hyperstymulacja</a:t>
            </a:r>
            <a:r>
              <a:rPr lang="en-US" sz="1900" b="1" dirty="0" smtClean="0">
                <a:solidFill>
                  <a:schemeClr val="tx2"/>
                </a:solidFill>
              </a:rPr>
              <a:t> </a:t>
            </a:r>
            <a:r>
              <a:rPr lang="pl-PL" sz="1900" b="1" dirty="0" smtClean="0">
                <a:solidFill>
                  <a:schemeClr val="tx2"/>
                </a:solidFill>
              </a:rPr>
              <a:t>receptorów </a:t>
            </a:r>
            <a:r>
              <a:rPr lang="en-US" sz="1900" b="1" dirty="0" smtClean="0">
                <a:solidFill>
                  <a:schemeClr val="tx2"/>
                </a:solidFill>
              </a:rPr>
              <a:t>D</a:t>
            </a:r>
            <a:r>
              <a:rPr lang="en-US" sz="1900" b="1" baseline="-25000" dirty="0" smtClean="0">
                <a:solidFill>
                  <a:schemeClr val="tx2"/>
                </a:solidFill>
              </a:rPr>
              <a:t>2</a:t>
            </a:r>
            <a:r>
              <a:rPr lang="en-US" sz="1900" b="1" dirty="0" smtClean="0">
                <a:solidFill>
                  <a:schemeClr val="tx2"/>
                </a:solidFill>
              </a:rPr>
              <a:t> </a:t>
            </a:r>
            <a:r>
              <a:rPr lang="en-US" sz="1900" b="1" dirty="0">
                <a:solidFill>
                  <a:schemeClr val="tx2"/>
                </a:solidFill>
              </a:rPr>
              <a:t/>
            </a:r>
            <a:br>
              <a:rPr lang="en-US" sz="1900" b="1" dirty="0">
                <a:solidFill>
                  <a:schemeClr val="tx2"/>
                </a:solidFill>
              </a:rPr>
            </a:br>
            <a:r>
              <a:rPr lang="en-US" sz="1900" b="1" dirty="0">
                <a:solidFill>
                  <a:schemeClr val="tx2"/>
                </a:solidFill>
              </a:rPr>
              <a:t> </a:t>
            </a:r>
            <a:r>
              <a:rPr lang="en-US" sz="1900" b="1" dirty="0">
                <a:solidFill>
                  <a:schemeClr val="tx2"/>
                </a:solidFill>
                <a:sym typeface="Wingdings" pitchFamily="2" charset="2"/>
              </a:rPr>
              <a:t></a:t>
            </a:r>
            <a:r>
              <a:rPr lang="en-US" sz="1900" b="1" dirty="0">
                <a:solidFill>
                  <a:schemeClr val="tx2"/>
                </a:solidFill>
              </a:rPr>
              <a:t> </a:t>
            </a:r>
            <a:br>
              <a:rPr lang="en-US" sz="1900" b="1" dirty="0">
                <a:solidFill>
                  <a:schemeClr val="tx2"/>
                </a:solidFill>
              </a:rPr>
            </a:br>
            <a:r>
              <a:rPr lang="pl-PL" sz="1900" b="1" dirty="0" smtClean="0">
                <a:solidFill>
                  <a:schemeClr val="tx2"/>
                </a:solidFill>
              </a:rPr>
              <a:t>objawy pozytywne</a:t>
            </a:r>
            <a:endParaRPr lang="en-US" sz="1900" b="1" dirty="0">
              <a:solidFill>
                <a:schemeClr val="tx2"/>
              </a:solidFill>
            </a:endParaRPr>
          </a:p>
        </p:txBody>
      </p:sp>
      <p:grpSp>
        <p:nvGrpSpPr>
          <p:cNvPr id="212998" name="Group 6"/>
          <p:cNvGrpSpPr>
            <a:grpSpLocks/>
          </p:cNvGrpSpPr>
          <p:nvPr/>
        </p:nvGrpSpPr>
        <p:grpSpPr bwMode="auto">
          <a:xfrm>
            <a:off x="63500" y="2209800"/>
            <a:ext cx="2776538" cy="1676400"/>
            <a:chOff x="480" y="1392"/>
            <a:chExt cx="1749" cy="1056"/>
          </a:xfrm>
        </p:grpSpPr>
        <p:sp>
          <p:nvSpPr>
            <p:cNvPr id="212999" name="Rectangle 7"/>
            <p:cNvSpPr>
              <a:spLocks noChangeArrowheads="1"/>
            </p:cNvSpPr>
            <p:nvPr/>
          </p:nvSpPr>
          <p:spPr bwMode="auto">
            <a:xfrm>
              <a:off x="480" y="1392"/>
              <a:ext cx="1728" cy="768"/>
            </a:xfrm>
            <a:prstGeom prst="rect">
              <a:avLst/>
            </a:prstGeom>
            <a:noFill/>
            <a:ln w="9525">
              <a:noFill/>
              <a:miter lim="800000"/>
              <a:headEnd/>
              <a:tailEnd/>
            </a:ln>
            <a:effectLst/>
          </p:spPr>
          <p:txBody>
            <a:bodyPr anchor="ctr"/>
            <a:lstStyle/>
            <a:p>
              <a:r>
                <a:rPr lang="pl-PL" sz="1900" b="1" dirty="0" smtClean="0">
                  <a:solidFill>
                    <a:schemeClr val="tx2"/>
                  </a:solidFill>
                </a:rPr>
                <a:t>Deficyt </a:t>
              </a:r>
              <a:r>
                <a:rPr lang="pl-PL" sz="1900" b="1" dirty="0" err="1" smtClean="0">
                  <a:solidFill>
                    <a:schemeClr val="tx2"/>
                  </a:solidFill>
                </a:rPr>
                <a:t>prefrontalnej</a:t>
              </a:r>
              <a:r>
                <a:rPr lang="pl-PL" sz="1900" b="1" dirty="0" smtClean="0">
                  <a:solidFill>
                    <a:schemeClr val="tx2"/>
                  </a:solidFill>
                </a:rPr>
                <a:t> </a:t>
              </a:r>
              <a:r>
                <a:rPr lang="en-US" sz="1900" b="1" dirty="0" smtClean="0">
                  <a:solidFill>
                    <a:schemeClr val="tx2"/>
                  </a:solidFill>
                </a:rPr>
                <a:t>DA</a:t>
              </a:r>
              <a:r>
                <a:rPr lang="en-US" sz="1900" b="1" dirty="0">
                  <a:solidFill>
                    <a:schemeClr val="tx2"/>
                  </a:solidFill>
                </a:rPr>
                <a:t/>
              </a:r>
              <a:br>
                <a:rPr lang="en-US" sz="1900" b="1" dirty="0">
                  <a:solidFill>
                    <a:schemeClr val="tx2"/>
                  </a:solidFill>
                </a:rPr>
              </a:br>
              <a:r>
                <a:rPr lang="en-US" sz="1900" b="1" dirty="0">
                  <a:solidFill>
                    <a:schemeClr val="tx2"/>
                  </a:solidFill>
                </a:rPr>
                <a:t> </a:t>
              </a:r>
              <a:r>
                <a:rPr lang="en-US" sz="1900" b="1" dirty="0">
                  <a:solidFill>
                    <a:schemeClr val="tx2"/>
                  </a:solidFill>
                  <a:sym typeface="Wingdings" pitchFamily="2" charset="2"/>
                </a:rPr>
                <a:t></a:t>
              </a:r>
              <a:r>
                <a:rPr lang="en-US" sz="1900" b="1" dirty="0">
                  <a:solidFill>
                    <a:schemeClr val="tx2"/>
                  </a:solidFill>
                </a:rPr>
                <a:t/>
              </a:r>
              <a:br>
                <a:rPr lang="en-US" sz="1900" b="1" dirty="0">
                  <a:solidFill>
                    <a:schemeClr val="tx2"/>
                  </a:solidFill>
                </a:rPr>
              </a:br>
              <a:r>
                <a:rPr lang="pl-PL" sz="1900" b="1" dirty="0" err="1" smtClean="0">
                  <a:solidFill>
                    <a:schemeClr val="tx2"/>
                  </a:solidFill>
                </a:rPr>
                <a:t>hipostymulacja</a:t>
              </a:r>
              <a:r>
                <a:rPr lang="pl-PL" sz="1900" b="1" dirty="0" smtClean="0">
                  <a:solidFill>
                    <a:schemeClr val="tx2"/>
                  </a:solidFill>
                </a:rPr>
                <a:t> receptorów </a:t>
              </a:r>
              <a:r>
                <a:rPr lang="en-US" sz="1900" b="1" dirty="0" smtClean="0">
                  <a:solidFill>
                    <a:schemeClr val="tx2"/>
                  </a:solidFill>
                </a:rPr>
                <a:t> </a:t>
              </a:r>
              <a:r>
                <a:rPr lang="en-US" sz="1900" b="1" dirty="0">
                  <a:solidFill>
                    <a:schemeClr val="tx2"/>
                  </a:solidFill>
                </a:rPr>
                <a:t>D</a:t>
              </a:r>
              <a:r>
                <a:rPr lang="en-US" sz="1900" b="1" baseline="-25000" dirty="0">
                  <a:solidFill>
                    <a:schemeClr val="tx2"/>
                  </a:solidFill>
                </a:rPr>
                <a:t>1</a:t>
              </a:r>
              <a:r>
                <a:rPr lang="en-US" sz="1900" b="1" dirty="0">
                  <a:solidFill>
                    <a:schemeClr val="tx2"/>
                  </a:solidFill>
                </a:rPr>
                <a:t> </a:t>
              </a:r>
              <a:br>
                <a:rPr lang="en-US" sz="1900" b="1" dirty="0">
                  <a:solidFill>
                    <a:schemeClr val="tx2"/>
                  </a:solidFill>
                </a:rPr>
              </a:br>
              <a:r>
                <a:rPr lang="en-US" sz="1900" b="1" dirty="0">
                  <a:solidFill>
                    <a:schemeClr val="tx2"/>
                  </a:solidFill>
                </a:rPr>
                <a:t> </a:t>
              </a:r>
              <a:r>
                <a:rPr lang="en-US" sz="1900" b="1" dirty="0">
                  <a:solidFill>
                    <a:schemeClr val="tx2"/>
                  </a:solidFill>
                  <a:sym typeface="Wingdings" pitchFamily="2" charset="2"/>
                </a:rPr>
                <a:t></a:t>
              </a:r>
              <a:r>
                <a:rPr lang="en-US" sz="1900" b="1" dirty="0">
                  <a:solidFill>
                    <a:schemeClr val="tx2"/>
                  </a:solidFill>
                </a:rPr>
                <a:t> </a:t>
              </a:r>
              <a:br>
                <a:rPr lang="en-US" sz="1900" b="1" dirty="0">
                  <a:solidFill>
                    <a:schemeClr val="tx2"/>
                  </a:solidFill>
                </a:rPr>
              </a:br>
              <a:r>
                <a:rPr lang="pl-PL" sz="1900" b="1" dirty="0" smtClean="0">
                  <a:solidFill>
                    <a:schemeClr val="tx2"/>
                  </a:solidFill>
                </a:rPr>
                <a:t>objawy negatywne i kognitywne</a:t>
              </a:r>
              <a:endParaRPr lang="en-US" sz="1900" b="1" dirty="0">
                <a:solidFill>
                  <a:schemeClr val="tx2"/>
                </a:solidFill>
              </a:endParaRPr>
            </a:p>
          </p:txBody>
        </p:sp>
        <p:sp>
          <p:nvSpPr>
            <p:cNvPr id="213000" name="AutoShape 8"/>
            <p:cNvSpPr>
              <a:spLocks noChangeArrowheads="1"/>
            </p:cNvSpPr>
            <p:nvPr/>
          </p:nvSpPr>
          <p:spPr bwMode="auto">
            <a:xfrm rot="-2001851">
              <a:off x="2064" y="1542"/>
              <a:ext cx="165" cy="906"/>
            </a:xfrm>
            <a:prstGeom prst="downArrow">
              <a:avLst>
                <a:gd name="adj1" fmla="val 25000"/>
                <a:gd name="adj2" fmla="val 80584"/>
              </a:avLst>
            </a:prstGeom>
            <a:solidFill>
              <a:srgbClr val="FFCC00"/>
            </a:solidFill>
            <a:ln w="12700">
              <a:solidFill>
                <a:schemeClr val="bg1"/>
              </a:solidFill>
              <a:miter lim="800000"/>
              <a:headEnd/>
              <a:tailEnd/>
            </a:ln>
            <a:effectLst/>
          </p:spPr>
          <p:txBody>
            <a:bodyPr wrap="none" lIns="0" tIns="0" rIns="0" bIns="0" anchor="ctr"/>
            <a:lstStyle/>
            <a:p>
              <a:endParaRPr lang="pl-PL"/>
            </a:p>
          </p:txBody>
        </p:sp>
      </p:grpSp>
      <p:sp>
        <p:nvSpPr>
          <p:cNvPr id="213001" name="AutoShape 9"/>
          <p:cNvSpPr>
            <a:spLocks noChangeArrowheads="1"/>
          </p:cNvSpPr>
          <p:nvPr/>
        </p:nvSpPr>
        <p:spPr bwMode="auto">
          <a:xfrm rot="4528087">
            <a:off x="4614863" y="2862262"/>
            <a:ext cx="228600" cy="1819275"/>
          </a:xfrm>
          <a:prstGeom prst="downArrow">
            <a:avLst>
              <a:gd name="adj1" fmla="val 25935"/>
              <a:gd name="adj2" fmla="val 84226"/>
            </a:avLst>
          </a:prstGeom>
          <a:solidFill>
            <a:srgbClr val="FFCC00"/>
          </a:solidFill>
          <a:ln w="12700">
            <a:solidFill>
              <a:schemeClr val="bg1"/>
            </a:solidFill>
            <a:miter lim="800000"/>
            <a:headEnd/>
            <a:tailEnd/>
          </a:ln>
          <a:effectLst/>
        </p:spPr>
        <p:txBody>
          <a:bodyPr wrap="none" lIns="0" tIns="0" rIns="0" bIns="0" anchor="ctr"/>
          <a:lstStyle/>
          <a:p>
            <a:endParaRPr lang="pl-PL"/>
          </a:p>
        </p:txBody>
      </p:sp>
      <p:sp>
        <p:nvSpPr>
          <p:cNvPr id="213002" name="Rectangle 10"/>
          <p:cNvSpPr>
            <a:spLocks noChangeArrowheads="1"/>
          </p:cNvSpPr>
          <p:nvPr/>
        </p:nvSpPr>
        <p:spPr bwMode="auto">
          <a:xfrm>
            <a:off x="2273300" y="5791200"/>
            <a:ext cx="2743200" cy="152400"/>
          </a:xfrm>
          <a:prstGeom prst="rect">
            <a:avLst/>
          </a:prstGeom>
          <a:noFill/>
          <a:ln w="9525">
            <a:noFill/>
            <a:miter lim="800000"/>
            <a:headEnd/>
            <a:tailEnd/>
          </a:ln>
          <a:effectLst/>
        </p:spPr>
        <p:txBody>
          <a:bodyPr anchor="ctr"/>
          <a:lstStyle/>
          <a:p>
            <a:r>
              <a:rPr lang="en-US" sz="1500" b="1">
                <a:solidFill>
                  <a:schemeClr val="bg1"/>
                </a:solidFill>
              </a:rPr>
              <a:t>Dopamine </a:t>
            </a:r>
            <a:br>
              <a:rPr lang="en-US" sz="1500" b="1">
                <a:solidFill>
                  <a:schemeClr val="bg1"/>
                </a:solidFill>
              </a:rPr>
            </a:br>
            <a:r>
              <a:rPr lang="en-US" sz="1500" b="1">
                <a:solidFill>
                  <a:schemeClr val="bg1"/>
                </a:solidFill>
              </a:rPr>
              <a:t>pathways</a:t>
            </a:r>
          </a:p>
        </p:txBody>
      </p:sp>
      <p:sp>
        <p:nvSpPr>
          <p:cNvPr id="213003" name="Line 11"/>
          <p:cNvSpPr>
            <a:spLocks noChangeShapeType="1"/>
          </p:cNvSpPr>
          <p:nvPr/>
        </p:nvSpPr>
        <p:spPr bwMode="auto">
          <a:xfrm flipV="1">
            <a:off x="3644900" y="4343400"/>
            <a:ext cx="457200" cy="1295400"/>
          </a:xfrm>
          <a:prstGeom prst="line">
            <a:avLst/>
          </a:prstGeom>
          <a:noFill/>
          <a:ln w="25400">
            <a:solidFill>
              <a:schemeClr val="bg1"/>
            </a:solidFill>
            <a:round/>
            <a:headEnd/>
            <a:tailEnd type="triangle" w="lg" len="med"/>
          </a:ln>
          <a:effectLst/>
        </p:spPr>
        <p:txBody>
          <a:bodyPr lIns="0" tIns="0" rIns="0" bIns="0"/>
          <a:lstStyle/>
          <a:p>
            <a:endParaRPr lang="pl-PL"/>
          </a:p>
        </p:txBody>
      </p:sp>
      <p:sp>
        <p:nvSpPr>
          <p:cNvPr id="213004" name="Rectangle 12"/>
          <p:cNvSpPr>
            <a:spLocks noChangeArrowheads="1"/>
          </p:cNvSpPr>
          <p:nvPr/>
        </p:nvSpPr>
        <p:spPr bwMode="auto">
          <a:xfrm>
            <a:off x="2667000" y="914400"/>
            <a:ext cx="6477000" cy="406400"/>
          </a:xfrm>
          <a:prstGeom prst="rect">
            <a:avLst/>
          </a:prstGeom>
          <a:noFill/>
          <a:ln w="12700">
            <a:noFill/>
            <a:miter lim="800000"/>
            <a:headEnd/>
            <a:tailEnd/>
          </a:ln>
          <a:effectLst>
            <a:outerShdw dist="102391" dir="3615307" algn="ctr" rotWithShape="0">
              <a:srgbClr val="000000"/>
            </a:outerShdw>
          </a:effectLst>
        </p:spPr>
        <p:txBody>
          <a:bodyPr lIns="90488" tIns="44450" rIns="90488" bIns="44450" anchor="ctr"/>
          <a:lstStyle/>
          <a:p>
            <a:pPr algn="ctr"/>
            <a:r>
              <a:rPr lang="pl-PL" sz="3600" dirty="0" smtClean="0">
                <a:solidFill>
                  <a:schemeClr val="tx2"/>
                </a:solidFill>
                <a:latin typeface="Times New Roman" charset="0"/>
              </a:rPr>
              <a:t>Schizofrenia </a:t>
            </a:r>
            <a:endParaRPr lang="en-US" sz="3600" dirty="0">
              <a:solidFill>
                <a:schemeClr val="tx2"/>
              </a:solidFill>
              <a:latin typeface="Times New Roman" charset="0"/>
            </a:endParaRPr>
          </a:p>
        </p:txBody>
      </p:sp>
      <p:grpSp>
        <p:nvGrpSpPr>
          <p:cNvPr id="213005" name="Group 13"/>
          <p:cNvGrpSpPr>
            <a:grpSpLocks/>
          </p:cNvGrpSpPr>
          <p:nvPr/>
        </p:nvGrpSpPr>
        <p:grpSpPr bwMode="auto">
          <a:xfrm>
            <a:off x="2424113" y="1709738"/>
            <a:ext cx="5710239" cy="1325562"/>
            <a:chOff x="1623" y="1077"/>
            <a:chExt cx="3597" cy="835"/>
          </a:xfrm>
        </p:grpSpPr>
        <p:sp>
          <p:nvSpPr>
            <p:cNvPr id="213006" name="Rectangle 14"/>
            <p:cNvSpPr>
              <a:spLocks noChangeArrowheads="1"/>
            </p:cNvSpPr>
            <p:nvPr/>
          </p:nvSpPr>
          <p:spPr bwMode="auto">
            <a:xfrm>
              <a:off x="2248" y="1077"/>
              <a:ext cx="2972" cy="213"/>
            </a:xfrm>
            <a:prstGeom prst="rect">
              <a:avLst/>
            </a:prstGeom>
            <a:noFill/>
            <a:ln w="28575">
              <a:noFill/>
              <a:miter lim="800000"/>
              <a:headEnd/>
              <a:tailEnd/>
            </a:ln>
            <a:effectLst/>
          </p:spPr>
          <p:txBody>
            <a:bodyPr wrap="none">
              <a:spAutoFit/>
            </a:bodyPr>
            <a:lstStyle/>
            <a:p>
              <a:pPr algn="ctr" eaLnBrk="0" hangingPunct="0"/>
              <a:r>
                <a:rPr lang="pl-PL" sz="1600" dirty="0" smtClean="0">
                  <a:solidFill>
                    <a:schemeClr val="hlink"/>
                  </a:solidFill>
                </a:rPr>
                <a:t>Zaburzenia połączeń w PFC (hipofunkcja NMDA)</a:t>
              </a:r>
              <a:endParaRPr lang="en-US" sz="1600" dirty="0">
                <a:solidFill>
                  <a:schemeClr val="hlink"/>
                </a:solidFill>
              </a:endParaRPr>
            </a:p>
          </p:txBody>
        </p:sp>
        <p:sp>
          <p:nvSpPr>
            <p:cNvPr id="213007" name="Line 15"/>
            <p:cNvSpPr>
              <a:spLocks noChangeShapeType="1"/>
            </p:cNvSpPr>
            <p:nvPr/>
          </p:nvSpPr>
          <p:spPr bwMode="auto">
            <a:xfrm>
              <a:off x="3926" y="1528"/>
              <a:ext cx="346" cy="384"/>
            </a:xfrm>
            <a:prstGeom prst="line">
              <a:avLst/>
            </a:prstGeom>
            <a:noFill/>
            <a:ln w="28575">
              <a:solidFill>
                <a:schemeClr val="tx1"/>
              </a:solidFill>
              <a:round/>
              <a:headEnd/>
              <a:tailEnd type="triangle" w="med" len="med"/>
            </a:ln>
            <a:effectLst/>
          </p:spPr>
          <p:txBody>
            <a:bodyPr wrap="none" anchor="ctr"/>
            <a:lstStyle/>
            <a:p>
              <a:endParaRPr lang="pl-PL"/>
            </a:p>
          </p:txBody>
        </p:sp>
        <p:sp>
          <p:nvSpPr>
            <p:cNvPr id="213008" name="Line 16"/>
            <p:cNvSpPr>
              <a:spLocks noChangeShapeType="1"/>
            </p:cNvSpPr>
            <p:nvPr/>
          </p:nvSpPr>
          <p:spPr bwMode="auto">
            <a:xfrm flipH="1">
              <a:off x="1623" y="1281"/>
              <a:ext cx="368" cy="0"/>
            </a:xfrm>
            <a:prstGeom prst="line">
              <a:avLst/>
            </a:prstGeom>
            <a:noFill/>
            <a:ln w="28575">
              <a:solidFill>
                <a:schemeClr val="tx1"/>
              </a:solidFill>
              <a:round/>
              <a:headEnd/>
              <a:tailEnd type="triangle" w="med" len="med"/>
            </a:ln>
            <a:effectLst/>
          </p:spPr>
          <p:txBody>
            <a:bodyPr wrap="none" anchor="ctr"/>
            <a:lstStyle/>
            <a:p>
              <a:endParaRPr lang="pl-PL"/>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2998"/>
                                        </p:tgtEl>
                                        <p:attrNameLst>
                                          <p:attrName>style.visibility</p:attrName>
                                        </p:attrNameLst>
                                      </p:cBhvr>
                                      <p:to>
                                        <p:strVal val="visible"/>
                                      </p:to>
                                    </p:set>
                                    <p:animEffect transition="in" filter="wipe(left)">
                                      <p:cBhvr>
                                        <p:cTn id="7" dur="500"/>
                                        <p:tgtEl>
                                          <p:spTgt spid="2129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3005"/>
                                        </p:tgtEl>
                                        <p:attrNameLst>
                                          <p:attrName>style.visibility</p:attrName>
                                        </p:attrNameLst>
                                      </p:cBhvr>
                                      <p:to>
                                        <p:strVal val="visible"/>
                                      </p:to>
                                    </p:set>
                                    <p:animEffect transition="in" filter="wipe(left)">
                                      <p:cBhvr>
                                        <p:cTn id="12" dur="500"/>
                                        <p:tgtEl>
                                          <p:spTgt spid="213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420688"/>
            <a:ext cx="8229600" cy="850900"/>
          </a:xfrm>
        </p:spPr>
        <p:txBody>
          <a:bodyPr>
            <a:normAutofit/>
          </a:bodyPr>
          <a:lstStyle/>
          <a:p>
            <a:r>
              <a:rPr lang="pl-PL" altLang="en-US" sz="2500">
                <a:effectLst>
                  <a:outerShdw blurRad="38100" dist="38100" dir="2700000" algn="tl">
                    <a:srgbClr val="C0C0C0"/>
                  </a:outerShdw>
                </a:effectLst>
                <a:latin typeface="Times New Roman" charset="0"/>
              </a:rPr>
              <a:t>Czynniki etiologiczne w schizofrenii – koncepcje biologiczne c.d.</a:t>
            </a:r>
            <a:endParaRPr lang="en-US" altLang="en-US" sz="2500">
              <a:effectLst>
                <a:outerShdw blurRad="38100" dist="38100" dir="2700000" algn="tl">
                  <a:srgbClr val="C0C0C0"/>
                </a:outerShdw>
              </a:effectLst>
              <a:latin typeface="Times New Roman" charset="0"/>
            </a:endParaRPr>
          </a:p>
        </p:txBody>
      </p:sp>
      <p:sp>
        <p:nvSpPr>
          <p:cNvPr id="46083" name="Rectangle 3"/>
          <p:cNvSpPr>
            <a:spLocks noGrp="1" noChangeArrowheads="1"/>
          </p:cNvSpPr>
          <p:nvPr>
            <p:ph idx="1"/>
          </p:nvPr>
        </p:nvSpPr>
        <p:spPr>
          <a:xfrm>
            <a:off x="500034" y="1428736"/>
            <a:ext cx="8183880" cy="4187952"/>
          </a:xfrm>
        </p:spPr>
        <p:txBody>
          <a:bodyPr/>
          <a:lstStyle/>
          <a:p>
            <a:r>
              <a:rPr lang="pl-PL" altLang="en-US" sz="3600" dirty="0">
                <a:effectLst>
                  <a:outerShdw blurRad="38100" dist="38100" dir="2700000" algn="tl">
                    <a:srgbClr val="C0C0C0"/>
                  </a:outerShdw>
                </a:effectLst>
                <a:latin typeface="Times New Roman" charset="0"/>
              </a:rPr>
              <a:t>Prenatalny uraz biologiczny</a:t>
            </a:r>
            <a:endParaRPr lang="en-US" altLang="en-US" sz="3600" dirty="0">
              <a:effectLst>
                <a:outerShdw blurRad="38100" dist="38100" dir="2700000" algn="tl">
                  <a:srgbClr val="C0C0C0"/>
                </a:outerShdw>
              </a:effectLst>
              <a:latin typeface="Times New Roman" charset="0"/>
            </a:endParaRPr>
          </a:p>
          <a:p>
            <a:pPr lvl="1"/>
            <a:r>
              <a:rPr lang="en-US" altLang="en-US" sz="3200" dirty="0">
                <a:effectLst>
                  <a:outerShdw blurRad="38100" dist="38100" dir="2700000" algn="tl">
                    <a:srgbClr val="C0C0C0"/>
                  </a:outerShdw>
                </a:effectLst>
                <a:latin typeface="Times New Roman" charset="0"/>
              </a:rPr>
              <a:t>8% </a:t>
            </a:r>
            <a:r>
              <a:rPr lang="pl-PL" altLang="en-US" sz="3200" dirty="0">
                <a:effectLst>
                  <a:outerShdw blurRad="38100" dist="38100" dir="2700000" algn="tl">
                    <a:srgbClr val="C0C0C0"/>
                  </a:outerShdw>
                </a:effectLst>
                <a:latin typeface="Times New Roman" charset="0"/>
              </a:rPr>
              <a:t>wzrost zachorowań u osób urodzonych w zimie</a:t>
            </a:r>
            <a:r>
              <a:rPr lang="en-US" altLang="en-US" sz="3200" dirty="0">
                <a:effectLst>
                  <a:outerShdw blurRad="38100" dist="38100" dir="2700000" algn="tl">
                    <a:srgbClr val="C0C0C0"/>
                  </a:outerShdw>
                </a:effectLst>
                <a:latin typeface="Times New Roman" charset="0"/>
              </a:rPr>
              <a:t>  	</a:t>
            </a:r>
          </a:p>
          <a:p>
            <a:pPr lvl="2"/>
            <a:r>
              <a:rPr lang="pl-PL" altLang="en-US" sz="2800" dirty="0">
                <a:effectLst>
                  <a:outerShdw blurRad="38100" dist="38100" dir="2700000" algn="tl">
                    <a:srgbClr val="C0C0C0"/>
                  </a:outerShdw>
                </a:effectLst>
                <a:latin typeface="Times New Roman" charset="0"/>
              </a:rPr>
              <a:t>Choroba defektu związanego z drugim trymestrem ciąży?</a:t>
            </a:r>
            <a:endParaRPr lang="en-US" altLang="en-US" sz="2800" dirty="0">
              <a:effectLst>
                <a:outerShdw blurRad="38100" dist="38100" dir="2700000" algn="tl">
                  <a:srgbClr val="C0C0C0"/>
                </a:outerShdw>
              </a:effectLst>
              <a:latin typeface="Times New Roman" charset="0"/>
            </a:endParaRPr>
          </a:p>
          <a:p>
            <a:pPr lvl="1"/>
            <a:r>
              <a:rPr lang="pl-PL" altLang="en-US" sz="3200" dirty="0">
                <a:effectLst>
                  <a:outerShdw blurRad="38100" dist="38100" dir="2700000" algn="tl">
                    <a:srgbClr val="C0C0C0"/>
                  </a:outerShdw>
                </a:effectLst>
                <a:latin typeface="Times New Roman" charset="0"/>
              </a:rPr>
              <a:t>Więcej objawów negatywnych</a:t>
            </a:r>
            <a:endParaRPr lang="en-US" altLang="en-US" sz="3200" dirty="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BD210544-1949-43E9-88A5-AD43E07F6D64}" type="slidenum">
              <a:rPr lang="pl-PL"/>
              <a:pPr/>
              <a:t>88</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4"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160338"/>
            <a:ext cx="7772400" cy="1431925"/>
          </a:xfrm>
        </p:spPr>
        <p:txBody>
          <a:bodyPr>
            <a:normAutofit/>
          </a:bodyPr>
          <a:lstStyle/>
          <a:p>
            <a:r>
              <a:rPr lang="pl-PL" altLang="en-US">
                <a:effectLst>
                  <a:outerShdw blurRad="38100" dist="38100" dir="2700000" algn="tl">
                    <a:srgbClr val="C0C0C0"/>
                  </a:outerShdw>
                </a:effectLst>
                <a:latin typeface="Times New Roman" charset="0"/>
              </a:rPr>
              <a:t>Czynniki biologiczne w etiologii schizofrenii</a:t>
            </a:r>
            <a:endParaRPr lang="en-US" altLang="en-US">
              <a:effectLst>
                <a:outerShdw blurRad="38100" dist="38100" dir="2700000" algn="tl">
                  <a:srgbClr val="C0C0C0"/>
                </a:outerShdw>
              </a:effectLst>
              <a:latin typeface="Times New Roman" charset="0"/>
            </a:endParaRPr>
          </a:p>
        </p:txBody>
      </p:sp>
      <p:sp>
        <p:nvSpPr>
          <p:cNvPr id="47107" name="Rectangle 3"/>
          <p:cNvSpPr>
            <a:spLocks noGrp="1" noChangeArrowheads="1"/>
          </p:cNvSpPr>
          <p:nvPr>
            <p:ph idx="1"/>
          </p:nvPr>
        </p:nvSpPr>
        <p:spPr>
          <a:xfrm>
            <a:off x="1371600" y="1447800"/>
            <a:ext cx="7772400" cy="4114800"/>
          </a:xfrm>
        </p:spPr>
        <p:txBody>
          <a:bodyPr/>
          <a:lstStyle/>
          <a:p>
            <a:r>
              <a:rPr lang="pl-PL" altLang="en-US">
                <a:effectLst>
                  <a:outerShdw blurRad="38100" dist="38100" dir="2700000" algn="tl">
                    <a:srgbClr val="C0C0C0"/>
                  </a:outerShdw>
                </a:effectLst>
                <a:latin typeface="Times New Roman" charset="0"/>
              </a:rPr>
              <a:t>Pre- i perinatalne urazy</a:t>
            </a:r>
            <a:endParaRPr lang="en-US" altLang="en-US">
              <a:effectLst>
                <a:outerShdw blurRad="38100" dist="38100" dir="2700000" algn="tl">
                  <a:srgbClr val="C0C0C0"/>
                </a:outerShdw>
              </a:effectLst>
              <a:latin typeface="Times New Roman" charset="0"/>
            </a:endParaRPr>
          </a:p>
          <a:p>
            <a:pPr lvl="1"/>
            <a:r>
              <a:rPr lang="pl-PL" altLang="en-US">
                <a:effectLst>
                  <a:outerShdw blurRad="38100" dist="38100" dir="2700000" algn="tl">
                    <a:srgbClr val="C0C0C0"/>
                  </a:outerShdw>
                </a:effectLst>
                <a:latin typeface="Times New Roman" charset="0"/>
              </a:rPr>
              <a:t>anoksja</a:t>
            </a:r>
            <a:r>
              <a:rPr lang="en-US" altLang="en-US">
                <a:effectLst>
                  <a:outerShdw blurRad="38100" dist="38100" dir="2700000" algn="tl">
                    <a:srgbClr val="C0C0C0"/>
                  </a:outerShdw>
                </a:effectLst>
                <a:latin typeface="Times New Roman" charset="0"/>
              </a:rPr>
              <a:t> --&gt; </a:t>
            </a:r>
            <a:r>
              <a:rPr lang="pl-PL" altLang="en-US">
                <a:effectLst>
                  <a:outerShdw blurRad="38100" dist="38100" dir="2700000" algn="tl">
                    <a:srgbClr val="C0C0C0"/>
                  </a:outerShdw>
                </a:effectLst>
                <a:latin typeface="Times New Roman" charset="0"/>
              </a:rPr>
              <a:t>strukturalne uszkodzenia mózgu</a:t>
            </a:r>
            <a:endParaRPr lang="en-US" altLang="en-US">
              <a:effectLst>
                <a:outerShdw blurRad="38100" dist="38100" dir="2700000" algn="tl">
                  <a:srgbClr val="C0C0C0"/>
                </a:outerShdw>
              </a:effectLst>
              <a:latin typeface="Times New Roman" charset="0"/>
            </a:endParaRPr>
          </a:p>
          <a:p>
            <a:pPr lvl="1"/>
            <a:r>
              <a:rPr lang="pl-PL" altLang="en-US">
                <a:effectLst>
                  <a:outerShdw blurRad="38100" dist="38100" dir="2700000" algn="tl">
                    <a:srgbClr val="C0C0C0"/>
                  </a:outerShdw>
                </a:effectLst>
                <a:latin typeface="Times New Roman" charset="0"/>
              </a:rPr>
              <a:t>Więcej objawów negatywnych</a:t>
            </a:r>
            <a:endParaRPr lang="en-US" altLang="en-US">
              <a:effectLst>
                <a:outerShdw blurRad="38100" dist="38100" dir="2700000" algn="tl">
                  <a:srgbClr val="C0C0C0"/>
                </a:outerShdw>
              </a:effectLst>
              <a:latin typeface="Times New Roman" charset="0"/>
            </a:endParaRPr>
          </a:p>
          <a:p>
            <a:pPr lvl="1"/>
            <a:r>
              <a:rPr lang="pl-PL" altLang="en-US">
                <a:effectLst>
                  <a:outerShdw blurRad="38100" dist="38100" dir="2700000" algn="tl">
                    <a:srgbClr val="C0C0C0"/>
                  </a:outerShdw>
                </a:effectLst>
                <a:latin typeface="Times New Roman" charset="0"/>
              </a:rPr>
              <a:t>Przewlekły przebieg</a:t>
            </a:r>
            <a:endParaRPr lang="en-US" altLang="en-US">
              <a:effectLst>
                <a:outerShdw blurRad="38100" dist="38100" dir="2700000" algn="tl">
                  <a:srgbClr val="C0C0C0"/>
                </a:outerShdw>
              </a:effectLst>
              <a:latin typeface="Times New Roman" charset="0"/>
            </a:endParaRPr>
          </a:p>
          <a:p>
            <a:pPr lvl="1"/>
            <a:r>
              <a:rPr lang="pl-PL" altLang="en-US">
                <a:effectLst>
                  <a:outerShdw blurRad="38100" dist="38100" dir="2700000" algn="tl">
                    <a:srgbClr val="C0C0C0"/>
                  </a:outerShdw>
                </a:effectLst>
                <a:latin typeface="Times New Roman" charset="0"/>
              </a:rPr>
              <a:t>Wśród schizofrenicznych probandów, pochodzących od rodziców ze schizofrenią – 2x większe obciążenie urazami pre- i perinatalnymi </a:t>
            </a:r>
            <a:endParaRPr lang="en-US" altLang="en-US">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D4C977F3-8D44-499F-9FF6-14983AC29969}" type="slidenum">
              <a:rPr lang="pl-PL"/>
              <a:pPr/>
              <a:t>89</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strips(downRight)">
                                      <p:cBhvr>
                                        <p:cTn id="7" dur="500"/>
                                        <p:tgtEl>
                                          <p:spTgt spid="47107">
                                            <p:txEl>
                                              <p:pRg st="0" end="0"/>
                                            </p:txEl>
                                          </p:spTgt>
                                        </p:tgtEl>
                                      </p:cBhvr>
                                    </p:animEffect>
                                  </p:childTnLst>
                                  <p:subTnLst>
                                    <p:animClr clrSpc="rgb" dir="cw">
                                      <p:cBhvr override="childStyle">
                                        <p:cTn dur="1" fill="hold" display="0" masterRel="nextClick" afterEffect="1"/>
                                        <p:tgtEl>
                                          <p:spTgt spid="47107">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strips(downRight)">
                                      <p:cBhvr>
                                        <p:cTn id="12" dur="500"/>
                                        <p:tgtEl>
                                          <p:spTgt spid="47107">
                                            <p:txEl>
                                              <p:pRg st="1" end="1"/>
                                            </p:txEl>
                                          </p:spTgt>
                                        </p:tgtEl>
                                      </p:cBhvr>
                                    </p:animEffect>
                                  </p:childTnLst>
                                  <p:subTnLst>
                                    <p:animClr clrSpc="rgb" dir="cw">
                                      <p:cBhvr override="childStyle">
                                        <p:cTn dur="1" fill="hold" display="0" masterRel="nextClick" afterEffect="1"/>
                                        <p:tgtEl>
                                          <p:spTgt spid="47107">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strips(downRight)">
                                      <p:cBhvr>
                                        <p:cTn id="17" dur="500"/>
                                        <p:tgtEl>
                                          <p:spTgt spid="47107">
                                            <p:txEl>
                                              <p:pRg st="2" end="2"/>
                                            </p:txEl>
                                          </p:spTgt>
                                        </p:tgtEl>
                                      </p:cBhvr>
                                    </p:animEffect>
                                  </p:childTnLst>
                                  <p:subTnLst>
                                    <p:animClr clrSpc="rgb" dir="cw">
                                      <p:cBhvr override="childStyle">
                                        <p:cTn dur="1" fill="hold" display="0" masterRel="nextClick" afterEffect="1"/>
                                        <p:tgtEl>
                                          <p:spTgt spid="47107">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strips(downRight)">
                                      <p:cBhvr>
                                        <p:cTn id="22" dur="500"/>
                                        <p:tgtEl>
                                          <p:spTgt spid="47107">
                                            <p:txEl>
                                              <p:pRg st="3" end="3"/>
                                            </p:txEl>
                                          </p:spTgt>
                                        </p:tgtEl>
                                      </p:cBhvr>
                                    </p:animEffect>
                                  </p:childTnLst>
                                  <p:subTnLst>
                                    <p:animClr clrSpc="rgb" dir="cw">
                                      <p:cBhvr override="childStyle">
                                        <p:cTn dur="1" fill="hold" display="0" masterRel="nextClick" afterEffect="1"/>
                                        <p:tgtEl>
                                          <p:spTgt spid="47107">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strips(downRight)">
                                      <p:cBhvr>
                                        <p:cTn id="27" dur="500"/>
                                        <p:tgtEl>
                                          <p:spTgt spid="47107">
                                            <p:txEl>
                                              <p:pRg st="4" end="4"/>
                                            </p:txEl>
                                          </p:spTgt>
                                        </p:tgtEl>
                                      </p:cBhvr>
                                    </p:animEffect>
                                  </p:childTnLst>
                                  <p:subTnLst>
                                    <p:animClr clrSpc="rgb" dir="cw">
                                      <p:cBhvr override="childStyle">
                                        <p:cTn dur="1" fill="hold" display="0" masterRel="nextClick" afterEffect="1"/>
                                        <p:tgtEl>
                                          <p:spTgt spid="47107">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541338"/>
            <a:ext cx="8229600" cy="609600"/>
          </a:xfrm>
        </p:spPr>
        <p:txBody>
          <a:bodyPr>
            <a:normAutofit/>
          </a:bodyPr>
          <a:lstStyle/>
          <a:p>
            <a:r>
              <a:rPr lang="pl-PL" altLang="en-US">
                <a:effectLst>
                  <a:outerShdw blurRad="38100" dist="38100" dir="2700000" algn="tl">
                    <a:srgbClr val="C0C0C0"/>
                  </a:outerShdw>
                </a:effectLst>
                <a:latin typeface="Times New Roman" charset="0"/>
              </a:rPr>
              <a:t>Zaburzenia percepcji</a:t>
            </a:r>
            <a:endParaRPr lang="en-US" altLang="en-US">
              <a:effectLst>
                <a:outerShdw blurRad="38100" dist="38100" dir="2700000" algn="tl">
                  <a:srgbClr val="C0C0C0"/>
                </a:outerShdw>
              </a:effectLst>
              <a:latin typeface="Times New Roman" charset="0"/>
            </a:endParaRPr>
          </a:p>
        </p:txBody>
      </p:sp>
      <p:sp>
        <p:nvSpPr>
          <p:cNvPr id="11267" name="Rectangle 3"/>
          <p:cNvSpPr>
            <a:spLocks noGrp="1" noChangeArrowheads="1"/>
          </p:cNvSpPr>
          <p:nvPr>
            <p:ph idx="1"/>
          </p:nvPr>
        </p:nvSpPr>
        <p:spPr>
          <a:xfrm>
            <a:off x="428596" y="1857364"/>
            <a:ext cx="8183880" cy="4187952"/>
          </a:xfrm>
        </p:spPr>
        <p:txBody>
          <a:bodyPr/>
          <a:lstStyle/>
          <a:p>
            <a:pPr>
              <a:lnSpc>
                <a:spcPct val="90000"/>
              </a:lnSpc>
            </a:pPr>
            <a:r>
              <a:rPr lang="pl-PL" altLang="en-US" sz="3600" dirty="0">
                <a:effectLst>
                  <a:outerShdw blurRad="38100" dist="38100" dir="2700000" algn="tl">
                    <a:srgbClr val="C0C0C0"/>
                  </a:outerShdw>
                </a:effectLst>
                <a:latin typeface="Times New Roman" charset="0"/>
              </a:rPr>
              <a:t>Zaburzona percepcja</a:t>
            </a:r>
            <a:endParaRPr lang="en-US" altLang="en-US" sz="3600" dirty="0">
              <a:effectLst>
                <a:outerShdw blurRad="38100" dist="38100" dir="2700000" algn="tl">
                  <a:srgbClr val="C0C0C0"/>
                </a:outerShdw>
              </a:effectLst>
              <a:latin typeface="Times New Roman" charset="0"/>
            </a:endParaRPr>
          </a:p>
          <a:p>
            <a:pPr lvl="1">
              <a:lnSpc>
                <a:spcPct val="90000"/>
              </a:lnSpc>
            </a:pPr>
            <a:r>
              <a:rPr lang="pl-PL" altLang="en-US" sz="3200" dirty="0">
                <a:effectLst>
                  <a:outerShdw blurRad="38100" dist="38100" dir="2700000" algn="tl">
                    <a:srgbClr val="C0C0C0"/>
                  </a:outerShdw>
                </a:effectLst>
                <a:latin typeface="Times New Roman" charset="0"/>
              </a:rPr>
              <a:t>Omamy </a:t>
            </a:r>
            <a:endParaRPr lang="en-US" altLang="en-US" sz="3200" dirty="0">
              <a:effectLst>
                <a:outerShdw blurRad="38100" dist="38100" dir="2700000" algn="tl">
                  <a:srgbClr val="C0C0C0"/>
                </a:outerShdw>
              </a:effectLst>
              <a:latin typeface="Times New Roman" charset="0"/>
            </a:endParaRPr>
          </a:p>
          <a:p>
            <a:pPr lvl="2">
              <a:lnSpc>
                <a:spcPct val="90000"/>
              </a:lnSpc>
            </a:pPr>
            <a:r>
              <a:rPr lang="pl-PL" altLang="en-US" sz="3200" dirty="0">
                <a:effectLst>
                  <a:outerShdw blurRad="38100" dist="38100" dir="2700000" algn="tl">
                    <a:srgbClr val="C0C0C0"/>
                  </a:outerShdw>
                </a:effectLst>
                <a:latin typeface="Times New Roman" charset="0"/>
              </a:rPr>
              <a:t>Słuchowe </a:t>
            </a:r>
            <a:endParaRPr lang="en-US" altLang="en-US" sz="3200" dirty="0">
              <a:effectLst>
                <a:outerShdw blurRad="38100" dist="38100" dir="2700000" algn="tl">
                  <a:srgbClr val="C0C0C0"/>
                </a:outerShdw>
              </a:effectLst>
              <a:latin typeface="Times New Roman" charset="0"/>
            </a:endParaRPr>
          </a:p>
          <a:p>
            <a:pPr lvl="2">
              <a:lnSpc>
                <a:spcPct val="90000"/>
              </a:lnSpc>
            </a:pPr>
            <a:r>
              <a:rPr lang="pl-PL" altLang="en-US" sz="3200" dirty="0">
                <a:effectLst>
                  <a:outerShdw blurRad="38100" dist="38100" dir="2700000" algn="tl">
                    <a:srgbClr val="C0C0C0"/>
                  </a:outerShdw>
                </a:effectLst>
                <a:latin typeface="Times New Roman" charset="0"/>
              </a:rPr>
              <a:t>Wzrokowe </a:t>
            </a:r>
            <a:endParaRPr lang="en-US" altLang="en-US" sz="3200" dirty="0">
              <a:effectLst>
                <a:outerShdw blurRad="38100" dist="38100" dir="2700000" algn="tl">
                  <a:srgbClr val="C0C0C0"/>
                </a:outerShdw>
              </a:effectLst>
              <a:latin typeface="Times New Roman" charset="0"/>
            </a:endParaRPr>
          </a:p>
          <a:p>
            <a:pPr lvl="2">
              <a:lnSpc>
                <a:spcPct val="90000"/>
              </a:lnSpc>
            </a:pPr>
            <a:r>
              <a:rPr lang="pl-PL" altLang="en-US" sz="3200" dirty="0">
                <a:effectLst>
                  <a:outerShdw blurRad="38100" dist="38100" dir="2700000" algn="tl">
                    <a:srgbClr val="C0C0C0"/>
                  </a:outerShdw>
                </a:effectLst>
                <a:latin typeface="Times New Roman" charset="0"/>
              </a:rPr>
              <a:t>Dotykowe </a:t>
            </a:r>
          </a:p>
          <a:p>
            <a:pPr lvl="2">
              <a:lnSpc>
                <a:spcPct val="90000"/>
              </a:lnSpc>
            </a:pPr>
            <a:r>
              <a:rPr lang="pl-PL" altLang="en-US" sz="3200" dirty="0" err="1">
                <a:effectLst>
                  <a:outerShdw blurRad="38100" dist="38100" dir="2700000" algn="tl">
                    <a:srgbClr val="C0C0C0"/>
                  </a:outerShdw>
                </a:effectLst>
                <a:latin typeface="Times New Roman" charset="0"/>
              </a:rPr>
              <a:t>Pseudohalucynacje</a:t>
            </a:r>
            <a:r>
              <a:rPr lang="pl-PL" altLang="en-US" sz="3200" dirty="0">
                <a:effectLst>
                  <a:outerShdw blurRad="38100" dist="38100" dir="2700000" algn="tl">
                    <a:srgbClr val="C0C0C0"/>
                  </a:outerShdw>
                </a:effectLst>
                <a:latin typeface="Times New Roman" charset="0"/>
              </a:rPr>
              <a:t> </a:t>
            </a:r>
          </a:p>
          <a:p>
            <a:pPr lvl="2">
              <a:lnSpc>
                <a:spcPct val="90000"/>
              </a:lnSpc>
            </a:pPr>
            <a:r>
              <a:rPr lang="pl-PL" altLang="en-US" sz="3200" dirty="0">
                <a:effectLst>
                  <a:outerShdw blurRad="38100" dist="38100" dir="2700000" algn="tl">
                    <a:srgbClr val="C0C0C0"/>
                  </a:outerShdw>
                </a:effectLst>
                <a:latin typeface="Times New Roman" charset="0"/>
              </a:rPr>
              <a:t>Halucynacje psychiczne</a:t>
            </a:r>
          </a:p>
          <a:p>
            <a:pPr lvl="2">
              <a:lnSpc>
                <a:spcPct val="90000"/>
              </a:lnSpc>
            </a:pPr>
            <a:endParaRPr lang="en-US" altLang="en-US" sz="2800" dirty="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240B3E99-435C-46BF-A8AD-1D70196992D0}" type="slidenum">
              <a:rPr lang="pl-PL"/>
              <a:pPr/>
              <a:t>9</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126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1267">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1267">
                                            <p:txEl>
                                              <p:pRg st="0" end="0"/>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 calcmode="lin" valueType="num">
                                      <p:cBhvr>
                                        <p:cTn id="15" dur="500" fill="hold"/>
                                        <p:tgtEl>
                                          <p:spTgt spid="11267">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1267">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1267">
                                            <p:txEl>
                                              <p:pRg st="1" end="1"/>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1267">
                                            <p:txEl>
                                              <p:pRg st="1" end="1"/>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1267">
                                            <p:txEl>
                                              <p:pRg st="2" end="2"/>
                                            </p:txEl>
                                          </p:spTgt>
                                        </p:tgtEl>
                                        <p:attrNameLst>
                                          <p:attrName>style.visibility</p:attrName>
                                        </p:attrNameLst>
                                      </p:cBhvr>
                                      <p:to>
                                        <p:strVal val="visible"/>
                                      </p:to>
                                    </p:set>
                                    <p:anim calcmode="lin" valueType="num">
                                      <p:cBhvr>
                                        <p:cTn id="23" dur="500" fill="hold"/>
                                        <p:tgtEl>
                                          <p:spTgt spid="11267">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11267">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1267">
                                            <p:txEl>
                                              <p:pRg st="2" end="2"/>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1267">
                                            <p:txEl>
                                              <p:pRg st="2" end="2"/>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 calcmode="lin" valueType="num">
                                      <p:cBhvr>
                                        <p:cTn id="31" dur="500" fill="hold"/>
                                        <p:tgtEl>
                                          <p:spTgt spid="11267">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11267">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1267">
                                            <p:txEl>
                                              <p:pRg st="3" end="3"/>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1267">
                                            <p:txEl>
                                              <p:pRg st="3" end="3"/>
                                            </p:txEl>
                                          </p:spTgt>
                                        </p:tgtEl>
                                        <p:attrNameLst>
                                          <p:attrName>ppt_c</p:attrName>
                                        </p:attrNameLst>
                                      </p:cBhvr>
                                      <p:to>
                                        <a:schemeClr val="hlink"/>
                                      </p:to>
                                    </p:animClr>
                                  </p:sub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11267">
                                            <p:txEl>
                                              <p:pRg st="4" end="4"/>
                                            </p:txEl>
                                          </p:spTgt>
                                        </p:tgtEl>
                                        <p:attrNameLst>
                                          <p:attrName>style.visibility</p:attrName>
                                        </p:attrNameLst>
                                      </p:cBhvr>
                                      <p:to>
                                        <p:strVal val="visible"/>
                                      </p:to>
                                    </p:set>
                                    <p:anim calcmode="lin" valueType="num">
                                      <p:cBhvr>
                                        <p:cTn id="39" dur="500" fill="hold"/>
                                        <p:tgtEl>
                                          <p:spTgt spid="11267">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11267">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11267">
                                            <p:txEl>
                                              <p:pRg st="4" end="4"/>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1267">
                                            <p:txEl>
                                              <p:pRg st="4" end="4"/>
                                            </p:txEl>
                                          </p:spTgt>
                                        </p:tgtEl>
                                        <p:attrNameLst>
                                          <p:attrName>ppt_c</p:attrName>
                                        </p:attrNameLst>
                                      </p:cBhvr>
                                      <p:to>
                                        <a:schemeClr val="hlink"/>
                                      </p:to>
                                    </p:animClr>
                                  </p:sub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1267">
                                            <p:txEl>
                                              <p:pRg st="5" end="5"/>
                                            </p:txEl>
                                          </p:spTgt>
                                        </p:tgtEl>
                                        <p:attrNameLst>
                                          <p:attrName>style.visibility</p:attrName>
                                        </p:attrNameLst>
                                      </p:cBhvr>
                                      <p:to>
                                        <p:strVal val="visible"/>
                                      </p:to>
                                    </p:set>
                                    <p:anim calcmode="lin" valueType="num">
                                      <p:cBhvr>
                                        <p:cTn id="47" dur="500" fill="hold"/>
                                        <p:tgtEl>
                                          <p:spTgt spid="11267">
                                            <p:txEl>
                                              <p:pRg st="5" end="5"/>
                                            </p:txEl>
                                          </p:spTgt>
                                        </p:tgtEl>
                                        <p:attrNameLst>
                                          <p:attrName>ppt_x</p:attrName>
                                        </p:attrNameLst>
                                      </p:cBhvr>
                                      <p:tavLst>
                                        <p:tav tm="0">
                                          <p:val>
                                            <p:strVal val="#ppt_x-#ppt_w/2"/>
                                          </p:val>
                                        </p:tav>
                                        <p:tav tm="100000">
                                          <p:val>
                                            <p:strVal val="#ppt_x"/>
                                          </p:val>
                                        </p:tav>
                                      </p:tavLst>
                                    </p:anim>
                                    <p:anim calcmode="lin" valueType="num">
                                      <p:cBhvr>
                                        <p:cTn id="48" dur="500" fill="hold"/>
                                        <p:tgtEl>
                                          <p:spTgt spid="11267">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11267">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11267">
                                            <p:txEl>
                                              <p:pRg st="5" end="5"/>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1267">
                                            <p:txEl>
                                              <p:pRg st="5" end="5"/>
                                            </p:txEl>
                                          </p:spTgt>
                                        </p:tgtEl>
                                        <p:attrNameLst>
                                          <p:attrName>ppt_c</p:attrName>
                                        </p:attrNameLst>
                                      </p:cBhvr>
                                      <p:to>
                                        <a:schemeClr val="hlink"/>
                                      </p:to>
                                    </p:animClr>
                                  </p:sub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11267">
                                            <p:txEl>
                                              <p:pRg st="6" end="6"/>
                                            </p:txEl>
                                          </p:spTgt>
                                        </p:tgtEl>
                                        <p:attrNameLst>
                                          <p:attrName>style.visibility</p:attrName>
                                        </p:attrNameLst>
                                      </p:cBhvr>
                                      <p:to>
                                        <p:strVal val="visible"/>
                                      </p:to>
                                    </p:set>
                                    <p:anim calcmode="lin" valueType="num">
                                      <p:cBhvr>
                                        <p:cTn id="55" dur="500" fill="hold"/>
                                        <p:tgtEl>
                                          <p:spTgt spid="11267">
                                            <p:txEl>
                                              <p:pRg st="6" end="6"/>
                                            </p:txEl>
                                          </p:spTgt>
                                        </p:tgtEl>
                                        <p:attrNameLst>
                                          <p:attrName>ppt_x</p:attrName>
                                        </p:attrNameLst>
                                      </p:cBhvr>
                                      <p:tavLst>
                                        <p:tav tm="0">
                                          <p:val>
                                            <p:strVal val="#ppt_x-#ppt_w/2"/>
                                          </p:val>
                                        </p:tav>
                                        <p:tav tm="100000">
                                          <p:val>
                                            <p:strVal val="#ppt_x"/>
                                          </p:val>
                                        </p:tav>
                                      </p:tavLst>
                                    </p:anim>
                                    <p:anim calcmode="lin" valueType="num">
                                      <p:cBhvr>
                                        <p:cTn id="56" dur="500" fill="hold"/>
                                        <p:tgtEl>
                                          <p:spTgt spid="11267">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11267">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11267">
                                            <p:txEl>
                                              <p:pRg st="6" end="6"/>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1267">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3"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ymbol zastępczy numeru slajdu 3"/>
          <p:cNvSpPr>
            <a:spLocks noGrp="1"/>
          </p:cNvSpPr>
          <p:nvPr>
            <p:ph type="sldNum" sz="quarter" idx="12"/>
          </p:nvPr>
        </p:nvSpPr>
        <p:spPr/>
        <p:txBody>
          <a:bodyPr/>
          <a:lstStyle/>
          <a:p>
            <a:fld id="{3A135587-0FCC-461A-9117-07ABE8922BA5}" type="slidenum">
              <a:rPr lang="pl-PL"/>
              <a:pPr/>
              <a:t>90</a:t>
            </a:fld>
            <a:endParaRPr lang="pl-PL"/>
          </a:p>
        </p:txBody>
      </p:sp>
      <p:sp>
        <p:nvSpPr>
          <p:cNvPr id="211972" name="Rectangle 4"/>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a:tailEnd/>
          </a:ln>
          <a:effectLst/>
        </p:spPr>
        <p:txBody>
          <a:bodyPr wrap="none" lIns="0" tIns="0" rIns="0" bIns="0" anchor="ctr"/>
          <a:lstStyle/>
          <a:p>
            <a:endParaRPr lang="pl-PL"/>
          </a:p>
        </p:txBody>
      </p:sp>
      <p:sp>
        <p:nvSpPr>
          <p:cNvPr id="211973" name="Rectangle 5"/>
          <p:cNvSpPr>
            <a:spLocks noChangeArrowheads="1"/>
          </p:cNvSpPr>
          <p:nvPr/>
        </p:nvSpPr>
        <p:spPr bwMode="auto">
          <a:xfrm>
            <a:off x="0" y="423863"/>
            <a:ext cx="9132888" cy="1143000"/>
          </a:xfrm>
          <a:prstGeom prst="rect">
            <a:avLst/>
          </a:prstGeom>
          <a:noFill/>
          <a:ln w="9525">
            <a:noFill/>
            <a:miter lim="800000"/>
            <a:headEnd/>
            <a:tailEnd/>
          </a:ln>
          <a:effectLst/>
        </p:spPr>
        <p:txBody>
          <a:bodyPr lIns="92075" tIns="46038" rIns="92075" bIns="46038" anchor="ctr"/>
          <a:lstStyle/>
          <a:p>
            <a:pPr algn="ctr"/>
            <a:r>
              <a:rPr lang="pl-PL" sz="4000">
                <a:latin typeface="Times New Roman" charset="0"/>
              </a:rPr>
              <a:t>Motoryczne i językowe funkcjonowanie osób chorych na schizofrenią w okresie dziecięcym</a:t>
            </a:r>
            <a:r>
              <a:rPr lang="en-US" sz="4000">
                <a:latin typeface="Times New Roman" charset="0"/>
              </a:rPr>
              <a:t> </a:t>
            </a:r>
            <a:endParaRPr lang="en-GB" sz="4000">
              <a:latin typeface="Times New Roman" charset="0"/>
            </a:endParaRPr>
          </a:p>
        </p:txBody>
      </p:sp>
      <p:sp>
        <p:nvSpPr>
          <p:cNvPr id="211974" name="Rectangle 6"/>
          <p:cNvSpPr>
            <a:spLocks noChangeArrowheads="1"/>
          </p:cNvSpPr>
          <p:nvPr/>
        </p:nvSpPr>
        <p:spPr bwMode="auto">
          <a:xfrm>
            <a:off x="2642460" y="6226175"/>
            <a:ext cx="6011005" cy="369332"/>
          </a:xfrm>
          <a:prstGeom prst="rect">
            <a:avLst/>
          </a:prstGeom>
          <a:noFill/>
          <a:ln w="25400">
            <a:noFill/>
            <a:miter lim="800000"/>
            <a:headEnd type="none" w="sm" len="sm"/>
            <a:tailEnd type="none" w="sm" len="sm"/>
          </a:ln>
          <a:effectLst/>
        </p:spPr>
        <p:txBody>
          <a:bodyPr wrap="none">
            <a:spAutoFit/>
          </a:bodyPr>
          <a:lstStyle/>
          <a:p>
            <a:pPr algn="r"/>
            <a:r>
              <a:rPr lang="en-US" b="1" dirty="0"/>
              <a:t>Mary Cannon </a:t>
            </a:r>
            <a:r>
              <a:rPr lang="pl-PL" b="1" dirty="0" smtClean="0"/>
              <a:t>i in.</a:t>
            </a:r>
            <a:r>
              <a:rPr lang="en-US" b="1" dirty="0" smtClean="0"/>
              <a:t>, </a:t>
            </a:r>
            <a:r>
              <a:rPr lang="en-US" b="1" dirty="0"/>
              <a:t>Arch Gen Psych, 2002, 59, 449-556</a:t>
            </a:r>
            <a:endParaRPr lang="en-GB" b="1" dirty="0"/>
          </a:p>
        </p:txBody>
      </p:sp>
      <p:sp>
        <p:nvSpPr>
          <p:cNvPr id="211975" name="Rectangle 7"/>
          <p:cNvSpPr>
            <a:spLocks noChangeArrowheads="1"/>
          </p:cNvSpPr>
          <p:nvPr/>
        </p:nvSpPr>
        <p:spPr bwMode="auto">
          <a:xfrm>
            <a:off x="2265363" y="3079750"/>
            <a:ext cx="577850" cy="1849438"/>
          </a:xfrm>
          <a:prstGeom prst="rect">
            <a:avLst/>
          </a:prstGeom>
          <a:solidFill>
            <a:srgbClr val="FF00FF"/>
          </a:solidFill>
          <a:ln w="9525">
            <a:solidFill>
              <a:srgbClr val="FFFFFF"/>
            </a:solidFill>
            <a:miter lim="800000"/>
            <a:headEnd/>
            <a:tailEnd/>
          </a:ln>
        </p:spPr>
        <p:txBody>
          <a:bodyPr/>
          <a:lstStyle/>
          <a:p>
            <a:endParaRPr lang="pl-PL"/>
          </a:p>
        </p:txBody>
      </p:sp>
      <p:sp>
        <p:nvSpPr>
          <p:cNvPr id="211976" name="Rectangle 8"/>
          <p:cNvSpPr>
            <a:spLocks noChangeArrowheads="1"/>
          </p:cNvSpPr>
          <p:nvPr/>
        </p:nvSpPr>
        <p:spPr bwMode="auto">
          <a:xfrm>
            <a:off x="3716338" y="2616200"/>
            <a:ext cx="579437" cy="463550"/>
          </a:xfrm>
          <a:prstGeom prst="rect">
            <a:avLst/>
          </a:prstGeom>
          <a:solidFill>
            <a:srgbClr val="FF00FF"/>
          </a:solidFill>
          <a:ln w="9525">
            <a:solidFill>
              <a:srgbClr val="FFFFFF"/>
            </a:solidFill>
            <a:miter lim="800000"/>
            <a:headEnd/>
            <a:tailEnd/>
          </a:ln>
        </p:spPr>
        <p:txBody>
          <a:bodyPr/>
          <a:lstStyle/>
          <a:p>
            <a:endParaRPr lang="pl-PL"/>
          </a:p>
        </p:txBody>
      </p:sp>
      <p:sp>
        <p:nvSpPr>
          <p:cNvPr id="211977" name="Rectangle 9"/>
          <p:cNvSpPr>
            <a:spLocks noChangeArrowheads="1"/>
          </p:cNvSpPr>
          <p:nvPr/>
        </p:nvSpPr>
        <p:spPr bwMode="auto">
          <a:xfrm>
            <a:off x="5167313" y="3079750"/>
            <a:ext cx="579437" cy="1401763"/>
          </a:xfrm>
          <a:prstGeom prst="rect">
            <a:avLst/>
          </a:prstGeom>
          <a:solidFill>
            <a:srgbClr val="FF00FF"/>
          </a:solidFill>
          <a:ln w="9525">
            <a:solidFill>
              <a:srgbClr val="FFFFFF"/>
            </a:solidFill>
            <a:miter lim="800000"/>
            <a:headEnd/>
            <a:tailEnd/>
          </a:ln>
        </p:spPr>
        <p:txBody>
          <a:bodyPr/>
          <a:lstStyle/>
          <a:p>
            <a:endParaRPr lang="pl-PL"/>
          </a:p>
        </p:txBody>
      </p:sp>
      <p:sp>
        <p:nvSpPr>
          <p:cNvPr id="211978" name="Rectangle 10"/>
          <p:cNvSpPr>
            <a:spLocks noChangeArrowheads="1"/>
          </p:cNvSpPr>
          <p:nvPr/>
        </p:nvSpPr>
        <p:spPr bwMode="auto">
          <a:xfrm>
            <a:off x="6618288" y="3079750"/>
            <a:ext cx="576262" cy="1401763"/>
          </a:xfrm>
          <a:prstGeom prst="rect">
            <a:avLst/>
          </a:prstGeom>
          <a:solidFill>
            <a:srgbClr val="FF00FF"/>
          </a:solidFill>
          <a:ln w="9525">
            <a:solidFill>
              <a:srgbClr val="FFFFFF"/>
            </a:solidFill>
            <a:miter lim="800000"/>
            <a:headEnd/>
            <a:tailEnd/>
          </a:ln>
        </p:spPr>
        <p:txBody>
          <a:bodyPr/>
          <a:lstStyle/>
          <a:p>
            <a:endParaRPr lang="pl-PL"/>
          </a:p>
        </p:txBody>
      </p:sp>
      <p:sp>
        <p:nvSpPr>
          <p:cNvPr id="211979" name="Line 11"/>
          <p:cNvSpPr>
            <a:spLocks noChangeShapeType="1"/>
          </p:cNvSpPr>
          <p:nvPr/>
        </p:nvSpPr>
        <p:spPr bwMode="auto">
          <a:xfrm flipH="1">
            <a:off x="1836738" y="1965325"/>
            <a:ext cx="11112" cy="3354388"/>
          </a:xfrm>
          <a:prstGeom prst="line">
            <a:avLst/>
          </a:prstGeom>
          <a:noFill/>
          <a:ln w="31750">
            <a:solidFill>
              <a:srgbClr val="FFFFFF"/>
            </a:solidFill>
            <a:round/>
            <a:headEnd/>
            <a:tailEnd/>
          </a:ln>
        </p:spPr>
        <p:txBody>
          <a:bodyPr/>
          <a:lstStyle/>
          <a:p>
            <a:endParaRPr lang="pl-PL"/>
          </a:p>
        </p:txBody>
      </p:sp>
      <p:sp>
        <p:nvSpPr>
          <p:cNvPr id="211980" name="Line 12"/>
          <p:cNvSpPr>
            <a:spLocks noChangeShapeType="1"/>
          </p:cNvSpPr>
          <p:nvPr/>
        </p:nvSpPr>
        <p:spPr bwMode="auto">
          <a:xfrm>
            <a:off x="1762125" y="5294313"/>
            <a:ext cx="73025" cy="1587"/>
          </a:xfrm>
          <a:prstGeom prst="line">
            <a:avLst/>
          </a:prstGeom>
          <a:noFill/>
          <a:ln w="31750">
            <a:solidFill>
              <a:srgbClr val="FFFFFF"/>
            </a:solidFill>
            <a:round/>
            <a:headEnd/>
            <a:tailEnd/>
          </a:ln>
        </p:spPr>
        <p:txBody>
          <a:bodyPr/>
          <a:lstStyle/>
          <a:p>
            <a:endParaRPr lang="pl-PL"/>
          </a:p>
        </p:txBody>
      </p:sp>
      <p:sp>
        <p:nvSpPr>
          <p:cNvPr id="211981" name="Line 13"/>
          <p:cNvSpPr>
            <a:spLocks noChangeShapeType="1"/>
          </p:cNvSpPr>
          <p:nvPr/>
        </p:nvSpPr>
        <p:spPr bwMode="auto">
          <a:xfrm>
            <a:off x="1762125" y="4757738"/>
            <a:ext cx="73025" cy="1587"/>
          </a:xfrm>
          <a:prstGeom prst="line">
            <a:avLst/>
          </a:prstGeom>
          <a:noFill/>
          <a:ln w="31750">
            <a:solidFill>
              <a:srgbClr val="FFFFFF"/>
            </a:solidFill>
            <a:round/>
            <a:headEnd/>
            <a:tailEnd/>
          </a:ln>
        </p:spPr>
        <p:txBody>
          <a:bodyPr/>
          <a:lstStyle/>
          <a:p>
            <a:endParaRPr lang="pl-PL"/>
          </a:p>
        </p:txBody>
      </p:sp>
      <p:sp>
        <p:nvSpPr>
          <p:cNvPr id="211982" name="Line 14"/>
          <p:cNvSpPr>
            <a:spLocks noChangeShapeType="1"/>
          </p:cNvSpPr>
          <p:nvPr/>
        </p:nvSpPr>
        <p:spPr bwMode="auto">
          <a:xfrm>
            <a:off x="1762125" y="4205288"/>
            <a:ext cx="73025" cy="0"/>
          </a:xfrm>
          <a:prstGeom prst="line">
            <a:avLst/>
          </a:prstGeom>
          <a:noFill/>
          <a:ln w="31750">
            <a:solidFill>
              <a:srgbClr val="FFFFFF"/>
            </a:solidFill>
            <a:round/>
            <a:headEnd/>
            <a:tailEnd/>
          </a:ln>
        </p:spPr>
        <p:txBody>
          <a:bodyPr/>
          <a:lstStyle/>
          <a:p>
            <a:endParaRPr lang="pl-PL"/>
          </a:p>
        </p:txBody>
      </p:sp>
      <p:sp>
        <p:nvSpPr>
          <p:cNvPr id="211983" name="Line 15"/>
          <p:cNvSpPr>
            <a:spLocks noChangeShapeType="1"/>
          </p:cNvSpPr>
          <p:nvPr/>
        </p:nvSpPr>
        <p:spPr bwMode="auto">
          <a:xfrm>
            <a:off x="1762125" y="3643313"/>
            <a:ext cx="73025" cy="0"/>
          </a:xfrm>
          <a:prstGeom prst="line">
            <a:avLst/>
          </a:prstGeom>
          <a:noFill/>
          <a:ln w="31750">
            <a:solidFill>
              <a:srgbClr val="FFFFFF"/>
            </a:solidFill>
            <a:round/>
            <a:headEnd/>
            <a:tailEnd/>
          </a:ln>
        </p:spPr>
        <p:txBody>
          <a:bodyPr/>
          <a:lstStyle/>
          <a:p>
            <a:endParaRPr lang="pl-PL"/>
          </a:p>
        </p:txBody>
      </p:sp>
      <p:sp>
        <p:nvSpPr>
          <p:cNvPr id="211984" name="Line 16"/>
          <p:cNvSpPr>
            <a:spLocks noChangeShapeType="1"/>
          </p:cNvSpPr>
          <p:nvPr/>
        </p:nvSpPr>
        <p:spPr bwMode="auto">
          <a:xfrm>
            <a:off x="1762125" y="3079750"/>
            <a:ext cx="73025" cy="1588"/>
          </a:xfrm>
          <a:prstGeom prst="line">
            <a:avLst/>
          </a:prstGeom>
          <a:noFill/>
          <a:ln w="31750">
            <a:solidFill>
              <a:srgbClr val="FFFFFF"/>
            </a:solidFill>
            <a:round/>
            <a:headEnd/>
            <a:tailEnd/>
          </a:ln>
        </p:spPr>
        <p:txBody>
          <a:bodyPr/>
          <a:lstStyle/>
          <a:p>
            <a:endParaRPr lang="pl-PL"/>
          </a:p>
        </p:txBody>
      </p:sp>
      <p:sp>
        <p:nvSpPr>
          <p:cNvPr id="211985" name="Line 17"/>
          <p:cNvSpPr>
            <a:spLocks noChangeShapeType="1"/>
          </p:cNvSpPr>
          <p:nvPr/>
        </p:nvSpPr>
        <p:spPr bwMode="auto">
          <a:xfrm>
            <a:off x="1762125" y="2527300"/>
            <a:ext cx="73025" cy="0"/>
          </a:xfrm>
          <a:prstGeom prst="line">
            <a:avLst/>
          </a:prstGeom>
          <a:noFill/>
          <a:ln w="31750">
            <a:solidFill>
              <a:srgbClr val="FFFFFF"/>
            </a:solidFill>
            <a:round/>
            <a:headEnd/>
            <a:tailEnd/>
          </a:ln>
        </p:spPr>
        <p:txBody>
          <a:bodyPr/>
          <a:lstStyle/>
          <a:p>
            <a:endParaRPr lang="pl-PL"/>
          </a:p>
        </p:txBody>
      </p:sp>
      <p:sp>
        <p:nvSpPr>
          <p:cNvPr id="211986" name="Line 18"/>
          <p:cNvSpPr>
            <a:spLocks noChangeShapeType="1"/>
          </p:cNvSpPr>
          <p:nvPr/>
        </p:nvSpPr>
        <p:spPr bwMode="auto">
          <a:xfrm>
            <a:off x="1762125" y="1978025"/>
            <a:ext cx="73025" cy="0"/>
          </a:xfrm>
          <a:prstGeom prst="line">
            <a:avLst/>
          </a:prstGeom>
          <a:noFill/>
          <a:ln w="31750">
            <a:solidFill>
              <a:srgbClr val="FFFFFF"/>
            </a:solidFill>
            <a:round/>
            <a:headEnd/>
            <a:tailEnd/>
          </a:ln>
        </p:spPr>
        <p:txBody>
          <a:bodyPr/>
          <a:lstStyle/>
          <a:p>
            <a:endParaRPr lang="pl-PL"/>
          </a:p>
        </p:txBody>
      </p:sp>
      <p:sp>
        <p:nvSpPr>
          <p:cNvPr id="211987" name="Line 19"/>
          <p:cNvSpPr>
            <a:spLocks noChangeShapeType="1"/>
          </p:cNvSpPr>
          <p:nvPr/>
        </p:nvSpPr>
        <p:spPr bwMode="auto">
          <a:xfrm>
            <a:off x="1835150" y="3079750"/>
            <a:ext cx="5802313" cy="1588"/>
          </a:xfrm>
          <a:prstGeom prst="line">
            <a:avLst/>
          </a:prstGeom>
          <a:noFill/>
          <a:ln w="31750">
            <a:solidFill>
              <a:srgbClr val="FFFFFF"/>
            </a:solidFill>
            <a:round/>
            <a:headEnd/>
            <a:tailEnd/>
          </a:ln>
        </p:spPr>
        <p:txBody>
          <a:bodyPr/>
          <a:lstStyle/>
          <a:p>
            <a:endParaRPr lang="pl-PL"/>
          </a:p>
        </p:txBody>
      </p:sp>
      <p:sp>
        <p:nvSpPr>
          <p:cNvPr id="211988" name="Rectangle 20"/>
          <p:cNvSpPr>
            <a:spLocks noChangeArrowheads="1"/>
          </p:cNvSpPr>
          <p:nvPr/>
        </p:nvSpPr>
        <p:spPr bwMode="auto">
          <a:xfrm>
            <a:off x="1295400" y="5222875"/>
            <a:ext cx="393700" cy="219075"/>
          </a:xfrm>
          <a:prstGeom prst="rect">
            <a:avLst/>
          </a:prstGeom>
          <a:noFill/>
          <a:ln w="9525">
            <a:noFill/>
            <a:miter lim="800000"/>
            <a:headEnd/>
            <a:tailEnd/>
          </a:ln>
        </p:spPr>
        <p:txBody>
          <a:bodyPr wrap="none" lIns="0" tIns="0" rIns="0" bIns="0">
            <a:spAutoFit/>
          </a:bodyPr>
          <a:lstStyle/>
          <a:p>
            <a:pPr algn="r">
              <a:lnSpc>
                <a:spcPct val="80000"/>
              </a:lnSpc>
            </a:pPr>
            <a:r>
              <a:rPr lang="en-GB" b="1"/>
              <a:t>-4.0</a:t>
            </a:r>
          </a:p>
        </p:txBody>
      </p:sp>
      <p:sp>
        <p:nvSpPr>
          <p:cNvPr id="211989" name="Rectangle 21"/>
          <p:cNvSpPr>
            <a:spLocks noChangeArrowheads="1"/>
          </p:cNvSpPr>
          <p:nvPr/>
        </p:nvSpPr>
        <p:spPr bwMode="auto">
          <a:xfrm>
            <a:off x="1295400" y="4660900"/>
            <a:ext cx="393700" cy="219075"/>
          </a:xfrm>
          <a:prstGeom prst="rect">
            <a:avLst/>
          </a:prstGeom>
          <a:noFill/>
          <a:ln w="9525">
            <a:noFill/>
            <a:miter lim="800000"/>
            <a:headEnd/>
            <a:tailEnd/>
          </a:ln>
        </p:spPr>
        <p:txBody>
          <a:bodyPr wrap="none" lIns="0" tIns="0" rIns="0" bIns="0">
            <a:spAutoFit/>
          </a:bodyPr>
          <a:lstStyle/>
          <a:p>
            <a:pPr algn="r">
              <a:lnSpc>
                <a:spcPct val="80000"/>
              </a:lnSpc>
            </a:pPr>
            <a:r>
              <a:rPr lang="en-GB" b="1"/>
              <a:t>-3.0</a:t>
            </a:r>
          </a:p>
        </p:txBody>
      </p:sp>
      <p:sp>
        <p:nvSpPr>
          <p:cNvPr id="211990" name="Rectangle 22"/>
          <p:cNvSpPr>
            <a:spLocks noChangeArrowheads="1"/>
          </p:cNvSpPr>
          <p:nvPr/>
        </p:nvSpPr>
        <p:spPr bwMode="auto">
          <a:xfrm>
            <a:off x="1295400" y="4106863"/>
            <a:ext cx="393700" cy="219075"/>
          </a:xfrm>
          <a:prstGeom prst="rect">
            <a:avLst/>
          </a:prstGeom>
          <a:noFill/>
          <a:ln w="9525">
            <a:noFill/>
            <a:miter lim="800000"/>
            <a:headEnd/>
            <a:tailEnd/>
          </a:ln>
        </p:spPr>
        <p:txBody>
          <a:bodyPr wrap="none" lIns="0" tIns="0" rIns="0" bIns="0">
            <a:spAutoFit/>
          </a:bodyPr>
          <a:lstStyle/>
          <a:p>
            <a:pPr algn="r">
              <a:lnSpc>
                <a:spcPct val="80000"/>
              </a:lnSpc>
            </a:pPr>
            <a:r>
              <a:rPr lang="en-GB" b="1"/>
              <a:t>-2.0</a:t>
            </a:r>
          </a:p>
        </p:txBody>
      </p:sp>
      <p:sp>
        <p:nvSpPr>
          <p:cNvPr id="211991" name="Rectangle 23"/>
          <p:cNvSpPr>
            <a:spLocks noChangeArrowheads="1"/>
          </p:cNvSpPr>
          <p:nvPr/>
        </p:nvSpPr>
        <p:spPr bwMode="auto">
          <a:xfrm>
            <a:off x="1295400" y="3544888"/>
            <a:ext cx="393700" cy="219075"/>
          </a:xfrm>
          <a:prstGeom prst="rect">
            <a:avLst/>
          </a:prstGeom>
          <a:noFill/>
          <a:ln w="9525">
            <a:noFill/>
            <a:miter lim="800000"/>
            <a:headEnd/>
            <a:tailEnd/>
          </a:ln>
        </p:spPr>
        <p:txBody>
          <a:bodyPr wrap="none" lIns="0" tIns="0" rIns="0" bIns="0">
            <a:spAutoFit/>
          </a:bodyPr>
          <a:lstStyle/>
          <a:p>
            <a:pPr algn="r">
              <a:lnSpc>
                <a:spcPct val="80000"/>
              </a:lnSpc>
            </a:pPr>
            <a:r>
              <a:rPr lang="en-GB" b="1"/>
              <a:t>-1.0</a:t>
            </a:r>
          </a:p>
        </p:txBody>
      </p:sp>
      <p:sp>
        <p:nvSpPr>
          <p:cNvPr id="211992" name="Rectangle 24"/>
          <p:cNvSpPr>
            <a:spLocks noChangeArrowheads="1"/>
          </p:cNvSpPr>
          <p:nvPr/>
        </p:nvSpPr>
        <p:spPr bwMode="auto">
          <a:xfrm>
            <a:off x="1371600" y="2982913"/>
            <a:ext cx="317500" cy="219075"/>
          </a:xfrm>
          <a:prstGeom prst="rect">
            <a:avLst/>
          </a:prstGeom>
          <a:noFill/>
          <a:ln w="9525">
            <a:noFill/>
            <a:miter lim="800000"/>
            <a:headEnd/>
            <a:tailEnd/>
          </a:ln>
        </p:spPr>
        <p:txBody>
          <a:bodyPr wrap="none" lIns="0" tIns="0" rIns="0" bIns="0">
            <a:spAutoFit/>
          </a:bodyPr>
          <a:lstStyle/>
          <a:p>
            <a:pPr algn="r">
              <a:lnSpc>
                <a:spcPct val="80000"/>
              </a:lnSpc>
            </a:pPr>
            <a:r>
              <a:rPr lang="en-GB" b="1"/>
              <a:t>0.0</a:t>
            </a:r>
          </a:p>
        </p:txBody>
      </p:sp>
      <p:sp>
        <p:nvSpPr>
          <p:cNvPr id="211993" name="Rectangle 25"/>
          <p:cNvSpPr>
            <a:spLocks noChangeArrowheads="1"/>
          </p:cNvSpPr>
          <p:nvPr/>
        </p:nvSpPr>
        <p:spPr bwMode="auto">
          <a:xfrm>
            <a:off x="1371600" y="2428875"/>
            <a:ext cx="317500" cy="219075"/>
          </a:xfrm>
          <a:prstGeom prst="rect">
            <a:avLst/>
          </a:prstGeom>
          <a:noFill/>
          <a:ln w="9525">
            <a:noFill/>
            <a:miter lim="800000"/>
            <a:headEnd/>
            <a:tailEnd/>
          </a:ln>
        </p:spPr>
        <p:txBody>
          <a:bodyPr wrap="none" lIns="0" tIns="0" rIns="0" bIns="0">
            <a:spAutoFit/>
          </a:bodyPr>
          <a:lstStyle/>
          <a:p>
            <a:pPr algn="r">
              <a:lnSpc>
                <a:spcPct val="80000"/>
              </a:lnSpc>
            </a:pPr>
            <a:r>
              <a:rPr lang="en-GB" b="1"/>
              <a:t>1.0</a:t>
            </a:r>
          </a:p>
        </p:txBody>
      </p:sp>
      <p:sp>
        <p:nvSpPr>
          <p:cNvPr id="211994" name="Rectangle 26"/>
          <p:cNvSpPr>
            <a:spLocks noChangeArrowheads="1"/>
          </p:cNvSpPr>
          <p:nvPr/>
        </p:nvSpPr>
        <p:spPr bwMode="auto">
          <a:xfrm>
            <a:off x="1371600" y="1866900"/>
            <a:ext cx="317500" cy="219075"/>
          </a:xfrm>
          <a:prstGeom prst="rect">
            <a:avLst/>
          </a:prstGeom>
          <a:noFill/>
          <a:ln w="9525">
            <a:noFill/>
            <a:miter lim="800000"/>
            <a:headEnd/>
            <a:tailEnd/>
          </a:ln>
        </p:spPr>
        <p:txBody>
          <a:bodyPr wrap="none" lIns="0" tIns="0" rIns="0" bIns="0">
            <a:spAutoFit/>
          </a:bodyPr>
          <a:lstStyle/>
          <a:p>
            <a:pPr algn="r">
              <a:lnSpc>
                <a:spcPct val="80000"/>
              </a:lnSpc>
            </a:pPr>
            <a:r>
              <a:rPr lang="en-GB" b="1"/>
              <a:t>2.0</a:t>
            </a:r>
          </a:p>
        </p:txBody>
      </p:sp>
      <p:sp>
        <p:nvSpPr>
          <p:cNvPr id="211995" name="Text Box 27"/>
          <p:cNvSpPr txBox="1">
            <a:spLocks noChangeArrowheads="1"/>
          </p:cNvSpPr>
          <p:nvPr/>
        </p:nvSpPr>
        <p:spPr bwMode="auto">
          <a:xfrm>
            <a:off x="1658938" y="5341938"/>
            <a:ext cx="1757362" cy="535531"/>
          </a:xfrm>
          <a:prstGeom prst="rect">
            <a:avLst/>
          </a:prstGeom>
          <a:noFill/>
          <a:ln w="25400">
            <a:noFill/>
            <a:miter lim="800000"/>
            <a:headEnd type="none" w="sm" len="sm"/>
            <a:tailEnd type="none" w="sm" len="sm"/>
          </a:ln>
          <a:effectLst/>
        </p:spPr>
        <p:txBody>
          <a:bodyPr>
            <a:spAutoFit/>
          </a:bodyPr>
          <a:lstStyle/>
          <a:p>
            <a:pPr algn="ctr">
              <a:lnSpc>
                <a:spcPct val="80000"/>
              </a:lnSpc>
            </a:pPr>
            <a:r>
              <a:rPr lang="pl-PL" b="1" dirty="0" smtClean="0"/>
              <a:t>Rozwój motoryczny</a:t>
            </a:r>
            <a:endParaRPr lang="en-GB" b="1" dirty="0"/>
          </a:p>
        </p:txBody>
      </p:sp>
      <p:sp>
        <p:nvSpPr>
          <p:cNvPr id="211996" name="Text Box 28"/>
          <p:cNvSpPr txBox="1">
            <a:spLocks noChangeArrowheads="1"/>
          </p:cNvSpPr>
          <p:nvPr/>
        </p:nvSpPr>
        <p:spPr bwMode="auto">
          <a:xfrm>
            <a:off x="3125788" y="5341938"/>
            <a:ext cx="1758950" cy="313932"/>
          </a:xfrm>
          <a:prstGeom prst="rect">
            <a:avLst/>
          </a:prstGeom>
          <a:noFill/>
          <a:ln w="25400">
            <a:noFill/>
            <a:miter lim="800000"/>
            <a:headEnd type="none" w="sm" len="sm"/>
            <a:tailEnd type="none" w="sm" len="sm"/>
          </a:ln>
          <a:effectLst/>
        </p:spPr>
        <p:txBody>
          <a:bodyPr>
            <a:spAutoFit/>
          </a:bodyPr>
          <a:lstStyle/>
          <a:p>
            <a:pPr algn="ctr">
              <a:lnSpc>
                <a:spcPct val="80000"/>
              </a:lnSpc>
            </a:pPr>
            <a:r>
              <a:rPr lang="pl-PL" b="1" dirty="0" smtClean="0"/>
              <a:t>Mowa </a:t>
            </a:r>
            <a:endParaRPr lang="en-GB" b="1" dirty="0"/>
          </a:p>
        </p:txBody>
      </p:sp>
      <p:sp>
        <p:nvSpPr>
          <p:cNvPr id="211997" name="Text Box 29"/>
          <p:cNvSpPr txBox="1">
            <a:spLocks noChangeArrowheads="1"/>
          </p:cNvSpPr>
          <p:nvPr/>
        </p:nvSpPr>
        <p:spPr bwMode="auto">
          <a:xfrm>
            <a:off x="4592638" y="5343525"/>
            <a:ext cx="1757362" cy="535531"/>
          </a:xfrm>
          <a:prstGeom prst="rect">
            <a:avLst/>
          </a:prstGeom>
          <a:noFill/>
          <a:ln w="25400">
            <a:noFill/>
            <a:miter lim="800000"/>
            <a:headEnd type="none" w="sm" len="sm"/>
            <a:tailEnd type="none" w="sm" len="sm"/>
          </a:ln>
          <a:effectLst/>
        </p:spPr>
        <p:txBody>
          <a:bodyPr>
            <a:spAutoFit/>
          </a:bodyPr>
          <a:lstStyle/>
          <a:p>
            <a:pPr algn="ctr">
              <a:lnSpc>
                <a:spcPct val="80000"/>
              </a:lnSpc>
            </a:pPr>
            <a:r>
              <a:rPr lang="pl-PL" b="1" dirty="0" smtClean="0"/>
              <a:t>Rozumienie mowy</a:t>
            </a:r>
            <a:endParaRPr lang="en-GB" b="1" dirty="0"/>
          </a:p>
        </p:txBody>
      </p:sp>
      <p:sp>
        <p:nvSpPr>
          <p:cNvPr id="211998" name="Text Box 30"/>
          <p:cNvSpPr txBox="1">
            <a:spLocks noChangeArrowheads="1"/>
          </p:cNvSpPr>
          <p:nvPr/>
        </p:nvSpPr>
        <p:spPr bwMode="auto">
          <a:xfrm>
            <a:off x="6035675" y="5343525"/>
            <a:ext cx="1755775" cy="311150"/>
          </a:xfrm>
          <a:prstGeom prst="rect">
            <a:avLst/>
          </a:prstGeom>
          <a:noFill/>
          <a:ln w="25400">
            <a:noFill/>
            <a:miter lim="800000"/>
            <a:headEnd type="none" w="sm" len="sm"/>
            <a:tailEnd type="none" w="sm" len="sm"/>
          </a:ln>
          <a:effectLst/>
        </p:spPr>
        <p:txBody>
          <a:bodyPr>
            <a:spAutoFit/>
          </a:bodyPr>
          <a:lstStyle/>
          <a:p>
            <a:pPr algn="ctr">
              <a:lnSpc>
                <a:spcPct val="80000"/>
              </a:lnSpc>
            </a:pPr>
            <a:r>
              <a:rPr lang="en-GB" b="1"/>
              <a:t>IQ</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pl-PL" altLang="en-US">
                <a:effectLst>
                  <a:outerShdw blurRad="38100" dist="38100" dir="2700000" algn="tl">
                    <a:srgbClr val="C0C0C0"/>
                  </a:outerShdw>
                </a:effectLst>
                <a:latin typeface="Times New Roman" charset="0"/>
              </a:rPr>
              <a:t>Czynniki biologiczne w etiologii schizofrenii</a:t>
            </a:r>
            <a:endParaRPr lang="en-US" altLang="en-US">
              <a:effectLst>
                <a:outerShdw blurRad="38100" dist="38100" dir="2700000" algn="tl">
                  <a:srgbClr val="C0C0C0"/>
                </a:outerShdw>
              </a:effectLst>
              <a:latin typeface="Times New Roman" charset="0"/>
            </a:endParaRPr>
          </a:p>
        </p:txBody>
      </p:sp>
      <p:sp>
        <p:nvSpPr>
          <p:cNvPr id="48131" name="Rectangle 3"/>
          <p:cNvSpPr>
            <a:spLocks noGrp="1" noChangeArrowheads="1"/>
          </p:cNvSpPr>
          <p:nvPr>
            <p:ph idx="1"/>
          </p:nvPr>
        </p:nvSpPr>
        <p:spPr/>
        <p:txBody>
          <a:bodyPr>
            <a:normAutofit fontScale="92500"/>
          </a:bodyPr>
          <a:lstStyle/>
          <a:p>
            <a:r>
              <a:rPr lang="pl-PL" altLang="en-US" sz="3600">
                <a:effectLst>
                  <a:outerShdw blurRad="38100" dist="38100" dir="2700000" algn="tl">
                    <a:srgbClr val="C0C0C0"/>
                  </a:outerShdw>
                </a:effectLst>
                <a:latin typeface="Times New Roman" charset="0"/>
              </a:rPr>
              <a:t>Struktury mózgu</a:t>
            </a:r>
            <a:endParaRPr lang="en-US" altLang="en-US" sz="3600">
              <a:effectLst>
                <a:outerShdw blurRad="38100" dist="38100" dir="2700000" algn="tl">
                  <a:srgbClr val="C0C0C0"/>
                </a:outerShdw>
              </a:effectLst>
              <a:latin typeface="Times New Roman" charset="0"/>
            </a:endParaRPr>
          </a:p>
          <a:p>
            <a:pPr lvl="1"/>
            <a:r>
              <a:rPr lang="pl-PL" altLang="en-US" sz="3200">
                <a:effectLst>
                  <a:outerShdw blurRad="38100" dist="38100" dir="2700000" algn="tl">
                    <a:srgbClr val="C0C0C0"/>
                  </a:outerShdw>
                </a:effectLst>
                <a:latin typeface="Times New Roman" charset="0"/>
              </a:rPr>
              <a:t>Powiększenie komór</a:t>
            </a:r>
            <a:endParaRPr lang="en-US" altLang="en-US" sz="3200">
              <a:effectLst>
                <a:outerShdw blurRad="38100" dist="38100" dir="2700000" algn="tl">
                  <a:srgbClr val="C0C0C0"/>
                </a:outerShdw>
              </a:effectLst>
              <a:latin typeface="Times New Roman" charset="0"/>
            </a:endParaRPr>
          </a:p>
          <a:p>
            <a:pPr lvl="2"/>
            <a:r>
              <a:rPr lang="en-US" altLang="en-US" sz="3200">
                <a:effectLst>
                  <a:outerShdw blurRad="38100" dist="38100" dir="2700000" algn="tl">
                    <a:srgbClr val="C0C0C0"/>
                  </a:outerShdw>
                </a:effectLst>
                <a:latin typeface="Times New Roman" charset="0"/>
              </a:rPr>
              <a:t>20-25% </a:t>
            </a:r>
            <a:r>
              <a:rPr lang="pl-PL" altLang="en-US" sz="3200">
                <a:effectLst>
                  <a:outerShdw blurRad="38100" dist="38100" dir="2700000" algn="tl">
                    <a:srgbClr val="C0C0C0"/>
                  </a:outerShdw>
                </a:effectLst>
                <a:latin typeface="Times New Roman" charset="0"/>
              </a:rPr>
              <a:t>pacjentów ze schizofrenią</a:t>
            </a:r>
            <a:endParaRPr lang="en-US" altLang="en-US" sz="3200">
              <a:effectLst>
                <a:outerShdw blurRad="38100" dist="38100" dir="2700000" algn="tl">
                  <a:srgbClr val="C0C0C0"/>
                </a:outerShdw>
              </a:effectLst>
              <a:latin typeface="Times New Roman" charset="0"/>
            </a:endParaRPr>
          </a:p>
          <a:p>
            <a:pPr lvl="2"/>
            <a:r>
              <a:rPr lang="pl-PL" altLang="en-US" sz="3200">
                <a:effectLst>
                  <a:outerShdw blurRad="38100" dist="38100" dir="2700000" algn="tl">
                    <a:srgbClr val="C0C0C0"/>
                  </a:outerShdw>
                </a:effectLst>
                <a:latin typeface="Times New Roman" charset="0"/>
              </a:rPr>
              <a:t>Więcej objawów negatywnych, bardziej przewlekły przebieg</a:t>
            </a:r>
            <a:endParaRPr lang="en-US" altLang="en-US" sz="3200">
              <a:effectLst>
                <a:outerShdw blurRad="38100" dist="38100" dir="2700000" algn="tl">
                  <a:srgbClr val="C0C0C0"/>
                </a:outerShdw>
              </a:effectLst>
              <a:latin typeface="Times New Roman" charset="0"/>
            </a:endParaRPr>
          </a:p>
          <a:p>
            <a:pPr lvl="2"/>
            <a:r>
              <a:rPr lang="pl-PL" altLang="en-US" sz="3200">
                <a:effectLst>
                  <a:outerShdw blurRad="38100" dist="38100" dir="2700000" algn="tl">
                    <a:srgbClr val="C0C0C0"/>
                  </a:outerShdw>
                </a:effectLst>
                <a:latin typeface="Times New Roman" charset="0"/>
              </a:rPr>
              <a:t>Ale, powiększenie komór występuje w również w innych chorobach</a:t>
            </a:r>
            <a:endParaRPr lang="en-US" altLang="en-US" sz="280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E1B79548-EC53-4D5A-B61B-9177166F9206}" type="slidenum">
              <a:rPr lang="pl-PL"/>
              <a:pPr/>
              <a:t>91</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8131">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8131">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8131">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8131">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8131">
                                            <p:txEl>
                                              <p:pRg st="4" end="4"/>
                                            </p:txEl>
                                          </p:spTgt>
                                        </p:tgtEl>
                                        <p:attrNameLst>
                                          <p:attrName>style.visibility</p:attrName>
                                        </p:attrNameLst>
                                      </p:cBhvr>
                                      <p:to>
                                        <p:strVal val="visible"/>
                                      </p:to>
                                    </p:set>
                                    <p:anim calcmode="lin" valueType="num">
                                      <p:cBhvr additive="base">
                                        <p:cTn id="31" dur="500" fill="hold"/>
                                        <p:tgtEl>
                                          <p:spTgt spid="481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813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8131">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bldLvl="3"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42058D1-A5FD-4D8B-9EE8-2E14CEAAC59B}" type="slidenum">
              <a:rPr lang="pl-PL"/>
              <a:pPr/>
              <a:t>92</a:t>
            </a:fld>
            <a:endParaRPr lang="pl-PL"/>
          </a:p>
        </p:txBody>
      </p:sp>
      <p:sp>
        <p:nvSpPr>
          <p:cNvPr id="217092"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r>
              <a:rPr lang="pl-PL" sz="3800">
                <a:solidFill>
                  <a:schemeClr val="tx2"/>
                </a:solidFill>
              </a:rPr>
              <a:t>Redukcja objętości struktur mózgowych w schizofrenii</a:t>
            </a:r>
          </a:p>
        </p:txBody>
      </p:sp>
      <p:pic>
        <p:nvPicPr>
          <p:cNvPr id="217093" name="final-mpeg2.mpg">
            <a:hlinkClick r:id="" action="ppaction://media"/>
          </p:cNvPr>
          <p:cNvPicPr>
            <a:picLocks noRot="1" noChangeAspect="1" noChangeArrowheads="1"/>
          </p:cNvPicPr>
          <p:nvPr>
            <a:videoFile r:link="rId1"/>
          </p:nvPr>
        </p:nvPicPr>
        <p:blipFill>
          <a:blip r:embed="rId4" cstate="print"/>
          <a:srcRect/>
          <a:stretch>
            <a:fillRect/>
          </a:stretch>
        </p:blipFill>
        <p:spPr bwMode="auto">
          <a:xfrm>
            <a:off x="1219200" y="1981200"/>
            <a:ext cx="6502400" cy="48768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709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17093"/>
                                        </p:tgtEl>
                                      </p:cBhvr>
                                    </p:cmd>
                                  </p:childTnLst>
                                </p:cTn>
                              </p:par>
                            </p:childTnLst>
                          </p:cTn>
                        </p:par>
                      </p:childTnLst>
                    </p:cTn>
                  </p:par>
                </p:childTnLst>
              </p:cTn>
              <p:nextCondLst>
                <p:cond evt="onClick" delay="0">
                  <p:tgtEl>
                    <p:spTgt spid="217093"/>
                  </p:tgtEl>
                </p:cond>
              </p:nextCondLst>
            </p:seq>
            <p:video>
              <p:cMediaNode>
                <p:cTn id="7" fill="hold" display="0">
                  <p:stCondLst>
                    <p:cond delay="indefinite"/>
                  </p:stCondLst>
                  <p:endCondLst>
                    <p:cond evt="onNext" delay="0">
                      <p:tgtEl>
                        <p:sldTgt/>
                      </p:tgtEl>
                    </p:cond>
                    <p:cond evt="onPrev" delay="0">
                      <p:tgtEl>
                        <p:sldTgt/>
                      </p:tgtEl>
                    </p:cond>
                  </p:endCondLst>
                </p:cTn>
                <p:tgtEl>
                  <p:spTgt spid="217093"/>
                </p:tgtEl>
              </p:cMediaNode>
            </p:video>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ymbol zastępczy numeru slajdu 3"/>
          <p:cNvSpPr>
            <a:spLocks noGrp="1"/>
          </p:cNvSpPr>
          <p:nvPr>
            <p:ph type="sldNum" sz="quarter" idx="12"/>
          </p:nvPr>
        </p:nvSpPr>
        <p:spPr/>
        <p:txBody>
          <a:bodyPr/>
          <a:lstStyle/>
          <a:p>
            <a:fld id="{41BD4643-5400-4E4F-B4FD-B255DB4B1C09}" type="slidenum">
              <a:rPr lang="pl-PL"/>
              <a:pPr/>
              <a:t>93</a:t>
            </a:fld>
            <a:endParaRPr lang="pl-PL"/>
          </a:p>
        </p:txBody>
      </p:sp>
      <p:sp>
        <p:nvSpPr>
          <p:cNvPr id="218116" name="Rectangle 4"/>
          <p:cNvSpPr>
            <a:spLocks noChangeArrowheads="1"/>
          </p:cNvSpPr>
          <p:nvPr/>
        </p:nvSpPr>
        <p:spPr bwMode="auto">
          <a:xfrm>
            <a:off x="787400" y="701675"/>
            <a:ext cx="7943850" cy="406400"/>
          </a:xfrm>
          <a:prstGeom prst="rect">
            <a:avLst/>
          </a:prstGeom>
          <a:noFill/>
          <a:ln w="12700">
            <a:noFill/>
            <a:miter lim="800000"/>
            <a:headEnd/>
            <a:tailEnd/>
          </a:ln>
          <a:effectLst>
            <a:outerShdw dist="102391" dir="3615307" algn="ctr" rotWithShape="0">
              <a:srgbClr val="000000"/>
            </a:outerShdw>
          </a:effectLst>
        </p:spPr>
        <p:txBody>
          <a:bodyPr lIns="90488" tIns="44450" rIns="90488" bIns="44450" anchor="ctr"/>
          <a:lstStyle/>
          <a:p>
            <a:pPr algn="ctr"/>
            <a:r>
              <a:rPr lang="pl-PL" sz="4000">
                <a:solidFill>
                  <a:schemeClr val="tx2"/>
                </a:solidFill>
                <a:latin typeface="Times New Roman" charset="0"/>
              </a:rPr>
              <a:t>Zmiany w objętości istoty szarej w pierwszym roku PEP</a:t>
            </a:r>
            <a:endParaRPr lang="en-GB" sz="4000">
              <a:solidFill>
                <a:schemeClr val="tx2"/>
              </a:solidFill>
              <a:latin typeface="Times New Roman" charset="0"/>
            </a:endParaRPr>
          </a:p>
        </p:txBody>
      </p:sp>
      <p:sp>
        <p:nvSpPr>
          <p:cNvPr id="218117" name="Rectangle 5"/>
          <p:cNvSpPr>
            <a:spLocks noChangeArrowheads="1"/>
          </p:cNvSpPr>
          <p:nvPr/>
        </p:nvSpPr>
        <p:spPr bwMode="auto">
          <a:xfrm rot="16200000">
            <a:off x="-484603" y="3552925"/>
            <a:ext cx="3040897" cy="307777"/>
          </a:xfrm>
          <a:prstGeom prst="rect">
            <a:avLst/>
          </a:prstGeom>
          <a:noFill/>
          <a:ln w="9525">
            <a:noFill/>
            <a:miter lim="800000"/>
            <a:headEnd/>
            <a:tailEnd/>
          </a:ln>
        </p:spPr>
        <p:txBody>
          <a:bodyPr wrap="none" lIns="0" tIns="0" rIns="0" bIns="0">
            <a:spAutoFit/>
          </a:bodyPr>
          <a:lstStyle/>
          <a:p>
            <a:pPr eaLnBrk="0" hangingPunct="0"/>
            <a:r>
              <a:rPr lang="pl-PL" sz="2000" dirty="0" smtClean="0"/>
              <a:t>Objętość istoty szarej</a:t>
            </a:r>
            <a:r>
              <a:rPr lang="en-US" sz="2000" dirty="0" smtClean="0"/>
              <a:t>(cm</a:t>
            </a:r>
            <a:r>
              <a:rPr lang="en-US" sz="2000" baseline="30000" dirty="0" smtClean="0"/>
              <a:t>3</a:t>
            </a:r>
            <a:r>
              <a:rPr lang="en-US" sz="2000" dirty="0"/>
              <a:t>)</a:t>
            </a:r>
            <a:endParaRPr lang="en-US" sz="2000" dirty="0">
              <a:latin typeface="Times New Roman" charset="0"/>
            </a:endParaRPr>
          </a:p>
        </p:txBody>
      </p:sp>
      <p:sp>
        <p:nvSpPr>
          <p:cNvPr id="218118" name="Rectangle 6"/>
          <p:cNvSpPr>
            <a:spLocks noChangeArrowheads="1"/>
          </p:cNvSpPr>
          <p:nvPr/>
        </p:nvSpPr>
        <p:spPr bwMode="auto">
          <a:xfrm>
            <a:off x="2540000" y="5411788"/>
            <a:ext cx="933450" cy="304800"/>
          </a:xfrm>
          <a:prstGeom prst="rect">
            <a:avLst/>
          </a:prstGeom>
          <a:noFill/>
          <a:ln w="9525">
            <a:noFill/>
            <a:miter lim="800000"/>
            <a:headEnd/>
            <a:tailEnd/>
          </a:ln>
        </p:spPr>
        <p:txBody>
          <a:bodyPr wrap="none" lIns="0" tIns="0" rIns="0" bIns="0">
            <a:spAutoFit/>
          </a:bodyPr>
          <a:lstStyle/>
          <a:p>
            <a:pPr algn="ctr" eaLnBrk="0" hangingPunct="0"/>
            <a:r>
              <a:rPr lang="pl-PL" sz="2000"/>
              <a:t>pacjenci</a:t>
            </a:r>
            <a:endParaRPr lang="en-US" sz="2000"/>
          </a:p>
        </p:txBody>
      </p:sp>
      <p:sp>
        <p:nvSpPr>
          <p:cNvPr id="218119" name="Rectangle 7"/>
          <p:cNvSpPr>
            <a:spLocks noChangeArrowheads="1"/>
          </p:cNvSpPr>
          <p:nvPr/>
        </p:nvSpPr>
        <p:spPr bwMode="auto">
          <a:xfrm>
            <a:off x="4265613" y="5411788"/>
            <a:ext cx="1819275" cy="304800"/>
          </a:xfrm>
          <a:prstGeom prst="rect">
            <a:avLst/>
          </a:prstGeom>
          <a:noFill/>
          <a:ln w="9525">
            <a:noFill/>
            <a:miter lim="800000"/>
            <a:headEnd/>
            <a:tailEnd/>
          </a:ln>
        </p:spPr>
        <p:txBody>
          <a:bodyPr wrap="none" lIns="0" tIns="0" rIns="0" bIns="0">
            <a:spAutoFit/>
          </a:bodyPr>
          <a:lstStyle/>
          <a:p>
            <a:pPr algn="ctr" eaLnBrk="0" hangingPunct="0"/>
            <a:r>
              <a:rPr lang="pl-PL" sz="2000"/>
              <a:t>Grupa kontrolna</a:t>
            </a:r>
            <a:endParaRPr lang="en-US" sz="2000"/>
          </a:p>
        </p:txBody>
      </p:sp>
      <p:sp>
        <p:nvSpPr>
          <p:cNvPr id="218120" name="Text Box 8"/>
          <p:cNvSpPr txBox="1">
            <a:spLocks noChangeArrowheads="1"/>
          </p:cNvSpPr>
          <p:nvPr/>
        </p:nvSpPr>
        <p:spPr bwMode="auto">
          <a:xfrm>
            <a:off x="1166813" y="1989138"/>
            <a:ext cx="512762" cy="3514725"/>
          </a:xfrm>
          <a:prstGeom prst="rect">
            <a:avLst/>
          </a:prstGeom>
          <a:noFill/>
          <a:ln w="12700">
            <a:noFill/>
            <a:miter lim="800000"/>
            <a:headEnd/>
            <a:tailEnd/>
          </a:ln>
          <a:effectLst/>
        </p:spPr>
        <p:txBody>
          <a:bodyPr lIns="0" tIns="0" rIns="0" bIns="0">
            <a:spAutoFit/>
          </a:bodyPr>
          <a:lstStyle/>
          <a:p>
            <a:pPr algn="r" eaLnBrk="0" hangingPunct="0">
              <a:lnSpc>
                <a:spcPct val="142000"/>
              </a:lnSpc>
              <a:buClr>
                <a:srgbClr val="FFFF00"/>
              </a:buClr>
              <a:buFont typeface="Symbol" pitchFamily="18" charset="2"/>
              <a:buNone/>
            </a:pPr>
            <a:r>
              <a:rPr lang="en-GB" b="1">
                <a:solidFill>
                  <a:srgbClr val="FFFFFF"/>
                </a:solidFill>
              </a:rPr>
              <a:t>80</a:t>
            </a:r>
          </a:p>
          <a:p>
            <a:pPr algn="r" eaLnBrk="0" hangingPunct="0">
              <a:lnSpc>
                <a:spcPct val="142000"/>
              </a:lnSpc>
              <a:buClr>
                <a:srgbClr val="FFFF00"/>
              </a:buClr>
              <a:buFont typeface="Symbol" pitchFamily="18" charset="2"/>
              <a:buNone/>
            </a:pPr>
            <a:r>
              <a:rPr lang="en-GB" b="1">
                <a:solidFill>
                  <a:srgbClr val="FFFFFF"/>
                </a:solidFill>
              </a:rPr>
              <a:t>60</a:t>
            </a:r>
          </a:p>
          <a:p>
            <a:pPr algn="r" eaLnBrk="0" hangingPunct="0">
              <a:lnSpc>
                <a:spcPct val="142000"/>
              </a:lnSpc>
              <a:buClr>
                <a:srgbClr val="FFFF00"/>
              </a:buClr>
              <a:buFont typeface="Symbol" pitchFamily="18" charset="2"/>
              <a:buNone/>
            </a:pPr>
            <a:r>
              <a:rPr lang="en-GB" b="1">
                <a:solidFill>
                  <a:srgbClr val="FFFFFF"/>
                </a:solidFill>
              </a:rPr>
              <a:t>40</a:t>
            </a:r>
          </a:p>
          <a:p>
            <a:pPr algn="r" eaLnBrk="0" hangingPunct="0">
              <a:lnSpc>
                <a:spcPct val="142000"/>
              </a:lnSpc>
              <a:buClr>
                <a:srgbClr val="FFFF00"/>
              </a:buClr>
              <a:buFont typeface="Symbol" pitchFamily="18" charset="2"/>
              <a:buNone/>
            </a:pPr>
            <a:r>
              <a:rPr lang="en-GB" b="1">
                <a:solidFill>
                  <a:srgbClr val="FFFFFF"/>
                </a:solidFill>
              </a:rPr>
              <a:t>20</a:t>
            </a:r>
          </a:p>
          <a:p>
            <a:pPr algn="r" eaLnBrk="0" hangingPunct="0">
              <a:lnSpc>
                <a:spcPct val="142000"/>
              </a:lnSpc>
              <a:buClr>
                <a:srgbClr val="FFFF00"/>
              </a:buClr>
              <a:buFont typeface="Symbol" pitchFamily="18" charset="2"/>
              <a:buNone/>
            </a:pPr>
            <a:r>
              <a:rPr lang="en-GB" b="1">
                <a:solidFill>
                  <a:srgbClr val="FFFFFF"/>
                </a:solidFill>
              </a:rPr>
              <a:t>0</a:t>
            </a:r>
          </a:p>
          <a:p>
            <a:pPr algn="r" eaLnBrk="0" hangingPunct="0">
              <a:lnSpc>
                <a:spcPct val="142000"/>
              </a:lnSpc>
              <a:buClr>
                <a:srgbClr val="FFFF00"/>
              </a:buClr>
              <a:buFont typeface="Symbol" pitchFamily="18" charset="2"/>
              <a:buNone/>
            </a:pPr>
            <a:r>
              <a:rPr lang="en-GB" b="1">
                <a:solidFill>
                  <a:srgbClr val="FFFFFF"/>
                </a:solidFill>
              </a:rPr>
              <a:t>-20</a:t>
            </a:r>
          </a:p>
          <a:p>
            <a:pPr algn="r" eaLnBrk="0" hangingPunct="0">
              <a:lnSpc>
                <a:spcPct val="142000"/>
              </a:lnSpc>
              <a:buClr>
                <a:srgbClr val="FFFF00"/>
              </a:buClr>
              <a:buFont typeface="Symbol" pitchFamily="18" charset="2"/>
              <a:buNone/>
            </a:pPr>
            <a:r>
              <a:rPr lang="en-GB" b="1">
                <a:solidFill>
                  <a:srgbClr val="FFFFFF"/>
                </a:solidFill>
              </a:rPr>
              <a:t>-40</a:t>
            </a:r>
          </a:p>
          <a:p>
            <a:pPr algn="r" eaLnBrk="0" hangingPunct="0">
              <a:lnSpc>
                <a:spcPct val="142000"/>
              </a:lnSpc>
              <a:buClr>
                <a:srgbClr val="FFFF00"/>
              </a:buClr>
              <a:buFont typeface="Symbol" pitchFamily="18" charset="2"/>
              <a:buNone/>
            </a:pPr>
            <a:r>
              <a:rPr lang="en-GB" b="1">
                <a:solidFill>
                  <a:srgbClr val="FFFFFF"/>
                </a:solidFill>
              </a:rPr>
              <a:t>-60</a:t>
            </a:r>
          </a:p>
          <a:p>
            <a:pPr algn="r" eaLnBrk="0" hangingPunct="0">
              <a:lnSpc>
                <a:spcPct val="142000"/>
              </a:lnSpc>
              <a:buClr>
                <a:srgbClr val="FFFF00"/>
              </a:buClr>
              <a:buFont typeface="Symbol" pitchFamily="18" charset="2"/>
              <a:buNone/>
            </a:pPr>
            <a:r>
              <a:rPr lang="en-GB" b="1">
                <a:solidFill>
                  <a:srgbClr val="FFFFFF"/>
                </a:solidFill>
              </a:rPr>
              <a:t>-80</a:t>
            </a:r>
            <a:endParaRPr lang="en-US" b="1">
              <a:solidFill>
                <a:srgbClr val="FFFFFF"/>
              </a:solidFill>
            </a:endParaRPr>
          </a:p>
        </p:txBody>
      </p:sp>
      <p:sp>
        <p:nvSpPr>
          <p:cNvPr id="218121" name="Line 9"/>
          <p:cNvSpPr>
            <a:spLocks noChangeShapeType="1"/>
          </p:cNvSpPr>
          <p:nvPr/>
        </p:nvSpPr>
        <p:spPr bwMode="auto">
          <a:xfrm>
            <a:off x="2716213" y="4183063"/>
            <a:ext cx="576262" cy="0"/>
          </a:xfrm>
          <a:prstGeom prst="line">
            <a:avLst/>
          </a:prstGeom>
          <a:noFill/>
          <a:ln w="38100">
            <a:solidFill>
              <a:schemeClr val="tx1"/>
            </a:solidFill>
            <a:round/>
            <a:headEnd/>
            <a:tailEnd/>
          </a:ln>
          <a:effectLst/>
        </p:spPr>
        <p:txBody>
          <a:bodyPr lIns="0" tIns="0" rIns="0" bIns="0"/>
          <a:lstStyle/>
          <a:p>
            <a:endParaRPr lang="pl-PL"/>
          </a:p>
        </p:txBody>
      </p:sp>
      <p:grpSp>
        <p:nvGrpSpPr>
          <p:cNvPr id="218122" name="Group 10"/>
          <p:cNvGrpSpPr>
            <a:grpSpLocks/>
          </p:cNvGrpSpPr>
          <p:nvPr/>
        </p:nvGrpSpPr>
        <p:grpSpPr bwMode="auto">
          <a:xfrm>
            <a:off x="2979738" y="3021013"/>
            <a:ext cx="49212" cy="2127250"/>
            <a:chOff x="1522" y="1903"/>
            <a:chExt cx="34" cy="1340"/>
          </a:xfrm>
        </p:grpSpPr>
        <p:sp>
          <p:nvSpPr>
            <p:cNvPr id="218123" name="Oval 11"/>
            <p:cNvSpPr>
              <a:spLocks noChangeArrowheads="1"/>
            </p:cNvSpPr>
            <p:nvPr/>
          </p:nvSpPr>
          <p:spPr bwMode="auto">
            <a:xfrm>
              <a:off x="1522" y="3209"/>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24" name="Oval 12"/>
            <p:cNvSpPr>
              <a:spLocks noChangeArrowheads="1"/>
            </p:cNvSpPr>
            <p:nvPr/>
          </p:nvSpPr>
          <p:spPr bwMode="auto">
            <a:xfrm>
              <a:off x="1522" y="3106"/>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25" name="Oval 13"/>
            <p:cNvSpPr>
              <a:spLocks noChangeArrowheads="1"/>
            </p:cNvSpPr>
            <p:nvPr/>
          </p:nvSpPr>
          <p:spPr bwMode="auto">
            <a:xfrm>
              <a:off x="1522" y="3043"/>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26" name="Oval 14"/>
            <p:cNvSpPr>
              <a:spLocks noChangeArrowheads="1"/>
            </p:cNvSpPr>
            <p:nvPr/>
          </p:nvSpPr>
          <p:spPr bwMode="auto">
            <a:xfrm>
              <a:off x="1522" y="3022"/>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27" name="Oval 15"/>
            <p:cNvSpPr>
              <a:spLocks noChangeArrowheads="1"/>
            </p:cNvSpPr>
            <p:nvPr/>
          </p:nvSpPr>
          <p:spPr bwMode="auto">
            <a:xfrm>
              <a:off x="1522" y="2982"/>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28" name="Oval 16"/>
            <p:cNvSpPr>
              <a:spLocks noChangeArrowheads="1"/>
            </p:cNvSpPr>
            <p:nvPr/>
          </p:nvSpPr>
          <p:spPr bwMode="auto">
            <a:xfrm>
              <a:off x="1522" y="2894"/>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29" name="Oval 17"/>
            <p:cNvSpPr>
              <a:spLocks noChangeArrowheads="1"/>
            </p:cNvSpPr>
            <p:nvPr/>
          </p:nvSpPr>
          <p:spPr bwMode="auto">
            <a:xfrm>
              <a:off x="1522" y="2886"/>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30" name="Oval 18"/>
            <p:cNvSpPr>
              <a:spLocks noChangeArrowheads="1"/>
            </p:cNvSpPr>
            <p:nvPr/>
          </p:nvSpPr>
          <p:spPr bwMode="auto">
            <a:xfrm>
              <a:off x="1522" y="2834"/>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31" name="Oval 19"/>
            <p:cNvSpPr>
              <a:spLocks noChangeArrowheads="1"/>
            </p:cNvSpPr>
            <p:nvPr/>
          </p:nvSpPr>
          <p:spPr bwMode="auto">
            <a:xfrm>
              <a:off x="1522" y="2795"/>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32" name="Oval 20"/>
            <p:cNvSpPr>
              <a:spLocks noChangeArrowheads="1"/>
            </p:cNvSpPr>
            <p:nvPr/>
          </p:nvSpPr>
          <p:spPr bwMode="auto">
            <a:xfrm>
              <a:off x="1522" y="2732"/>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33" name="Oval 21"/>
            <p:cNvSpPr>
              <a:spLocks noChangeArrowheads="1"/>
            </p:cNvSpPr>
            <p:nvPr/>
          </p:nvSpPr>
          <p:spPr bwMode="auto">
            <a:xfrm>
              <a:off x="1522" y="2686"/>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34" name="Oval 22"/>
            <p:cNvSpPr>
              <a:spLocks noChangeArrowheads="1"/>
            </p:cNvSpPr>
            <p:nvPr/>
          </p:nvSpPr>
          <p:spPr bwMode="auto">
            <a:xfrm>
              <a:off x="1522" y="2677"/>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35" name="Oval 23"/>
            <p:cNvSpPr>
              <a:spLocks noChangeArrowheads="1"/>
            </p:cNvSpPr>
            <p:nvPr/>
          </p:nvSpPr>
          <p:spPr bwMode="auto">
            <a:xfrm>
              <a:off x="1522" y="2664"/>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36" name="Oval 24"/>
            <p:cNvSpPr>
              <a:spLocks noChangeArrowheads="1"/>
            </p:cNvSpPr>
            <p:nvPr/>
          </p:nvSpPr>
          <p:spPr bwMode="auto">
            <a:xfrm>
              <a:off x="1522" y="2592"/>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37" name="Oval 25"/>
            <p:cNvSpPr>
              <a:spLocks noChangeArrowheads="1"/>
            </p:cNvSpPr>
            <p:nvPr/>
          </p:nvSpPr>
          <p:spPr bwMode="auto">
            <a:xfrm>
              <a:off x="1522" y="2568"/>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38" name="Oval 26"/>
            <p:cNvSpPr>
              <a:spLocks noChangeArrowheads="1"/>
            </p:cNvSpPr>
            <p:nvPr/>
          </p:nvSpPr>
          <p:spPr bwMode="auto">
            <a:xfrm>
              <a:off x="1522" y="2517"/>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39" name="Oval 27"/>
            <p:cNvSpPr>
              <a:spLocks noChangeArrowheads="1"/>
            </p:cNvSpPr>
            <p:nvPr/>
          </p:nvSpPr>
          <p:spPr bwMode="auto">
            <a:xfrm>
              <a:off x="1522" y="2460"/>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40" name="Oval 28"/>
            <p:cNvSpPr>
              <a:spLocks noChangeArrowheads="1"/>
            </p:cNvSpPr>
            <p:nvPr/>
          </p:nvSpPr>
          <p:spPr bwMode="auto">
            <a:xfrm>
              <a:off x="1522" y="2432"/>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41" name="Oval 29"/>
            <p:cNvSpPr>
              <a:spLocks noChangeArrowheads="1"/>
            </p:cNvSpPr>
            <p:nvPr/>
          </p:nvSpPr>
          <p:spPr bwMode="auto">
            <a:xfrm>
              <a:off x="1522" y="2411"/>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42" name="Oval 30"/>
            <p:cNvSpPr>
              <a:spLocks noChangeArrowheads="1"/>
            </p:cNvSpPr>
            <p:nvPr/>
          </p:nvSpPr>
          <p:spPr bwMode="auto">
            <a:xfrm>
              <a:off x="1522" y="2384"/>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43" name="Oval 31"/>
            <p:cNvSpPr>
              <a:spLocks noChangeArrowheads="1"/>
            </p:cNvSpPr>
            <p:nvPr/>
          </p:nvSpPr>
          <p:spPr bwMode="auto">
            <a:xfrm>
              <a:off x="1522" y="2353"/>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44" name="Oval 32"/>
            <p:cNvSpPr>
              <a:spLocks noChangeArrowheads="1"/>
            </p:cNvSpPr>
            <p:nvPr/>
          </p:nvSpPr>
          <p:spPr bwMode="auto">
            <a:xfrm>
              <a:off x="1522" y="2308"/>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45" name="Oval 33"/>
            <p:cNvSpPr>
              <a:spLocks noChangeArrowheads="1"/>
            </p:cNvSpPr>
            <p:nvPr/>
          </p:nvSpPr>
          <p:spPr bwMode="auto">
            <a:xfrm>
              <a:off x="1522" y="2275"/>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46" name="Oval 34"/>
            <p:cNvSpPr>
              <a:spLocks noChangeArrowheads="1"/>
            </p:cNvSpPr>
            <p:nvPr/>
          </p:nvSpPr>
          <p:spPr bwMode="auto">
            <a:xfrm>
              <a:off x="1522" y="2075"/>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sp>
          <p:nvSpPr>
            <p:cNvPr id="218147" name="Oval 35"/>
            <p:cNvSpPr>
              <a:spLocks noChangeArrowheads="1"/>
            </p:cNvSpPr>
            <p:nvPr/>
          </p:nvSpPr>
          <p:spPr bwMode="auto">
            <a:xfrm>
              <a:off x="1522" y="1903"/>
              <a:ext cx="34" cy="34"/>
            </a:xfrm>
            <a:prstGeom prst="ellipse">
              <a:avLst/>
            </a:prstGeom>
            <a:solidFill>
              <a:schemeClr val="accent2"/>
            </a:solidFill>
            <a:ln w="12700">
              <a:solidFill>
                <a:schemeClr val="accent2"/>
              </a:solidFill>
              <a:round/>
              <a:headEnd/>
              <a:tailEnd/>
            </a:ln>
            <a:effectLst/>
          </p:spPr>
          <p:txBody>
            <a:bodyPr wrap="none" lIns="0" tIns="0" rIns="0" bIns="0" anchor="ctr"/>
            <a:lstStyle/>
            <a:p>
              <a:endParaRPr lang="pl-PL"/>
            </a:p>
          </p:txBody>
        </p:sp>
      </p:grpSp>
      <p:grpSp>
        <p:nvGrpSpPr>
          <p:cNvPr id="218148" name="Group 36"/>
          <p:cNvGrpSpPr>
            <a:grpSpLocks/>
          </p:cNvGrpSpPr>
          <p:nvPr/>
        </p:nvGrpSpPr>
        <p:grpSpPr bwMode="auto">
          <a:xfrm>
            <a:off x="5132388" y="2382838"/>
            <a:ext cx="47625" cy="2198687"/>
            <a:chOff x="3584" y="1501"/>
            <a:chExt cx="34" cy="1385"/>
          </a:xfrm>
        </p:grpSpPr>
        <p:sp>
          <p:nvSpPr>
            <p:cNvPr id="218149" name="Oval 37"/>
            <p:cNvSpPr>
              <a:spLocks noChangeArrowheads="1"/>
            </p:cNvSpPr>
            <p:nvPr/>
          </p:nvSpPr>
          <p:spPr bwMode="auto">
            <a:xfrm>
              <a:off x="3584" y="2852"/>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50" name="Oval 38"/>
            <p:cNvSpPr>
              <a:spLocks noChangeArrowheads="1"/>
            </p:cNvSpPr>
            <p:nvPr/>
          </p:nvSpPr>
          <p:spPr bwMode="auto">
            <a:xfrm>
              <a:off x="3584" y="2634"/>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51" name="Oval 39"/>
            <p:cNvSpPr>
              <a:spLocks noChangeArrowheads="1"/>
            </p:cNvSpPr>
            <p:nvPr/>
          </p:nvSpPr>
          <p:spPr bwMode="auto">
            <a:xfrm>
              <a:off x="3584" y="2625"/>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52" name="Oval 40"/>
            <p:cNvSpPr>
              <a:spLocks noChangeArrowheads="1"/>
            </p:cNvSpPr>
            <p:nvPr/>
          </p:nvSpPr>
          <p:spPr bwMode="auto">
            <a:xfrm>
              <a:off x="3584" y="2602"/>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53" name="Oval 41"/>
            <p:cNvSpPr>
              <a:spLocks noChangeArrowheads="1"/>
            </p:cNvSpPr>
            <p:nvPr/>
          </p:nvSpPr>
          <p:spPr bwMode="auto">
            <a:xfrm>
              <a:off x="3584" y="2583"/>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54" name="Oval 42"/>
            <p:cNvSpPr>
              <a:spLocks noChangeArrowheads="1"/>
            </p:cNvSpPr>
            <p:nvPr/>
          </p:nvSpPr>
          <p:spPr bwMode="auto">
            <a:xfrm>
              <a:off x="3584" y="2568"/>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55" name="Oval 43"/>
            <p:cNvSpPr>
              <a:spLocks noChangeArrowheads="1"/>
            </p:cNvSpPr>
            <p:nvPr/>
          </p:nvSpPr>
          <p:spPr bwMode="auto">
            <a:xfrm>
              <a:off x="3584" y="2541"/>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56" name="Oval 44"/>
            <p:cNvSpPr>
              <a:spLocks noChangeArrowheads="1"/>
            </p:cNvSpPr>
            <p:nvPr/>
          </p:nvSpPr>
          <p:spPr bwMode="auto">
            <a:xfrm>
              <a:off x="3584" y="2462"/>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57" name="Oval 45"/>
            <p:cNvSpPr>
              <a:spLocks noChangeArrowheads="1"/>
            </p:cNvSpPr>
            <p:nvPr/>
          </p:nvSpPr>
          <p:spPr bwMode="auto">
            <a:xfrm>
              <a:off x="3584" y="2445"/>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58" name="Oval 46"/>
            <p:cNvSpPr>
              <a:spLocks noChangeArrowheads="1"/>
            </p:cNvSpPr>
            <p:nvPr/>
          </p:nvSpPr>
          <p:spPr bwMode="auto">
            <a:xfrm>
              <a:off x="3584" y="2426"/>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59" name="Oval 47"/>
            <p:cNvSpPr>
              <a:spLocks noChangeArrowheads="1"/>
            </p:cNvSpPr>
            <p:nvPr/>
          </p:nvSpPr>
          <p:spPr bwMode="auto">
            <a:xfrm>
              <a:off x="3584" y="2408"/>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60" name="Oval 48"/>
            <p:cNvSpPr>
              <a:spLocks noChangeArrowheads="1"/>
            </p:cNvSpPr>
            <p:nvPr/>
          </p:nvSpPr>
          <p:spPr bwMode="auto">
            <a:xfrm>
              <a:off x="3584" y="2359"/>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61" name="Oval 49"/>
            <p:cNvSpPr>
              <a:spLocks noChangeArrowheads="1"/>
            </p:cNvSpPr>
            <p:nvPr/>
          </p:nvSpPr>
          <p:spPr bwMode="auto">
            <a:xfrm>
              <a:off x="3584" y="2341"/>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62" name="Oval 50"/>
            <p:cNvSpPr>
              <a:spLocks noChangeArrowheads="1"/>
            </p:cNvSpPr>
            <p:nvPr/>
          </p:nvSpPr>
          <p:spPr bwMode="auto">
            <a:xfrm>
              <a:off x="3584" y="2316"/>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63" name="Oval 51"/>
            <p:cNvSpPr>
              <a:spLocks noChangeArrowheads="1"/>
            </p:cNvSpPr>
            <p:nvPr/>
          </p:nvSpPr>
          <p:spPr bwMode="auto">
            <a:xfrm>
              <a:off x="3584" y="2220"/>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64" name="Oval 52"/>
            <p:cNvSpPr>
              <a:spLocks noChangeArrowheads="1"/>
            </p:cNvSpPr>
            <p:nvPr/>
          </p:nvSpPr>
          <p:spPr bwMode="auto">
            <a:xfrm>
              <a:off x="3584" y="2205"/>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65" name="Oval 53"/>
            <p:cNvSpPr>
              <a:spLocks noChangeArrowheads="1"/>
            </p:cNvSpPr>
            <p:nvPr/>
          </p:nvSpPr>
          <p:spPr bwMode="auto">
            <a:xfrm>
              <a:off x="3584" y="2192"/>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66" name="Oval 54"/>
            <p:cNvSpPr>
              <a:spLocks noChangeArrowheads="1"/>
            </p:cNvSpPr>
            <p:nvPr/>
          </p:nvSpPr>
          <p:spPr bwMode="auto">
            <a:xfrm>
              <a:off x="3584" y="2178"/>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67" name="Oval 55"/>
            <p:cNvSpPr>
              <a:spLocks noChangeArrowheads="1"/>
            </p:cNvSpPr>
            <p:nvPr/>
          </p:nvSpPr>
          <p:spPr bwMode="auto">
            <a:xfrm>
              <a:off x="3584" y="2159"/>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68" name="Oval 56"/>
            <p:cNvSpPr>
              <a:spLocks noChangeArrowheads="1"/>
            </p:cNvSpPr>
            <p:nvPr/>
          </p:nvSpPr>
          <p:spPr bwMode="auto">
            <a:xfrm>
              <a:off x="3584" y="2144"/>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69" name="Oval 57"/>
            <p:cNvSpPr>
              <a:spLocks noChangeArrowheads="1"/>
            </p:cNvSpPr>
            <p:nvPr/>
          </p:nvSpPr>
          <p:spPr bwMode="auto">
            <a:xfrm>
              <a:off x="3584" y="2078"/>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70" name="Oval 58"/>
            <p:cNvSpPr>
              <a:spLocks noChangeArrowheads="1"/>
            </p:cNvSpPr>
            <p:nvPr/>
          </p:nvSpPr>
          <p:spPr bwMode="auto">
            <a:xfrm>
              <a:off x="3584" y="2069"/>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71" name="Oval 59"/>
            <p:cNvSpPr>
              <a:spLocks noChangeArrowheads="1"/>
            </p:cNvSpPr>
            <p:nvPr/>
          </p:nvSpPr>
          <p:spPr bwMode="auto">
            <a:xfrm>
              <a:off x="3584" y="2035"/>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72" name="Oval 60"/>
            <p:cNvSpPr>
              <a:spLocks noChangeArrowheads="1"/>
            </p:cNvSpPr>
            <p:nvPr/>
          </p:nvSpPr>
          <p:spPr bwMode="auto">
            <a:xfrm>
              <a:off x="3584" y="2018"/>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73" name="Oval 61"/>
            <p:cNvSpPr>
              <a:spLocks noChangeArrowheads="1"/>
            </p:cNvSpPr>
            <p:nvPr/>
          </p:nvSpPr>
          <p:spPr bwMode="auto">
            <a:xfrm>
              <a:off x="3584" y="2002"/>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74" name="Oval 62"/>
            <p:cNvSpPr>
              <a:spLocks noChangeArrowheads="1"/>
            </p:cNvSpPr>
            <p:nvPr/>
          </p:nvSpPr>
          <p:spPr bwMode="auto">
            <a:xfrm>
              <a:off x="3584" y="1876"/>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75" name="Oval 63"/>
            <p:cNvSpPr>
              <a:spLocks noChangeArrowheads="1"/>
            </p:cNvSpPr>
            <p:nvPr/>
          </p:nvSpPr>
          <p:spPr bwMode="auto">
            <a:xfrm>
              <a:off x="3584" y="1797"/>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76" name="Oval 64"/>
            <p:cNvSpPr>
              <a:spLocks noChangeArrowheads="1"/>
            </p:cNvSpPr>
            <p:nvPr/>
          </p:nvSpPr>
          <p:spPr bwMode="auto">
            <a:xfrm>
              <a:off x="3584" y="1667"/>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sp>
          <p:nvSpPr>
            <p:cNvPr id="218177" name="Oval 65"/>
            <p:cNvSpPr>
              <a:spLocks noChangeArrowheads="1"/>
            </p:cNvSpPr>
            <p:nvPr/>
          </p:nvSpPr>
          <p:spPr bwMode="auto">
            <a:xfrm>
              <a:off x="3584" y="1501"/>
              <a:ext cx="34" cy="34"/>
            </a:xfrm>
            <a:prstGeom prst="ellipse">
              <a:avLst/>
            </a:prstGeom>
            <a:solidFill>
              <a:schemeClr val="accent1"/>
            </a:solidFill>
            <a:ln w="12700">
              <a:solidFill>
                <a:schemeClr val="accent1"/>
              </a:solidFill>
              <a:round/>
              <a:headEnd/>
              <a:tailEnd/>
            </a:ln>
            <a:effectLst/>
          </p:spPr>
          <p:txBody>
            <a:bodyPr wrap="none" lIns="0" tIns="0" rIns="0" bIns="0" anchor="ctr"/>
            <a:lstStyle/>
            <a:p>
              <a:endParaRPr lang="pl-PL"/>
            </a:p>
          </p:txBody>
        </p:sp>
      </p:grpSp>
      <p:sp>
        <p:nvSpPr>
          <p:cNvPr id="218178" name="Line 66"/>
          <p:cNvSpPr>
            <a:spLocks noChangeShapeType="1"/>
          </p:cNvSpPr>
          <p:nvPr/>
        </p:nvSpPr>
        <p:spPr bwMode="auto">
          <a:xfrm>
            <a:off x="4867275" y="3644900"/>
            <a:ext cx="576263" cy="0"/>
          </a:xfrm>
          <a:prstGeom prst="line">
            <a:avLst/>
          </a:prstGeom>
          <a:noFill/>
          <a:ln w="38100">
            <a:solidFill>
              <a:schemeClr val="tx1"/>
            </a:solidFill>
            <a:round/>
            <a:headEnd/>
            <a:tailEnd/>
          </a:ln>
          <a:effectLst/>
        </p:spPr>
        <p:txBody>
          <a:bodyPr lIns="0" tIns="0" rIns="0" bIns="0"/>
          <a:lstStyle/>
          <a:p>
            <a:endParaRPr lang="pl-PL"/>
          </a:p>
        </p:txBody>
      </p:sp>
      <p:sp>
        <p:nvSpPr>
          <p:cNvPr id="218179" name="Line 67"/>
          <p:cNvSpPr>
            <a:spLocks noChangeShapeType="1"/>
          </p:cNvSpPr>
          <p:nvPr/>
        </p:nvSpPr>
        <p:spPr bwMode="auto">
          <a:xfrm>
            <a:off x="1793875" y="2233613"/>
            <a:ext cx="0" cy="3095625"/>
          </a:xfrm>
          <a:prstGeom prst="line">
            <a:avLst/>
          </a:prstGeom>
          <a:noFill/>
          <a:ln w="12700">
            <a:solidFill>
              <a:schemeClr val="tx1"/>
            </a:solidFill>
            <a:round/>
            <a:headEnd/>
            <a:tailEnd/>
          </a:ln>
          <a:effectLst/>
        </p:spPr>
        <p:txBody>
          <a:bodyPr lIns="0" tIns="0" rIns="0" bIns="0"/>
          <a:lstStyle/>
          <a:p>
            <a:endParaRPr lang="pl-PL"/>
          </a:p>
        </p:txBody>
      </p:sp>
      <p:sp>
        <p:nvSpPr>
          <p:cNvPr id="218180" name="Line 68"/>
          <p:cNvSpPr>
            <a:spLocks noChangeShapeType="1"/>
          </p:cNvSpPr>
          <p:nvPr/>
        </p:nvSpPr>
        <p:spPr bwMode="auto">
          <a:xfrm>
            <a:off x="1793875" y="5329238"/>
            <a:ext cx="4865688" cy="0"/>
          </a:xfrm>
          <a:prstGeom prst="line">
            <a:avLst/>
          </a:prstGeom>
          <a:noFill/>
          <a:ln w="12700">
            <a:solidFill>
              <a:schemeClr val="tx1"/>
            </a:solidFill>
            <a:round/>
            <a:headEnd/>
            <a:tailEnd/>
          </a:ln>
          <a:effectLst/>
        </p:spPr>
        <p:txBody>
          <a:bodyPr lIns="0" tIns="0" rIns="0" bIns="0"/>
          <a:lstStyle/>
          <a:p>
            <a:endParaRPr lang="pl-PL"/>
          </a:p>
        </p:txBody>
      </p:sp>
      <p:sp>
        <p:nvSpPr>
          <p:cNvPr id="218181" name="Line 69"/>
          <p:cNvSpPr>
            <a:spLocks noChangeShapeType="1"/>
          </p:cNvSpPr>
          <p:nvPr/>
        </p:nvSpPr>
        <p:spPr bwMode="auto">
          <a:xfrm>
            <a:off x="1697038" y="2233613"/>
            <a:ext cx="96837" cy="0"/>
          </a:xfrm>
          <a:prstGeom prst="line">
            <a:avLst/>
          </a:prstGeom>
          <a:noFill/>
          <a:ln w="12700">
            <a:solidFill>
              <a:schemeClr val="tx1"/>
            </a:solidFill>
            <a:round/>
            <a:headEnd/>
            <a:tailEnd/>
          </a:ln>
          <a:effectLst/>
        </p:spPr>
        <p:txBody>
          <a:bodyPr lIns="0" tIns="0" rIns="0" bIns="0"/>
          <a:lstStyle/>
          <a:p>
            <a:endParaRPr lang="pl-PL"/>
          </a:p>
        </p:txBody>
      </p:sp>
      <p:sp>
        <p:nvSpPr>
          <p:cNvPr id="218182" name="Line 70"/>
          <p:cNvSpPr>
            <a:spLocks noChangeShapeType="1"/>
          </p:cNvSpPr>
          <p:nvPr/>
        </p:nvSpPr>
        <p:spPr bwMode="auto">
          <a:xfrm>
            <a:off x="1697038" y="2613025"/>
            <a:ext cx="96837" cy="0"/>
          </a:xfrm>
          <a:prstGeom prst="line">
            <a:avLst/>
          </a:prstGeom>
          <a:noFill/>
          <a:ln w="12700">
            <a:solidFill>
              <a:schemeClr val="tx1"/>
            </a:solidFill>
            <a:round/>
            <a:headEnd/>
            <a:tailEnd/>
          </a:ln>
          <a:effectLst/>
        </p:spPr>
        <p:txBody>
          <a:bodyPr lIns="0" tIns="0" rIns="0" bIns="0"/>
          <a:lstStyle/>
          <a:p>
            <a:endParaRPr lang="pl-PL"/>
          </a:p>
        </p:txBody>
      </p:sp>
      <p:sp>
        <p:nvSpPr>
          <p:cNvPr id="218183" name="Line 71"/>
          <p:cNvSpPr>
            <a:spLocks noChangeShapeType="1"/>
          </p:cNvSpPr>
          <p:nvPr/>
        </p:nvSpPr>
        <p:spPr bwMode="auto">
          <a:xfrm>
            <a:off x="1697038" y="2997200"/>
            <a:ext cx="96837" cy="0"/>
          </a:xfrm>
          <a:prstGeom prst="line">
            <a:avLst/>
          </a:prstGeom>
          <a:noFill/>
          <a:ln w="12700">
            <a:solidFill>
              <a:schemeClr val="tx1"/>
            </a:solidFill>
            <a:round/>
            <a:headEnd/>
            <a:tailEnd/>
          </a:ln>
          <a:effectLst/>
        </p:spPr>
        <p:txBody>
          <a:bodyPr lIns="0" tIns="0" rIns="0" bIns="0"/>
          <a:lstStyle/>
          <a:p>
            <a:endParaRPr lang="pl-PL"/>
          </a:p>
        </p:txBody>
      </p:sp>
      <p:sp>
        <p:nvSpPr>
          <p:cNvPr id="218184" name="Line 72"/>
          <p:cNvSpPr>
            <a:spLocks noChangeShapeType="1"/>
          </p:cNvSpPr>
          <p:nvPr/>
        </p:nvSpPr>
        <p:spPr bwMode="auto">
          <a:xfrm>
            <a:off x="1697038" y="3390900"/>
            <a:ext cx="96837" cy="0"/>
          </a:xfrm>
          <a:prstGeom prst="line">
            <a:avLst/>
          </a:prstGeom>
          <a:noFill/>
          <a:ln w="12700">
            <a:solidFill>
              <a:schemeClr val="tx1"/>
            </a:solidFill>
            <a:round/>
            <a:headEnd/>
            <a:tailEnd/>
          </a:ln>
          <a:effectLst/>
        </p:spPr>
        <p:txBody>
          <a:bodyPr lIns="0" tIns="0" rIns="0" bIns="0"/>
          <a:lstStyle/>
          <a:p>
            <a:endParaRPr lang="pl-PL"/>
          </a:p>
        </p:txBody>
      </p:sp>
      <p:sp>
        <p:nvSpPr>
          <p:cNvPr id="218185" name="Line 73"/>
          <p:cNvSpPr>
            <a:spLocks noChangeShapeType="1"/>
          </p:cNvSpPr>
          <p:nvPr/>
        </p:nvSpPr>
        <p:spPr bwMode="auto">
          <a:xfrm>
            <a:off x="1697038" y="3779838"/>
            <a:ext cx="96837" cy="0"/>
          </a:xfrm>
          <a:prstGeom prst="line">
            <a:avLst/>
          </a:prstGeom>
          <a:noFill/>
          <a:ln w="12700">
            <a:solidFill>
              <a:schemeClr val="tx1"/>
            </a:solidFill>
            <a:round/>
            <a:headEnd/>
            <a:tailEnd/>
          </a:ln>
          <a:effectLst/>
        </p:spPr>
        <p:txBody>
          <a:bodyPr lIns="0" tIns="0" rIns="0" bIns="0"/>
          <a:lstStyle/>
          <a:p>
            <a:endParaRPr lang="pl-PL"/>
          </a:p>
        </p:txBody>
      </p:sp>
      <p:sp>
        <p:nvSpPr>
          <p:cNvPr id="218186" name="Line 74"/>
          <p:cNvSpPr>
            <a:spLocks noChangeShapeType="1"/>
          </p:cNvSpPr>
          <p:nvPr/>
        </p:nvSpPr>
        <p:spPr bwMode="auto">
          <a:xfrm>
            <a:off x="1697038" y="4173538"/>
            <a:ext cx="96837" cy="0"/>
          </a:xfrm>
          <a:prstGeom prst="line">
            <a:avLst/>
          </a:prstGeom>
          <a:noFill/>
          <a:ln w="12700">
            <a:solidFill>
              <a:schemeClr val="tx1"/>
            </a:solidFill>
            <a:round/>
            <a:headEnd/>
            <a:tailEnd/>
          </a:ln>
          <a:effectLst/>
        </p:spPr>
        <p:txBody>
          <a:bodyPr lIns="0" tIns="0" rIns="0" bIns="0"/>
          <a:lstStyle/>
          <a:p>
            <a:endParaRPr lang="pl-PL"/>
          </a:p>
        </p:txBody>
      </p:sp>
      <p:sp>
        <p:nvSpPr>
          <p:cNvPr id="218187" name="Line 75"/>
          <p:cNvSpPr>
            <a:spLocks noChangeShapeType="1"/>
          </p:cNvSpPr>
          <p:nvPr/>
        </p:nvSpPr>
        <p:spPr bwMode="auto">
          <a:xfrm>
            <a:off x="1697038" y="4567238"/>
            <a:ext cx="96837" cy="0"/>
          </a:xfrm>
          <a:prstGeom prst="line">
            <a:avLst/>
          </a:prstGeom>
          <a:noFill/>
          <a:ln w="12700">
            <a:solidFill>
              <a:schemeClr val="tx1"/>
            </a:solidFill>
            <a:round/>
            <a:headEnd/>
            <a:tailEnd/>
          </a:ln>
          <a:effectLst/>
        </p:spPr>
        <p:txBody>
          <a:bodyPr lIns="0" tIns="0" rIns="0" bIns="0"/>
          <a:lstStyle/>
          <a:p>
            <a:endParaRPr lang="pl-PL"/>
          </a:p>
        </p:txBody>
      </p:sp>
      <p:sp>
        <p:nvSpPr>
          <p:cNvPr id="218188" name="Line 76"/>
          <p:cNvSpPr>
            <a:spLocks noChangeShapeType="1"/>
          </p:cNvSpPr>
          <p:nvPr/>
        </p:nvSpPr>
        <p:spPr bwMode="auto">
          <a:xfrm>
            <a:off x="1697038" y="4941888"/>
            <a:ext cx="96837" cy="0"/>
          </a:xfrm>
          <a:prstGeom prst="line">
            <a:avLst/>
          </a:prstGeom>
          <a:noFill/>
          <a:ln w="12700">
            <a:solidFill>
              <a:schemeClr val="tx1"/>
            </a:solidFill>
            <a:round/>
            <a:headEnd/>
            <a:tailEnd/>
          </a:ln>
          <a:effectLst/>
        </p:spPr>
        <p:txBody>
          <a:bodyPr lIns="0" tIns="0" rIns="0" bIns="0"/>
          <a:lstStyle/>
          <a:p>
            <a:endParaRPr lang="pl-PL"/>
          </a:p>
        </p:txBody>
      </p:sp>
      <p:sp>
        <p:nvSpPr>
          <p:cNvPr id="218189" name="Line 77"/>
          <p:cNvSpPr>
            <a:spLocks noChangeShapeType="1"/>
          </p:cNvSpPr>
          <p:nvPr/>
        </p:nvSpPr>
        <p:spPr bwMode="auto">
          <a:xfrm>
            <a:off x="1697038" y="5329238"/>
            <a:ext cx="96837" cy="0"/>
          </a:xfrm>
          <a:prstGeom prst="line">
            <a:avLst/>
          </a:prstGeom>
          <a:noFill/>
          <a:ln w="12700">
            <a:solidFill>
              <a:schemeClr val="tx1"/>
            </a:solidFill>
            <a:round/>
            <a:headEnd/>
            <a:tailEnd/>
          </a:ln>
          <a:effectLst/>
        </p:spPr>
        <p:txBody>
          <a:bodyPr lIns="0" tIns="0" rIns="0" bIns="0"/>
          <a:lstStyle/>
          <a:p>
            <a:endParaRPr lang="pl-PL"/>
          </a:p>
        </p:txBody>
      </p:sp>
      <p:sp>
        <p:nvSpPr>
          <p:cNvPr id="218190" name="Text Box 78"/>
          <p:cNvSpPr txBox="1">
            <a:spLocks noChangeArrowheads="1"/>
          </p:cNvSpPr>
          <p:nvPr/>
        </p:nvSpPr>
        <p:spPr bwMode="auto">
          <a:xfrm>
            <a:off x="7278532" y="6264275"/>
            <a:ext cx="1493999" cy="246221"/>
          </a:xfrm>
          <a:prstGeom prst="rect">
            <a:avLst/>
          </a:prstGeom>
          <a:noFill/>
          <a:ln w="12700">
            <a:noFill/>
            <a:miter lim="800000"/>
            <a:headEnd/>
            <a:tailEnd/>
          </a:ln>
          <a:effectLst/>
        </p:spPr>
        <p:txBody>
          <a:bodyPr wrap="none" lIns="0" tIns="0" rIns="0" bIns="0">
            <a:spAutoFit/>
          </a:bodyPr>
          <a:lstStyle/>
          <a:p>
            <a:pPr algn="r" eaLnBrk="0" hangingPunct="0">
              <a:spcBef>
                <a:spcPct val="90000"/>
              </a:spcBef>
              <a:buClr>
                <a:srgbClr val="FFFF00"/>
              </a:buClr>
              <a:buFont typeface="Symbol" pitchFamily="18" charset="2"/>
              <a:buNone/>
            </a:pPr>
            <a:r>
              <a:rPr lang="en-US" sz="1600" dirty="0">
                <a:solidFill>
                  <a:schemeClr val="hlink"/>
                </a:solidFill>
              </a:rPr>
              <a:t>Cahn</a:t>
            </a:r>
            <a:r>
              <a:rPr lang="en-GB" sz="1600" dirty="0">
                <a:solidFill>
                  <a:schemeClr val="hlink"/>
                </a:solidFill>
              </a:rPr>
              <a:t> </a:t>
            </a:r>
            <a:r>
              <a:rPr lang="pl-PL" sz="1600" dirty="0" smtClean="0">
                <a:solidFill>
                  <a:schemeClr val="hlink"/>
                </a:solidFill>
              </a:rPr>
              <a:t>i in. </a:t>
            </a:r>
            <a:r>
              <a:rPr lang="en-GB" sz="1600" dirty="0" smtClean="0">
                <a:solidFill>
                  <a:schemeClr val="hlink"/>
                </a:solidFill>
              </a:rPr>
              <a:t>. </a:t>
            </a:r>
            <a:r>
              <a:rPr lang="en-GB" sz="1600" dirty="0">
                <a:solidFill>
                  <a:schemeClr val="hlink"/>
                </a:solidFill>
              </a:rPr>
              <a:t>2002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pl-PL" altLang="en-US">
                <a:effectLst>
                  <a:outerShdw blurRad="38100" dist="38100" dir="2700000" algn="tl">
                    <a:srgbClr val="C0C0C0"/>
                  </a:outerShdw>
                </a:effectLst>
                <a:latin typeface="Times New Roman" charset="0"/>
              </a:rPr>
              <a:t>Mieszany model etiologii schizofrenii</a:t>
            </a:r>
            <a:endParaRPr lang="en-US" altLang="en-US">
              <a:effectLst>
                <a:outerShdw blurRad="38100" dist="38100" dir="2700000" algn="tl">
                  <a:srgbClr val="C0C0C0"/>
                </a:outerShdw>
              </a:effectLst>
              <a:latin typeface="Times New Roman" charset="0"/>
            </a:endParaRPr>
          </a:p>
        </p:txBody>
      </p:sp>
      <p:sp>
        <p:nvSpPr>
          <p:cNvPr id="50179" name="Rectangle 3"/>
          <p:cNvSpPr>
            <a:spLocks noGrp="1" noChangeArrowheads="1"/>
          </p:cNvSpPr>
          <p:nvPr>
            <p:ph idx="1"/>
          </p:nvPr>
        </p:nvSpPr>
        <p:spPr/>
        <p:txBody>
          <a:bodyPr/>
          <a:lstStyle/>
          <a:p>
            <a:r>
              <a:rPr lang="pl-PL" altLang="en-US" sz="3600">
                <a:effectLst>
                  <a:outerShdw blurRad="38100" dist="38100" dir="2700000" algn="tl">
                    <a:srgbClr val="C0C0C0"/>
                  </a:outerShdw>
                </a:effectLst>
                <a:latin typeface="Times New Roman" charset="0"/>
              </a:rPr>
              <a:t>Biologiczna podatność na stres + stres</a:t>
            </a:r>
            <a:endParaRPr lang="en-US" altLang="en-US" sz="360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BCD7C07B-8C81-4BB1-BCF2-2F48E8AA01AB}" type="slidenum">
              <a:rPr lang="pl-PL"/>
              <a:pPr/>
              <a:t>94</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ox(out)">
                                      <p:cBhvr>
                                        <p:cTn id="7" dur="500"/>
                                        <p:tgtEl>
                                          <p:spTgt spid="50179">
                                            <p:txEl>
                                              <p:pRg st="0" end="0"/>
                                            </p:txEl>
                                          </p:spTgt>
                                        </p:tgtEl>
                                      </p:cBhvr>
                                    </p:animEffect>
                                  </p:childTnLst>
                                  <p:subTnLst>
                                    <p:animClr clrSpc="rgb" dir="cw">
                                      <p:cBhvr override="childStyle">
                                        <p:cTn dur="1" fill="hold" display="0" masterRel="nextClick" afterEffect="1"/>
                                        <p:tgtEl>
                                          <p:spTgt spid="50179">
                                            <p:txEl>
                                              <p:pRg st="0" end="0"/>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2"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541338"/>
            <a:ext cx="8229600" cy="609600"/>
          </a:xfrm>
        </p:spPr>
        <p:txBody>
          <a:bodyPr>
            <a:normAutofit/>
          </a:bodyPr>
          <a:lstStyle/>
          <a:p>
            <a:r>
              <a:rPr lang="pl-PL" altLang="en-US">
                <a:effectLst>
                  <a:outerShdw blurRad="38100" dist="38100" dir="2700000" algn="tl">
                    <a:srgbClr val="C0C0C0"/>
                  </a:outerShdw>
                </a:effectLst>
                <a:latin typeface="Times New Roman" charset="0"/>
              </a:rPr>
              <a:t>Rodzina a schizofrenia</a:t>
            </a:r>
            <a:endParaRPr lang="en-US" altLang="en-US">
              <a:effectLst>
                <a:outerShdw blurRad="38100" dist="38100" dir="2700000" algn="tl">
                  <a:srgbClr val="C0C0C0"/>
                </a:outerShdw>
              </a:effectLst>
              <a:latin typeface="Times New Roman" charset="0"/>
            </a:endParaRPr>
          </a:p>
        </p:txBody>
      </p:sp>
      <p:sp>
        <p:nvSpPr>
          <p:cNvPr id="54275" name="Rectangle 3"/>
          <p:cNvSpPr>
            <a:spLocks noGrp="1" noChangeArrowheads="1"/>
          </p:cNvSpPr>
          <p:nvPr>
            <p:ph idx="1"/>
          </p:nvPr>
        </p:nvSpPr>
        <p:spPr>
          <a:xfrm>
            <a:off x="500034" y="1571612"/>
            <a:ext cx="8183880" cy="4187952"/>
          </a:xfrm>
        </p:spPr>
        <p:txBody>
          <a:bodyPr/>
          <a:lstStyle/>
          <a:p>
            <a:pPr>
              <a:lnSpc>
                <a:spcPct val="90000"/>
              </a:lnSpc>
            </a:pPr>
            <a:r>
              <a:rPr lang="en-US" altLang="en-US" sz="3600" dirty="0">
                <a:effectLst>
                  <a:outerShdw blurRad="38100" dist="38100" dir="2700000" algn="tl">
                    <a:srgbClr val="C0C0C0"/>
                  </a:outerShdw>
                </a:effectLst>
                <a:latin typeface="Times New Roman" charset="0"/>
              </a:rPr>
              <a:t>1950-</a:t>
            </a:r>
            <a:r>
              <a:rPr lang="pl-PL" altLang="en-US" sz="3600" dirty="0" err="1">
                <a:effectLst>
                  <a:outerShdw blurRad="38100" dist="38100" dir="2700000" algn="tl">
                    <a:srgbClr val="C0C0C0"/>
                  </a:outerShdw>
                </a:effectLst>
                <a:latin typeface="Times New Roman" charset="0"/>
              </a:rPr>
              <a:t>schizofrenogenna</a:t>
            </a:r>
            <a:r>
              <a:rPr lang="pl-PL" altLang="en-US" sz="3600" dirty="0">
                <a:effectLst>
                  <a:outerShdw blurRad="38100" dist="38100" dir="2700000" algn="tl">
                    <a:srgbClr val="C0C0C0"/>
                  </a:outerShdw>
                </a:effectLst>
                <a:latin typeface="Times New Roman" charset="0"/>
              </a:rPr>
              <a:t> matka</a:t>
            </a:r>
            <a:endParaRPr lang="en-US" altLang="en-US" sz="3600" dirty="0">
              <a:effectLst>
                <a:outerShdw blurRad="38100" dist="38100" dir="2700000" algn="tl">
                  <a:srgbClr val="C0C0C0"/>
                </a:outerShdw>
              </a:effectLst>
              <a:latin typeface="Times New Roman" charset="0"/>
            </a:endParaRPr>
          </a:p>
          <a:p>
            <a:pPr lvl="1">
              <a:lnSpc>
                <a:spcPct val="90000"/>
              </a:lnSpc>
            </a:pPr>
            <a:r>
              <a:rPr lang="pl-PL" altLang="en-US" sz="3200" dirty="0">
                <a:effectLst>
                  <a:outerShdw blurRad="38100" dist="38100" dir="2700000" algn="tl">
                    <a:srgbClr val="C0C0C0"/>
                  </a:outerShdw>
                </a:effectLst>
                <a:latin typeface="Times New Roman" charset="0"/>
              </a:rPr>
              <a:t>Nadopiekuńczość i odrzucenie</a:t>
            </a:r>
            <a:endParaRPr lang="en-US" altLang="en-US" sz="3200" dirty="0">
              <a:effectLst>
                <a:outerShdw blurRad="38100" dist="38100" dir="2700000" algn="tl">
                  <a:srgbClr val="C0C0C0"/>
                </a:outerShdw>
              </a:effectLst>
              <a:latin typeface="Times New Roman" charset="0"/>
            </a:endParaRPr>
          </a:p>
          <a:p>
            <a:pPr>
              <a:lnSpc>
                <a:spcPct val="90000"/>
              </a:lnSpc>
            </a:pPr>
            <a:r>
              <a:rPr lang="en-US" altLang="en-US" sz="3600" dirty="0">
                <a:effectLst>
                  <a:outerShdw blurRad="38100" dist="38100" dir="2700000" algn="tl">
                    <a:srgbClr val="C0C0C0"/>
                  </a:outerShdw>
                </a:effectLst>
                <a:latin typeface="Times New Roman" charset="0"/>
              </a:rPr>
              <a:t>1970s-</a:t>
            </a:r>
            <a:r>
              <a:rPr lang="pl-PL" altLang="en-US" sz="3600" dirty="0">
                <a:effectLst>
                  <a:outerShdw blurRad="38100" dist="38100" dir="2700000" algn="tl">
                    <a:srgbClr val="C0C0C0"/>
                  </a:outerShdw>
                </a:effectLst>
                <a:latin typeface="Times New Roman" charset="0"/>
              </a:rPr>
              <a:t>”Podwójne związanie”</a:t>
            </a:r>
            <a:r>
              <a:rPr lang="en-US" altLang="en-US" sz="3600" dirty="0">
                <a:effectLst>
                  <a:outerShdw blurRad="38100" dist="38100" dir="2700000" algn="tl">
                    <a:srgbClr val="C0C0C0"/>
                  </a:outerShdw>
                </a:effectLst>
                <a:latin typeface="Times New Roman" charset="0"/>
              </a:rPr>
              <a:t> </a:t>
            </a:r>
          </a:p>
          <a:p>
            <a:pPr lvl="1">
              <a:lnSpc>
                <a:spcPct val="90000"/>
              </a:lnSpc>
            </a:pPr>
            <a:r>
              <a:rPr lang="pl-PL" altLang="en-US" sz="3200" dirty="0" err="1">
                <a:effectLst>
                  <a:outerShdw blurRad="38100" dist="38100" dir="2700000" algn="tl">
                    <a:srgbClr val="C0C0C0"/>
                  </a:outerShdw>
                </a:effectLst>
                <a:latin typeface="Times New Roman" charset="0"/>
              </a:rPr>
              <a:t>Predyktor</a:t>
            </a:r>
            <a:r>
              <a:rPr lang="pl-PL" altLang="en-US" sz="3200" dirty="0">
                <a:effectLst>
                  <a:outerShdw blurRad="38100" dist="38100" dir="2700000" algn="tl">
                    <a:srgbClr val="C0C0C0"/>
                  </a:outerShdw>
                </a:effectLst>
                <a:latin typeface="Times New Roman" charset="0"/>
              </a:rPr>
              <a:t> początku psychozy</a:t>
            </a:r>
          </a:p>
          <a:p>
            <a:pPr lvl="1">
              <a:lnSpc>
                <a:spcPct val="90000"/>
              </a:lnSpc>
            </a:pPr>
            <a:endParaRPr lang="pl-PL" altLang="en-US" sz="3200" dirty="0">
              <a:effectLst>
                <a:outerShdw blurRad="38100" dist="38100" dir="2700000" algn="tl">
                  <a:srgbClr val="C0C0C0"/>
                </a:outerShdw>
              </a:effectLst>
              <a:latin typeface="Times New Roman" charset="0"/>
            </a:endParaRPr>
          </a:p>
          <a:p>
            <a:pPr lvl="1">
              <a:lnSpc>
                <a:spcPct val="90000"/>
              </a:lnSpc>
            </a:pPr>
            <a:r>
              <a:rPr lang="pl-PL" altLang="en-US" sz="3200" dirty="0">
                <a:effectLst>
                  <a:outerShdw blurRad="38100" dist="38100" dir="2700000" algn="tl">
                    <a:srgbClr val="C0C0C0"/>
                  </a:outerShdw>
                </a:effectLst>
                <a:latin typeface="Times New Roman" charset="0"/>
              </a:rPr>
              <a:t>1980-2000 EE</a:t>
            </a:r>
          </a:p>
          <a:p>
            <a:pPr lvl="1">
              <a:lnSpc>
                <a:spcPct val="90000"/>
              </a:lnSpc>
            </a:pPr>
            <a:r>
              <a:rPr lang="pl-PL" altLang="en-US" sz="3200" dirty="0" err="1">
                <a:effectLst>
                  <a:outerShdw blurRad="38100" dist="38100" dir="2700000" algn="tl">
                    <a:srgbClr val="C0C0C0"/>
                  </a:outerShdw>
                </a:effectLst>
                <a:latin typeface="Times New Roman" charset="0"/>
              </a:rPr>
              <a:t>Predyktor</a:t>
            </a:r>
            <a:r>
              <a:rPr lang="pl-PL" altLang="en-US" sz="3200" dirty="0">
                <a:effectLst>
                  <a:outerShdw blurRad="38100" dist="38100" dir="2700000" algn="tl">
                    <a:srgbClr val="C0C0C0"/>
                  </a:outerShdw>
                </a:effectLst>
                <a:latin typeface="Times New Roman" charset="0"/>
              </a:rPr>
              <a:t> nawrotu</a:t>
            </a:r>
            <a:endParaRPr lang="en-US" altLang="en-US" sz="3200" dirty="0">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8121DDD5-48C4-4092-BFE9-5A9999F2A26C}" type="slidenum">
              <a:rPr lang="pl-PL"/>
              <a:pPr/>
              <a:t>95</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500" fill="hold"/>
                                        <p:tgtEl>
                                          <p:spTgt spid="542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27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4275">
                                            <p:txEl>
                                              <p:pRg st="5" end="5"/>
                                            </p:txEl>
                                          </p:spTgt>
                                        </p:tgtEl>
                                        <p:attrNameLst>
                                          <p:attrName>style.visibility</p:attrName>
                                        </p:attrNameLst>
                                      </p:cBhvr>
                                      <p:to>
                                        <p:strVal val="visible"/>
                                      </p:to>
                                    </p:set>
                                    <p:anim calcmode="lin" valueType="num">
                                      <p:cBhvr additive="base">
                                        <p:cTn id="31" dur="500" fill="hold"/>
                                        <p:tgtEl>
                                          <p:spTgt spid="5427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427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5" end="5"/>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4275">
                                            <p:txEl>
                                              <p:pRg st="6" end="6"/>
                                            </p:txEl>
                                          </p:spTgt>
                                        </p:tgtEl>
                                        <p:attrNameLst>
                                          <p:attrName>style.visibility</p:attrName>
                                        </p:attrNameLst>
                                      </p:cBhvr>
                                      <p:to>
                                        <p:strVal val="visible"/>
                                      </p:to>
                                    </p:set>
                                    <p:anim calcmode="lin" valueType="num">
                                      <p:cBhvr additive="base">
                                        <p:cTn id="37" dur="500" fill="hold"/>
                                        <p:tgtEl>
                                          <p:spTgt spid="5427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4275">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2"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„Typowe” reakcje rodzin na schizofrenię</a:t>
            </a:r>
            <a:endParaRPr lang="pl-PL" dirty="0"/>
          </a:p>
        </p:txBody>
      </p:sp>
      <p:sp>
        <p:nvSpPr>
          <p:cNvPr id="5" name="Symbol zastępczy tekstu 4"/>
          <p:cNvSpPr>
            <a:spLocks noGrp="1"/>
          </p:cNvSpPr>
          <p:nvPr>
            <p:ph type="body" idx="1"/>
          </p:nvPr>
        </p:nvSpPr>
        <p:spPr/>
        <p:txBody>
          <a:bodyPr/>
          <a:lstStyle/>
          <a:p>
            <a:r>
              <a:rPr lang="pl-PL" dirty="0" err="1" smtClean="0"/>
              <a:t>Brady</a:t>
            </a:r>
            <a:r>
              <a:rPr lang="pl-PL" dirty="0" smtClean="0"/>
              <a:t> 2004 USA</a:t>
            </a:r>
          </a:p>
          <a:p>
            <a:endParaRPr lang="pl-PL" dirty="0"/>
          </a:p>
        </p:txBody>
      </p:sp>
      <p:sp>
        <p:nvSpPr>
          <p:cNvPr id="6" name="Symbol zastępczy zawartości 5"/>
          <p:cNvSpPr>
            <a:spLocks noGrp="1"/>
          </p:cNvSpPr>
          <p:nvPr>
            <p:ph sz="half" idx="2"/>
          </p:nvPr>
        </p:nvSpPr>
        <p:spPr/>
        <p:txBody>
          <a:bodyPr>
            <a:normAutofit lnSpcReduction="10000"/>
          </a:bodyPr>
          <a:lstStyle/>
          <a:p>
            <a:r>
              <a:rPr lang="pl-PL" dirty="0" smtClean="0"/>
              <a:t>Życie w niepewności i niezrozumieniu</a:t>
            </a:r>
          </a:p>
          <a:p>
            <a:r>
              <a:rPr lang="pl-PL" dirty="0" smtClean="0"/>
              <a:t>Poświęcenie (matki)</a:t>
            </a:r>
          </a:p>
          <a:p>
            <a:r>
              <a:rPr lang="pl-PL" dirty="0" smtClean="0"/>
              <a:t>Poczucie straty</a:t>
            </a:r>
          </a:p>
          <a:p>
            <a:r>
              <a:rPr lang="pl-PL" dirty="0" smtClean="0"/>
              <a:t>Pogłębiająca deterioracja w obszarze spędzania wolnego czasu </a:t>
            </a:r>
          </a:p>
          <a:p>
            <a:endParaRPr lang="pl-PL" dirty="0"/>
          </a:p>
        </p:txBody>
      </p:sp>
      <p:sp>
        <p:nvSpPr>
          <p:cNvPr id="7" name="Symbol zastępczy tekstu 6"/>
          <p:cNvSpPr>
            <a:spLocks noGrp="1"/>
          </p:cNvSpPr>
          <p:nvPr>
            <p:ph type="body" sz="quarter" idx="3"/>
          </p:nvPr>
        </p:nvSpPr>
        <p:spPr/>
        <p:txBody>
          <a:bodyPr>
            <a:normAutofit lnSpcReduction="10000"/>
          </a:bodyPr>
          <a:lstStyle/>
          <a:p>
            <a:r>
              <a:rPr lang="pl-PL" dirty="0" err="1" smtClean="0"/>
              <a:t>Angermeyer</a:t>
            </a:r>
            <a:r>
              <a:rPr lang="pl-PL" dirty="0" smtClean="0"/>
              <a:t> i in. 2003 Niemcy</a:t>
            </a:r>
            <a:endParaRPr lang="pl-PL" dirty="0"/>
          </a:p>
        </p:txBody>
      </p:sp>
      <p:sp>
        <p:nvSpPr>
          <p:cNvPr id="8" name="Symbol zastępczy zawartości 7"/>
          <p:cNvSpPr>
            <a:spLocks noGrp="1"/>
          </p:cNvSpPr>
          <p:nvPr>
            <p:ph sz="quarter" idx="4"/>
          </p:nvPr>
        </p:nvSpPr>
        <p:spPr/>
        <p:txBody>
          <a:bodyPr/>
          <a:lstStyle/>
          <a:p>
            <a:r>
              <a:rPr lang="pl-PL" dirty="0" smtClean="0"/>
              <a:t>Poczucie dyskryminacji i dezintegracji społecznej</a:t>
            </a:r>
          </a:p>
          <a:p>
            <a:r>
              <a:rPr lang="pl-PL" dirty="0" smtClean="0"/>
              <a:t>Psychiatrzy identyfikowani jako źródło stygmatyzacji </a:t>
            </a:r>
            <a:endParaRPr lang="pl-PL"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nodeType="withEffect">
                                  <p:stCondLst>
                                    <p:cond delay="0"/>
                                  </p:stCondLst>
                                  <p:iterate type="lt">
                                    <p:tmPct val="10000"/>
                                  </p:iterate>
                                  <p:childTnLst>
                                    <p:set>
                                      <p:cBhvr override="childStyle">
                                        <p:cTn id="6" dur="500" autoRev="1" fill="hold"/>
                                        <p:tgtEl>
                                          <p:spTgt spid="6">
                                            <p:txEl>
                                              <p:pRg st="3" end="3"/>
                                            </p:txEl>
                                          </p:spTgt>
                                        </p:tgtEl>
                                        <p:attrNameLst>
                                          <p:attrName>style.color</p:attrName>
                                        </p:attrNameLst>
                                      </p:cBhvr>
                                      <p:to>
                                        <p:clrVal>
                                          <a:schemeClr val="accent2"/>
                                        </p:clrVal>
                                      </p:to>
                                    </p:set>
                                    <p:set>
                                      <p:cBhvr>
                                        <p:cTn id="7" dur="500" autoRev="1" fill="hold"/>
                                        <p:tgtEl>
                                          <p:spTgt spid="6">
                                            <p:txEl>
                                              <p:pRg st="3" end="3"/>
                                            </p:txEl>
                                          </p:spTgt>
                                        </p:tgtEl>
                                        <p:attrNameLst>
                                          <p:attrName>fillcolor</p:attrName>
                                        </p:attrNameLst>
                                      </p:cBhvr>
                                      <p:to>
                                        <p:clrVal>
                                          <a:schemeClr val="accent2"/>
                                        </p:clrVal>
                                      </p:to>
                                    </p:set>
                                    <p:set>
                                      <p:cBhvr>
                                        <p:cTn id="8" dur="500" autoRev="1" fill="hold"/>
                                        <p:tgtEl>
                                          <p:spTgt spid="6">
                                            <p:txEl>
                                              <p:pRg st="3" end="3"/>
                                            </p:txEl>
                                          </p:spTgt>
                                        </p:tgtEl>
                                        <p:attrNameLst>
                                          <p:attrName>fill.type</p:attrName>
                                        </p:attrNameLst>
                                      </p:cBhvr>
                                      <p:to>
                                        <p:strVal val="solid"/>
                                      </p:to>
                                    </p:set>
                                  </p:childTnLst>
                                </p:cTn>
                              </p:par>
                              <p:par>
                                <p:cTn id="9" presetID="20" presetClass="emph" presetSubtype="0" fill="hold" nodeType="withEffect">
                                  <p:stCondLst>
                                    <p:cond delay="0"/>
                                  </p:stCondLst>
                                  <p:iterate type="lt">
                                    <p:tmPct val="10000"/>
                                  </p:iterate>
                                  <p:childTnLst>
                                    <p:set>
                                      <p:cBhvr override="childStyle">
                                        <p:cTn id="10" dur="500" autoRev="1" fill="hold"/>
                                        <p:tgtEl>
                                          <p:spTgt spid="8">
                                            <p:txEl>
                                              <p:pRg st="1" end="1"/>
                                            </p:txEl>
                                          </p:spTgt>
                                        </p:tgtEl>
                                        <p:attrNameLst>
                                          <p:attrName>style.color</p:attrName>
                                        </p:attrNameLst>
                                      </p:cBhvr>
                                      <p:to>
                                        <p:clrVal>
                                          <a:schemeClr val="accent2"/>
                                        </p:clrVal>
                                      </p:to>
                                    </p:set>
                                    <p:set>
                                      <p:cBhvr>
                                        <p:cTn id="11" dur="500" autoRev="1" fill="hold"/>
                                        <p:tgtEl>
                                          <p:spTgt spid="8">
                                            <p:txEl>
                                              <p:pRg st="1" end="1"/>
                                            </p:txEl>
                                          </p:spTgt>
                                        </p:tgtEl>
                                        <p:attrNameLst>
                                          <p:attrName>fillcolor</p:attrName>
                                        </p:attrNameLst>
                                      </p:cBhvr>
                                      <p:to>
                                        <p:clrVal>
                                          <a:schemeClr val="accent2"/>
                                        </p:clrVal>
                                      </p:to>
                                    </p:set>
                                    <p:set>
                                      <p:cBhvr>
                                        <p:cTn id="12" dur="500" autoRev="1" fill="hold"/>
                                        <p:tgtEl>
                                          <p:spTgt spid="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42938" y="152400"/>
            <a:ext cx="7739062" cy="1252538"/>
          </a:xfrm>
          <a:prstGeom prst="rect">
            <a:avLst/>
          </a:prstGeom>
        </p:spPr>
        <p:txBody>
          <a:bodyPr/>
          <a:lstStyle/>
          <a:p>
            <a:pPr fontAlgn="auto">
              <a:spcAft>
                <a:spcPts val="0"/>
              </a:spcAft>
              <a:defRPr/>
            </a:pPr>
            <a:r>
              <a:rPr lang="pl-PL" sz="4000" spc="-100" dirty="0">
                <a:solidFill>
                  <a:schemeClr val="tx2">
                    <a:satMod val="200000"/>
                  </a:schemeClr>
                </a:solidFill>
                <a:latin typeface="+mj-lt"/>
                <a:ea typeface="+mj-ea"/>
                <a:cs typeface="+mj-cs"/>
              </a:rPr>
              <a:t>Znaczenie rodzinnej sieci</a:t>
            </a:r>
            <a:endParaRPr lang="en-US" sz="4000" spc="-100" dirty="0">
              <a:solidFill>
                <a:schemeClr val="tx2">
                  <a:satMod val="200000"/>
                </a:schemeClr>
              </a:solidFill>
              <a:latin typeface="+mj-lt"/>
              <a:ea typeface="+mj-ea"/>
              <a:cs typeface="+mj-cs"/>
            </a:endParaRPr>
          </a:p>
        </p:txBody>
      </p:sp>
      <p:sp>
        <p:nvSpPr>
          <p:cNvPr id="3" name="Rectangle 3"/>
          <p:cNvSpPr txBox="1">
            <a:spLocks noChangeArrowheads="1"/>
          </p:cNvSpPr>
          <p:nvPr/>
        </p:nvSpPr>
        <p:spPr>
          <a:xfrm>
            <a:off x="490538" y="1447800"/>
            <a:ext cx="7739062" cy="3987800"/>
          </a:xfrm>
          <a:prstGeom prst="rect">
            <a:avLst/>
          </a:prstGeom>
        </p:spPr>
        <p:txBody>
          <a:bodyPr/>
          <a:lstStyle/>
          <a:p>
            <a:pPr marL="411480" indent="-342900" fontAlgn="auto">
              <a:lnSpc>
                <a:spcPct val="70000"/>
              </a:lnSpc>
              <a:spcBef>
                <a:spcPts val="700"/>
              </a:spcBef>
              <a:spcAft>
                <a:spcPts val="0"/>
              </a:spcAft>
              <a:buClr>
                <a:schemeClr val="tx2"/>
              </a:buClr>
              <a:buSzPct val="95000"/>
              <a:buFont typeface="Wingdings"/>
              <a:buChar char=""/>
              <a:defRPr/>
            </a:pPr>
            <a:endParaRPr lang="en-US" sz="3300" dirty="0">
              <a:latin typeface="+mn-lt"/>
            </a:endParaRPr>
          </a:p>
          <a:p>
            <a:pPr marL="996696" lvl="2" indent="-228600" fontAlgn="auto">
              <a:lnSpc>
                <a:spcPct val="70000"/>
              </a:lnSpc>
              <a:spcBef>
                <a:spcPct val="20000"/>
              </a:spcBef>
              <a:spcAft>
                <a:spcPts val="0"/>
              </a:spcAft>
              <a:buClr>
                <a:schemeClr val="accent2"/>
              </a:buClr>
              <a:buFont typeface="Wingdings 2"/>
              <a:buChar char=""/>
              <a:defRPr/>
            </a:pPr>
            <a:r>
              <a:rPr lang="pl-PL" sz="2800" dirty="0">
                <a:latin typeface="+mn-lt"/>
              </a:rPr>
              <a:t>Wielkość sieci rodzinnej</a:t>
            </a:r>
            <a:endParaRPr lang="en-US" sz="2800" dirty="0">
              <a:latin typeface="+mn-lt"/>
            </a:endParaRPr>
          </a:p>
          <a:p>
            <a:pPr marL="1261872" lvl="3" indent="-228600" fontAlgn="auto">
              <a:lnSpc>
                <a:spcPct val="70000"/>
              </a:lnSpc>
              <a:spcBef>
                <a:spcPct val="20000"/>
              </a:spcBef>
              <a:spcAft>
                <a:spcPts val="0"/>
              </a:spcAft>
              <a:buClr>
                <a:schemeClr val="accent3"/>
              </a:buClr>
              <a:buFont typeface="Wingdings 3"/>
              <a:buChar char=""/>
              <a:defRPr/>
            </a:pPr>
            <a:r>
              <a:rPr lang="pl-PL" sz="2200" dirty="0">
                <a:latin typeface="+mn-lt"/>
              </a:rPr>
              <a:t>Jest mniejsza w chwili pierwszego epizodu psychozy</a:t>
            </a:r>
            <a:endParaRPr lang="en-US" sz="2200" dirty="0">
              <a:latin typeface="+mn-lt"/>
            </a:endParaRPr>
          </a:p>
          <a:p>
            <a:pPr marL="1261872" lvl="3" indent="-228600" fontAlgn="auto">
              <a:lnSpc>
                <a:spcPct val="70000"/>
              </a:lnSpc>
              <a:spcBef>
                <a:spcPct val="20000"/>
              </a:spcBef>
              <a:spcAft>
                <a:spcPts val="0"/>
              </a:spcAft>
              <a:buClr>
                <a:schemeClr val="accent3"/>
              </a:buClr>
              <a:buFont typeface="Wingdings 3"/>
              <a:buChar char=""/>
              <a:defRPr/>
            </a:pPr>
            <a:r>
              <a:rPr lang="pl-PL" sz="2200" dirty="0">
                <a:latin typeface="+mn-lt"/>
              </a:rPr>
              <a:t>Zmniejsza się gwałtownie po pierwszym epizodzie</a:t>
            </a:r>
            <a:endParaRPr lang="en-US" sz="2200" dirty="0">
              <a:latin typeface="+mn-lt"/>
            </a:endParaRPr>
          </a:p>
          <a:p>
            <a:pPr marL="1261872" lvl="3" indent="-228600" fontAlgn="auto">
              <a:lnSpc>
                <a:spcPct val="70000"/>
              </a:lnSpc>
              <a:spcBef>
                <a:spcPct val="20000"/>
              </a:spcBef>
              <a:spcAft>
                <a:spcPts val="0"/>
              </a:spcAft>
              <a:buClr>
                <a:schemeClr val="accent3"/>
              </a:buClr>
              <a:buFont typeface="Wingdings 3"/>
              <a:buChar char=""/>
              <a:defRPr/>
            </a:pPr>
            <a:r>
              <a:rPr lang="pl-PL" sz="2200" dirty="0">
                <a:latin typeface="+mn-lt"/>
              </a:rPr>
              <a:t>Stopniowo zmniejsza się wraz z przewlekłością psychozy</a:t>
            </a:r>
            <a:endParaRPr lang="en-US" sz="2200" dirty="0">
              <a:latin typeface="+mn-lt"/>
            </a:endParaRPr>
          </a:p>
          <a:p>
            <a:pPr marL="996696" lvl="2" indent="-228600" fontAlgn="auto">
              <a:lnSpc>
                <a:spcPct val="70000"/>
              </a:lnSpc>
              <a:spcBef>
                <a:spcPct val="20000"/>
              </a:spcBef>
              <a:spcAft>
                <a:spcPts val="0"/>
              </a:spcAft>
              <a:buClr>
                <a:schemeClr val="accent2"/>
              </a:buClr>
              <a:buFont typeface="Wingdings 2"/>
              <a:buChar char=""/>
              <a:defRPr/>
            </a:pPr>
            <a:endParaRPr lang="en-US" sz="2800" dirty="0">
              <a:latin typeface="+mn-lt"/>
            </a:endParaRPr>
          </a:p>
          <a:p>
            <a:pPr marL="996696" lvl="2" indent="-228600" fontAlgn="auto">
              <a:lnSpc>
                <a:spcPct val="70000"/>
              </a:lnSpc>
              <a:spcBef>
                <a:spcPct val="20000"/>
              </a:spcBef>
              <a:spcAft>
                <a:spcPts val="0"/>
              </a:spcAft>
              <a:buClr>
                <a:schemeClr val="accent2"/>
              </a:buClr>
              <a:buFont typeface="Wingdings 2"/>
              <a:buChar char=""/>
              <a:defRPr/>
            </a:pPr>
            <a:r>
              <a:rPr lang="pl-PL" sz="2800" dirty="0">
                <a:latin typeface="+mn-lt"/>
              </a:rPr>
              <a:t>Sieć rodzinna</a:t>
            </a:r>
            <a:r>
              <a:rPr lang="en-US" sz="2800" dirty="0">
                <a:latin typeface="+mn-lt"/>
              </a:rPr>
              <a:t> </a:t>
            </a:r>
          </a:p>
          <a:p>
            <a:pPr marL="1261872" lvl="3" indent="-228600" fontAlgn="auto">
              <a:lnSpc>
                <a:spcPct val="70000"/>
              </a:lnSpc>
              <a:spcBef>
                <a:spcPct val="20000"/>
              </a:spcBef>
              <a:spcAft>
                <a:spcPts val="0"/>
              </a:spcAft>
              <a:buClr>
                <a:schemeClr val="accent3"/>
              </a:buClr>
              <a:buFont typeface="Wingdings 3"/>
              <a:buChar char=""/>
              <a:defRPr/>
            </a:pPr>
            <a:r>
              <a:rPr lang="pl-PL" sz="2200" dirty="0">
                <a:latin typeface="+mn-lt"/>
              </a:rPr>
              <a:t>Buforuje stresory </a:t>
            </a:r>
            <a:endParaRPr lang="en-US" sz="2200" dirty="0">
              <a:latin typeface="+mn-lt"/>
            </a:endParaRPr>
          </a:p>
          <a:p>
            <a:pPr marL="1261872" lvl="3" indent="-228600" fontAlgn="auto">
              <a:lnSpc>
                <a:spcPct val="70000"/>
              </a:lnSpc>
              <a:spcBef>
                <a:spcPct val="20000"/>
              </a:spcBef>
              <a:spcAft>
                <a:spcPts val="0"/>
              </a:spcAft>
              <a:buClr>
                <a:schemeClr val="accent3"/>
              </a:buClr>
              <a:buFont typeface="Wingdings 3"/>
              <a:buChar char=""/>
              <a:defRPr/>
            </a:pPr>
            <a:r>
              <a:rPr lang="pl-PL" sz="2200" dirty="0">
                <a:latin typeface="+mn-lt"/>
              </a:rPr>
              <a:t>Determinuje współpracę</a:t>
            </a:r>
            <a:endParaRPr lang="en-US" sz="2200" dirty="0">
              <a:latin typeface="+mn-lt"/>
            </a:endParaRPr>
          </a:p>
          <a:p>
            <a:pPr marL="1261872" lvl="3" indent="-228600" fontAlgn="auto">
              <a:lnSpc>
                <a:spcPct val="70000"/>
              </a:lnSpc>
              <a:spcBef>
                <a:spcPct val="20000"/>
              </a:spcBef>
              <a:spcAft>
                <a:spcPts val="0"/>
              </a:spcAft>
              <a:buClr>
                <a:schemeClr val="accent3"/>
              </a:buClr>
              <a:buFont typeface="Wingdings 3"/>
              <a:buChar char=""/>
              <a:defRPr/>
            </a:pPr>
            <a:r>
              <a:rPr lang="pl-PL" sz="2200" dirty="0">
                <a:latin typeface="+mn-lt"/>
              </a:rPr>
              <a:t>Jest </a:t>
            </a:r>
            <a:r>
              <a:rPr lang="pl-PL" sz="2200" dirty="0" err="1">
                <a:latin typeface="+mn-lt"/>
              </a:rPr>
              <a:t>predyktorem</a:t>
            </a:r>
            <a:r>
              <a:rPr lang="pl-PL" sz="2200" dirty="0">
                <a:latin typeface="+mn-lt"/>
              </a:rPr>
              <a:t> nawrotów</a:t>
            </a:r>
            <a:endParaRPr lang="en-US" sz="2200" dirty="0">
              <a:latin typeface="+mn-lt"/>
            </a:endParaRPr>
          </a:p>
          <a:p>
            <a:pPr marL="1261872" lvl="3" indent="-228600" fontAlgn="auto">
              <a:lnSpc>
                <a:spcPct val="70000"/>
              </a:lnSpc>
              <a:spcBef>
                <a:spcPct val="20000"/>
              </a:spcBef>
              <a:spcAft>
                <a:spcPts val="0"/>
              </a:spcAft>
              <a:buClr>
                <a:schemeClr val="accent3"/>
              </a:buClr>
              <a:buFont typeface="Wingdings 3"/>
              <a:buChar char=""/>
              <a:defRPr/>
            </a:pPr>
            <a:r>
              <a:rPr lang="pl-PL" sz="2200" dirty="0">
                <a:latin typeface="+mn-lt"/>
              </a:rPr>
              <a:t>Jest związana ze mechanizmami radzenia sobie</a:t>
            </a:r>
            <a:endParaRPr lang="en-US" sz="2200" dirty="0">
              <a:latin typeface="+mn-lt"/>
            </a:endParaRPr>
          </a:p>
          <a:p>
            <a:pPr marL="1261872" lvl="3" indent="-228600" fontAlgn="auto">
              <a:lnSpc>
                <a:spcPct val="70000"/>
              </a:lnSpc>
              <a:spcBef>
                <a:spcPct val="20000"/>
              </a:spcBef>
              <a:spcAft>
                <a:spcPts val="0"/>
              </a:spcAft>
              <a:buClr>
                <a:schemeClr val="accent3"/>
              </a:buClr>
              <a:buFont typeface="Wingdings 3"/>
              <a:buChar char=""/>
              <a:defRPr/>
            </a:pPr>
            <a:endParaRPr lang="en-US" sz="2200" dirty="0">
              <a:latin typeface="+mn-lt"/>
            </a:endParaRPr>
          </a:p>
          <a:p>
            <a:pPr marL="411480" indent="-342900" fontAlgn="auto">
              <a:lnSpc>
                <a:spcPct val="70000"/>
              </a:lnSpc>
              <a:spcBef>
                <a:spcPts val="700"/>
              </a:spcBef>
              <a:spcAft>
                <a:spcPts val="0"/>
              </a:spcAft>
              <a:buClr>
                <a:schemeClr val="tx2"/>
              </a:buClr>
              <a:buSzPct val="95000"/>
              <a:buFont typeface="Wingdings"/>
              <a:buChar char=""/>
              <a:defRPr/>
            </a:pPr>
            <a:endParaRPr lang="en-US" sz="3300" dirty="0">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30213" y="417513"/>
            <a:ext cx="7739062" cy="1252537"/>
          </a:xfrm>
          <a:prstGeom prst="rect">
            <a:avLst/>
          </a:prstGeom>
        </p:spPr>
        <p:txBody>
          <a:bodyPr/>
          <a:lstStyle/>
          <a:p>
            <a:pPr algn="ctr">
              <a:defRPr/>
            </a:pPr>
            <a:r>
              <a:rPr lang="pl-PL" sz="4400" kern="0" dirty="0" err="1">
                <a:solidFill>
                  <a:schemeClr val="tx2"/>
                </a:solidFill>
                <a:effectLst>
                  <a:outerShdw blurRad="38100" dist="38100" dir="2700000" algn="tl">
                    <a:srgbClr val="FFFFFF"/>
                  </a:outerShdw>
                </a:effectLst>
                <a:latin typeface="+mj-lt"/>
                <a:ea typeface="+mj-ea"/>
                <a:cs typeface="+mj-cs"/>
              </a:rPr>
              <a:t>Dystres</a:t>
            </a:r>
            <a:r>
              <a:rPr lang="pl-PL" sz="4400" kern="0" dirty="0">
                <a:solidFill>
                  <a:schemeClr val="tx2"/>
                </a:solidFill>
                <a:effectLst>
                  <a:outerShdw blurRad="38100" dist="38100" dir="2700000" algn="tl">
                    <a:srgbClr val="FFFFFF"/>
                  </a:outerShdw>
                </a:effectLst>
                <a:latin typeface="+mj-lt"/>
                <a:ea typeface="+mj-ea"/>
                <a:cs typeface="+mj-cs"/>
              </a:rPr>
              <a:t> rodzinny i nasilenie psychozy</a:t>
            </a:r>
            <a:endParaRPr lang="en-US" sz="4400" kern="0" dirty="0">
              <a:solidFill>
                <a:schemeClr val="tx2"/>
              </a:solidFill>
              <a:effectLst>
                <a:outerShdw blurRad="38100" dist="38100" dir="2700000" algn="tl">
                  <a:srgbClr val="FFFFFF"/>
                </a:outerShdw>
              </a:effectLst>
              <a:latin typeface="+mj-lt"/>
              <a:ea typeface="+mj-ea"/>
              <a:cs typeface="+mj-cs"/>
            </a:endParaRPr>
          </a:p>
        </p:txBody>
      </p:sp>
      <p:sp>
        <p:nvSpPr>
          <p:cNvPr id="55299" name="Line 3"/>
          <p:cNvSpPr>
            <a:spLocks noChangeShapeType="1"/>
          </p:cNvSpPr>
          <p:nvPr/>
        </p:nvSpPr>
        <p:spPr bwMode="auto">
          <a:xfrm>
            <a:off x="1600200" y="2217738"/>
            <a:ext cx="0" cy="3276600"/>
          </a:xfrm>
          <a:prstGeom prst="line">
            <a:avLst/>
          </a:prstGeom>
          <a:noFill/>
          <a:ln w="9525">
            <a:solidFill>
              <a:schemeClr val="tx1"/>
            </a:solidFill>
            <a:round/>
            <a:headEnd/>
            <a:tailEnd/>
          </a:ln>
        </p:spPr>
        <p:txBody>
          <a:bodyPr wrap="none" anchor="ctr"/>
          <a:lstStyle/>
          <a:p>
            <a:endParaRPr lang="pl-PL"/>
          </a:p>
        </p:txBody>
      </p:sp>
      <p:sp>
        <p:nvSpPr>
          <p:cNvPr id="55300" name="Line 4"/>
          <p:cNvSpPr>
            <a:spLocks noChangeShapeType="1"/>
          </p:cNvSpPr>
          <p:nvPr/>
        </p:nvSpPr>
        <p:spPr bwMode="auto">
          <a:xfrm>
            <a:off x="1600200" y="5494338"/>
            <a:ext cx="6172200" cy="0"/>
          </a:xfrm>
          <a:prstGeom prst="line">
            <a:avLst/>
          </a:prstGeom>
          <a:noFill/>
          <a:ln w="9525">
            <a:solidFill>
              <a:schemeClr val="tx1"/>
            </a:solidFill>
            <a:round/>
            <a:headEnd/>
            <a:tailEnd/>
          </a:ln>
        </p:spPr>
        <p:txBody>
          <a:bodyPr wrap="none" anchor="ctr"/>
          <a:lstStyle/>
          <a:p>
            <a:endParaRPr lang="pl-PL"/>
          </a:p>
        </p:txBody>
      </p:sp>
      <p:sp>
        <p:nvSpPr>
          <p:cNvPr id="55301" name="Line 6"/>
          <p:cNvSpPr>
            <a:spLocks noChangeShapeType="1"/>
          </p:cNvSpPr>
          <p:nvPr/>
        </p:nvSpPr>
        <p:spPr bwMode="auto">
          <a:xfrm flipV="1">
            <a:off x="1600200" y="2446338"/>
            <a:ext cx="6248400" cy="1371600"/>
          </a:xfrm>
          <a:prstGeom prst="line">
            <a:avLst/>
          </a:prstGeom>
          <a:noFill/>
          <a:ln w="9525">
            <a:solidFill>
              <a:schemeClr val="tx1"/>
            </a:solidFill>
            <a:round/>
            <a:headEnd/>
            <a:tailEnd/>
          </a:ln>
        </p:spPr>
        <p:txBody>
          <a:bodyPr wrap="none" anchor="ctr"/>
          <a:lstStyle/>
          <a:p>
            <a:endParaRPr lang="pl-PL"/>
          </a:p>
        </p:txBody>
      </p:sp>
      <p:sp>
        <p:nvSpPr>
          <p:cNvPr id="55302" name="Text Box 7"/>
          <p:cNvSpPr txBox="1">
            <a:spLocks noChangeArrowheads="1"/>
          </p:cNvSpPr>
          <p:nvPr/>
        </p:nvSpPr>
        <p:spPr bwMode="auto">
          <a:xfrm>
            <a:off x="2590800" y="6019800"/>
            <a:ext cx="4038600" cy="369888"/>
          </a:xfrm>
          <a:prstGeom prst="rect">
            <a:avLst/>
          </a:prstGeom>
          <a:noFill/>
          <a:ln w="9525">
            <a:noFill/>
            <a:miter lim="800000"/>
            <a:headEnd/>
            <a:tailEnd/>
          </a:ln>
        </p:spPr>
        <p:txBody>
          <a:bodyPr>
            <a:spAutoFit/>
          </a:bodyPr>
          <a:lstStyle/>
          <a:p>
            <a:pPr algn="ctr">
              <a:spcBef>
                <a:spcPct val="50000"/>
              </a:spcBef>
            </a:pPr>
            <a:r>
              <a:rPr lang="pl-PL" b="1"/>
              <a:t>Dystres rodzinny</a:t>
            </a:r>
            <a:endParaRPr lang="en-US" b="1"/>
          </a:p>
        </p:txBody>
      </p:sp>
      <p:sp>
        <p:nvSpPr>
          <p:cNvPr id="55303" name="Text Box 8"/>
          <p:cNvSpPr txBox="1">
            <a:spLocks noChangeArrowheads="1"/>
          </p:cNvSpPr>
          <p:nvPr/>
        </p:nvSpPr>
        <p:spPr bwMode="auto">
          <a:xfrm>
            <a:off x="914400" y="2293938"/>
            <a:ext cx="228600" cy="2586037"/>
          </a:xfrm>
          <a:prstGeom prst="rect">
            <a:avLst/>
          </a:prstGeom>
          <a:noFill/>
          <a:ln w="9525">
            <a:noFill/>
            <a:miter lim="800000"/>
            <a:headEnd/>
            <a:tailEnd/>
          </a:ln>
        </p:spPr>
        <p:txBody>
          <a:bodyPr>
            <a:spAutoFit/>
          </a:bodyPr>
          <a:lstStyle/>
          <a:p>
            <a:pPr>
              <a:spcBef>
                <a:spcPct val="50000"/>
              </a:spcBef>
            </a:pPr>
            <a:r>
              <a:rPr lang="pl-PL" b="1"/>
              <a:t>nasilenie</a:t>
            </a:r>
            <a:endParaRPr lang="en-US" b="1"/>
          </a:p>
        </p:txBody>
      </p:sp>
      <p:sp>
        <p:nvSpPr>
          <p:cNvPr id="55304" name="Text Box 9"/>
          <p:cNvSpPr txBox="1">
            <a:spLocks noChangeArrowheads="1"/>
          </p:cNvSpPr>
          <p:nvPr/>
        </p:nvSpPr>
        <p:spPr bwMode="auto">
          <a:xfrm>
            <a:off x="1600200" y="5715000"/>
            <a:ext cx="762000" cy="307975"/>
          </a:xfrm>
          <a:prstGeom prst="rect">
            <a:avLst/>
          </a:prstGeom>
          <a:noFill/>
          <a:ln w="9525">
            <a:noFill/>
            <a:miter lim="800000"/>
            <a:headEnd/>
            <a:tailEnd/>
          </a:ln>
        </p:spPr>
        <p:txBody>
          <a:bodyPr>
            <a:spAutoFit/>
          </a:bodyPr>
          <a:lstStyle/>
          <a:p>
            <a:pPr algn="ctr">
              <a:spcBef>
                <a:spcPct val="50000"/>
              </a:spcBef>
            </a:pPr>
            <a:r>
              <a:rPr lang="pl-PL" sz="1400" b="1"/>
              <a:t>Niski </a:t>
            </a:r>
            <a:endParaRPr lang="en-US" sz="1400" b="1"/>
          </a:p>
        </p:txBody>
      </p:sp>
      <p:sp>
        <p:nvSpPr>
          <p:cNvPr id="55305" name="Text Box 12"/>
          <p:cNvSpPr txBox="1">
            <a:spLocks noChangeArrowheads="1"/>
          </p:cNvSpPr>
          <p:nvPr/>
        </p:nvSpPr>
        <p:spPr bwMode="auto">
          <a:xfrm>
            <a:off x="7239000" y="5691188"/>
            <a:ext cx="1119188" cy="338137"/>
          </a:xfrm>
          <a:prstGeom prst="rect">
            <a:avLst/>
          </a:prstGeom>
          <a:noFill/>
          <a:ln w="9525">
            <a:noFill/>
            <a:miter lim="800000"/>
            <a:headEnd/>
            <a:tailEnd/>
          </a:ln>
        </p:spPr>
        <p:txBody>
          <a:bodyPr>
            <a:spAutoFit/>
          </a:bodyPr>
          <a:lstStyle/>
          <a:p>
            <a:pPr algn="ctr">
              <a:spcBef>
                <a:spcPct val="50000"/>
              </a:spcBef>
            </a:pPr>
            <a:r>
              <a:rPr lang="pl-PL" sz="1600" b="1"/>
              <a:t>wysoki</a:t>
            </a:r>
            <a:endParaRPr lang="en-US" b="1"/>
          </a:p>
        </p:txBody>
      </p:sp>
      <p:sp>
        <p:nvSpPr>
          <p:cNvPr id="55306" name="Line 13"/>
          <p:cNvSpPr>
            <a:spLocks noChangeShapeType="1"/>
          </p:cNvSpPr>
          <p:nvPr/>
        </p:nvSpPr>
        <p:spPr bwMode="auto">
          <a:xfrm flipV="1">
            <a:off x="1371600" y="2370138"/>
            <a:ext cx="0" cy="2895600"/>
          </a:xfrm>
          <a:prstGeom prst="line">
            <a:avLst/>
          </a:prstGeom>
          <a:noFill/>
          <a:ln w="9525">
            <a:solidFill>
              <a:schemeClr val="tx1"/>
            </a:solidFill>
            <a:round/>
            <a:headEnd/>
            <a:tailEnd type="triangle" w="med" len="med"/>
          </a:ln>
        </p:spPr>
        <p:txBody>
          <a:bodyPr wrap="none" anchor="ctr"/>
          <a:lstStyle/>
          <a:p>
            <a:endParaRPr lang="pl-PL"/>
          </a:p>
        </p:txBody>
      </p:sp>
      <p:sp>
        <p:nvSpPr>
          <p:cNvPr id="55307" name="Line 15"/>
          <p:cNvSpPr>
            <a:spLocks noChangeShapeType="1"/>
          </p:cNvSpPr>
          <p:nvPr/>
        </p:nvSpPr>
        <p:spPr bwMode="auto">
          <a:xfrm>
            <a:off x="2362200" y="5875338"/>
            <a:ext cx="4724400" cy="0"/>
          </a:xfrm>
          <a:prstGeom prst="line">
            <a:avLst/>
          </a:prstGeom>
          <a:noFill/>
          <a:ln w="9525">
            <a:solidFill>
              <a:schemeClr val="tx1"/>
            </a:solidFill>
            <a:round/>
            <a:headEnd/>
            <a:tailEnd type="triangle" w="med" len="med"/>
          </a:ln>
        </p:spPr>
        <p:txBody>
          <a:bodyPr wrap="none" anchor="ctr"/>
          <a:lstStyle/>
          <a:p>
            <a:endParaRPr lang="pl-PL"/>
          </a:p>
        </p:txBody>
      </p:sp>
      <p:sp>
        <p:nvSpPr>
          <p:cNvPr id="55308" name="Symbol zastępczy stopki 11"/>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pl-PL" smtClean="0"/>
              <a:t>McFarlane i in. 2004</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71600" y="495300"/>
            <a:ext cx="7772400" cy="762000"/>
          </a:xfrm>
        </p:spPr>
        <p:txBody>
          <a:bodyPr/>
          <a:lstStyle/>
          <a:p>
            <a:r>
              <a:rPr lang="pl-PL" altLang="en-US">
                <a:effectLst>
                  <a:outerShdw blurRad="38100" dist="38100" dir="2700000" algn="tl">
                    <a:srgbClr val="C0C0C0"/>
                  </a:outerShdw>
                </a:effectLst>
                <a:latin typeface="Times New Roman" charset="0"/>
              </a:rPr>
              <a:t>Czynniki socjoekonomiczne</a:t>
            </a:r>
            <a:endParaRPr lang="en-US" altLang="en-US">
              <a:effectLst>
                <a:outerShdw blurRad="38100" dist="38100" dir="2700000" algn="tl">
                  <a:srgbClr val="C0C0C0"/>
                </a:outerShdw>
              </a:effectLst>
              <a:latin typeface="Times New Roman" charset="0"/>
            </a:endParaRPr>
          </a:p>
        </p:txBody>
      </p:sp>
      <p:sp>
        <p:nvSpPr>
          <p:cNvPr id="61443" name="Rectangle 3"/>
          <p:cNvSpPr>
            <a:spLocks noGrp="1" noChangeArrowheads="1"/>
          </p:cNvSpPr>
          <p:nvPr>
            <p:ph idx="1"/>
          </p:nvPr>
        </p:nvSpPr>
        <p:spPr>
          <a:xfrm>
            <a:off x="1371600" y="1447800"/>
            <a:ext cx="7772400" cy="4114800"/>
          </a:xfrm>
        </p:spPr>
        <p:txBody>
          <a:bodyPr/>
          <a:lstStyle/>
          <a:p>
            <a:r>
              <a:rPr lang="pl-PL" altLang="en-US">
                <a:effectLst>
                  <a:outerShdw blurRad="38100" dist="38100" dir="2700000" algn="tl">
                    <a:srgbClr val="C0C0C0"/>
                  </a:outerShdw>
                </a:effectLst>
                <a:latin typeface="Times New Roman" charset="0"/>
              </a:rPr>
              <a:t>Niski status socjoekonomiczny</a:t>
            </a:r>
            <a:endParaRPr lang="en-US" altLang="en-US">
              <a:effectLst>
                <a:outerShdw blurRad="38100" dist="38100" dir="2700000" algn="tl">
                  <a:srgbClr val="C0C0C0"/>
                </a:outerShdw>
              </a:effectLst>
              <a:latin typeface="Times New Roman" charset="0"/>
            </a:endParaRPr>
          </a:p>
          <a:p>
            <a:r>
              <a:rPr lang="pl-PL" altLang="en-US">
                <a:effectLst>
                  <a:outerShdw blurRad="38100" dist="38100" dir="2700000" algn="tl">
                    <a:srgbClr val="C0C0C0"/>
                  </a:outerShdw>
                </a:effectLst>
                <a:latin typeface="Times New Roman" charset="0"/>
              </a:rPr>
              <a:t>Teoria socjogenności</a:t>
            </a:r>
            <a:endParaRPr lang="en-US" altLang="en-US">
              <a:effectLst>
                <a:outerShdw blurRad="38100" dist="38100" dir="2700000" algn="tl">
                  <a:srgbClr val="C0C0C0"/>
                </a:outerShdw>
              </a:effectLst>
              <a:latin typeface="Times New Roman" charset="0"/>
            </a:endParaRPr>
          </a:p>
          <a:p>
            <a:r>
              <a:rPr lang="pl-PL" altLang="en-US">
                <a:effectLst>
                  <a:outerShdw blurRad="38100" dist="38100" dir="2700000" algn="tl">
                    <a:srgbClr val="C0C0C0"/>
                  </a:outerShdw>
                </a:effectLst>
                <a:latin typeface="Times New Roman" charset="0"/>
              </a:rPr>
              <a:t>Teoria „dryfu socjalnego”</a:t>
            </a:r>
            <a:endParaRPr lang="en-US" altLang="en-US">
              <a:effectLst>
                <a:outerShdw blurRad="38100" dist="38100" dir="2700000" algn="tl">
                  <a:srgbClr val="C0C0C0"/>
                </a:outerShdw>
              </a:effectLst>
              <a:latin typeface="Times New Roman" charset="0"/>
            </a:endParaRPr>
          </a:p>
        </p:txBody>
      </p:sp>
      <p:sp>
        <p:nvSpPr>
          <p:cNvPr id="4" name="Symbol zastępczy numeru slajdu 5"/>
          <p:cNvSpPr>
            <a:spLocks noGrp="1"/>
          </p:cNvSpPr>
          <p:nvPr>
            <p:ph type="sldNum" sz="quarter" idx="12"/>
          </p:nvPr>
        </p:nvSpPr>
        <p:spPr/>
        <p:txBody>
          <a:bodyPr/>
          <a:lstStyle/>
          <a:p>
            <a:fld id="{A264B10A-DD7C-4E8E-8B89-FF2973DE6806}" type="slidenum">
              <a:rPr lang="pl-PL"/>
              <a:pPr/>
              <a:t>99</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43">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43">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4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2" autoUpdateAnimBg="0"/>
    </p:bldLst>
  </p:timing>
</p:sld>
</file>

<file path=ppt/theme/theme1.xml><?xml version="1.0" encoding="utf-8"?>
<a:theme xmlns:a="http://schemas.openxmlformats.org/drawingml/2006/main" name="Motyw1">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otyw pakietu Office">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tyw pakietu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tyw pakietu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tyw pakietu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tyw pakietu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tyw pakietu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tyw pakietu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tyw pakietu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tyw pakietu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11">
  <a:themeElements>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tyw pakietu Offic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tyw pakietu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tyw pakietu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tyw pakietu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tyw pakietu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tyw pakietu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tyw pakietu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tyw pakietu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tyw pakietu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yw16">
  <a:themeElements>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tyw pakietu Offic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tyw pakietu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tyw pakietu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tyw pakietu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tyw pakietu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tyw pakietu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tyw pakietu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tyw pakietu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tyw pakietu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10">
  <a:themeElements>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tyw pakietu Offic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tyw pakietu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tyw pakietu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tyw pakietu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tyw pakietu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tyw pakietu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tyw pakietu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tyw pakietu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tyw pakietu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tyw21">
  <a:themeElements>
    <a:clrScheme name="Motyw pakietu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yw pakietu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7.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Motyw1</Template>
  <TotalTime>915</TotalTime>
  <Words>3620</Words>
  <Application>Microsoft Office PowerPoint</Application>
  <PresentationFormat>Pokaz na ekranie (4:3)</PresentationFormat>
  <Paragraphs>763</Paragraphs>
  <Slides>100</Slides>
  <Notes>86</Notes>
  <HiddenSlides>0</HiddenSlides>
  <MMClips>1</MMClips>
  <ScaleCrop>false</ScaleCrop>
  <HeadingPairs>
    <vt:vector size="6" baseType="variant">
      <vt:variant>
        <vt:lpstr>Używane czcionki</vt:lpstr>
      </vt:variant>
      <vt:variant>
        <vt:i4>16</vt:i4>
      </vt:variant>
      <vt:variant>
        <vt:lpstr>Motyw</vt:lpstr>
      </vt:variant>
      <vt:variant>
        <vt:i4>6</vt:i4>
      </vt:variant>
      <vt:variant>
        <vt:lpstr>Tytuły slajdów</vt:lpstr>
      </vt:variant>
      <vt:variant>
        <vt:i4>100</vt:i4>
      </vt:variant>
    </vt:vector>
  </HeadingPairs>
  <TitlesOfParts>
    <vt:vector size="122" baseType="lpstr">
      <vt:lpstr>Arabic Typesetting</vt:lpstr>
      <vt:lpstr>Arial</vt:lpstr>
      <vt:lpstr>Arial Black</vt:lpstr>
      <vt:lpstr>Bookman Old Style</vt:lpstr>
      <vt:lpstr>Calibri</vt:lpstr>
      <vt:lpstr>Candara</vt:lpstr>
      <vt:lpstr>Century Gothic</vt:lpstr>
      <vt:lpstr>Garamond</vt:lpstr>
      <vt:lpstr>Gigi</vt:lpstr>
      <vt:lpstr>Symbol</vt:lpstr>
      <vt:lpstr>Times New Roman</vt:lpstr>
      <vt:lpstr>Trebuchet MS</vt:lpstr>
      <vt:lpstr>Verdana</vt:lpstr>
      <vt:lpstr>Wingdings</vt:lpstr>
      <vt:lpstr>Wingdings 2</vt:lpstr>
      <vt:lpstr>Wingdings 3</vt:lpstr>
      <vt:lpstr>Motyw1</vt:lpstr>
      <vt:lpstr>Motyw11</vt:lpstr>
      <vt:lpstr>Motyw16</vt:lpstr>
      <vt:lpstr>Motyw10</vt:lpstr>
      <vt:lpstr>Motyw21</vt:lpstr>
      <vt:lpstr>Berlin</vt:lpstr>
      <vt:lpstr>Wszystko co chcielibyście wiedzieć o schizofrenii, ale boicie  się  zapytać? Wykład III </vt:lpstr>
      <vt:lpstr>Prezentacja programu PowerPoint</vt:lpstr>
      <vt:lpstr>Prezentacja programu PowerPoint</vt:lpstr>
      <vt:lpstr>Prezentacja programu PowerPoint</vt:lpstr>
      <vt:lpstr>Historia koncepcji</vt:lpstr>
      <vt:lpstr>Prezentacja programu PowerPoint</vt:lpstr>
      <vt:lpstr>Objawy kognitywne – zaburzenia treści myślenia</vt:lpstr>
      <vt:lpstr>Formalne zaburzenia myślenia</vt:lpstr>
      <vt:lpstr>Zaburzenia percepcji</vt:lpstr>
      <vt:lpstr>Objawy emocjonalne</vt:lpstr>
      <vt:lpstr>Objawy behawioralne</vt:lpstr>
      <vt:lpstr>Objawy pozytywne i negatywne</vt:lpstr>
      <vt:lpstr>Prezentacja programu PowerPoint</vt:lpstr>
      <vt:lpstr>Objawy negatywne wg PANSS</vt:lpstr>
      <vt:lpstr>Objawy osiowe wg Bleulera „obecne u każdego chorego, w każdym okresie choroby”</vt:lpstr>
      <vt:lpstr>Epidemiologia schizofrenii</vt:lpstr>
      <vt:lpstr>Pacjent o łagodnym przebiegu psychozy (stabilny):</vt:lpstr>
      <vt:lpstr>Pacjent o średnim przebiegu psychozy (często stabilny): </vt:lpstr>
      <vt:lpstr>Pacjent z ciężkim przebiegiem psychozy (niestabilny): </vt:lpstr>
      <vt:lpstr>Rokowanie </vt:lpstr>
      <vt:lpstr>Postacie schizofrenii</vt:lpstr>
      <vt:lpstr>Postacie schizofrenii</vt:lpstr>
      <vt:lpstr>Postacie schizofrenii</vt:lpstr>
      <vt:lpstr>Schizofrenia prosta</vt:lpstr>
      <vt:lpstr>Postacie schizofrenii</vt:lpstr>
      <vt:lpstr>Prezentacja programu PowerPoint</vt:lpstr>
      <vt:lpstr>kryteria diagnostyczne zaburzenia schizoafektywnego (wg DSM IV): </vt:lpstr>
      <vt:lpstr>Spektrum schizofrenii i innych zaburzeń psychotycznych</vt:lpstr>
      <vt:lpstr>Spektrum schizofrenii i innych zaburzeń psychotycznych</vt:lpstr>
      <vt:lpstr>Spektrum schizofrenii i innych zaburzeń psychotycznych</vt:lpstr>
      <vt:lpstr>Spektrum schizofrenii i innych zaburzeń psychotycznych</vt:lpstr>
      <vt:lpstr>Zaburzenia psychotyczne    i afektywne (nastroju) </vt:lpstr>
      <vt:lpstr>Zaburzenia psychotyczne    i afektywne (nastroju) </vt:lpstr>
      <vt:lpstr>Zaburzenia psychotyczne    i afektywne (nastroju) </vt:lpstr>
      <vt:lpstr>Spektrum schizofrenii i innych zaburzeń psychotycznych</vt:lpstr>
      <vt:lpstr>Spektrum schizofrenii i innych zaburzeń psychotycznych</vt:lpstr>
      <vt:lpstr>Kryteria katatonii </vt:lpstr>
      <vt:lpstr>Ocena wymiarowa pacjent ze schizofrenią (A) </vt:lpstr>
      <vt:lpstr>Ocena wymiarowa pacjenta ze schizofrenią (B) </vt:lpstr>
      <vt:lpstr>Ocena wymiarowa pacjenta ze schizofrenią (C) </vt:lpstr>
      <vt:lpstr>Przebieg schizofrenii</vt:lpstr>
      <vt:lpstr>Aktualne propozycje DSM-5 dla „Attenuated Psychosis Syndrome”  </vt:lpstr>
      <vt:lpstr>Aktualne propozycje DSM-5 dla „Attenuated Psychosis Syndrome” c.d. </vt:lpstr>
      <vt:lpstr>Dwa formaty spojrzenia na schizofrenię</vt:lpstr>
      <vt:lpstr>Antropologiczne spojrzenie na schizofrenię</vt:lpstr>
      <vt:lpstr>Kilka wniosków z tego …</vt:lpstr>
      <vt:lpstr>KRYTERIA DLA GRUPY WYSOKIEGO RYZYKA ROZWOJU PSYCHOZY  (ULTRA HIGH RISK - UHR)1 </vt:lpstr>
      <vt:lpstr>1  „SŁABE OBJAWY PSYCHOTYCZNE” (APS)</vt:lpstr>
      <vt:lpstr>2  BRIEF LIMITED PSYCHOTIC SYMPTOMS (BLIPS)</vt:lpstr>
      <vt:lpstr>3 CZYNNIKI RYZYKA TYPU STAN I CECHA</vt:lpstr>
      <vt:lpstr>Najsilniejsze predyktory przejścia w psychozę</vt:lpstr>
      <vt:lpstr>Prezentacja programu PowerPoint</vt:lpstr>
      <vt:lpstr>W KIERUNKU DIAGNOZY PRODROMU SCHIZOFRENII PROSPEKTYWNIE 1</vt:lpstr>
      <vt:lpstr>ARMS  PSYCHOZA  (PRZEBIEG PRAWDZIWIE POZYTYWNY)</vt:lpstr>
      <vt:lpstr>ARMS BRAK PSYCHOZY  (PRZEBIEG FAŁSZYWIE POZYTYWNY)</vt:lpstr>
      <vt:lpstr>ARMS  BRAK PSYCHOZY W WYNIKU INTERWENCJI  (PRZEBIEG FAŁSZYWIE, FAŁSZYWIE POZYTYWNY)</vt:lpstr>
      <vt:lpstr>AKSJOMATY WCZESNEJ INTERWENCJI</vt:lpstr>
      <vt:lpstr>KRYTERIA DIAGNOSTYCZNE W OKRESIE PRE-PSYCHOTCZNYM</vt:lpstr>
      <vt:lpstr>OPIS PRZYPADKU #1 </vt:lpstr>
      <vt:lpstr>OPIS PRZYPADKU #1 </vt:lpstr>
      <vt:lpstr>KRYTERIA DLA GRUPY WYSOKIEGO ROZWOJU PSYCHOZY (ULTRA HIGH RISK - UHR)1 </vt:lpstr>
      <vt:lpstr>1. „SŁABE OBJAWY PSYCHOTYCZNE” (APS)</vt:lpstr>
      <vt:lpstr> 2. BRIEF LIMITED PSYCHOTIC SYMPTOMS (BLIPS)</vt:lpstr>
      <vt:lpstr>3. CZYNNIKI RYZYKA TYPU STAN I CECHA</vt:lpstr>
      <vt:lpstr>ARMS PSYCHOZA (PRZEBIEG PRAWDZIWIE POZYTYWNY)</vt:lpstr>
      <vt:lpstr>ARMS BRAK PSYCHOZY  (PRZEBIEG FAŁSZYWIE POZYTYWNY)</vt:lpstr>
      <vt:lpstr>ARMS  BRAK PSYCHOZY W WYNIKU INTERWENCJI  (PRZEBIEG FAŁSZYWIE, FAŁSZYWIE  POZYTYWNY)</vt:lpstr>
      <vt:lpstr>Obraz kliniczny wczesnej psychozy</vt:lpstr>
      <vt:lpstr>Me, Myself and Them [Kurt Snyder i in. 2007]</vt:lpstr>
      <vt:lpstr>Self-disorder scale – objawy deficytów poznawczych</vt:lpstr>
      <vt:lpstr>Comprehensive Assessment of at Risk Mental States – dezorganizacja mowy</vt:lpstr>
      <vt:lpstr>Prezentacja programu PowerPoint</vt:lpstr>
      <vt:lpstr>Me, Myself and Them [Kurt Snyder i in. 2007]</vt:lpstr>
      <vt:lpstr>Self-disorder scale – objawy zaburzeń emocjonalnych</vt:lpstr>
      <vt:lpstr>Me, Myself and Them [Kurt Snyder i in. 2007]</vt:lpstr>
      <vt:lpstr>Self-disorder scale – objawy zaburzeń psychotycznych</vt:lpstr>
      <vt:lpstr>Związek przekonań z objawami negatywnymi </vt:lpstr>
      <vt:lpstr>BADANIA O KTÓRYCH MUSIMY PAMIĘTAĆ </vt:lpstr>
      <vt:lpstr>Etiologia schizofrenii</vt:lpstr>
      <vt:lpstr>Czynniki biologiczne – ryzyko zachorowania schizofrenicznego probanda</vt:lpstr>
      <vt:lpstr>Badania bliźniąt</vt:lpstr>
      <vt:lpstr>Badania adopcyjne</vt:lpstr>
      <vt:lpstr>Prezentacja programu PowerPoint</vt:lpstr>
      <vt:lpstr>Konkluzje z badań nad dziedziczeniem schizofrenii</vt:lpstr>
      <vt:lpstr>Czynniki etiologiczne schizofrenii</vt:lpstr>
      <vt:lpstr>Dowody na słuszność hipotezy dopaminowej</vt:lpstr>
      <vt:lpstr>Prezentacja programu PowerPoint</vt:lpstr>
      <vt:lpstr>Czynniki etiologiczne w schizofrenii – koncepcje biologiczne c.d.</vt:lpstr>
      <vt:lpstr>Czynniki biologiczne w etiologii schizofrenii</vt:lpstr>
      <vt:lpstr>Prezentacja programu PowerPoint</vt:lpstr>
      <vt:lpstr>Czynniki biologiczne w etiologii schizofrenii</vt:lpstr>
      <vt:lpstr>Prezentacja programu PowerPoint</vt:lpstr>
      <vt:lpstr>Prezentacja programu PowerPoint</vt:lpstr>
      <vt:lpstr>Mieszany model etiologii schizofrenii</vt:lpstr>
      <vt:lpstr>Rodzina a schizofrenia</vt:lpstr>
      <vt:lpstr>„Typowe” reakcje rodzin na schizofrenię</vt:lpstr>
      <vt:lpstr>Prezentacja programu PowerPoint</vt:lpstr>
      <vt:lpstr>Prezentacja programu PowerPoint</vt:lpstr>
      <vt:lpstr>Czynniki socjoekonomiczne</vt:lpstr>
      <vt:lpstr>5 prawd o schizofrenii</vt:lpstr>
    </vt:vector>
  </TitlesOfParts>
  <Company>Gabinet Lekarski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schizofrenia</dc:title>
  <dc:creator>Andrzej Czernikiewicz</dc:creator>
  <cp:lastModifiedBy>Andrzej Czernikiewicz</cp:lastModifiedBy>
  <cp:revision>71</cp:revision>
  <cp:lastPrinted>1998-09-09T20:22:30Z</cp:lastPrinted>
  <dcterms:created xsi:type="dcterms:W3CDTF">1998-09-08T19:44:10Z</dcterms:created>
  <dcterms:modified xsi:type="dcterms:W3CDTF">2014-11-02T20:35:49Z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false</vt:bool>
  </property>
  <property fmtid="{D5CDD505-2E9C-101B-9397-08002B2CF9AE}" pid="20" name="NavBtnPos">
    <vt:i4>1</vt:i4>
  </property>
  <property fmtid="{D5CDD505-2E9C-101B-9397-08002B2CF9AE}" pid="21" name="OutputDir">
    <vt:lpwstr>C:\My Documents</vt:lpwstr>
  </property>
</Properties>
</file>