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2" r:id="rId3"/>
    <p:sldId id="263" r:id="rId4"/>
    <p:sldId id="261" r:id="rId5"/>
    <p:sldId id="265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6FCCDB-DE4A-4B66-AE83-85A1E35A9F8E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8D60C-313C-43F6-BB99-E942DECA079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7774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8E4810-3083-46DC-9CAC-5480DD31EC42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9111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2357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572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387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3513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851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160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777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515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928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92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5900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4B371-1141-43A7-91F6-D66BC391B7F7}" type="datetimeFigureOut">
              <a:rPr lang="pl-PL" smtClean="0"/>
              <a:t>2019-11-26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16BC8-CFC0-4CA1-8790-5EFBC3F76E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776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21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Interpretacja  </a:t>
            </a:r>
            <a:r>
              <a:rPr lang="pl-PL" sz="1200" b="0" dirty="0"/>
              <a:t>proces nadawania sensu </a:t>
            </a:r>
            <a:r>
              <a:rPr lang="pl-PL" sz="1200" b="0" dirty="0" smtClean="0"/>
              <a:t>jakiemu tekstowi </a:t>
            </a:r>
            <a:r>
              <a:rPr lang="pl-PL" sz="1200" b="0" dirty="0"/>
              <a:t>(w szerokim znaczeniu </a:t>
            </a:r>
            <a:r>
              <a:rPr lang="pl-PL" sz="1200" b="0" dirty="0" smtClean="0"/>
              <a:t>słowa „tekst”) </a:t>
            </a:r>
            <a:r>
              <a:rPr lang="pl-PL" sz="1200" b="0" dirty="0"/>
              <a:t>poprzez udzielenie </a:t>
            </a:r>
            <a:r>
              <a:rPr lang="pl-PL" sz="1200" b="0" dirty="0" smtClean="0"/>
              <a:t>odpowiedzi na pytania </a:t>
            </a:r>
            <a:r>
              <a:rPr lang="pl-PL" sz="1200" b="0" dirty="0"/>
              <a:t>o jego status ontologiczny (czy to, co interpretowane to w </a:t>
            </a:r>
            <a:r>
              <a:rPr lang="pl-PL" sz="1200" b="0" dirty="0" smtClean="0"/>
              <a:t>ogóle </a:t>
            </a:r>
            <a:r>
              <a:rPr lang="pl-PL" sz="1200" b="0" dirty="0"/>
              <a:t>tekst, czyli </a:t>
            </a:r>
            <a:r>
              <a:rPr lang="pl-PL" sz="1200" b="0" dirty="0" smtClean="0"/>
              <a:t>względnie </a:t>
            </a:r>
            <a:r>
              <a:rPr lang="pl-PL" sz="1200" b="0" dirty="0"/>
              <a:t>spójny komunikat kulturowy, a </a:t>
            </a:r>
            <a:r>
              <a:rPr lang="pl-PL" sz="1200" b="0" dirty="0" smtClean="0"/>
              <a:t>jeżeli </a:t>
            </a:r>
            <a:r>
              <a:rPr lang="pl-PL" sz="1200" b="0" dirty="0"/>
              <a:t>tak, to jaki to </a:t>
            </a:r>
            <a:r>
              <a:rPr lang="pl-PL" sz="1200" b="0" dirty="0" smtClean="0"/>
              <a:t>tekst, w</a:t>
            </a:r>
            <a:r>
              <a:rPr lang="pl-PL" sz="1200" b="0" dirty="0"/>
              <a:t> sensie np. </a:t>
            </a:r>
            <a:r>
              <a:rPr lang="pl-PL" sz="1200" b="0" dirty="0" smtClean="0"/>
              <a:t>przynależności </a:t>
            </a:r>
            <a:r>
              <a:rPr lang="pl-PL" sz="1200" b="0" dirty="0"/>
              <a:t>gatunkowej) oraz aksjologicznym (jaki jest jego </a:t>
            </a:r>
            <a:r>
              <a:rPr lang="pl-PL" sz="1200" b="0" dirty="0" smtClean="0"/>
              <a:t>światopoglądowy </a:t>
            </a:r>
            <a:r>
              <a:rPr lang="pl-PL" sz="1200" b="0" dirty="0"/>
              <a:t>oraz moralny i polityczny sens). </a:t>
            </a:r>
            <a:endParaRPr lang="pl-PL" sz="1200" b="0" dirty="0" smtClean="0"/>
          </a:p>
          <a:p>
            <a:pPr marL="0" indent="0">
              <a:buNone/>
            </a:pPr>
            <a:endParaRPr lang="pl-PL" sz="1200" dirty="0"/>
          </a:p>
          <a:p>
            <a:pPr marL="0" indent="0">
              <a:buNone/>
            </a:pPr>
            <a:endParaRPr lang="pl-PL" sz="1200" b="0" dirty="0"/>
          </a:p>
          <a:p>
            <a:pPr marL="0" indent="0">
              <a:buNone/>
            </a:pPr>
            <a:r>
              <a:rPr lang="pl-PL" sz="1200" b="0" dirty="0"/>
              <a:t>C</a:t>
            </a:r>
            <a:r>
              <a:rPr lang="pl-PL" sz="1200" b="0" dirty="0" smtClean="0"/>
              <a:t>ztery </a:t>
            </a:r>
            <a:r>
              <a:rPr lang="pl-PL" sz="1200" b="0" dirty="0"/>
              <a:t>zasadnicze elementy </a:t>
            </a:r>
            <a:r>
              <a:rPr lang="pl-PL" sz="1200" b="0" dirty="0" smtClean="0"/>
              <a:t>każdej </a:t>
            </a:r>
            <a:r>
              <a:rPr lang="pl-PL" sz="1200" b="0" dirty="0"/>
              <a:t>interpretacji tekstu: </a:t>
            </a:r>
            <a:r>
              <a:rPr lang="pl-PL" sz="1200" b="0" dirty="0" smtClean="0"/>
              <a:t>autor, </a:t>
            </a:r>
            <a:r>
              <a:rPr lang="pl-PL" sz="1200" b="0" dirty="0"/>
              <a:t>(sam) </a:t>
            </a:r>
            <a:r>
              <a:rPr lang="pl-PL" sz="1200" b="0" dirty="0" smtClean="0"/>
              <a:t>tekst, interpretator, przyjęte metody interpretacji: </a:t>
            </a:r>
            <a:endParaRPr lang="pl-PL" sz="1200" b="0" dirty="0"/>
          </a:p>
          <a:p>
            <a:pPr marL="0" indent="0">
              <a:buNone/>
            </a:pPr>
            <a:endParaRPr lang="pl-PL" sz="1200" b="0" dirty="0" smtClean="0"/>
          </a:p>
          <a:p>
            <a:pPr marL="0" indent="0">
              <a:buNone/>
            </a:pPr>
            <a:r>
              <a:rPr lang="pl-PL" sz="1200" b="0" dirty="0" smtClean="0"/>
              <a:t>1</a:t>
            </a:r>
            <a:r>
              <a:rPr lang="pl-PL" sz="1200" b="0" dirty="0"/>
              <a:t>. </a:t>
            </a:r>
            <a:r>
              <a:rPr lang="pl-PL" sz="1200" b="0" dirty="0">
                <a:solidFill>
                  <a:srgbClr val="FF0000"/>
                </a:solidFill>
              </a:rPr>
              <a:t>Interpretacje </a:t>
            </a:r>
            <a:r>
              <a:rPr lang="pl-PL" sz="1200" b="0" dirty="0" err="1">
                <a:solidFill>
                  <a:srgbClr val="FF0000"/>
                </a:solidFill>
              </a:rPr>
              <a:t>intencjonalistyczne</a:t>
            </a:r>
            <a:r>
              <a:rPr lang="pl-PL" sz="1200" b="0" dirty="0">
                <a:solidFill>
                  <a:srgbClr val="FF0000"/>
                </a:solidFill>
              </a:rPr>
              <a:t> i psychologistyczne (intencjonalizm, </a:t>
            </a:r>
            <a:r>
              <a:rPr lang="pl-PL" sz="1200" b="0" dirty="0" smtClean="0">
                <a:solidFill>
                  <a:srgbClr val="FF0000"/>
                </a:solidFill>
              </a:rPr>
              <a:t>biografizm, psychoanaliza</a:t>
            </a:r>
            <a:r>
              <a:rPr lang="pl-PL" sz="1200" b="0" dirty="0">
                <a:solidFill>
                  <a:srgbClr val="FF0000"/>
                </a:solidFill>
              </a:rPr>
              <a:t>, egzystencjalizm</a:t>
            </a:r>
            <a:r>
              <a:rPr lang="pl-PL" sz="1200" b="0" dirty="0" smtClean="0">
                <a:solidFill>
                  <a:srgbClr val="FF0000"/>
                </a:solidFill>
              </a:rPr>
              <a:t>): </a:t>
            </a:r>
            <a:r>
              <a:rPr lang="pl-PL" sz="1200" dirty="0" smtClean="0"/>
              <a:t>AUTOR </a:t>
            </a:r>
            <a:r>
              <a:rPr lang="pl-PL" sz="1200" b="0" dirty="0"/>
              <a:t>. tekst . interpretator . metoda psychologistyczna (rekonstrukcja </a:t>
            </a:r>
            <a:r>
              <a:rPr lang="pl-PL" sz="1200" b="0" dirty="0" smtClean="0"/>
              <a:t>intencji autora</a:t>
            </a:r>
            <a:r>
              <a:rPr lang="pl-PL" sz="1200" b="0" dirty="0"/>
              <a:t>, analiza psychoanalityczna, biografizm) . interpretacj</a:t>
            </a:r>
            <a:r>
              <a:rPr lang="pl-PL" sz="1200" dirty="0"/>
              <a:t>a</a:t>
            </a:r>
          </a:p>
          <a:p>
            <a:pPr marL="0" indent="0">
              <a:buNone/>
            </a:pPr>
            <a:r>
              <a:rPr lang="pl-PL" sz="1200" b="0" dirty="0"/>
              <a:t>2. </a:t>
            </a:r>
            <a:r>
              <a:rPr lang="pl-PL" sz="1200" b="0" dirty="0" smtClean="0">
                <a:solidFill>
                  <a:srgbClr val="FF0000"/>
                </a:solidFill>
              </a:rPr>
              <a:t>Marksizm</a:t>
            </a:r>
            <a:r>
              <a:rPr lang="pl-PL" sz="1200" b="0" dirty="0" smtClean="0"/>
              <a:t>: </a:t>
            </a:r>
            <a:r>
              <a:rPr lang="pl-PL" sz="1200" dirty="0" smtClean="0"/>
              <a:t>AUTOR </a:t>
            </a:r>
            <a:r>
              <a:rPr lang="pl-PL" sz="1200" b="0" dirty="0"/>
              <a:t>. TEKST . interpretator . metoda socjologiczna . interpretacj</a:t>
            </a:r>
            <a:r>
              <a:rPr lang="pl-PL" sz="1200" dirty="0"/>
              <a:t>a</a:t>
            </a:r>
          </a:p>
          <a:p>
            <a:pPr marL="0" indent="0">
              <a:buNone/>
            </a:pPr>
            <a:r>
              <a:rPr lang="pl-PL" sz="1200" b="0" dirty="0"/>
              <a:t>3. </a:t>
            </a:r>
            <a:r>
              <a:rPr lang="pl-PL" sz="1200" b="0" dirty="0">
                <a:solidFill>
                  <a:srgbClr val="FF0000"/>
                </a:solidFill>
              </a:rPr>
              <a:t>Hermeneutyka </a:t>
            </a:r>
            <a:r>
              <a:rPr lang="pl-PL" sz="1200" b="0" dirty="0" err="1" smtClean="0">
                <a:solidFill>
                  <a:srgbClr val="FF0000"/>
                </a:solidFill>
              </a:rPr>
              <a:t>Gadamerowska</a:t>
            </a:r>
            <a:r>
              <a:rPr lang="pl-PL" sz="1200" b="0" dirty="0" smtClean="0"/>
              <a:t>: autor </a:t>
            </a:r>
            <a:r>
              <a:rPr lang="pl-PL" sz="1200" b="0" dirty="0"/>
              <a:t>. TEKST . </a:t>
            </a:r>
            <a:r>
              <a:rPr lang="pl-PL" sz="1200" dirty="0"/>
              <a:t>INTERPRETATOR </a:t>
            </a:r>
            <a:r>
              <a:rPr lang="pl-PL" sz="1200" b="0" dirty="0"/>
              <a:t>. metoda hermeneutyczna . interpretacj</a:t>
            </a:r>
            <a:r>
              <a:rPr lang="pl-PL" sz="1200" dirty="0"/>
              <a:t>e</a:t>
            </a:r>
          </a:p>
          <a:p>
            <a:pPr marL="0" indent="0">
              <a:buNone/>
            </a:pPr>
            <a:r>
              <a:rPr lang="pl-PL" sz="1200" b="0" dirty="0"/>
              <a:t>4. </a:t>
            </a:r>
            <a:r>
              <a:rPr lang="pl-PL" sz="1200" b="0" dirty="0">
                <a:solidFill>
                  <a:srgbClr val="FF0000"/>
                </a:solidFill>
              </a:rPr>
              <a:t>Fenomenologia </a:t>
            </a:r>
            <a:r>
              <a:rPr lang="pl-PL" sz="1200" b="0" dirty="0" err="1" smtClean="0">
                <a:solidFill>
                  <a:srgbClr val="FF0000"/>
                </a:solidFill>
              </a:rPr>
              <a:t>Ingardenowska</a:t>
            </a:r>
            <a:r>
              <a:rPr lang="pl-PL" sz="1200" b="0" dirty="0" smtClean="0"/>
              <a:t>: autor </a:t>
            </a:r>
            <a:r>
              <a:rPr lang="pl-PL" sz="1200" b="0" dirty="0"/>
              <a:t>. </a:t>
            </a:r>
            <a:r>
              <a:rPr lang="pl-PL" sz="1200" dirty="0"/>
              <a:t>TEKST </a:t>
            </a:r>
            <a:r>
              <a:rPr lang="pl-PL" sz="1200" b="0" dirty="0"/>
              <a:t>. INTERPRETATOR . metoda fenomenologiczna . interpretacj</a:t>
            </a:r>
            <a:r>
              <a:rPr lang="pl-PL" sz="1200" dirty="0"/>
              <a:t>a</a:t>
            </a:r>
          </a:p>
          <a:p>
            <a:pPr marL="0" indent="0">
              <a:buNone/>
            </a:pPr>
            <a:r>
              <a:rPr lang="pl-PL" sz="1200" b="0" dirty="0"/>
              <a:t>5. </a:t>
            </a:r>
            <a:r>
              <a:rPr lang="pl-PL" sz="1200" b="0" dirty="0">
                <a:solidFill>
                  <a:srgbClr val="FF0000"/>
                </a:solidFill>
              </a:rPr>
              <a:t>Formalizm, strukturalizm, semiotyka, New </a:t>
            </a:r>
            <a:r>
              <a:rPr lang="pl-PL" sz="1200" b="0" dirty="0" err="1" smtClean="0">
                <a:solidFill>
                  <a:srgbClr val="FF0000"/>
                </a:solidFill>
              </a:rPr>
              <a:t>Criticism</a:t>
            </a:r>
            <a:r>
              <a:rPr lang="pl-PL" sz="1200" b="0" dirty="0" smtClean="0"/>
              <a:t>: autor </a:t>
            </a:r>
            <a:r>
              <a:rPr lang="pl-PL" sz="1200" b="0" dirty="0"/>
              <a:t>. </a:t>
            </a:r>
            <a:r>
              <a:rPr lang="pl-PL" sz="1200" dirty="0"/>
              <a:t>TEKST </a:t>
            </a:r>
            <a:r>
              <a:rPr lang="pl-PL" sz="1200" b="0" dirty="0"/>
              <a:t>. interpretator . metoda strukturalistyczna lub semiotyczna </a:t>
            </a:r>
            <a:r>
              <a:rPr lang="pl-PL" sz="1200" b="0" dirty="0" smtClean="0"/>
              <a:t>. interpretacj</a:t>
            </a:r>
            <a:r>
              <a:rPr lang="pl-PL" sz="1200" dirty="0" smtClean="0"/>
              <a:t>a</a:t>
            </a:r>
            <a:endParaRPr lang="pl-PL" sz="1200" dirty="0"/>
          </a:p>
          <a:p>
            <a:pPr marL="0" indent="0">
              <a:buNone/>
            </a:pPr>
            <a:r>
              <a:rPr lang="pl-PL" sz="1200" b="0" dirty="0"/>
              <a:t>6. </a:t>
            </a:r>
            <a:r>
              <a:rPr lang="pl-PL" sz="1200" b="0" dirty="0" err="1">
                <a:solidFill>
                  <a:srgbClr val="FF0000"/>
                </a:solidFill>
              </a:rPr>
              <a:t>Poststrukturalizm</a:t>
            </a:r>
            <a:r>
              <a:rPr lang="pl-PL" sz="1200" b="0" dirty="0">
                <a:solidFill>
                  <a:srgbClr val="FF0000"/>
                </a:solidFill>
              </a:rPr>
              <a:t> i </a:t>
            </a:r>
            <a:r>
              <a:rPr lang="pl-PL" sz="1200" b="0" dirty="0" smtClean="0">
                <a:solidFill>
                  <a:srgbClr val="FF0000"/>
                </a:solidFill>
              </a:rPr>
              <a:t>dekonstrukcja</a:t>
            </a:r>
            <a:r>
              <a:rPr lang="pl-PL" sz="1200" b="0" dirty="0" smtClean="0"/>
              <a:t>: autor </a:t>
            </a:r>
            <a:r>
              <a:rPr lang="pl-PL" sz="1200" b="0" dirty="0"/>
              <a:t>. tekst . </a:t>
            </a:r>
            <a:r>
              <a:rPr lang="pl-PL" sz="1200" dirty="0"/>
              <a:t>INTERPRETATOR </a:t>
            </a:r>
            <a:r>
              <a:rPr lang="pl-PL" sz="1200" b="0" dirty="0"/>
              <a:t>. metoda(y) </a:t>
            </a:r>
            <a:r>
              <a:rPr lang="pl-PL" sz="1200" b="0" dirty="0" err="1"/>
              <a:t>dekonstrukcjonistyczna</a:t>
            </a:r>
            <a:r>
              <a:rPr lang="pl-PL" sz="1200" b="0" dirty="0"/>
              <a:t>(e) . </a:t>
            </a:r>
            <a:r>
              <a:rPr lang="pl-PL" sz="1200" b="0" dirty="0" smtClean="0"/>
              <a:t>Interpretacj</a:t>
            </a:r>
            <a:r>
              <a:rPr lang="pl-PL" sz="1200" dirty="0" smtClean="0"/>
              <a:t>e jest przekształcaniem, przemienianiem</a:t>
            </a:r>
            <a:endParaRPr lang="pl-PL" sz="1200" dirty="0"/>
          </a:p>
          <a:p>
            <a:pPr marL="0" indent="0">
              <a:buNone/>
            </a:pPr>
            <a:r>
              <a:rPr lang="pl-PL" sz="1200" b="0" dirty="0"/>
              <a:t>7. </a:t>
            </a:r>
            <a:r>
              <a:rPr lang="pl-PL" sz="1200" b="0" dirty="0">
                <a:solidFill>
                  <a:srgbClr val="FF0000"/>
                </a:solidFill>
              </a:rPr>
              <a:t>Estetyka recepcji</a:t>
            </a:r>
            <a:r>
              <a:rPr lang="pl-PL" sz="1200" b="0" dirty="0"/>
              <a:t>:</a:t>
            </a:r>
          </a:p>
          <a:p>
            <a:r>
              <a:rPr lang="pl-PL" sz="1200" b="0" dirty="0"/>
              <a:t>a. </a:t>
            </a:r>
            <a:r>
              <a:rPr lang="pl-PL" sz="1200" b="0" dirty="0">
                <a:solidFill>
                  <a:srgbClr val="FF0000"/>
                </a:solidFill>
              </a:rPr>
              <a:t>w wydaniu Wolfganga </a:t>
            </a:r>
            <a:r>
              <a:rPr lang="pl-PL" sz="1200" b="0" dirty="0" err="1">
                <a:solidFill>
                  <a:srgbClr val="FF0000"/>
                </a:solidFill>
              </a:rPr>
              <a:t>Isera</a:t>
            </a:r>
            <a:r>
              <a:rPr lang="pl-PL" sz="1200" b="0" dirty="0">
                <a:solidFill>
                  <a:srgbClr val="FF0000"/>
                </a:solidFill>
              </a:rPr>
              <a:t> i Hansa Roberta </a:t>
            </a:r>
            <a:r>
              <a:rPr lang="pl-PL" sz="1200" b="0" dirty="0" err="1" smtClean="0">
                <a:solidFill>
                  <a:srgbClr val="FF0000"/>
                </a:solidFill>
              </a:rPr>
              <a:t>Jaussa</a:t>
            </a:r>
            <a:r>
              <a:rPr lang="pl-PL" sz="1200" b="0" dirty="0" smtClean="0"/>
              <a:t>: autor </a:t>
            </a:r>
            <a:r>
              <a:rPr lang="pl-PL" sz="1200" b="0" dirty="0"/>
              <a:t>. TEKST . </a:t>
            </a:r>
            <a:r>
              <a:rPr lang="pl-PL" sz="1200" dirty="0"/>
              <a:t>INTERPRETATOR </a:t>
            </a:r>
            <a:r>
              <a:rPr lang="pl-PL" sz="1200" b="0" dirty="0"/>
              <a:t>. metoda fenomenologiczna . interpretacj</a:t>
            </a:r>
            <a:r>
              <a:rPr lang="pl-PL" sz="1200" dirty="0"/>
              <a:t>e</a:t>
            </a:r>
          </a:p>
          <a:p>
            <a:r>
              <a:rPr lang="pl-PL" sz="1200" b="0" dirty="0"/>
              <a:t>b. </a:t>
            </a:r>
            <a:r>
              <a:rPr lang="pl-PL" sz="1200" b="0" dirty="0">
                <a:solidFill>
                  <a:srgbClr val="FF0000"/>
                </a:solidFill>
              </a:rPr>
              <a:t>w wydaniu Stanleya </a:t>
            </a:r>
            <a:r>
              <a:rPr lang="pl-PL" sz="1200" b="0" dirty="0" err="1" smtClean="0">
                <a:solidFill>
                  <a:srgbClr val="FF0000"/>
                </a:solidFill>
              </a:rPr>
              <a:t>Fisha</a:t>
            </a:r>
            <a:r>
              <a:rPr lang="pl-PL" sz="1200" b="0" dirty="0" smtClean="0"/>
              <a:t>: autor </a:t>
            </a:r>
            <a:r>
              <a:rPr lang="pl-PL" sz="1200" b="0" dirty="0"/>
              <a:t>. tekst . INTERPRETATOR (jako </a:t>
            </a:r>
            <a:r>
              <a:rPr lang="pl-PL" sz="1200" b="0" dirty="0" smtClean="0"/>
              <a:t>członek </a:t>
            </a:r>
            <a:r>
              <a:rPr lang="pl-PL" sz="1200" dirty="0"/>
              <a:t>WSPÓLNOTY INTERPRETACYJNEJ</a:t>
            </a:r>
            <a:r>
              <a:rPr lang="pl-PL" sz="1200" b="0" dirty="0" smtClean="0"/>
              <a:t>): każda </a:t>
            </a:r>
            <a:r>
              <a:rPr lang="pl-PL" sz="1200" b="0" dirty="0"/>
              <a:t>metoda odpowiednia dla </a:t>
            </a:r>
            <a:r>
              <a:rPr lang="pl-PL" sz="1200" dirty="0"/>
              <a:t>CELU </a:t>
            </a:r>
            <a:r>
              <a:rPr lang="pl-PL" sz="1200" b="0" dirty="0"/>
              <a:t>interpretacji . interpretacj</a:t>
            </a:r>
            <a:r>
              <a:rPr lang="pl-PL" sz="1200" dirty="0"/>
              <a:t>e</a:t>
            </a:r>
          </a:p>
          <a:p>
            <a:pPr marL="0" indent="0">
              <a:buNone/>
            </a:pPr>
            <a:r>
              <a:rPr lang="pl-PL" sz="1200" b="0" dirty="0"/>
              <a:t>8. </a:t>
            </a:r>
            <a:r>
              <a:rPr lang="pl-PL" sz="1200" b="0" dirty="0" err="1">
                <a:solidFill>
                  <a:srgbClr val="FF0000"/>
                </a:solidFill>
              </a:rPr>
              <a:t>Neopragmatyzm</a:t>
            </a:r>
            <a:r>
              <a:rPr lang="pl-PL" sz="1200" b="0" dirty="0">
                <a:solidFill>
                  <a:srgbClr val="FF0000"/>
                </a:solidFill>
              </a:rPr>
              <a:t> (Richard </a:t>
            </a:r>
            <a:r>
              <a:rPr lang="pl-PL" sz="1200" b="0" dirty="0" err="1">
                <a:solidFill>
                  <a:srgbClr val="FF0000"/>
                </a:solidFill>
              </a:rPr>
              <a:t>Rorty</a:t>
            </a:r>
            <a:r>
              <a:rPr lang="pl-PL" sz="1200" b="0" dirty="0" smtClean="0">
                <a:solidFill>
                  <a:srgbClr val="FF0000"/>
                </a:solidFill>
              </a:rPr>
              <a:t>)</a:t>
            </a:r>
            <a:r>
              <a:rPr lang="pl-PL" sz="1200" b="0" dirty="0" smtClean="0"/>
              <a:t>: autor </a:t>
            </a:r>
            <a:r>
              <a:rPr lang="pl-PL" sz="1200" b="0" dirty="0"/>
              <a:t>. tekst . </a:t>
            </a:r>
            <a:r>
              <a:rPr lang="pl-PL" sz="1200" dirty="0"/>
              <a:t>INTERPRETATOR </a:t>
            </a:r>
            <a:r>
              <a:rPr lang="pl-PL" sz="1200" b="0" dirty="0"/>
              <a:t>. </a:t>
            </a:r>
            <a:r>
              <a:rPr lang="pl-PL" sz="1200" b="0" dirty="0" smtClean="0"/>
              <a:t>każda </a:t>
            </a:r>
            <a:r>
              <a:rPr lang="pl-PL" sz="1200" b="0" dirty="0"/>
              <a:t>metoda odpowiednia dla </a:t>
            </a:r>
            <a:r>
              <a:rPr lang="pl-PL" sz="1200" dirty="0"/>
              <a:t>CELU </a:t>
            </a:r>
            <a:r>
              <a:rPr lang="pl-PL" sz="1200" b="0" dirty="0" smtClean="0"/>
              <a:t>interpretacji (użycie</a:t>
            </a:r>
            <a:r>
              <a:rPr lang="pl-PL" sz="1200" b="0" dirty="0"/>
              <a:t>) . interpretacj</a:t>
            </a:r>
            <a:r>
              <a:rPr lang="pl-PL" sz="1200" dirty="0"/>
              <a:t>e</a:t>
            </a:r>
            <a:endParaRPr lang="pl-PL" sz="1200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pPr marL="0" indent="0">
              <a:buNone/>
            </a:pPr>
            <a:r>
              <a:rPr lang="pl-PL" sz="1400" b="1" dirty="0" smtClean="0"/>
              <a:t>A. </a:t>
            </a:r>
            <a:r>
              <a:rPr lang="pl-PL" sz="1400" b="1" dirty="0" err="1" smtClean="0"/>
              <a:t>Szahaj</a:t>
            </a:r>
            <a:r>
              <a:rPr lang="pl-PL" sz="1400" b="1" dirty="0" smtClean="0"/>
              <a:t>, </a:t>
            </a:r>
            <a:r>
              <a:rPr lang="pl-PL" sz="1400" b="1" i="1" dirty="0" smtClean="0"/>
              <a:t>Paradygmaty interpretacyjne a narodziny literaturoznawstwa postawangardowego </a:t>
            </a:r>
            <a:endParaRPr lang="pl-PL" sz="1400" b="1" i="1" dirty="0"/>
          </a:p>
        </p:txBody>
      </p:sp>
    </p:spTree>
    <p:extLst>
      <p:ext uri="{BB962C8B-B14F-4D97-AF65-F5344CB8AC3E}">
        <p14:creationId xmlns:p14="http://schemas.microsoft.com/office/powerpoint/2010/main" val="709448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0" dirty="0"/>
              <a:t>Na rozwój interpretacji miały decydujący wpływ trzy koncepcje: </a:t>
            </a:r>
            <a:endParaRPr lang="pl-PL" b="0" dirty="0" smtClean="0"/>
          </a:p>
          <a:p>
            <a:pPr marL="0" indent="0">
              <a:buNone/>
            </a:pPr>
            <a:endParaRPr lang="pl-PL" b="0" dirty="0"/>
          </a:p>
          <a:p>
            <a:pPr marL="0" indent="0">
              <a:buNone/>
            </a:pPr>
            <a:r>
              <a:rPr lang="pl-PL" b="0" dirty="0"/>
              <a:t>1. </a:t>
            </a:r>
            <a:r>
              <a:rPr lang="pl-PL" dirty="0"/>
              <a:t>Umberto Eco </a:t>
            </a:r>
            <a:r>
              <a:rPr lang="pl-PL" b="0" i="1" dirty="0"/>
              <a:t>– </a:t>
            </a:r>
            <a:r>
              <a:rPr lang="pl-PL" b="0" dirty="0"/>
              <a:t>teoria trzech źródeł znaczenia literatury, które uważał za jednakowo ważne: </a:t>
            </a:r>
          </a:p>
          <a:p>
            <a:r>
              <a:rPr lang="pl-PL" b="0" i="1" dirty="0" smtClean="0"/>
              <a:t>– </a:t>
            </a:r>
            <a:r>
              <a:rPr lang="pl-PL" b="0" dirty="0"/>
              <a:t>intencja autora (</a:t>
            </a:r>
            <a:r>
              <a:rPr lang="pl-PL" b="0" i="1" dirty="0" err="1"/>
              <a:t>intentio</a:t>
            </a:r>
            <a:r>
              <a:rPr lang="pl-PL" b="0" i="1" dirty="0"/>
              <a:t> </a:t>
            </a:r>
            <a:r>
              <a:rPr lang="pl-PL" b="0" i="1" dirty="0" err="1"/>
              <a:t>auctoris</a:t>
            </a:r>
            <a:r>
              <a:rPr lang="pl-PL" b="0" dirty="0"/>
              <a:t>), </a:t>
            </a:r>
          </a:p>
          <a:p>
            <a:r>
              <a:rPr lang="pl-PL" b="0" i="1" dirty="0"/>
              <a:t>– </a:t>
            </a:r>
            <a:r>
              <a:rPr lang="pl-PL" b="0" dirty="0"/>
              <a:t>intencja czytelnika (</a:t>
            </a:r>
            <a:r>
              <a:rPr lang="pl-PL" b="0" i="1" dirty="0" err="1"/>
              <a:t>intentio</a:t>
            </a:r>
            <a:r>
              <a:rPr lang="pl-PL" b="0" i="1" dirty="0"/>
              <a:t> </a:t>
            </a:r>
            <a:r>
              <a:rPr lang="pl-PL" b="0" i="1" dirty="0" err="1"/>
              <a:t>lectoris</a:t>
            </a:r>
            <a:r>
              <a:rPr lang="pl-PL" b="0" dirty="0"/>
              <a:t>), </a:t>
            </a:r>
          </a:p>
          <a:p>
            <a:r>
              <a:rPr lang="pl-PL" b="0" i="1" dirty="0"/>
              <a:t>– </a:t>
            </a:r>
            <a:r>
              <a:rPr lang="pl-PL" b="0" dirty="0"/>
              <a:t>intencja dzieła (</a:t>
            </a:r>
            <a:r>
              <a:rPr lang="pl-PL" b="0" i="1" dirty="0" err="1"/>
              <a:t>intentio</a:t>
            </a:r>
            <a:r>
              <a:rPr lang="pl-PL" b="0" i="1" dirty="0"/>
              <a:t> </a:t>
            </a:r>
            <a:r>
              <a:rPr lang="pl-PL" b="0" i="1" dirty="0" err="1"/>
              <a:t>operis</a:t>
            </a:r>
            <a:r>
              <a:rPr lang="pl-PL" b="0" dirty="0"/>
              <a:t>). </a:t>
            </a:r>
          </a:p>
          <a:p>
            <a:endParaRPr lang="pl-PL" b="0" dirty="0" smtClean="0"/>
          </a:p>
          <a:p>
            <a:pPr marL="0" indent="0">
              <a:buNone/>
            </a:pPr>
            <a:r>
              <a:rPr lang="pl-PL" b="0" dirty="0" smtClean="0"/>
              <a:t>2</a:t>
            </a:r>
            <a:r>
              <a:rPr lang="pl-PL" b="0" dirty="0"/>
              <a:t>. </a:t>
            </a:r>
            <a:r>
              <a:rPr lang="pl-PL" dirty="0"/>
              <a:t>Richard </a:t>
            </a:r>
            <a:r>
              <a:rPr lang="pl-PL" dirty="0" err="1"/>
              <a:t>Rorty</a:t>
            </a:r>
            <a:r>
              <a:rPr lang="pl-PL" dirty="0"/>
              <a:t> </a:t>
            </a:r>
            <a:r>
              <a:rPr lang="pl-PL" b="0" i="1" dirty="0"/>
              <a:t>– </a:t>
            </a:r>
            <a:r>
              <a:rPr lang="pl-PL" b="0" dirty="0"/>
              <a:t>teoria „używania” literatury do własnych, dowolnie wybranych celów, rozbudzanie „apetytu na literaturę”, czytanie literatury traktowane jako rozbudzanie sfery emocjonalnej interpretatora (krytyka niemetodyczna). </a:t>
            </a:r>
          </a:p>
          <a:p>
            <a:endParaRPr lang="pl-PL" b="0" dirty="0" smtClean="0"/>
          </a:p>
          <a:p>
            <a:pPr marL="0" indent="0">
              <a:buNone/>
            </a:pPr>
            <a:r>
              <a:rPr lang="pl-PL" b="0" dirty="0" smtClean="0"/>
              <a:t>3</a:t>
            </a:r>
            <a:r>
              <a:rPr lang="pl-PL" b="0" dirty="0"/>
              <a:t>. </a:t>
            </a:r>
            <a:r>
              <a:rPr lang="pl-PL" dirty="0"/>
              <a:t>Jonathan </a:t>
            </a:r>
            <a:r>
              <a:rPr lang="pl-PL" dirty="0" err="1"/>
              <a:t>Culler</a:t>
            </a:r>
            <a:r>
              <a:rPr lang="pl-PL" dirty="0"/>
              <a:t> </a:t>
            </a:r>
            <a:r>
              <a:rPr lang="pl-PL" b="0" i="1" dirty="0"/>
              <a:t>– </a:t>
            </a:r>
            <a:r>
              <a:rPr lang="pl-PL" b="0" dirty="0"/>
              <a:t>teoria „rozumienia” – stawianie pytań i poszukiwanie odpowiedzi, których domaga się tekst. Teoria „</a:t>
            </a:r>
            <a:r>
              <a:rPr lang="pl-PL" b="0" dirty="0" err="1"/>
              <a:t>nadrozumienia</a:t>
            </a:r>
            <a:r>
              <a:rPr lang="pl-PL" b="0" dirty="0"/>
              <a:t>” – wynajdywanie pytań, których tekst nie stawia wprost, ale do nich prowokuje, można je postawić, poszerzają interpretację, pozwalają na przywołanie szerokich kontekstów. </a:t>
            </a:r>
          </a:p>
          <a:p>
            <a:endParaRPr lang="pl-PL" b="0" dirty="0"/>
          </a:p>
          <a:p>
            <a:endParaRPr lang="pl-PL" b="0" dirty="0" smtClean="0"/>
          </a:p>
          <a:p>
            <a:endParaRPr lang="pl-PL" b="0" dirty="0"/>
          </a:p>
          <a:p>
            <a:r>
              <a:rPr lang="pl-PL" b="0" dirty="0" smtClean="0"/>
              <a:t>Źródło</a:t>
            </a:r>
            <a:r>
              <a:rPr lang="pl-PL" b="0" dirty="0"/>
              <a:t>: Anna Burzyńska, Michał Paweł Markowski, </a:t>
            </a:r>
            <a:r>
              <a:rPr lang="pl-PL" b="0" i="1" dirty="0"/>
              <a:t>Teorie literatury XX wieku, </a:t>
            </a:r>
            <a:r>
              <a:rPr lang="pl-PL" b="0" dirty="0"/>
              <a:t>Kraków 2007, s. 15-41.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99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 smtClean="0"/>
              <a:t>Teorie  </a:t>
            </a:r>
            <a:r>
              <a:rPr lang="pl-PL" dirty="0" smtClean="0"/>
              <a:t>w epistemologii historycznej </a:t>
            </a:r>
            <a:endParaRPr lang="pl-PL" dirty="0" smtClean="0"/>
          </a:p>
          <a:p>
            <a:r>
              <a:rPr lang="pl-PL" sz="2200" dirty="0"/>
              <a:t>Przełom antypozytywistyczny </a:t>
            </a:r>
            <a:endParaRPr lang="pl-PL" sz="2200" dirty="0" smtClean="0"/>
          </a:p>
          <a:p>
            <a:pPr marL="0" indent="0">
              <a:buNone/>
            </a:pPr>
            <a:endParaRPr lang="pl-PL" sz="2200" b="0" dirty="0"/>
          </a:p>
          <a:p>
            <a:pPr marL="0" indent="0">
              <a:spcBef>
                <a:spcPts val="0"/>
              </a:spcBef>
              <a:buNone/>
            </a:pPr>
            <a:r>
              <a:rPr lang="pl-PL" sz="900" b="0" dirty="0"/>
              <a:t>• </a:t>
            </a:r>
            <a:r>
              <a:rPr lang="pl-PL" sz="1300" b="0" dirty="0"/>
              <a:t>XIX/XX w. zerwanie z prymatem nauk przyrodniczych, </a:t>
            </a:r>
            <a:r>
              <a:rPr lang="pl-PL" sz="1300" b="0" dirty="0" err="1"/>
              <a:t>antygenetyzm</a:t>
            </a:r>
            <a:r>
              <a:rPr lang="pl-PL" sz="1300" b="0" dirty="0"/>
              <a:t>, antypsychologizm. </a:t>
            </a:r>
            <a:endParaRPr lang="pl-PL" sz="1300" b="0" dirty="0" smtClean="0"/>
          </a:p>
          <a:p>
            <a:pPr marL="0" indent="0">
              <a:spcBef>
                <a:spcPts val="0"/>
              </a:spcBef>
              <a:buNone/>
            </a:pPr>
            <a:endParaRPr lang="pl-PL" sz="1300" b="0" dirty="0"/>
          </a:p>
          <a:p>
            <a:pPr marL="0" indent="0">
              <a:spcBef>
                <a:spcPts val="0"/>
              </a:spcBef>
              <a:buNone/>
            </a:pPr>
            <a:r>
              <a:rPr lang="pl-PL" sz="1300" b="0" dirty="0"/>
              <a:t>• Wilhelm Dilthey promotorem przełomu: nauki humanistyczne mają swój przedmiot, potrzebują metod innych niż przyrodnicze, ponieważ wymagają nastawienia na sens, wartość. </a:t>
            </a:r>
            <a:endParaRPr lang="pl-PL" sz="1300" b="0" dirty="0" smtClean="0"/>
          </a:p>
          <a:p>
            <a:pPr marL="0" indent="0">
              <a:spcBef>
                <a:spcPts val="0"/>
              </a:spcBef>
              <a:buNone/>
            </a:pPr>
            <a:endParaRPr lang="pl-PL" sz="1300" b="0" dirty="0"/>
          </a:p>
          <a:p>
            <a:r>
              <a:rPr lang="pl-PL" sz="2400" dirty="0" smtClean="0"/>
              <a:t>Formalizm </a:t>
            </a:r>
            <a:r>
              <a:rPr lang="pl-PL" sz="2400" dirty="0"/>
              <a:t>rosyjski </a:t>
            </a:r>
            <a:endParaRPr lang="pl-PL" sz="2400" dirty="0" smtClean="0"/>
          </a:p>
          <a:p>
            <a:r>
              <a:rPr lang="pl-PL" sz="2400" dirty="0"/>
              <a:t>Strukturalizm </a:t>
            </a:r>
            <a:endParaRPr lang="pl-PL" sz="2400" b="0" dirty="0"/>
          </a:p>
          <a:p>
            <a:r>
              <a:rPr lang="pl-PL" sz="2400" dirty="0" err="1"/>
              <a:t>Poststrukturalizm</a:t>
            </a:r>
            <a:r>
              <a:rPr lang="pl-PL" sz="2400" dirty="0"/>
              <a:t> </a:t>
            </a:r>
            <a:endParaRPr lang="pl-PL" sz="2400" b="0" dirty="0"/>
          </a:p>
          <a:p>
            <a:r>
              <a:rPr lang="pl-PL" sz="2400" dirty="0" smtClean="0"/>
              <a:t>Semiotyka </a:t>
            </a:r>
            <a:endParaRPr lang="pl-PL" sz="2400" b="0" dirty="0"/>
          </a:p>
          <a:p>
            <a:r>
              <a:rPr lang="pl-PL" sz="2400" dirty="0"/>
              <a:t>Hermeneutyka </a:t>
            </a:r>
            <a:endParaRPr lang="pl-PL" sz="2400" b="0" dirty="0"/>
          </a:p>
          <a:p>
            <a:r>
              <a:rPr lang="pl-PL" sz="2400" dirty="0"/>
              <a:t>Interpretacja: krytyka tematyczna </a:t>
            </a:r>
            <a:endParaRPr lang="pl-PL" sz="2400" dirty="0" smtClean="0"/>
          </a:p>
          <a:p>
            <a:r>
              <a:rPr lang="pl-PL" sz="2400" dirty="0"/>
              <a:t>Polska szkoła komunikacji literackiej </a:t>
            </a:r>
            <a:r>
              <a:rPr lang="pl-PL" sz="2400" b="0" dirty="0" smtClean="0"/>
              <a:t> </a:t>
            </a:r>
            <a:endParaRPr lang="pl-PL" sz="2400" b="0" dirty="0"/>
          </a:p>
          <a:p>
            <a:r>
              <a:rPr lang="pl-PL" sz="2400" dirty="0" err="1"/>
              <a:t>Dekonstrukcjonizm</a:t>
            </a:r>
            <a:r>
              <a:rPr lang="pl-PL" sz="2400" dirty="0"/>
              <a:t> </a:t>
            </a:r>
            <a:endParaRPr lang="pl-PL" sz="2400" dirty="0" smtClean="0"/>
          </a:p>
          <a:p>
            <a:r>
              <a:rPr lang="pl-PL" sz="2400" dirty="0" err="1"/>
              <a:t>Intertekstualność</a:t>
            </a:r>
            <a:r>
              <a:rPr lang="pl-PL" sz="2400" dirty="0"/>
              <a:t> </a:t>
            </a:r>
          </a:p>
          <a:p>
            <a:pPr>
              <a:buFont typeface="Arial" charset="0"/>
              <a:buChar char="•"/>
            </a:pPr>
            <a:r>
              <a:rPr lang="pl-PL" sz="2400" dirty="0" smtClean="0"/>
              <a:t>Postmodernizm </a:t>
            </a:r>
          </a:p>
          <a:p>
            <a:r>
              <a:rPr lang="pl-PL" sz="2400" dirty="0"/>
              <a:t>Kulturowa teoria literatury </a:t>
            </a:r>
            <a:r>
              <a:rPr lang="pl-PL" sz="2400" b="0" dirty="0"/>
              <a:t>(</a:t>
            </a:r>
            <a:r>
              <a:rPr lang="pl-PL" sz="2400" b="0" dirty="0" err="1"/>
              <a:t>Cultural</a:t>
            </a:r>
            <a:r>
              <a:rPr lang="pl-PL" sz="2400" b="0" dirty="0"/>
              <a:t> </a:t>
            </a:r>
            <a:r>
              <a:rPr lang="pl-PL" sz="2400" b="0" dirty="0" err="1"/>
              <a:t>Criticism</a:t>
            </a:r>
            <a:r>
              <a:rPr lang="pl-PL" sz="2400" b="0" dirty="0"/>
              <a:t>, nowy historycyzm) </a:t>
            </a:r>
            <a:endParaRPr lang="pl-PL" sz="2400" b="0" dirty="0" smtClean="0"/>
          </a:p>
          <a:p>
            <a:pPr>
              <a:buFont typeface="Arial" charset="0"/>
              <a:buChar char="•"/>
            </a:pPr>
            <a:r>
              <a:rPr lang="pl-PL" sz="2400" dirty="0" smtClean="0"/>
              <a:t>Zwrot </a:t>
            </a:r>
            <a:r>
              <a:rPr lang="pl-PL" sz="2400" dirty="0"/>
              <a:t>antropologiczny </a:t>
            </a:r>
          </a:p>
          <a:p>
            <a:pPr>
              <a:buFont typeface="Arial" charset="0"/>
              <a:buChar char="•"/>
            </a:pPr>
            <a:r>
              <a:rPr lang="pl-PL" sz="2400" dirty="0" err="1" smtClean="0"/>
              <a:t>Worldly</a:t>
            </a:r>
            <a:r>
              <a:rPr lang="pl-PL" sz="2400" dirty="0" smtClean="0"/>
              <a:t> </a:t>
            </a:r>
            <a:r>
              <a:rPr lang="pl-PL" sz="2400" dirty="0" err="1"/>
              <a:t>text</a:t>
            </a:r>
            <a:r>
              <a:rPr lang="pl-PL" sz="2400" dirty="0"/>
              <a:t> (Tekst zanurzony w świecie) </a:t>
            </a:r>
            <a:endParaRPr lang="pl-PL" sz="2400" dirty="0" smtClean="0"/>
          </a:p>
          <a:p>
            <a:pPr marL="0" indent="0"/>
            <a:r>
              <a:rPr lang="pl-PL" sz="2400" dirty="0" smtClean="0"/>
              <a:t>    Fenomenologia </a:t>
            </a:r>
            <a:endParaRPr lang="pl-PL" sz="2400" dirty="0" smtClean="0"/>
          </a:p>
          <a:p>
            <a:pPr marL="0" indent="0"/>
            <a:r>
              <a:rPr lang="pl-PL" sz="2400" dirty="0" smtClean="0"/>
              <a:t>    Krytyka </a:t>
            </a:r>
            <a:r>
              <a:rPr lang="pl-PL" sz="2400" dirty="0"/>
              <a:t>psychoanalityczna </a:t>
            </a:r>
            <a:endParaRPr lang="pl-PL" sz="2400" dirty="0" smtClean="0"/>
          </a:p>
          <a:p>
            <a:pPr marL="0" indent="0"/>
            <a:r>
              <a:rPr lang="pl-PL" sz="2400" dirty="0" smtClean="0"/>
              <a:t>    Feminizm </a:t>
            </a:r>
            <a:endParaRPr lang="pl-PL" sz="2400" dirty="0" smtClean="0"/>
          </a:p>
          <a:p>
            <a:pPr marL="0" indent="0"/>
            <a:r>
              <a:rPr lang="pl-PL" sz="2400" dirty="0" smtClean="0"/>
              <a:t>    </a:t>
            </a:r>
            <a:r>
              <a:rPr lang="pl-PL" sz="2400" dirty="0" err="1" smtClean="0"/>
              <a:t>Postkolonializm</a:t>
            </a:r>
            <a:r>
              <a:rPr lang="pl-PL" sz="2400" dirty="0" smtClean="0"/>
              <a:t> </a:t>
            </a:r>
            <a:endParaRPr lang="pl-PL" sz="2400" dirty="0" smtClean="0"/>
          </a:p>
        </p:txBody>
      </p:sp>
    </p:spTree>
    <p:extLst>
      <p:ext uri="{BB962C8B-B14F-4D97-AF65-F5344CB8AC3E}">
        <p14:creationId xmlns:p14="http://schemas.microsoft.com/office/powerpoint/2010/main" val="321342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44624"/>
            <a:ext cx="9144000" cy="67687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 smtClean="0"/>
              <a:t>Teorie literatury  </a:t>
            </a:r>
            <a:endParaRPr lang="pl-PL" b="0" dirty="0"/>
          </a:p>
          <a:p>
            <a:pPr marL="0" indent="0">
              <a:buNone/>
            </a:pPr>
            <a:endParaRPr lang="pl-PL" b="0" dirty="0" smtClean="0"/>
          </a:p>
          <a:p>
            <a:pPr marL="0" indent="0">
              <a:buNone/>
            </a:pPr>
            <a:r>
              <a:rPr lang="pl-PL" b="0" dirty="0" smtClean="0"/>
              <a:t>Teoria </a:t>
            </a:r>
            <a:r>
              <a:rPr lang="pl-PL" b="0" dirty="0"/>
              <a:t>literatury już w nazwie zakłada </a:t>
            </a:r>
            <a:r>
              <a:rPr lang="pl-PL" u="sng" dirty="0"/>
              <a:t>oglądanie </a:t>
            </a:r>
            <a:r>
              <a:rPr lang="pl-PL" b="0" dirty="0"/>
              <a:t>literatury (</a:t>
            </a:r>
            <a:r>
              <a:rPr lang="pl-PL" b="0" i="1" dirty="0" err="1"/>
              <a:t>theorien</a:t>
            </a:r>
            <a:r>
              <a:rPr lang="pl-PL" b="0" i="1" dirty="0"/>
              <a:t> </a:t>
            </a:r>
            <a:r>
              <a:rPr lang="pl-PL" b="0" dirty="0"/>
              <a:t>(gr.) – „patrzeć na coś” – w znaczeniu „oglądać”, „badać”). Teoria literatury jest rodzajem wiedzy „tłumaczącej” to, czym jest literatura i wszystkie działania z nią związane, a zatem pisanie, analizowanie, interpretowanie, badanie i czytanie. </a:t>
            </a:r>
          </a:p>
          <a:p>
            <a:r>
              <a:rPr lang="pl-PL" u="sng" dirty="0">
                <a:solidFill>
                  <a:srgbClr val="00B050"/>
                </a:solidFill>
              </a:rPr>
              <a:t>W XX wieku wykształciły się dwie główne postawy </a:t>
            </a:r>
            <a:r>
              <a:rPr lang="pl-PL" u="sng" dirty="0" smtClean="0">
                <a:solidFill>
                  <a:srgbClr val="00B050"/>
                </a:solidFill>
              </a:rPr>
              <a:t>teoretyczne: </a:t>
            </a:r>
            <a:endParaRPr lang="pl-PL" u="sng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b="0" i="1" dirty="0"/>
              <a:t>– </a:t>
            </a:r>
            <a:r>
              <a:rPr lang="pl-PL" dirty="0">
                <a:solidFill>
                  <a:srgbClr val="FF0000"/>
                </a:solidFill>
              </a:rPr>
              <a:t>Nurt interpretacyjno-hermeneutyczny</a:t>
            </a:r>
            <a:r>
              <a:rPr lang="pl-PL" b="0" dirty="0"/>
              <a:t>, nastawiony na pogłębianie </a:t>
            </a:r>
            <a:r>
              <a:rPr lang="pl-PL" b="0" dirty="0" smtClean="0"/>
              <a:t>rozumienia, </a:t>
            </a:r>
            <a:r>
              <a:rPr lang="pl-PL" b="0" dirty="0"/>
              <a:t>otwarty na nowe języki interpretacji, na nowe konteksty, pomnażanie bogactwa znaczeń, odniesień i użyć. </a:t>
            </a:r>
            <a:r>
              <a:rPr lang="pl-PL" sz="1100" b="0" dirty="0"/>
              <a:t>Burzyńska i Markowski zaliczają do tego nurtu teorie formalistów, poetyki strukturalne (np. </a:t>
            </a:r>
            <a:r>
              <a:rPr lang="pl-PL" sz="1100" b="0" dirty="0" err="1"/>
              <a:t>Mukařowskiego</a:t>
            </a:r>
            <a:r>
              <a:rPr lang="pl-PL" sz="1100" b="0" dirty="0"/>
              <a:t>, Jakobsona, </a:t>
            </a:r>
            <a:r>
              <a:rPr lang="pl-PL" sz="1100" b="0" dirty="0" err="1"/>
              <a:t>Todorowa</a:t>
            </a:r>
            <a:r>
              <a:rPr lang="pl-PL" sz="1100" b="0" dirty="0"/>
              <a:t>, </a:t>
            </a:r>
            <a:r>
              <a:rPr lang="pl-PL" sz="1100" b="0" dirty="0" err="1"/>
              <a:t>Genette’a</a:t>
            </a:r>
            <a:r>
              <a:rPr lang="pl-PL" sz="1100" b="0" dirty="0"/>
              <a:t>, </a:t>
            </a:r>
            <a:r>
              <a:rPr lang="pl-PL" sz="1100" b="0" dirty="0" err="1"/>
              <a:t>Riffaterre’a</a:t>
            </a:r>
            <a:r>
              <a:rPr lang="pl-PL" sz="1100" b="0" dirty="0"/>
              <a:t>), poetyki generatywne (np. </a:t>
            </a:r>
            <a:r>
              <a:rPr lang="pl-PL" sz="1100" b="0" dirty="0" err="1"/>
              <a:t>narratologię</a:t>
            </a:r>
            <a:r>
              <a:rPr lang="pl-PL" sz="1100" b="0" dirty="0"/>
              <a:t>), poetyki odbioru, semiologię strukturalną (koncepcje szkoły </a:t>
            </a:r>
            <a:r>
              <a:rPr lang="pl-PL" sz="1100" b="0" dirty="0" err="1"/>
              <a:t>tartuskiej</a:t>
            </a:r>
            <a:r>
              <a:rPr lang="pl-PL" sz="1100" b="0" dirty="0"/>
              <a:t>, semiologię Eco, wczesne teorie </a:t>
            </a:r>
            <a:r>
              <a:rPr lang="pl-PL" sz="1100" b="0" dirty="0" err="1"/>
              <a:t>Barthes’a</a:t>
            </a:r>
            <a:r>
              <a:rPr lang="pl-PL" sz="1100" b="0" dirty="0"/>
              <a:t>). </a:t>
            </a:r>
          </a:p>
          <a:p>
            <a:pPr marL="0" indent="0">
              <a:buNone/>
            </a:pPr>
            <a:r>
              <a:rPr lang="pl-PL" b="0" i="1" dirty="0"/>
              <a:t>– </a:t>
            </a:r>
            <a:r>
              <a:rPr lang="pl-PL" dirty="0">
                <a:solidFill>
                  <a:srgbClr val="FF0000"/>
                </a:solidFill>
              </a:rPr>
              <a:t>Nurt analityczno-naukowy</a:t>
            </a:r>
            <a:r>
              <a:rPr lang="pl-PL" b="0" dirty="0"/>
              <a:t>, nastawiony na tworzenie naukowych fundamentów </a:t>
            </a:r>
            <a:r>
              <a:rPr lang="pl-PL" b="0" dirty="0" smtClean="0"/>
              <a:t>nauki, </a:t>
            </a:r>
            <a:r>
              <a:rPr lang="pl-PL" b="0" dirty="0"/>
              <a:t>tworzenie języka opisu, otwierającego pole badawcze. </a:t>
            </a:r>
            <a:r>
              <a:rPr lang="pl-PL" sz="1100" b="0" dirty="0"/>
              <a:t>Burzyńska i Markowski zaliczają do tego nurtu fenomenologię, psychoanalizę literacką, teorie interpretacji i hermeneutyki literackiej, dekonstrukcję i </a:t>
            </a:r>
            <a:r>
              <a:rPr lang="pl-PL" sz="1100" b="0" dirty="0" err="1"/>
              <a:t>dekonstrukcjonizm</a:t>
            </a:r>
            <a:r>
              <a:rPr lang="pl-PL" sz="1100" b="0" dirty="0"/>
              <a:t>, krytykę feministyczną, etniczną i postkolonialną, krytykę </a:t>
            </a:r>
            <a:r>
              <a:rPr lang="pl-PL" sz="1100" b="0" dirty="0" err="1"/>
              <a:t>genderową</a:t>
            </a:r>
            <a:r>
              <a:rPr lang="pl-PL" sz="1100" b="0" dirty="0"/>
              <a:t> i </a:t>
            </a:r>
            <a:r>
              <a:rPr lang="pl-PL" sz="1100" b="0" dirty="0" err="1"/>
              <a:t>queerową</a:t>
            </a:r>
            <a:r>
              <a:rPr lang="pl-PL" sz="1100" b="0" dirty="0"/>
              <a:t>, badania kulturowe. </a:t>
            </a:r>
          </a:p>
          <a:p>
            <a:r>
              <a:rPr lang="pl-PL" u="sng" dirty="0">
                <a:solidFill>
                  <a:srgbClr val="00B050"/>
                </a:solidFill>
              </a:rPr>
              <a:t>Na ukształtowanie się współczesnych teorii literatury wpływ miały dwa wielkie przełomy: </a:t>
            </a:r>
          </a:p>
          <a:p>
            <a:pPr marL="0" indent="0">
              <a:buNone/>
            </a:pPr>
            <a:r>
              <a:rPr lang="pl-PL" b="0" i="1" dirty="0"/>
              <a:t>– </a:t>
            </a:r>
            <a:r>
              <a:rPr lang="pl-PL" dirty="0">
                <a:solidFill>
                  <a:srgbClr val="FF0000"/>
                </a:solidFill>
              </a:rPr>
              <a:t>przełom </a:t>
            </a:r>
            <a:r>
              <a:rPr lang="pl-PL" dirty="0" err="1">
                <a:solidFill>
                  <a:srgbClr val="FF0000"/>
                </a:solidFill>
              </a:rPr>
              <a:t>antypozytywisytyczny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b="0" dirty="0" smtClean="0"/>
              <a:t>– naukowa autonomia (pluralizm metodologiczny), </a:t>
            </a:r>
            <a:r>
              <a:rPr lang="pl-PL" b="0" dirty="0"/>
              <a:t>zainteresowanie językiem </a:t>
            </a:r>
            <a:r>
              <a:rPr lang="pl-PL" b="0" dirty="0" smtClean="0"/>
              <a:t>dzieła (</a:t>
            </a:r>
            <a:r>
              <a:rPr lang="pl-PL" b="0" dirty="0" err="1" smtClean="0"/>
              <a:t>linguistic</a:t>
            </a:r>
            <a:r>
              <a:rPr lang="pl-PL" b="0" dirty="0" smtClean="0"/>
              <a:t> </a:t>
            </a:r>
            <a:r>
              <a:rPr lang="pl-PL" b="0" dirty="0" err="1" smtClean="0"/>
              <a:t>turn</a:t>
            </a:r>
            <a:r>
              <a:rPr lang="pl-PL" b="0" dirty="0" smtClean="0"/>
              <a:t> </a:t>
            </a:r>
            <a:r>
              <a:rPr lang="pl-PL" b="0" dirty="0" smtClean="0">
                <a:sym typeface="Wingdings" panose="05000000000000000000" pitchFamily="2" charset="2"/>
              </a:rPr>
              <a:t> </a:t>
            </a:r>
            <a:r>
              <a:rPr lang="pl-PL" b="0" dirty="0" err="1" smtClean="0"/>
              <a:t>narratywizm</a:t>
            </a:r>
            <a:r>
              <a:rPr lang="pl-PL" b="0" dirty="0" smtClean="0"/>
              <a:t>), </a:t>
            </a:r>
            <a:r>
              <a:rPr lang="pl-PL" b="0" dirty="0"/>
              <a:t>nowe teorie lingwistyczne w interpretacji; </a:t>
            </a:r>
          </a:p>
          <a:p>
            <a:pPr marL="0" indent="0">
              <a:buNone/>
            </a:pPr>
            <a:r>
              <a:rPr lang="pl-PL" b="0" i="1" dirty="0"/>
              <a:t>– </a:t>
            </a:r>
            <a:r>
              <a:rPr lang="pl-PL" dirty="0">
                <a:solidFill>
                  <a:srgbClr val="FF0000"/>
                </a:solidFill>
              </a:rPr>
              <a:t>przełom </a:t>
            </a:r>
            <a:r>
              <a:rPr lang="pl-PL" dirty="0" err="1">
                <a:solidFill>
                  <a:srgbClr val="FF0000"/>
                </a:solidFill>
              </a:rPr>
              <a:t>poststrukturalistyczny</a:t>
            </a: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b="0" dirty="0"/>
              <a:t>– powstanie podejścia pragmatystycznego, </a:t>
            </a:r>
            <a:r>
              <a:rPr lang="pl-PL" b="0" dirty="0" err="1"/>
              <a:t>narratywistycznego</a:t>
            </a:r>
            <a:r>
              <a:rPr lang="pl-PL" b="0" dirty="0"/>
              <a:t>, elementy </a:t>
            </a:r>
            <a:r>
              <a:rPr lang="pl-PL" b="0" dirty="0" smtClean="0"/>
              <a:t>etyczno-polityczne </a:t>
            </a:r>
            <a:r>
              <a:rPr lang="pl-PL" b="0" dirty="0"/>
              <a:t>jako podstawa zwrotu kulturowego i położenie nacisku na rozwój </a:t>
            </a:r>
            <a:r>
              <a:rPr lang="pl-PL" b="0" dirty="0" smtClean="0"/>
              <a:t>interpretacji</a:t>
            </a:r>
            <a:r>
              <a:rPr lang="pl-PL" b="0" dirty="0"/>
              <a:t> </a:t>
            </a:r>
            <a:r>
              <a:rPr lang="pl-PL" b="0" dirty="0" smtClean="0">
                <a:sym typeface="Wingdings" panose="05000000000000000000" pitchFamily="2" charset="2"/>
              </a:rPr>
              <a:t> teorie dyskursu </a:t>
            </a:r>
            <a:r>
              <a:rPr lang="pl-PL" b="0" dirty="0" smtClean="0"/>
              <a:t> </a:t>
            </a:r>
          </a:p>
          <a:p>
            <a:endParaRPr lang="pl-PL" b="0" dirty="0"/>
          </a:p>
          <a:p>
            <a:endParaRPr lang="pl-PL" b="0" dirty="0" smtClean="0"/>
          </a:p>
          <a:p>
            <a:r>
              <a:rPr lang="pl-PL" dirty="0"/>
              <a:t>file:///G:/TEORIE_LITERATURY.pdf</a:t>
            </a:r>
          </a:p>
        </p:txBody>
      </p:sp>
    </p:spTree>
    <p:extLst>
      <p:ext uri="{BB962C8B-B14F-4D97-AF65-F5344CB8AC3E}">
        <p14:creationId xmlns:p14="http://schemas.microsoft.com/office/powerpoint/2010/main" val="223717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44624"/>
            <a:ext cx="9144000" cy="6813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1400" dirty="0" smtClean="0"/>
              <a:t>Zwroty, przełomy, nurty, orientacje</a:t>
            </a:r>
          </a:p>
          <a:p>
            <a:r>
              <a:rPr lang="pl-PL" sz="2200" dirty="0"/>
              <a:t>D</a:t>
            </a:r>
            <a:r>
              <a:rPr lang="pl-PL" sz="2200" dirty="0" smtClean="0"/>
              <a:t>wa </a:t>
            </a:r>
            <a:r>
              <a:rPr lang="pl-PL" sz="2200" dirty="0"/>
              <a:t>przełomy: </a:t>
            </a:r>
            <a:r>
              <a:rPr lang="pl-PL" sz="2200" dirty="0">
                <a:solidFill>
                  <a:srgbClr val="00B050"/>
                </a:solidFill>
              </a:rPr>
              <a:t>przełom  antypozytywistyczny </a:t>
            </a:r>
            <a:r>
              <a:rPr lang="pl-PL" sz="2200" dirty="0"/>
              <a:t>oraz  </a:t>
            </a:r>
            <a:r>
              <a:rPr lang="pl-PL" sz="2200" dirty="0" err="1">
                <a:solidFill>
                  <a:srgbClr val="FF6600"/>
                </a:solidFill>
              </a:rPr>
              <a:t>poststrukturalistyczny</a:t>
            </a:r>
            <a:r>
              <a:rPr lang="pl-PL" sz="2200" dirty="0"/>
              <a:t> 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sz="1300" b="0" dirty="0"/>
              <a:t>Ten </a:t>
            </a:r>
            <a:r>
              <a:rPr lang="pl-PL" sz="1300" b="0" dirty="0" smtClean="0"/>
              <a:t>pierwszy  przyniósł </a:t>
            </a:r>
            <a:r>
              <a:rPr lang="pl-PL" sz="1300" b="0" dirty="0"/>
              <a:t>teorii naukową autonomię i skierował jej zainteresowania w stronę języka dzieła literackiego i reguł tworzenia wypowiedzi literackiej. Drugi natomiast (zwany też czasem „przełomem antypozytywistycznym lat sześćdziesiątych”) autonomię tę podważył i w centrum zagadnień postawił tekst literacki oraz procesy swobodnego wytwarzania sensu. </a:t>
            </a:r>
            <a:r>
              <a:rPr lang="pl-PL" sz="1300" b="0" dirty="0" smtClean="0"/>
              <a:t>==</a:t>
            </a:r>
            <a:r>
              <a:rPr lang="pl-PL" sz="1300" b="0" dirty="0" smtClean="0">
                <a:sym typeface="Wingdings" panose="05000000000000000000" pitchFamily="2" charset="2"/>
              </a:rPr>
              <a:t> = = </a:t>
            </a:r>
            <a:endParaRPr lang="pl-PL" sz="1300" b="0" dirty="0" smtClean="0"/>
          </a:p>
          <a:p>
            <a:r>
              <a:rPr lang="pl-PL" sz="2200" dirty="0" smtClean="0"/>
              <a:t>Najważniejsze </a:t>
            </a:r>
            <a:r>
              <a:rPr lang="pl-PL" sz="2200" dirty="0"/>
              <a:t>tendencje w refleksji teoretycznoliterackiej określiły także kolejne zwroty teorii: </a:t>
            </a:r>
            <a:endParaRPr lang="pl-PL" sz="2200" dirty="0" smtClean="0"/>
          </a:p>
          <a:p>
            <a:pPr>
              <a:buFontTx/>
              <a:buChar char="-"/>
            </a:pPr>
            <a:r>
              <a:rPr lang="pl-PL" sz="1200" dirty="0" smtClean="0">
                <a:solidFill>
                  <a:srgbClr val="00B050"/>
                </a:solidFill>
              </a:rPr>
              <a:t>zwrot </a:t>
            </a:r>
            <a:r>
              <a:rPr lang="pl-PL" sz="1200" dirty="0">
                <a:solidFill>
                  <a:srgbClr val="00B050"/>
                </a:solidFill>
              </a:rPr>
              <a:t>lingwistyczny </a:t>
            </a:r>
            <a:r>
              <a:rPr lang="pl-PL" sz="1200" dirty="0"/>
              <a:t>(po przełomie antypozytywistycznym</a:t>
            </a:r>
            <a:r>
              <a:rPr lang="pl-PL" sz="1200" dirty="0" smtClean="0"/>
              <a:t>)</a:t>
            </a:r>
          </a:p>
          <a:p>
            <a:pPr>
              <a:buFontTx/>
              <a:buChar char="-"/>
            </a:pPr>
            <a:r>
              <a:rPr lang="pl-PL" sz="1200" dirty="0">
                <a:solidFill>
                  <a:srgbClr val="FF6600"/>
                </a:solidFill>
              </a:rPr>
              <a:t>zwrot pragmatystyczny, zwrot etyczno-polityczny, zwrot </a:t>
            </a:r>
            <a:r>
              <a:rPr lang="pl-PL" sz="1200" dirty="0" err="1">
                <a:solidFill>
                  <a:srgbClr val="FF6600"/>
                </a:solidFill>
              </a:rPr>
              <a:t>narratywistyczny</a:t>
            </a:r>
            <a:r>
              <a:rPr lang="pl-PL" sz="1200" dirty="0">
                <a:solidFill>
                  <a:srgbClr val="FF6600"/>
                </a:solidFill>
              </a:rPr>
              <a:t> i zwrot </a:t>
            </a:r>
            <a:r>
              <a:rPr lang="pl-PL" sz="1200" dirty="0" smtClean="0">
                <a:solidFill>
                  <a:srgbClr val="FF6600"/>
                </a:solidFill>
              </a:rPr>
              <a:t>kulturowy  oraz  zwrot interpretacyjny </a:t>
            </a:r>
            <a:r>
              <a:rPr lang="pl-PL" sz="1200" dirty="0" smtClean="0"/>
              <a:t>(po </a:t>
            </a:r>
            <a:r>
              <a:rPr lang="pl-PL" sz="1200" dirty="0"/>
              <a:t>przełomie </a:t>
            </a:r>
            <a:r>
              <a:rPr lang="pl-PL" sz="1200" dirty="0" err="1"/>
              <a:t>poststrukturalistycznym</a:t>
            </a:r>
            <a:r>
              <a:rPr lang="pl-PL" sz="1200" dirty="0" smtClean="0"/>
              <a:t>)</a:t>
            </a:r>
          </a:p>
          <a:p>
            <a:pPr marL="0" indent="0">
              <a:buNone/>
            </a:pPr>
            <a:endParaRPr lang="pl-PL" sz="1200" dirty="0" smtClean="0"/>
          </a:p>
          <a:p>
            <a:pPr algn="just"/>
            <a:r>
              <a:rPr lang="pl-PL" sz="2000" b="0" dirty="0" smtClean="0">
                <a:solidFill>
                  <a:srgbClr val="FF6600"/>
                </a:solidFill>
              </a:rPr>
              <a:t>Przełom </a:t>
            </a:r>
            <a:r>
              <a:rPr lang="pl-PL" sz="2000" b="0" dirty="0" err="1">
                <a:solidFill>
                  <a:srgbClr val="FF6600"/>
                </a:solidFill>
              </a:rPr>
              <a:t>poststrukturalistyczny</a:t>
            </a:r>
            <a:r>
              <a:rPr lang="pl-PL" sz="2000" b="0" dirty="0">
                <a:solidFill>
                  <a:srgbClr val="FF6600"/>
                </a:solidFill>
              </a:rPr>
              <a:t> </a:t>
            </a:r>
            <a:r>
              <a:rPr lang="pl-PL" sz="1100" b="0" dirty="0">
                <a:solidFill>
                  <a:srgbClr val="FF6600"/>
                </a:solidFill>
              </a:rPr>
              <a:t>w swojej pierwszej („negatywnej”) fazie (1966- 1985) </a:t>
            </a:r>
            <a:r>
              <a:rPr lang="pl-PL" sz="1100" b="0" dirty="0" smtClean="0">
                <a:solidFill>
                  <a:srgbClr val="FF6600"/>
                </a:solidFill>
              </a:rPr>
              <a:t>przyniósł </a:t>
            </a:r>
            <a:r>
              <a:rPr lang="pl-PL" sz="1100" b="0" dirty="0">
                <a:solidFill>
                  <a:srgbClr val="FF6600"/>
                </a:solidFill>
              </a:rPr>
              <a:t> </a:t>
            </a:r>
            <a:r>
              <a:rPr lang="pl-PL" sz="1100" b="0" dirty="0" smtClean="0">
                <a:solidFill>
                  <a:srgbClr val="FF6600"/>
                </a:solidFill>
              </a:rPr>
              <a:t>typ </a:t>
            </a:r>
            <a:r>
              <a:rPr lang="pl-PL" sz="1100" b="0" dirty="0">
                <a:solidFill>
                  <a:srgbClr val="FF6600"/>
                </a:solidFill>
              </a:rPr>
              <a:t>refleksji teoretycznej, </a:t>
            </a:r>
            <a:r>
              <a:rPr lang="pl-PL" sz="1100" b="0" dirty="0" smtClean="0">
                <a:solidFill>
                  <a:srgbClr val="FF6600"/>
                </a:solidFill>
              </a:rPr>
              <a:t>którą </a:t>
            </a:r>
            <a:r>
              <a:rPr lang="pl-PL" sz="1100" b="0" dirty="0">
                <a:solidFill>
                  <a:srgbClr val="FF6600"/>
                </a:solidFill>
              </a:rPr>
              <a:t>obecnie określamy mianem ponowoczesnej</a:t>
            </a:r>
            <a:r>
              <a:rPr lang="pl-PL" sz="1100" b="0" dirty="0"/>
              <a:t>, podkreślając także w ten sposób jej </a:t>
            </a:r>
            <a:r>
              <a:rPr lang="pl-PL" sz="1100" b="0" dirty="0">
                <a:solidFill>
                  <a:srgbClr val="7030A0"/>
                </a:solidFill>
              </a:rPr>
              <a:t>silne związki z filozofią ponowoczesną (pojmowaną </a:t>
            </a:r>
            <a:r>
              <a:rPr lang="pl-PL" sz="1100" b="0" dirty="0" smtClean="0">
                <a:solidFill>
                  <a:srgbClr val="7030A0"/>
                </a:solidFill>
              </a:rPr>
              <a:t>jako </a:t>
            </a:r>
            <a:r>
              <a:rPr lang="pl-PL" sz="1100" b="0" dirty="0">
                <a:solidFill>
                  <a:srgbClr val="7030A0"/>
                </a:solidFill>
              </a:rPr>
              <a:t>krytyka zachodniej tradycji metafizycznej i światopoglądu oświeceniowego</a:t>
            </a:r>
            <a:r>
              <a:rPr lang="pl-PL" sz="1100" b="0" dirty="0"/>
              <a:t>, tworzących fundamenty nowoczesnego modelu wiedzy). Teoria ponowoczesną (zwana też czasami </a:t>
            </a:r>
            <a:r>
              <a:rPr lang="pl-PL" sz="1100" b="0" dirty="0">
                <a:solidFill>
                  <a:srgbClr val="FF6600"/>
                </a:solidFill>
              </a:rPr>
              <a:t>„</a:t>
            </a:r>
            <a:r>
              <a:rPr lang="pl-PL" sz="1100" b="0" dirty="0" err="1" smtClean="0">
                <a:solidFill>
                  <a:srgbClr val="FF6600"/>
                </a:solidFill>
              </a:rPr>
              <a:t>postteorią</a:t>
            </a:r>
            <a:r>
              <a:rPr lang="pl-PL" sz="1100" b="0" dirty="0" smtClean="0">
                <a:solidFill>
                  <a:srgbClr val="FF6600"/>
                </a:solidFill>
              </a:rPr>
              <a:t>” </a:t>
            </a:r>
            <a:r>
              <a:rPr lang="pl-PL" sz="1100" b="0" dirty="0" smtClean="0"/>
              <a:t>(zgodnie </a:t>
            </a:r>
            <a:r>
              <a:rPr lang="pl-PL" sz="1100" b="0" dirty="0"/>
              <a:t>z naturą wszystkich „</a:t>
            </a:r>
            <a:r>
              <a:rPr lang="pl-PL" sz="1100" b="0" dirty="0" smtClean="0"/>
              <a:t>postów”) </a:t>
            </a:r>
            <a:r>
              <a:rPr lang="pl-PL" sz="1100" b="0" dirty="0"/>
              <a:t>przybrała przede wszystkim charakter </a:t>
            </a:r>
            <a:r>
              <a:rPr lang="pl-PL" sz="1100" b="0" dirty="0" err="1"/>
              <a:t>metateoretyczny</a:t>
            </a:r>
            <a:r>
              <a:rPr lang="pl-PL" sz="1100" b="0" dirty="0"/>
              <a:t>, owocując rozmaitymi formami krytycznej rewizji „tradycyjnego” (nowoczesnego) modelu teorii i wiedzy </a:t>
            </a:r>
            <a:r>
              <a:rPr lang="pl-PL" sz="1100" b="0" dirty="0" smtClean="0"/>
              <a:t>naukowej</a:t>
            </a:r>
            <a:r>
              <a:rPr lang="pl-PL" sz="1100" b="0" dirty="0" smtClean="0"/>
              <a:t>.</a:t>
            </a:r>
          </a:p>
          <a:p>
            <a:pPr marL="0" indent="0" algn="just">
              <a:buNone/>
            </a:pPr>
            <a:endParaRPr lang="pl-PL" sz="1100" b="0" dirty="0" smtClean="0"/>
          </a:p>
          <a:p>
            <a:pPr algn="just"/>
            <a:r>
              <a:rPr lang="pl-PL" sz="2000" dirty="0" smtClean="0"/>
              <a:t>Dwa nurty: </a:t>
            </a:r>
            <a:r>
              <a:rPr lang="pl-PL" sz="2000" dirty="0"/>
              <a:t>analityczno- -</a:t>
            </a:r>
            <a:r>
              <a:rPr lang="pl-PL" sz="2000" dirty="0" smtClean="0"/>
              <a:t>scjentystyczny (okres do </a:t>
            </a:r>
            <a:r>
              <a:rPr lang="pl-PL" sz="2000" dirty="0" err="1" smtClean="0"/>
              <a:t>poststrukturalizmu</a:t>
            </a:r>
            <a:r>
              <a:rPr lang="pl-PL" sz="2000" dirty="0" smtClean="0"/>
              <a:t>) </a:t>
            </a:r>
            <a:r>
              <a:rPr lang="pl-PL" sz="2000" dirty="0"/>
              <a:t>oraz nurt </a:t>
            </a:r>
            <a:r>
              <a:rPr lang="pl-PL" sz="2000" dirty="0" smtClean="0"/>
              <a:t>interpretacyjno-hermeneutyczny (po </a:t>
            </a:r>
            <a:r>
              <a:rPr lang="pl-PL" sz="2000" dirty="0" err="1" smtClean="0"/>
              <a:t>poststrukturalizmie</a:t>
            </a:r>
            <a:r>
              <a:rPr lang="pl-PL" sz="2000" dirty="0" smtClean="0"/>
              <a:t>). </a:t>
            </a:r>
            <a:r>
              <a:rPr lang="pl-PL" sz="1000" u="sng" dirty="0">
                <a:solidFill>
                  <a:schemeClr val="accent3">
                    <a:lumMod val="75000"/>
                  </a:schemeClr>
                </a:solidFill>
              </a:rPr>
              <a:t>W nurcie pierwszym </a:t>
            </a:r>
            <a:r>
              <a:rPr lang="pl-PL" sz="1000" b="0" dirty="0"/>
              <a:t>można umieścić np. teorię </a:t>
            </a:r>
            <a:r>
              <a:rPr lang="pl-PL" sz="1000" b="0" dirty="0" smtClean="0"/>
              <a:t>formalistów </a:t>
            </a:r>
            <a:r>
              <a:rPr lang="pl-PL" sz="1000" b="0" dirty="0"/>
              <a:t>rosyjskich, poetyki </a:t>
            </a:r>
            <a:r>
              <a:rPr lang="pl-PL" sz="1000" b="0" dirty="0" smtClean="0"/>
              <a:t>strukturalne </a:t>
            </a:r>
            <a:r>
              <a:rPr lang="pl-PL" sz="1000" b="0" dirty="0"/>
              <a:t>(np. </a:t>
            </a:r>
            <a:r>
              <a:rPr lang="pl-PL" sz="1000" b="0" dirty="0" err="1"/>
              <a:t>Mukafowskiego</a:t>
            </a:r>
            <a:r>
              <a:rPr lang="pl-PL" sz="1000" b="0" dirty="0"/>
              <a:t>, Jakobsona, </a:t>
            </a:r>
            <a:r>
              <a:rPr lang="pl-PL" sz="1000" b="0" dirty="0" err="1"/>
              <a:t>Todorova</a:t>
            </a:r>
            <a:r>
              <a:rPr lang="pl-PL" sz="1000" b="0" dirty="0"/>
              <a:t>, </a:t>
            </a:r>
            <a:r>
              <a:rPr lang="pl-PL" sz="1000" b="0" dirty="0" err="1"/>
              <a:t>Genette’a</a:t>
            </a:r>
            <a:r>
              <a:rPr lang="pl-PL" sz="1000" b="0" dirty="0"/>
              <a:t> czy </a:t>
            </a:r>
            <a:r>
              <a:rPr lang="pl-PL" sz="1000" b="0" dirty="0" err="1"/>
              <a:t>Riffaterre’a</a:t>
            </a:r>
            <a:r>
              <a:rPr lang="pl-PL" sz="1000" b="0" dirty="0"/>
              <a:t>), poetyki generatywne (np. </a:t>
            </a:r>
            <a:r>
              <a:rPr lang="pl-PL" sz="1000" b="0" dirty="0" err="1"/>
              <a:t>narratologiczną</a:t>
            </a:r>
            <a:r>
              <a:rPr lang="pl-PL" sz="1000" b="0" dirty="0"/>
              <a:t>), poetyki odbioru, semiologię strukturalną (koncepcje Szkoły </a:t>
            </a:r>
            <a:r>
              <a:rPr lang="pl-PL" sz="1000" b="0" dirty="0" err="1"/>
              <a:t>Tartuskiej</a:t>
            </a:r>
            <a:r>
              <a:rPr lang="pl-PL" sz="1000" b="0" dirty="0"/>
              <a:t>, teorie Eco czy „wczesnego” </a:t>
            </a:r>
            <a:r>
              <a:rPr lang="pl-PL" sz="1000" b="0" dirty="0" err="1"/>
              <a:t>Barthes’a</a:t>
            </a:r>
            <a:r>
              <a:rPr lang="pl-PL" sz="1000" b="0" dirty="0"/>
              <a:t> itp.). </a:t>
            </a:r>
            <a:r>
              <a:rPr lang="pl-PL" sz="1000" u="sng" dirty="0">
                <a:solidFill>
                  <a:schemeClr val="accent3">
                    <a:lumMod val="75000"/>
                  </a:schemeClr>
                </a:solidFill>
              </a:rPr>
              <a:t>W nurcie drugim </a:t>
            </a:r>
            <a:r>
              <a:rPr lang="pl-PL" sz="1000" b="0" dirty="0"/>
              <a:t>– fenomenologię (jako podłoże </a:t>
            </a:r>
            <a:r>
              <a:rPr lang="pl-PL" sz="1000" b="0" dirty="0" smtClean="0"/>
              <a:t>współczesnych </a:t>
            </a:r>
            <a:r>
              <a:rPr lang="pl-PL" sz="1000" b="0" dirty="0"/>
              <a:t>hermeneutyk), psychoanalizę literacką, teorie interpretacji i hermeneutyki literackie, a także </a:t>
            </a:r>
            <a:r>
              <a:rPr lang="pl-PL" sz="1000" b="0" dirty="0" smtClean="0"/>
              <a:t>najnowsze</a:t>
            </a:r>
            <a:r>
              <a:rPr lang="pl-PL" sz="1000" b="0" dirty="0"/>
              <a:t>:</a:t>
            </a:r>
            <a:r>
              <a:rPr lang="pl-PL" sz="1000" b="0" dirty="0" smtClean="0"/>
              <a:t> </a:t>
            </a:r>
            <a:r>
              <a:rPr lang="pl-PL" sz="1000" b="0" dirty="0"/>
              <a:t>dekonstrukcję i </a:t>
            </a:r>
            <a:r>
              <a:rPr lang="pl-PL" sz="1000" b="0" dirty="0" err="1"/>
              <a:t>dekonstrukcjonizm</a:t>
            </a:r>
            <a:r>
              <a:rPr lang="pl-PL" sz="1000" b="0" dirty="0"/>
              <a:t>, krytykę feministyczną, etniczną i</a:t>
            </a:r>
            <a:r>
              <a:rPr lang="pl-PL" sz="1000" b="0" dirty="0" smtClean="0"/>
              <a:t> </a:t>
            </a:r>
            <a:r>
              <a:rPr lang="pl-PL" sz="1000" b="0" dirty="0"/>
              <a:t>postkolonialną, krytykę </a:t>
            </a:r>
            <a:r>
              <a:rPr lang="pl-PL" sz="1000" b="0" i="1" dirty="0" err="1"/>
              <a:t>genderową</a:t>
            </a:r>
            <a:r>
              <a:rPr lang="pl-PL" sz="1000" b="0" i="1" dirty="0"/>
              <a:t>, </a:t>
            </a:r>
            <a:r>
              <a:rPr lang="pl-PL" sz="1000" b="0" i="1" dirty="0" err="1"/>
              <a:t>q</a:t>
            </a:r>
            <a:r>
              <a:rPr lang="pl-PL" sz="1000" b="0" i="1" dirty="0" err="1" smtClean="0"/>
              <a:t>ueerową</a:t>
            </a:r>
            <a:r>
              <a:rPr lang="pl-PL" sz="1000" b="0" i="1" dirty="0"/>
              <a:t>, </a:t>
            </a:r>
            <a:r>
              <a:rPr lang="pl-PL" sz="1000" b="0" dirty="0"/>
              <a:t>kulturową itp. </a:t>
            </a:r>
            <a:endParaRPr lang="pl-PL" sz="1000" b="0" dirty="0" smtClean="0"/>
          </a:p>
          <a:p>
            <a:pPr algn="just"/>
            <a:endParaRPr lang="pl-PL" sz="1000" b="0" dirty="0" smtClean="0"/>
          </a:p>
          <a:p>
            <a:pPr algn="just"/>
            <a:r>
              <a:rPr lang="pl-PL" sz="1200" dirty="0" smtClean="0"/>
              <a:t>Okres </a:t>
            </a:r>
            <a:r>
              <a:rPr lang="pl-PL" sz="1200" dirty="0"/>
              <a:t>po </a:t>
            </a:r>
            <a:r>
              <a:rPr lang="pl-PL" sz="1200" dirty="0" err="1"/>
              <a:t>poststrukturalizmie</a:t>
            </a:r>
            <a:r>
              <a:rPr lang="pl-PL" sz="1200" dirty="0"/>
              <a:t> konsekwentnie zmierza ku interpretacji, by w obecnych czasach przynieść coś, co określa </a:t>
            </a:r>
            <a:r>
              <a:rPr lang="pl-PL" sz="1200" dirty="0" smtClean="0"/>
              <a:t>się </a:t>
            </a:r>
            <a:r>
              <a:rPr lang="pl-PL" sz="1200" dirty="0"/>
              <a:t>mianem </a:t>
            </a:r>
            <a:r>
              <a:rPr lang="pl-PL" sz="2000" u="sng" dirty="0">
                <a:solidFill>
                  <a:srgbClr val="FF3399"/>
                </a:solidFill>
              </a:rPr>
              <a:t>„paradygmatu </a:t>
            </a:r>
            <a:r>
              <a:rPr lang="pl-PL" sz="2000" u="sng" dirty="0" err="1">
                <a:solidFill>
                  <a:srgbClr val="FF3399"/>
                </a:solidFill>
              </a:rPr>
              <a:t>interpretacjonistycznego</a:t>
            </a:r>
            <a:r>
              <a:rPr lang="pl-PL" sz="2000" u="sng" dirty="0">
                <a:solidFill>
                  <a:srgbClr val="FF3399"/>
                </a:solidFill>
              </a:rPr>
              <a:t>” </a:t>
            </a:r>
            <a:r>
              <a:rPr lang="pl-PL" sz="2000" u="sng" dirty="0" smtClean="0">
                <a:solidFill>
                  <a:srgbClr val="FF3399"/>
                </a:solidFill>
              </a:rPr>
              <a:t>[</a:t>
            </a:r>
            <a:r>
              <a:rPr lang="pl-PL" sz="2000" u="sng" dirty="0" err="1" smtClean="0">
                <a:solidFill>
                  <a:srgbClr val="FF3399"/>
                </a:solidFill>
              </a:rPr>
              <a:t>lub„zwrotu</a:t>
            </a:r>
            <a:r>
              <a:rPr lang="pl-PL" sz="2000" u="sng" dirty="0" smtClean="0">
                <a:solidFill>
                  <a:srgbClr val="FF3399"/>
                </a:solidFill>
              </a:rPr>
              <a:t> </a:t>
            </a:r>
            <a:r>
              <a:rPr lang="pl-PL" sz="2000" u="sng" dirty="0">
                <a:solidFill>
                  <a:srgbClr val="FF3399"/>
                </a:solidFill>
              </a:rPr>
              <a:t>interpretacyjnego</a:t>
            </a:r>
            <a:r>
              <a:rPr lang="pl-PL" sz="2000" u="sng" dirty="0" smtClean="0">
                <a:solidFill>
                  <a:srgbClr val="FF3399"/>
                </a:solidFill>
              </a:rPr>
              <a:t>”]</a:t>
            </a:r>
            <a:endParaRPr lang="pl-PL" sz="2000" u="sng" dirty="0">
              <a:solidFill>
                <a:srgbClr val="FF3399"/>
              </a:solidFill>
            </a:endParaRPr>
          </a:p>
          <a:p>
            <a:pPr algn="just"/>
            <a:r>
              <a:rPr lang="pl-PL" sz="1100" b="0" dirty="0" smtClean="0"/>
              <a:t> </a:t>
            </a:r>
            <a:endParaRPr lang="pl-PL" sz="1100" b="0" dirty="0"/>
          </a:p>
        </p:txBody>
      </p:sp>
    </p:spTree>
    <p:extLst>
      <p:ext uri="{BB962C8B-B14F-4D97-AF65-F5344CB8AC3E}">
        <p14:creationId xmlns:p14="http://schemas.microsoft.com/office/powerpoint/2010/main" val="3900535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880</Words>
  <Application>Microsoft Office PowerPoint</Application>
  <PresentationFormat>Pokaz na ekranie (4:3)</PresentationFormat>
  <Paragraphs>81</Paragraphs>
  <Slides>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</dc:creator>
  <cp:lastModifiedBy>Ewa</cp:lastModifiedBy>
  <cp:revision>4</cp:revision>
  <dcterms:created xsi:type="dcterms:W3CDTF">2019-11-26T11:42:32Z</dcterms:created>
  <dcterms:modified xsi:type="dcterms:W3CDTF">2019-11-26T12:01:58Z</dcterms:modified>
</cp:coreProperties>
</file>