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8" r:id="rId9"/>
    <p:sldId id="263" r:id="rId10"/>
    <p:sldId id="319" r:id="rId11"/>
    <p:sldId id="264" r:id="rId12"/>
    <p:sldId id="265" r:id="rId13"/>
    <p:sldId id="266" r:id="rId14"/>
    <p:sldId id="267" r:id="rId15"/>
    <p:sldId id="275" r:id="rId16"/>
    <p:sldId id="282" r:id="rId17"/>
    <p:sldId id="284" r:id="rId18"/>
    <p:sldId id="285" r:id="rId19"/>
    <p:sldId id="288" r:id="rId20"/>
    <p:sldId id="291" r:id="rId21"/>
    <p:sldId id="293" r:id="rId22"/>
    <p:sldId id="292" r:id="rId23"/>
    <p:sldId id="294" r:id="rId24"/>
    <p:sldId id="295" r:id="rId25"/>
    <p:sldId id="296" r:id="rId26"/>
    <p:sldId id="301" r:id="rId27"/>
    <p:sldId id="302" r:id="rId28"/>
    <p:sldId id="303" r:id="rId29"/>
    <p:sldId id="304" r:id="rId30"/>
    <p:sldId id="306" r:id="rId31"/>
    <p:sldId id="307" r:id="rId32"/>
    <p:sldId id="314" r:id="rId33"/>
    <p:sldId id="316" r:id="rId34"/>
    <p:sldId id="315" r:id="rId35"/>
    <p:sldId id="317" r:id="rId36"/>
    <p:sldId id="320" r:id="rId37"/>
    <p:sldId id="321" r:id="rId38"/>
    <p:sldId id="322" r:id="rId39"/>
    <p:sldId id="323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24256B-4927-4F25-8DBB-3CA8D470D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41E969-CCF6-44C9-821A-E855E1E3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34F0FE-21CF-44F7-ABEA-D1E7C55D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908FF9-949B-4258-8FB6-14296AF1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CC632E-3D2D-41BA-AC41-A59E0B6B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C0AFC-4FDD-40C6-8FA4-496BBDEA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00062D-B4AA-475F-9185-54BA85759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9C3D2D-FC18-4662-AC41-25123D39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189777-4BD1-4D82-A853-4957DCD9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D5C89C-1402-46DE-83F2-215DD843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3914925-A96C-4E14-B067-C79BF7819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63443C-7B01-4237-A78D-70FD8793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421A00-48CF-4D74-8815-8C03A01E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B50B57-403F-4D41-8B3C-0A7E804B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FB8D67-EADF-4D5C-82D7-F752222D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530A7-2223-41A3-9AE2-0D0C97F8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31F692-9FA7-4FBE-A8FB-161B940F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33670A-8BBA-49EB-BB7E-E2A87A6A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403135-5570-436E-9189-274DA650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0DB017-573D-4257-8BAB-5DC74A58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5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215018-F8C8-4678-B1C6-E00F8F49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BA0517-3082-4322-906F-74F92FC4A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BE8399-84BD-409E-ABE9-35AE8734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31481B-AB65-40E2-8122-861812EF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A47FF4-3536-46DA-AF11-E6B8821C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3DE16F-79E5-4A91-8573-75A48C85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7181BE-2C94-49D6-80DF-2689383B8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8C571D-2D0E-4CD6-8CA1-AB0ABED58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80DC32-BC20-46C3-AE9B-ABFEA69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AD80D2-08D2-409C-9C1F-41C7A0DC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288FEE-B3F5-4FA4-856B-C0977257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81D562-C36C-4452-B265-F0ADE86A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7F67BC-4A6C-44FE-9185-7B30E2B7C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6E10C8-08F0-4521-8D92-68525934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4F272BD-0F99-4F4E-ACD1-B43141827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D9F498E-8051-46E5-90D9-3DCDE37B8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6D6D57F-2362-40A3-A86E-ADE741A8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1D84184-C061-4C99-96D1-5CF644C6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3757612-9009-4A03-AD40-AF457FAC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0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CD1AD6-7158-4A9C-9EF5-9BB902C7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CB9DDE1-B436-4C30-8E5C-CD76E62C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02BA318-5CC0-47A4-8373-058139C4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60C1C7-28F3-43C1-BFA8-B8A9716F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7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F884052-229D-45E6-A19A-7B8E94E2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E16563-628B-477C-AD2D-50A73B92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5A46D7-1AE1-4D28-9793-6E29706A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9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8F59E7-8B00-4770-AEF5-E2062BFC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FC784A-244C-4416-976B-49464089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EE5501-CB6D-490C-95E7-4ABA2CA8C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9481016-5C66-483C-8380-07E0B68A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A72B39-5940-4F2D-B1E5-EE3EB088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770982-A052-44E7-AC78-546D416D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4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8BDF09-5607-4DF5-9607-6CD23195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8A5689-97B4-4572-9EC7-BF06FB6B6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68E6CE-7C5E-4207-83CF-7FD511A9A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47FCB8-B821-43E1-B6D2-840919D7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357415-79DE-4855-A890-4EAA749C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B01E6C-A01A-458F-8D83-A2BD74A6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0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B7BC05-416B-4D1E-8E9C-B2F4D6B2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306291-40E3-40C8-9F75-9F5A5493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4B82BE-71FF-468C-AF02-D7C231EAA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07DB-A896-4B87-A039-590D98F8641E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37F3F1-DB93-4EC5-A246-14469F2F7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BB6DEB-D855-423B-BD72-65EC39348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1944-6C04-4114-848A-D1D665A2F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D8C7A8-D18D-4EA1-B362-ECB24D3A5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KINO KLASYCZNE W USA </a:t>
            </a:r>
            <a:br>
              <a:rPr lang="pl-PL" dirty="0"/>
            </a:br>
            <a:r>
              <a:rPr lang="pl-PL" dirty="0"/>
              <a:t>I WIELKIEJ BRYTANII</a:t>
            </a:r>
            <a:br>
              <a:rPr lang="pl-PL" dirty="0"/>
            </a:br>
            <a:r>
              <a:rPr lang="pl-PL" dirty="0"/>
              <a:t>KONTEKSTY KULTUROWE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D483B0-27B9-49E0-B10B-730D39A8B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</a:t>
            </a:r>
            <a:r>
              <a:rPr lang="pl-PL"/>
              <a:t>Piotr Szczypa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3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E82059-4900-40F3-9F16-E621A39F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KINEMATOGRAFIA BRYTYJSKA </a:t>
            </a:r>
            <a:br>
              <a:rPr lang="pl-PL" dirty="0"/>
            </a:br>
            <a:r>
              <a:rPr lang="pl-PL" dirty="0"/>
              <a:t>DO LAT 60. XX w.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A58D77-C8CC-4826-99C8-2C128AD1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91" y="1527858"/>
            <a:ext cx="10934818" cy="47880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400" dirty="0"/>
              <a:t>Jak już wspominaliśmy: kino brytyjskie rozwijało się prężnie do lat 20. XX w., kiedy to zaczęło przegrywać z kinem amerykańskim.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II wojna światowa:</a:t>
            </a:r>
          </a:p>
          <a:p>
            <a:pPr marL="0" indent="0">
              <a:buNone/>
            </a:pPr>
            <a:r>
              <a:rPr lang="pl-PL" sz="2400" dirty="0">
                <a:sym typeface="Wingdings" panose="05000000000000000000" pitchFamily="2" charset="2"/>
              </a:rPr>
              <a:t>	 filmy dokumentalne</a:t>
            </a:r>
          </a:p>
          <a:p>
            <a:pPr marL="0" indent="0">
              <a:buNone/>
            </a:pPr>
            <a:r>
              <a:rPr lang="pl-PL" sz="2400" dirty="0">
                <a:sym typeface="Wingdings" panose="05000000000000000000" pitchFamily="2" charset="2"/>
              </a:rPr>
              <a:t>	 filmy patriotyczne</a:t>
            </a:r>
          </a:p>
          <a:p>
            <a:pPr marL="0" indent="0">
              <a:buNone/>
            </a:pPr>
            <a:r>
              <a:rPr lang="pl-PL" sz="2400" dirty="0">
                <a:sym typeface="Wingdings" panose="05000000000000000000" pitchFamily="2" charset="2"/>
              </a:rPr>
              <a:t>	 dramaty wojenne</a:t>
            </a:r>
          </a:p>
          <a:p>
            <a:pPr marL="0" indent="0">
              <a:buNone/>
            </a:pPr>
            <a:r>
              <a:rPr lang="pl-PL" sz="2400" dirty="0">
                <a:sym typeface="Wingdings" panose="05000000000000000000" pitchFamily="2" charset="2"/>
              </a:rPr>
              <a:t>	 filmy propagandowe</a:t>
            </a:r>
          </a:p>
          <a:p>
            <a:pPr marL="0" indent="0">
              <a:buNone/>
            </a:pPr>
            <a:endParaRPr lang="pl-PL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2400" dirty="0">
                <a:sym typeface="Wingdings" panose="05000000000000000000" pitchFamily="2" charset="2"/>
              </a:rPr>
              <a:t>Po II wojnie światowej:</a:t>
            </a:r>
          </a:p>
          <a:p>
            <a:pPr marL="0" indent="0">
              <a:buNone/>
            </a:pPr>
            <a:r>
              <a:rPr lang="pl-PL" sz="2400" dirty="0">
                <a:sym typeface="Wingdings" panose="05000000000000000000" pitchFamily="2" charset="2"/>
              </a:rPr>
              <a:t>	 próba odbudowy wizerunku</a:t>
            </a:r>
            <a:br>
              <a:rPr lang="pl-PL" sz="2400" dirty="0">
                <a:sym typeface="Wingdings" panose="05000000000000000000" pitchFamily="2" charset="2"/>
              </a:rPr>
            </a:br>
            <a:r>
              <a:rPr lang="pl-PL" sz="2400" dirty="0">
                <a:sym typeface="Wingdings" panose="05000000000000000000" pitchFamily="2" charset="2"/>
              </a:rPr>
              <a:t>	Brytyjskości</a:t>
            </a:r>
          </a:p>
          <a:p>
            <a:pPr marL="0" indent="0">
              <a:buNone/>
            </a:pPr>
            <a:r>
              <a:rPr lang="pl-PL" sz="2400" dirty="0">
                <a:sym typeface="Wingdings" panose="05000000000000000000" pitchFamily="2" charset="2"/>
              </a:rPr>
              <a:t>	 adaptacje literatury</a:t>
            </a:r>
          </a:p>
          <a:p>
            <a:pPr marL="0" indent="0">
              <a:buNone/>
            </a:pPr>
            <a:r>
              <a:rPr lang="pl-PL" sz="2400" dirty="0">
                <a:sym typeface="Wingdings" panose="05000000000000000000" pitchFamily="2" charset="2"/>
              </a:rPr>
              <a:t>	 początek horroru</a:t>
            </a:r>
            <a:endParaRPr lang="en-GB" sz="2400" dirty="0"/>
          </a:p>
        </p:txBody>
      </p:sp>
      <p:pic>
        <p:nvPicPr>
          <p:cNvPr id="6" name="Obraz 5" descr="Obraz zawierający tekst, gazeta&#10;&#10;Opis wygenerowany automatycznie">
            <a:extLst>
              <a:ext uri="{FF2B5EF4-FFF2-40B4-BE49-F238E27FC236}">
                <a16:creationId xmlns:a16="http://schemas.microsoft.com/office/drawing/2014/main" id="{BE5DD9D9-BC19-40CD-8951-46F757AB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89" y="2588871"/>
            <a:ext cx="2466975" cy="3810000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7B58DA2E-0307-4D62-ABFC-3200623E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64" y="2588871"/>
            <a:ext cx="2695754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0CAF28-F502-4AA1-A46B-A409CA7D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KONTEKSTY AMERYKAŃSKIE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B2802B-6C21-4A7C-A812-69C670821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Początek XX w. w USA: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sym typeface="Wingdings" panose="05000000000000000000" pitchFamily="2" charset="2"/>
              </a:rPr>
              <a:t> kraj wciąż leczy rany po wojnie secesyjnej (zrujnowane 	Południe, antagonizm Północ-Południe wciąż żywy)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kończy się tzw. „wiek pozłacany”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Błyskawiczny rozwój kraju (terytorialny, technologiczny; ogromna 	korupcja w rządzie, rozdawnictwo).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rozpoczyna się era progresywizmu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</a:t>
            </a:r>
            <a:r>
              <a:rPr lang="pl-PL" dirty="0" err="1">
                <a:sym typeface="Wingdings" panose="05000000000000000000" pitchFamily="2" charset="2"/>
              </a:rPr>
              <a:t>Progresywistom</a:t>
            </a:r>
            <a:r>
              <a:rPr lang="pl-PL" dirty="0">
                <a:sym typeface="Wingdings" panose="05000000000000000000" pitchFamily="2" charset="2"/>
              </a:rPr>
              <a:t> udaje się pokonać korupcję, ale nie mogą sobie 	poradzić ze wszystkimi problemami kraju.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5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D6118-ADFB-44E6-9170-09BEFCD5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PRAWA JIMA CROWA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91950-2B8C-4BD8-A5CD-AEE3B734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732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Prawa ustanowione na poziomie hrabstw (=powiaty), na południu USA: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sym typeface="Wingdings" panose="05000000000000000000" pitchFamily="2" charset="2"/>
              </a:rPr>
              <a:t> doktryna „osobni, ale równi”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szkoły, szpitale, teatry/kina, restauracje, 	autobusy, wagony kolejowe, tzw. </a:t>
            </a:r>
            <a:r>
              <a:rPr lang="pl-PL" dirty="0" err="1">
                <a:sym typeface="Wingdings" panose="05000000000000000000" pitchFamily="2" charset="2"/>
              </a:rPr>
              <a:t>drinking</a:t>
            </a:r>
            <a:r>
              <a:rPr lang="pl-PL" dirty="0">
                <a:sym typeface="Wingdings" panose="05000000000000000000" pitchFamily="2" charset="2"/>
              </a:rPr>
              <a:t> 	</a:t>
            </a:r>
            <a:r>
              <a:rPr lang="pl-PL" dirty="0" err="1">
                <a:sym typeface="Wingdings" panose="05000000000000000000" pitchFamily="2" charset="2"/>
              </a:rPr>
              <a:t>fountains</a:t>
            </a:r>
            <a:r>
              <a:rPr lang="pl-PL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podatki od głosowania, testy piśmiennictwa 	i wiedzy.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az 4" descr="Obraz zawierający zewnętrzne, okno, budynek, odświeżacz powietrza&#10;&#10;Opis wygenerowany automatycznie">
            <a:extLst>
              <a:ext uri="{FF2B5EF4-FFF2-40B4-BE49-F238E27FC236}">
                <a16:creationId xmlns:a16="http://schemas.microsoft.com/office/drawing/2014/main" id="{67095749-605B-4914-BD13-20777527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56" y="530225"/>
            <a:ext cx="2944684" cy="226651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6312456-1260-4170-88FC-BC708235C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0" y="2915802"/>
            <a:ext cx="2777490" cy="3703320"/>
          </a:xfrm>
          <a:prstGeom prst="rect">
            <a:avLst/>
          </a:prstGeom>
        </p:spPr>
      </p:pic>
      <p:pic>
        <p:nvPicPr>
          <p:cNvPr id="1028" name="Picture 4" descr="Znalezione obrazy dla zapytania jim crow toilet">
            <a:extLst>
              <a:ext uri="{FF2B5EF4-FFF2-40B4-BE49-F238E27FC236}">
                <a16:creationId xmlns:a16="http://schemas.microsoft.com/office/drawing/2014/main" id="{09F638BD-630D-47B4-811E-6945517A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180847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 zawierający podłoże, zewnętrzne, fontanna&#10;&#10;Opis wygenerowany automatycznie">
            <a:extLst>
              <a:ext uri="{FF2B5EF4-FFF2-40B4-BE49-F238E27FC236}">
                <a16:creationId xmlns:a16="http://schemas.microsoft.com/office/drawing/2014/main" id="{A55894A1-9B7E-4AAD-8B18-A9385CF6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19724"/>
            <a:ext cx="1917701" cy="14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9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B18317-4CD8-4BB5-97AF-74F3409D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OSOBNI, ALE RÓWNI (SEPARATE BUT EQUAL)?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649891-7EAE-4BF9-A2EC-2CFC7F1E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Przykład: szkoły publiczne (opłacane z podatków)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Szkoły dla Afroamerykanów otrzymywały mniejsze dotacje</a:t>
            </a:r>
          </a:p>
          <a:p>
            <a:pPr marL="514350" indent="-514350">
              <a:buAutoNum type="arabicPeriod"/>
            </a:pPr>
            <a:r>
              <a:rPr lang="pl-PL" dirty="0"/>
              <a:t>Były wyposażone w stare podręczniki i pomoce naukowe</a:t>
            </a:r>
          </a:p>
          <a:p>
            <a:pPr marL="514350" indent="-514350">
              <a:buAutoNum type="arabicPeriod"/>
            </a:pPr>
            <a:r>
              <a:rPr lang="pl-PL" dirty="0"/>
              <a:t>Słabo wykształceni i słabo opłacani nauczyciele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Texas:</a:t>
            </a:r>
          </a:p>
          <a:p>
            <a:pPr marL="514350" indent="-514350">
              <a:buAutoNum type="arabicPeriod"/>
            </a:pPr>
            <a:r>
              <a:rPr lang="pl-PL" dirty="0"/>
              <a:t>Szkoła prawnicza tylko dla białych</a:t>
            </a:r>
          </a:p>
          <a:p>
            <a:pPr marL="514350" indent="-514350">
              <a:buAutoNum type="arabicPeriod"/>
            </a:pPr>
            <a:r>
              <a:rPr lang="pl-PL" dirty="0"/>
              <a:t>Brak szkoły prawniczej dla studentów ciemnoskórych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/>
              <a:t>Floryda</a:t>
            </a:r>
          </a:p>
          <a:p>
            <a:pPr marL="0" indent="0">
              <a:buNone/>
            </a:pPr>
            <a:r>
              <a:rPr lang="pl-PL" dirty="0"/>
              <a:t>Brak szkół średnich dla uczniów ciemnoskórych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55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0AF01-052D-4696-95BA-59C62D0D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KONTEKSTY AMERYKAŃSKIE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30E9D1-3926-4253-B9A9-D1955299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 początku XX wieku, USA wciąż jest krajem, którego terytorium się rozwija.</a:t>
            </a:r>
            <a:endParaRPr lang="en-GB" dirty="0"/>
          </a:p>
        </p:txBody>
      </p:sp>
      <p:pic>
        <p:nvPicPr>
          <p:cNvPr id="4" name="Obraz 3" descr="Obraz zawierający tekst, mapa&#10;&#10;Opis wygenerowany automatycznie">
            <a:extLst>
              <a:ext uri="{FF2B5EF4-FFF2-40B4-BE49-F238E27FC236}">
                <a16:creationId xmlns:a16="http://schemas.microsoft.com/office/drawing/2014/main" id="{37D79E27-F070-4EFF-9BC7-F0A86DF40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16" y="2548633"/>
            <a:ext cx="9201168" cy="40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C2E34D-7D0A-43BD-AFC0-A4BB12E8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FILANTROPIA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E58C9-AC7C-4D2E-83B8-97308FFC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Liczba milionerów w USA:</a:t>
            </a:r>
          </a:p>
          <a:p>
            <a:pPr marL="0" indent="0">
              <a:buNone/>
            </a:pPr>
            <a:r>
              <a:rPr lang="pl-PL" dirty="0"/>
              <a:t>1870: ok 100</a:t>
            </a:r>
          </a:p>
          <a:p>
            <a:pPr marL="0" indent="0">
              <a:buNone/>
            </a:pPr>
            <a:r>
              <a:rPr lang="pl-PL" dirty="0"/>
              <a:t>1892:  4,000</a:t>
            </a:r>
          </a:p>
          <a:p>
            <a:pPr marL="0" indent="0">
              <a:buNone/>
            </a:pPr>
            <a:r>
              <a:rPr lang="pl-PL" dirty="0"/>
              <a:t>1916: 16,000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Niektórzy bogacze czuli potrzebę odwdzięczenia się społeczeństwu za odniesiony sukces.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Początek kultu Amerykańskiego Snu (być jak Andrew </a:t>
            </a:r>
            <a:r>
              <a:rPr lang="pl-PL" dirty="0" err="1"/>
              <a:t>Carnegie</a:t>
            </a:r>
            <a:r>
              <a:rPr lang="pl-PL" dirty="0"/>
              <a:t> i John D. Rockefeller)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392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FADE0-B485-4826-90C2-4DCF44D0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USA PODCZAS PIERWSZEJ WOJNY ŚWIATOWEJ</a:t>
            </a:r>
            <a:endParaRPr lang="en-GB" dirty="0"/>
          </a:p>
        </p:txBody>
      </p:sp>
      <p:pic>
        <p:nvPicPr>
          <p:cNvPr id="5" name="Symbol zastępczy zawartości 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80D01272-A413-4D10-A780-C9BD1C437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51" y="1690688"/>
            <a:ext cx="3844737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4B7EE3F-A527-4A16-BE0A-5058E260B29E}"/>
              </a:ext>
            </a:extLst>
          </p:cNvPr>
          <p:cNvSpPr txBox="1"/>
          <p:nvPr/>
        </p:nvSpPr>
        <p:spPr>
          <a:xfrm>
            <a:off x="533400" y="1690688"/>
            <a:ext cx="638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Początkowo, Ameryka była neutralna.</a:t>
            </a:r>
          </a:p>
          <a:p>
            <a:endParaRPr lang="pl-PL" sz="2000" dirty="0"/>
          </a:p>
          <a:p>
            <a:r>
              <a:rPr lang="pl-PL" sz="2000" dirty="0"/>
              <a:t>Ale… sprzedawała broń krajom Ententy.</a:t>
            </a:r>
          </a:p>
          <a:p>
            <a:endParaRPr lang="pl-PL" dirty="0"/>
          </a:p>
          <a:p>
            <a:endParaRPr lang="en-GB" dirty="0"/>
          </a:p>
        </p:txBody>
      </p:sp>
      <p:pic>
        <p:nvPicPr>
          <p:cNvPr id="8" name="Obraz 7" descr="Obraz zawierający mężczyzna, osoba, zdjęcie, odzież&#10;&#10;Opis wygenerowany automatycznie">
            <a:extLst>
              <a:ext uri="{FF2B5EF4-FFF2-40B4-BE49-F238E27FC236}">
                <a16:creationId xmlns:a16="http://schemas.microsoft.com/office/drawing/2014/main" id="{B89DFBD2-7636-4314-A95D-1FF5DD80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099098"/>
            <a:ext cx="6098539" cy="28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6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D0350D-61CA-49AD-8379-40805387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USA PODCZAS PIERWSZEJ WOJNY ŚWIATOWEJ</a:t>
            </a:r>
            <a:endParaRPr lang="en-GB" dirty="0"/>
          </a:p>
        </p:txBody>
      </p: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id="{4DD95965-891A-464D-AB49-958A46502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90" y="1381124"/>
            <a:ext cx="3848100" cy="2524125"/>
          </a:xfrm>
          <a:prstGeom prst="rect">
            <a:avLst/>
          </a:prstGeom>
        </p:spPr>
      </p:pic>
      <p:pic>
        <p:nvPicPr>
          <p:cNvPr id="7" name="Obraz 6" descr="Obraz zawierający łódź, woda, zewnętrzne, niebo&#10;&#10;Opis wygenerowany automatycznie">
            <a:extLst>
              <a:ext uri="{FF2B5EF4-FFF2-40B4-BE49-F238E27FC236}">
                <a16:creationId xmlns:a16="http://schemas.microsoft.com/office/drawing/2014/main" id="{F1125325-8D7C-4D8B-A6DE-4F61D3FFB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14813"/>
            <a:ext cx="5943600" cy="248602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A68EA3-F491-4B34-9D04-6C70A68C568F}"/>
              </a:ext>
            </a:extLst>
          </p:cNvPr>
          <p:cNvSpPr txBox="1"/>
          <p:nvPr/>
        </p:nvSpPr>
        <p:spPr>
          <a:xfrm>
            <a:off x="457200" y="1381124"/>
            <a:ext cx="5943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/>
          </a:p>
          <a:p>
            <a:r>
              <a:rPr lang="pl-PL" sz="2400" dirty="0"/>
              <a:t>Niemcy wykorzystywali w wojnie na morzu okręty podwodne.</a:t>
            </a:r>
          </a:p>
          <a:p>
            <a:endParaRPr lang="pl-PL" sz="2400" dirty="0"/>
          </a:p>
          <a:p>
            <a:r>
              <a:rPr lang="pl-PL" sz="2400" dirty="0"/>
              <a:t>Prezydent Wilson ostrzegł Niemcy, że ataki na statki będą przyczyną włączenia się USA do wojny.</a:t>
            </a:r>
          </a:p>
          <a:p>
            <a:endParaRPr lang="pl-PL" sz="2400" dirty="0"/>
          </a:p>
          <a:p>
            <a:r>
              <a:rPr lang="pl-PL" sz="2400" dirty="0"/>
              <a:t>Niemcy nie przejęli się ostrzeżeniami.</a:t>
            </a:r>
          </a:p>
          <a:p>
            <a:endParaRPr lang="pl-PL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3932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506590-F6D2-4374-AC08-A273DFF7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ZATOPIENIE LUSITANII</a:t>
            </a:r>
            <a:endParaRPr lang="en-GB" dirty="0"/>
          </a:p>
        </p:txBody>
      </p:sp>
      <p:pic>
        <p:nvPicPr>
          <p:cNvPr id="1026" name="Picture 2" descr="Znalezione obrazy dla zapytania sinking of lusitania">
            <a:extLst>
              <a:ext uri="{FF2B5EF4-FFF2-40B4-BE49-F238E27FC236}">
                <a16:creationId xmlns:a16="http://schemas.microsoft.com/office/drawing/2014/main" id="{8E885A02-6D5D-49A6-895D-1C44DAF9B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" y="1690688"/>
            <a:ext cx="4621185" cy="221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sinking of lusitania newspaper">
            <a:extLst>
              <a:ext uri="{FF2B5EF4-FFF2-40B4-BE49-F238E27FC236}">
                <a16:creationId xmlns:a16="http://schemas.microsoft.com/office/drawing/2014/main" id="{302AF2B5-E53D-4F2E-A569-291AEEA3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1690688"/>
            <a:ext cx="5882640" cy="38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8A3DE6B-2946-4A29-A152-0C713102D72F}"/>
              </a:ext>
            </a:extLst>
          </p:cNvPr>
          <p:cNvSpPr txBox="1"/>
          <p:nvPr/>
        </p:nvSpPr>
        <p:spPr>
          <a:xfrm>
            <a:off x="182880" y="4130040"/>
            <a:ext cx="5471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RMS</a:t>
            </a:r>
            <a:r>
              <a:rPr lang="pl-PL" dirty="0"/>
              <a:t> </a:t>
            </a:r>
            <a:r>
              <a:rPr lang="pl-PL" i="1" dirty="0" err="1"/>
              <a:t>Lusitania</a:t>
            </a:r>
            <a:r>
              <a:rPr lang="pl-PL" dirty="0"/>
              <a:t> – brytyjski statek zatopiony przez Niemców 7. maja 1915.</a:t>
            </a:r>
          </a:p>
          <a:p>
            <a:endParaRPr lang="pl-PL" dirty="0"/>
          </a:p>
          <a:p>
            <a:r>
              <a:rPr lang="pl-PL" dirty="0"/>
              <a:t>Na pokładzie było 1959 osób z czego 1198 zginęło w ataku lub jego następstwie, w tym 128 Amerykanów.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41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C4A282-CC4D-44A3-9956-ABFCA286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TELEGRAM ZIMMERMANA</a:t>
            </a:r>
            <a:endParaRPr lang="en-GB" dirty="0"/>
          </a:p>
        </p:txBody>
      </p:sp>
      <p:pic>
        <p:nvPicPr>
          <p:cNvPr id="5" name="Obraz 4" descr="Obraz zawierający tekst, zdjęcie, mężczyzna, krawat&#10;&#10;Opis wygenerowany automatycznie">
            <a:extLst>
              <a:ext uri="{FF2B5EF4-FFF2-40B4-BE49-F238E27FC236}">
                <a16:creationId xmlns:a16="http://schemas.microsoft.com/office/drawing/2014/main" id="{B193725D-2723-46DE-B7A8-0CB1F510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681162"/>
            <a:ext cx="2381250" cy="34956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501BD6E-C257-4005-BCE8-F34C30230A9A}"/>
              </a:ext>
            </a:extLst>
          </p:cNvPr>
          <p:cNvSpPr txBox="1"/>
          <p:nvPr/>
        </p:nvSpPr>
        <p:spPr>
          <a:xfrm>
            <a:off x="341948" y="5292545"/>
            <a:ext cx="1753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Artur Zimmermann, Minister Spraw Zagranicznych Niemiec</a:t>
            </a:r>
            <a:endParaRPr lang="en-GB" dirty="0"/>
          </a:p>
        </p:txBody>
      </p:sp>
      <p:pic>
        <p:nvPicPr>
          <p:cNvPr id="8" name="Obraz 7" descr="Obraz zawierający tekst, gazeta&#10;&#10;Opis wygenerowany automatycznie">
            <a:extLst>
              <a:ext uri="{FF2B5EF4-FFF2-40B4-BE49-F238E27FC236}">
                <a16:creationId xmlns:a16="http://schemas.microsoft.com/office/drawing/2014/main" id="{2D3E903D-65B8-4CD7-9AF0-A57C09B9F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85" y="1681162"/>
            <a:ext cx="3215640" cy="407314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12C9EEC-5BAC-416C-A2CA-F488AD7A89F3}"/>
              </a:ext>
            </a:extLst>
          </p:cNvPr>
          <p:cNvSpPr txBox="1"/>
          <p:nvPr/>
        </p:nvSpPr>
        <p:spPr>
          <a:xfrm>
            <a:off x="3491864" y="5754306"/>
            <a:ext cx="453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Telegram przesłany przez </a:t>
            </a:r>
            <a:r>
              <a:rPr lang="pl-PL" dirty="0" err="1"/>
              <a:t>Zimmermana</a:t>
            </a:r>
            <a:r>
              <a:rPr lang="pl-PL" dirty="0"/>
              <a:t> niemieckiemu ambasadorowi w Meksyku</a:t>
            </a:r>
            <a:endParaRPr lang="en-GB" dirty="0"/>
          </a:p>
        </p:txBody>
      </p:sp>
      <p:pic>
        <p:nvPicPr>
          <p:cNvPr id="11" name="Obraz 10" descr="Obraz zawierający mapa, tekst&#10;&#10;Opis wygenerowany automatycznie">
            <a:extLst>
              <a:ext uri="{FF2B5EF4-FFF2-40B4-BE49-F238E27FC236}">
                <a16:creationId xmlns:a16="http://schemas.microsoft.com/office/drawing/2014/main" id="{35275865-3BD5-49E1-B199-CF33F27B7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19" y="1681162"/>
            <a:ext cx="3611981" cy="38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97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3FC1C-06C0-4F7F-B2AD-3D6E6EAD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TROCHĘ HISTORII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8ECBB8-A26E-42B6-8736-2ED81911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Ramy czasowe: początki kina do lat 60. XX w.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Wydarzenia w Wielkiej Brytanii, które miały wpływ na charakter kina.</a:t>
            </a:r>
            <a:br>
              <a:rPr lang="pl-PL" dirty="0"/>
            </a:b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Wydarzenia w USA, które miały wpływ na charakter kina.</a:t>
            </a:r>
            <a:br>
              <a:rPr lang="pl-PL" dirty="0"/>
            </a:b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Wydarzenia na świecie.</a:t>
            </a:r>
          </a:p>
        </p:txBody>
      </p:sp>
    </p:spTree>
    <p:extLst>
      <p:ext uri="{BB962C8B-B14F-4D97-AF65-F5344CB8AC3E}">
        <p14:creationId xmlns:p14="http://schemas.microsoft.com/office/powerpoint/2010/main" val="148165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020C51-570A-4FB2-84FD-A0D67D5B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 PRZYŁĄCZA SIĘ DO WOJNY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BA8325-1E58-4729-B435-3C23BC328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5941998"/>
            <a:ext cx="10881360" cy="3693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dirty="0"/>
              <a:t>2 kwietnia 1917, Ameryka wypowiada wojnę Niemcom i ich sojusznikom = wszystkim Państwom centralnym.</a:t>
            </a:r>
            <a:endParaRPr lang="en-GB" sz="2000" dirty="0"/>
          </a:p>
        </p:txBody>
      </p:sp>
      <p:pic>
        <p:nvPicPr>
          <p:cNvPr id="5" name="Obraz 4" descr="Obraz zawierający tekst, gazeta&#10;&#10;Opis wygenerowany automatycznie">
            <a:extLst>
              <a:ext uri="{FF2B5EF4-FFF2-40B4-BE49-F238E27FC236}">
                <a16:creationId xmlns:a16="http://schemas.microsoft.com/office/drawing/2014/main" id="{F9B458E4-191F-4164-81DE-B1152F0F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07" y="1974354"/>
            <a:ext cx="2982845" cy="2386276"/>
          </a:xfrm>
          <a:prstGeom prst="rect">
            <a:avLst/>
          </a:prstGeom>
        </p:spPr>
      </p:pic>
      <p:pic>
        <p:nvPicPr>
          <p:cNvPr id="7" name="Obraz 6" descr="Obraz zawierający drzewo, niebo, zewnętrzne, tekst&#10;&#10;Opis wygenerowany automatycznie">
            <a:extLst>
              <a:ext uri="{FF2B5EF4-FFF2-40B4-BE49-F238E27FC236}">
                <a16:creationId xmlns:a16="http://schemas.microsoft.com/office/drawing/2014/main" id="{31F39C72-8DA2-4681-B7A8-C0461DF59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52" y="3566536"/>
            <a:ext cx="3751867" cy="2203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D7F0C58-0086-4935-95A1-7546D80C3664}"/>
              </a:ext>
            </a:extLst>
          </p:cNvPr>
          <p:cNvSpPr txBox="1"/>
          <p:nvPr/>
        </p:nvSpPr>
        <p:spPr>
          <a:xfrm>
            <a:off x="472440" y="1463040"/>
            <a:ext cx="1124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3 luty 1917, prezydent </a:t>
            </a:r>
            <a:r>
              <a:rPr lang="pl-PL" sz="2000" dirty="0" err="1"/>
              <a:t>Woodrow</a:t>
            </a:r>
            <a:r>
              <a:rPr lang="pl-PL" sz="2000" dirty="0"/>
              <a:t> Wilson ogłasza zerwanie relacji dyplomatycznych z Niemcami. </a:t>
            </a:r>
            <a:r>
              <a:rPr lang="pl-PL" dirty="0"/>
              <a:t> </a:t>
            </a:r>
            <a:endParaRPr lang="en-GB" dirty="0"/>
          </a:p>
        </p:txBody>
      </p:sp>
      <p:pic>
        <p:nvPicPr>
          <p:cNvPr id="10" name="Obraz 9" descr="Obraz zawierający zdjęcie, budynek, czarny&#10;&#10;Opis wygenerowany automatycznie">
            <a:extLst>
              <a:ext uri="{FF2B5EF4-FFF2-40B4-BE49-F238E27FC236}">
                <a16:creationId xmlns:a16="http://schemas.microsoft.com/office/drawing/2014/main" id="{E90FAD9A-B271-4C24-BB5A-489083BC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35314"/>
            <a:ext cx="4189539" cy="3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1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C4EB39-6F81-4EC9-98D6-C081B6C6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 W CZASIE I WOJNY ŚWIATOWEJ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09629D-6D2E-4F81-B95F-A86A2685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Ameryka nadal dostarczała broń państwom Ententy.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USA, żołnierze byli szkoleni do walki.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Latem 1918 r., Amerykanie dostarczali do Europy 10000 żołnierzy dziennie.</a:t>
            </a:r>
          </a:p>
        </p:txBody>
      </p:sp>
      <p:pic>
        <p:nvPicPr>
          <p:cNvPr id="5" name="Obraz 4" descr="Obraz zawierający osoba, odzież, mundur wojskowy, zdjęcie&#10;&#10;Opis wygenerowany automatycznie">
            <a:extLst>
              <a:ext uri="{FF2B5EF4-FFF2-40B4-BE49-F238E27FC236}">
                <a16:creationId xmlns:a16="http://schemas.microsoft.com/office/drawing/2014/main" id="{E0CBE9F2-5985-4E05-B60A-D200F4C79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61" y="1360806"/>
            <a:ext cx="3788788" cy="453707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0F3B040-E430-43AC-8744-D55BEC44681F}"/>
              </a:ext>
            </a:extLst>
          </p:cNvPr>
          <p:cNvSpPr txBox="1"/>
          <p:nvPr/>
        </p:nvSpPr>
        <p:spPr>
          <a:xfrm>
            <a:off x="7119561" y="5897880"/>
            <a:ext cx="378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Generał John J. Pershing </a:t>
            </a:r>
          </a:p>
          <a:p>
            <a:pPr algn="ctr"/>
            <a:r>
              <a:rPr lang="pl-PL" i="1" dirty="0"/>
              <a:t>Black Jack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91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BF6D4-EFC0-4928-AB5B-71E4654A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THE END OF THE WAR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EC2387-20C5-4E6C-AA24-87AE3AB6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Listopad 1918 – koniec wojny.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1919: konferencja pokojowa w Wersalu.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Czternaście punktów Wilsona.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az 4" descr="Obraz zawierający osoba, ściana, wewnątrz, mężczyzna&#10;&#10;Opis wygenerowany automatycznie">
            <a:extLst>
              <a:ext uri="{FF2B5EF4-FFF2-40B4-BE49-F238E27FC236}">
                <a16:creationId xmlns:a16="http://schemas.microsoft.com/office/drawing/2014/main" id="{B41FAEA6-CC47-4F61-B0D7-83E7D8248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34" y="1690688"/>
            <a:ext cx="3461385" cy="43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2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14E67-2DC5-429A-A238-B003E230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CZTERNAŚCIE PUNKTÓW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B71CDA-D574-4ABB-BB6D-CE6898F5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5440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2400" dirty="0" err="1"/>
              <a:t>Diplomacy</a:t>
            </a:r>
            <a:r>
              <a:rPr lang="pl-PL" sz="2400" dirty="0"/>
              <a:t> </a:t>
            </a:r>
            <a:r>
              <a:rPr lang="pl-PL" sz="2400" dirty="0" err="1"/>
              <a:t>should</a:t>
            </a:r>
            <a:r>
              <a:rPr lang="pl-PL" sz="2400" dirty="0"/>
              <a:t> </a:t>
            </a:r>
            <a:r>
              <a:rPr lang="pl-PL" sz="2400" dirty="0" err="1"/>
              <a:t>proceed</a:t>
            </a:r>
            <a:r>
              <a:rPr lang="pl-PL" sz="2400" dirty="0"/>
              <a:t> in the public </a:t>
            </a:r>
            <a:r>
              <a:rPr lang="pl-PL" sz="2400" dirty="0" err="1"/>
              <a:t>view</a:t>
            </a:r>
            <a:r>
              <a:rPr lang="pl-PL" sz="2400" dirty="0"/>
              <a:t>.</a:t>
            </a:r>
          </a:p>
          <a:p>
            <a:pPr marL="514350" indent="-514350" algn="just">
              <a:buAutoNum type="arabicPeriod"/>
            </a:pPr>
            <a:r>
              <a:rPr lang="pl-PL" sz="2400" dirty="0" err="1"/>
              <a:t>Absolute</a:t>
            </a:r>
            <a:r>
              <a:rPr lang="pl-PL" sz="2400" dirty="0"/>
              <a:t> </a:t>
            </a:r>
            <a:r>
              <a:rPr lang="pl-PL" sz="2400" dirty="0" err="1"/>
              <a:t>freedom</a:t>
            </a:r>
            <a:r>
              <a:rPr lang="pl-PL" sz="2400" dirty="0"/>
              <a:t> of </a:t>
            </a:r>
            <a:r>
              <a:rPr lang="pl-PL" sz="2400" dirty="0" err="1"/>
              <a:t>navigation</a:t>
            </a:r>
            <a:r>
              <a:rPr lang="pl-PL" sz="2400" dirty="0"/>
              <a:t> </a:t>
            </a:r>
            <a:r>
              <a:rPr lang="pl-PL" sz="2400" dirty="0" err="1"/>
              <a:t>outside</a:t>
            </a:r>
            <a:r>
              <a:rPr lang="pl-PL" sz="2400" dirty="0"/>
              <a:t> </a:t>
            </a:r>
            <a:r>
              <a:rPr lang="pl-PL" sz="2400" dirty="0" err="1"/>
              <a:t>territorial</a:t>
            </a:r>
            <a:r>
              <a:rPr lang="pl-PL" sz="2400" dirty="0"/>
              <a:t> </a:t>
            </a:r>
            <a:r>
              <a:rPr lang="pl-PL" sz="2400" dirty="0" err="1"/>
              <a:t>waters</a:t>
            </a:r>
            <a:r>
              <a:rPr lang="pl-PL" sz="2400" dirty="0"/>
              <a:t>.</a:t>
            </a:r>
          </a:p>
          <a:p>
            <a:pPr marL="514350" indent="-514350" algn="just">
              <a:buAutoNum type="arabicPeriod"/>
            </a:pPr>
            <a:r>
              <a:rPr lang="pl-PL" sz="2400" dirty="0" err="1"/>
              <a:t>Equality</a:t>
            </a:r>
            <a:r>
              <a:rPr lang="pl-PL" sz="2400" dirty="0"/>
              <a:t> of trade </a:t>
            </a:r>
            <a:r>
              <a:rPr lang="pl-PL" sz="2400" dirty="0" err="1"/>
              <a:t>conditions</a:t>
            </a:r>
            <a:r>
              <a:rPr lang="pl-PL" sz="2400" dirty="0"/>
              <a:t> </a:t>
            </a:r>
            <a:r>
              <a:rPr lang="pl-PL" sz="2400" dirty="0" err="1"/>
              <a:t>among</a:t>
            </a:r>
            <a:r>
              <a:rPr lang="pl-PL" sz="2400" dirty="0"/>
              <a:t> </a:t>
            </a:r>
            <a:r>
              <a:rPr lang="pl-PL" sz="2400" dirty="0" err="1"/>
              <a:t>all</a:t>
            </a:r>
            <a:r>
              <a:rPr lang="pl-PL" sz="2400" dirty="0"/>
              <a:t> the </a:t>
            </a:r>
            <a:r>
              <a:rPr lang="pl-PL" sz="2400" dirty="0" err="1"/>
              <a:t>nations</a:t>
            </a:r>
            <a:r>
              <a:rPr lang="pl-PL" sz="2400" dirty="0"/>
              <a:t> </a:t>
            </a:r>
            <a:r>
              <a:rPr lang="pl-PL" sz="2400" dirty="0" err="1"/>
              <a:t>consenting</a:t>
            </a:r>
            <a:r>
              <a:rPr lang="pl-PL" sz="2400" dirty="0"/>
              <a:t> to </a:t>
            </a:r>
            <a:r>
              <a:rPr lang="pl-PL" sz="2400" dirty="0" err="1"/>
              <a:t>peace</a:t>
            </a:r>
            <a:r>
              <a:rPr lang="pl-PL" sz="2400" dirty="0"/>
              <a:t>.</a:t>
            </a:r>
          </a:p>
          <a:p>
            <a:pPr marL="514350" indent="-514350" algn="just">
              <a:buAutoNum type="arabicPeriod"/>
            </a:pPr>
            <a:r>
              <a:rPr lang="pl-PL" sz="2400" dirty="0" err="1"/>
              <a:t>Reducing</a:t>
            </a:r>
            <a:r>
              <a:rPr lang="pl-PL" sz="2400" dirty="0"/>
              <a:t> </a:t>
            </a:r>
            <a:r>
              <a:rPr lang="pl-PL" sz="2400" dirty="0" err="1"/>
              <a:t>national</a:t>
            </a:r>
            <a:r>
              <a:rPr lang="pl-PL" sz="2400" dirty="0"/>
              <a:t> </a:t>
            </a:r>
            <a:r>
              <a:rPr lang="pl-PL" sz="2400" dirty="0" err="1"/>
              <a:t>armaments</a:t>
            </a:r>
            <a:r>
              <a:rPr lang="pl-PL" sz="2400" dirty="0"/>
              <a:t>.</a:t>
            </a:r>
          </a:p>
          <a:p>
            <a:pPr marL="514350" indent="-514350" algn="just">
              <a:buAutoNum type="arabicPeriod"/>
            </a:pPr>
            <a:r>
              <a:rPr lang="pl-PL" sz="2400" dirty="0" err="1"/>
              <a:t>Adjustment</a:t>
            </a:r>
            <a:r>
              <a:rPr lang="pl-PL" sz="2400" dirty="0"/>
              <a:t> of </a:t>
            </a: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colonial</a:t>
            </a:r>
            <a:r>
              <a:rPr lang="pl-PL" sz="2400" dirty="0"/>
              <a:t> </a:t>
            </a:r>
            <a:r>
              <a:rPr lang="pl-PL" sz="2400" dirty="0" err="1"/>
              <a:t>claims</a:t>
            </a:r>
            <a:r>
              <a:rPr lang="pl-PL" sz="2400" dirty="0"/>
              <a:t>.</a:t>
            </a:r>
          </a:p>
          <a:p>
            <a:pPr marL="514350" indent="-514350" algn="just">
              <a:buAutoNum type="arabicPeriod"/>
            </a:pPr>
            <a:r>
              <a:rPr lang="pl-PL" sz="2400" dirty="0"/>
              <a:t>The Russian </a:t>
            </a:r>
            <a:r>
              <a:rPr lang="pl-PL" sz="2400" dirty="0" err="1"/>
              <a:t>issue</a:t>
            </a:r>
            <a:r>
              <a:rPr lang="pl-PL" sz="2400" dirty="0"/>
              <a:t>.</a:t>
            </a:r>
          </a:p>
          <a:p>
            <a:pPr marL="514350" indent="-514350" algn="just">
              <a:buAutoNum type="arabicPeriod"/>
            </a:pPr>
            <a:r>
              <a:rPr lang="pl-PL" sz="2400" dirty="0"/>
              <a:t>The </a:t>
            </a:r>
            <a:r>
              <a:rPr lang="pl-PL" sz="2400" dirty="0" err="1"/>
              <a:t>restoration</a:t>
            </a:r>
            <a:r>
              <a:rPr lang="pl-PL" sz="2400" dirty="0"/>
              <a:t> of </a:t>
            </a:r>
            <a:r>
              <a:rPr lang="pl-PL" sz="2400" dirty="0" err="1"/>
              <a:t>Belgium</a:t>
            </a:r>
            <a:r>
              <a:rPr lang="pl-PL" sz="2400" dirty="0"/>
              <a:t>. </a:t>
            </a:r>
            <a:endParaRPr lang="en-GB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77B95B-542C-4ADE-AD03-2DE413E1C11A}"/>
              </a:ext>
            </a:extLst>
          </p:cNvPr>
          <p:cNvSpPr txBox="1"/>
          <p:nvPr/>
        </p:nvSpPr>
        <p:spPr>
          <a:xfrm>
            <a:off x="6461760" y="1825625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8. </a:t>
            </a:r>
            <a:r>
              <a:rPr lang="pl-PL" sz="2400" dirty="0" err="1"/>
              <a:t>Freeing</a:t>
            </a:r>
            <a:r>
              <a:rPr lang="pl-PL" sz="2400" dirty="0"/>
              <a:t> French </a:t>
            </a:r>
            <a:r>
              <a:rPr lang="pl-PL" sz="2400" dirty="0" err="1"/>
              <a:t>territory</a:t>
            </a:r>
            <a:r>
              <a:rPr lang="pl-PL" sz="2400" dirty="0"/>
              <a:t>.</a:t>
            </a:r>
          </a:p>
          <a:p>
            <a:r>
              <a:rPr lang="pl-PL" sz="2400" dirty="0"/>
              <a:t>9. </a:t>
            </a:r>
            <a:r>
              <a:rPr lang="pl-PL" sz="2400" dirty="0" err="1"/>
              <a:t>Readjustment</a:t>
            </a:r>
            <a:r>
              <a:rPr lang="pl-PL" sz="2400" dirty="0"/>
              <a:t> of </a:t>
            </a:r>
            <a:r>
              <a:rPr lang="pl-PL" sz="2400" dirty="0" err="1"/>
              <a:t>Italian</a:t>
            </a:r>
            <a:r>
              <a:rPr lang="pl-PL" sz="2400" dirty="0"/>
              <a:t> </a:t>
            </a:r>
            <a:r>
              <a:rPr lang="pl-PL" sz="2400" dirty="0" err="1"/>
              <a:t>borders</a:t>
            </a:r>
            <a:r>
              <a:rPr lang="pl-PL" sz="2400" dirty="0"/>
              <a:t>.</a:t>
            </a:r>
          </a:p>
          <a:p>
            <a:r>
              <a:rPr lang="pl-PL" sz="2400" dirty="0"/>
              <a:t>10. The Austria-</a:t>
            </a:r>
            <a:r>
              <a:rPr lang="pl-PL" sz="2400" dirty="0" err="1"/>
              <a:t>Hungary</a:t>
            </a:r>
            <a:r>
              <a:rPr lang="pl-PL" sz="2400" dirty="0"/>
              <a:t> </a:t>
            </a:r>
            <a:r>
              <a:rPr lang="pl-PL" sz="2400" dirty="0" err="1"/>
              <a:t>issue</a:t>
            </a:r>
            <a:r>
              <a:rPr lang="pl-PL" sz="2400" dirty="0"/>
              <a:t>.</a:t>
            </a:r>
          </a:p>
          <a:p>
            <a:pPr marL="457200" indent="-457200">
              <a:buAutoNum type="arabicPeriod" startAt="11"/>
            </a:pPr>
            <a:r>
              <a:rPr lang="pl-PL" sz="2400" dirty="0" err="1"/>
              <a:t>Relationship</a:t>
            </a:r>
            <a:r>
              <a:rPr lang="pl-PL" sz="2400" dirty="0"/>
              <a:t> with the </a:t>
            </a:r>
            <a:r>
              <a:rPr lang="pl-PL" sz="2400" dirty="0" err="1"/>
              <a:t>Balkan</a:t>
            </a:r>
            <a:r>
              <a:rPr lang="pl-PL" sz="2400" dirty="0"/>
              <a:t> </a:t>
            </a:r>
            <a:r>
              <a:rPr lang="pl-PL" sz="2400" dirty="0" err="1"/>
              <a:t>states</a:t>
            </a:r>
            <a:r>
              <a:rPr lang="pl-PL" sz="2400" dirty="0"/>
              <a:t>.</a:t>
            </a:r>
          </a:p>
          <a:p>
            <a:pPr marL="457200" indent="-457200">
              <a:buAutoNum type="arabicPeriod" startAt="11"/>
            </a:pPr>
            <a:r>
              <a:rPr lang="pl-PL" sz="2400" dirty="0" err="1"/>
              <a:t>Relationship</a:t>
            </a:r>
            <a:r>
              <a:rPr lang="pl-PL" sz="2400" dirty="0"/>
              <a:t> with Turkey.</a:t>
            </a:r>
          </a:p>
          <a:p>
            <a:pPr marL="457200" indent="-457200">
              <a:buAutoNum type="arabicPeriod" startAt="11"/>
            </a:pPr>
            <a:r>
              <a:rPr lang="pl-PL" sz="2400" dirty="0"/>
              <a:t>Establishment of </a:t>
            </a:r>
            <a:r>
              <a:rPr lang="pl-PL" sz="2400" dirty="0" err="1"/>
              <a:t>an</a:t>
            </a:r>
            <a:r>
              <a:rPr lang="pl-PL" sz="2400" dirty="0"/>
              <a:t> independent </a:t>
            </a:r>
            <a:r>
              <a:rPr lang="pl-PL" sz="2400" dirty="0" err="1"/>
              <a:t>Polish</a:t>
            </a:r>
            <a:r>
              <a:rPr lang="pl-PL" sz="2400" dirty="0"/>
              <a:t> </a:t>
            </a:r>
            <a:r>
              <a:rPr lang="pl-PL" sz="2400" dirty="0" err="1"/>
              <a:t>state</a:t>
            </a:r>
            <a:r>
              <a:rPr lang="pl-PL" sz="2400" dirty="0"/>
              <a:t>.</a:t>
            </a:r>
          </a:p>
          <a:p>
            <a:pPr marL="457200" indent="-457200">
              <a:buAutoNum type="arabicPeriod" startAt="11"/>
            </a:pPr>
            <a:r>
              <a:rPr lang="pl-PL" sz="2400" dirty="0"/>
              <a:t> Establishment of the </a:t>
            </a:r>
            <a:r>
              <a:rPr lang="pl-PL" sz="2400" dirty="0" err="1"/>
              <a:t>League</a:t>
            </a:r>
            <a:r>
              <a:rPr lang="pl-PL" sz="2400" dirty="0"/>
              <a:t> of Nations.</a:t>
            </a:r>
          </a:p>
          <a:p>
            <a:pPr marL="457200" indent="-457200">
              <a:buAutoNum type="arabicPeriod" startAt="11"/>
            </a:pPr>
            <a:endParaRPr lang="pl-PL" sz="2400" dirty="0"/>
          </a:p>
          <a:p>
            <a:pPr marL="457200" indent="-457200">
              <a:buAutoNum type="arabicPeriod" startAt="11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364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1CD1D5-C966-4187-AA7D-D20C2203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SUFRAŻYSTKI AMERYKAŃSKIE</a:t>
            </a:r>
            <a:endParaRPr lang="en-GB" dirty="0"/>
          </a:p>
        </p:txBody>
      </p:sp>
      <p:pic>
        <p:nvPicPr>
          <p:cNvPr id="5" name="Obraz 4" descr="Obraz zawierający osoba, wewnątrz, zdjęcie, tekst&#10;&#10;Opis wygenerowany automatycznie">
            <a:extLst>
              <a:ext uri="{FF2B5EF4-FFF2-40B4-BE49-F238E27FC236}">
                <a16:creationId xmlns:a16="http://schemas.microsoft.com/office/drawing/2014/main" id="{0A7CC3AA-628C-4000-84A3-6CBE4351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95" y="1690688"/>
            <a:ext cx="3598261" cy="2863850"/>
          </a:xfrm>
          <a:prstGeom prst="rect">
            <a:avLst/>
          </a:prstGeom>
        </p:spPr>
      </p:pic>
      <p:pic>
        <p:nvPicPr>
          <p:cNvPr id="7" name="Obraz 6" descr="Obraz zawierający budynek, zdjęcie, zewnętrzne, droga&#10;&#10;Opis wygenerowany automatycznie">
            <a:extLst>
              <a:ext uri="{FF2B5EF4-FFF2-40B4-BE49-F238E27FC236}">
                <a16:creationId xmlns:a16="http://schemas.microsoft.com/office/drawing/2014/main" id="{3DC58609-A38F-4D4D-8155-F9BDE60C4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91343" cy="28638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625B0DF-9EF0-435A-B3F0-3D1E3EDF0DF7}"/>
              </a:ext>
            </a:extLst>
          </p:cNvPr>
          <p:cNvSpPr txBox="1"/>
          <p:nvPr/>
        </p:nvSpPr>
        <p:spPr>
          <a:xfrm>
            <a:off x="838200" y="4983480"/>
            <a:ext cx="1097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Konserwatyście: tylko mężczyźni walczą w czasie wojny, więc tylko oni zasługują na prawo głosu w wyborach.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Kobiety zastąpiły mężczyzn w czasie wojny, na tzw. froncie domowym.</a:t>
            </a:r>
          </a:p>
          <a:p>
            <a:endParaRPr lang="pl-PL" dirty="0"/>
          </a:p>
          <a:p>
            <a:r>
              <a:rPr lang="pl-PL" dirty="0"/>
              <a:t>1919 – 19. poprawka do konstytucji</a:t>
            </a:r>
          </a:p>
          <a:p>
            <a:r>
              <a:rPr lang="pl-PL" dirty="0"/>
              <a:t>1920 – kobiety uzyskują prawo głosu w wyborach.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011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315B9-BFDD-4E9C-AAC1-C7FE3FE0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SZALONE LATA DWUDZIESTE</a:t>
            </a:r>
            <a:endParaRPr lang="en-GB" dirty="0"/>
          </a:p>
        </p:txBody>
      </p:sp>
      <p:pic>
        <p:nvPicPr>
          <p:cNvPr id="5" name="Obraz 4" descr="Obraz zawierający tekst, budynek, czarny, znak&#10;&#10;Opis wygenerowany automatycznie">
            <a:extLst>
              <a:ext uri="{FF2B5EF4-FFF2-40B4-BE49-F238E27FC236}">
                <a16:creationId xmlns:a16="http://schemas.microsoft.com/office/drawing/2014/main" id="{522291B7-7F7D-498B-9971-71F7480E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" y="1619250"/>
            <a:ext cx="5057775" cy="3619500"/>
          </a:xfrm>
          <a:prstGeom prst="rect">
            <a:avLst/>
          </a:prstGeom>
        </p:spPr>
      </p:pic>
      <p:pic>
        <p:nvPicPr>
          <p:cNvPr id="7" name="Obraz 6" descr="Obraz zawierający zdjęcie, kobieta, osoba, pozujący&#10;&#10;Opis wygenerowany automatycznie">
            <a:extLst>
              <a:ext uri="{FF2B5EF4-FFF2-40B4-BE49-F238E27FC236}">
                <a16:creationId xmlns:a16="http://schemas.microsoft.com/office/drawing/2014/main" id="{F262D774-13ED-4602-9ECD-335945FE8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69" y="1690688"/>
            <a:ext cx="2882265" cy="2317341"/>
          </a:xfrm>
          <a:prstGeom prst="rect">
            <a:avLst/>
          </a:prstGeom>
        </p:spPr>
      </p:pic>
      <p:pic>
        <p:nvPicPr>
          <p:cNvPr id="9" name="Obraz 8" descr="Obraz zawierający osoba, zewnętrzne, budynek, tekst&#10;&#10;Opis wygenerowany automatycznie">
            <a:extLst>
              <a:ext uri="{FF2B5EF4-FFF2-40B4-BE49-F238E27FC236}">
                <a16:creationId xmlns:a16="http://schemas.microsoft.com/office/drawing/2014/main" id="{19933C2E-E7E9-4C6C-93E7-EE5636EFC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15" y="1459273"/>
            <a:ext cx="3192985" cy="49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5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8F9751-74E2-4BED-97D6-92AB638A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WIELKI KRYZYS</a:t>
            </a:r>
            <a:endParaRPr lang="en-GB" dirty="0"/>
          </a:p>
        </p:txBody>
      </p:sp>
      <p:pic>
        <p:nvPicPr>
          <p:cNvPr id="5" name="Symbol zastępczy zawartości 4" descr="Obraz zawierający budynek, zewnętrzne, ulica, stare&#10;&#10;Opis wygenerowany automatycznie">
            <a:extLst>
              <a:ext uri="{FF2B5EF4-FFF2-40B4-BE49-F238E27FC236}">
                <a16:creationId xmlns:a16="http://schemas.microsoft.com/office/drawing/2014/main" id="{735C19C9-FF07-4F21-8890-1542D9CD5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71912"/>
            <a:ext cx="3810000" cy="299085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1E3D01-A571-4D9B-952E-AC39457678D6}"/>
              </a:ext>
            </a:extLst>
          </p:cNvPr>
          <p:cNvSpPr txBox="1"/>
          <p:nvPr/>
        </p:nvSpPr>
        <p:spPr>
          <a:xfrm>
            <a:off x="552373" y="1571912"/>
            <a:ext cx="6912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Październik 1929 – załamanie giełdy papierów wartościowych</a:t>
            </a:r>
          </a:p>
          <a:p>
            <a:endParaRPr lang="pl-PL" dirty="0"/>
          </a:p>
          <a:p>
            <a:r>
              <a:rPr lang="pl-PL" dirty="0"/>
              <a:t>24.10 – Czarny Czwartek</a:t>
            </a:r>
          </a:p>
          <a:p>
            <a:r>
              <a:rPr lang="pl-PL" dirty="0"/>
              <a:t>28.10 – Czarny Poniedziałek</a:t>
            </a:r>
          </a:p>
          <a:p>
            <a:r>
              <a:rPr lang="pl-PL" dirty="0"/>
              <a:t>29.10 – Czarny Wtorek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7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F329B8-FA27-4E05-B7F2-39B0F620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WIELKI KRYZYS</a:t>
            </a:r>
            <a:endParaRPr lang="en-GB" dirty="0"/>
          </a:p>
        </p:txBody>
      </p:sp>
      <p:pic>
        <p:nvPicPr>
          <p:cNvPr id="5" name="Obraz 4" descr="Obraz zawierający shoji&#10;&#10;Opis wygenerowany automatycznie">
            <a:extLst>
              <a:ext uri="{FF2B5EF4-FFF2-40B4-BE49-F238E27FC236}">
                <a16:creationId xmlns:a16="http://schemas.microsoft.com/office/drawing/2014/main" id="{554414FE-5D2A-4978-8896-9FC1CCD0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95" y="2209800"/>
            <a:ext cx="5178020" cy="3429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2662B9-8E29-497F-AEE7-B20DD1B4E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5" y="2209800"/>
            <a:ext cx="51880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1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4E975-8278-4E91-AEDA-D7E2B339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NOWY ŁAD</a:t>
            </a:r>
            <a:endParaRPr lang="en-GB" dirty="0"/>
          </a:p>
        </p:txBody>
      </p:sp>
      <p:pic>
        <p:nvPicPr>
          <p:cNvPr id="5" name="Symbol zastępczy zawartości 4" descr="Obraz zawierający osoba, mężczyzna, kostium, odzież&#10;&#10;Opis wygenerowany automatycznie">
            <a:extLst>
              <a:ext uri="{FF2B5EF4-FFF2-40B4-BE49-F238E27FC236}">
                <a16:creationId xmlns:a16="http://schemas.microsoft.com/office/drawing/2014/main" id="{E46E99DD-4E7A-4C07-B711-F1147C89E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17" y="1690688"/>
            <a:ext cx="3016683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FCAC8F0-9C4B-4839-801D-840724A4D5AC}"/>
              </a:ext>
            </a:extLst>
          </p:cNvPr>
          <p:cNvSpPr txBox="1"/>
          <p:nvPr/>
        </p:nvSpPr>
        <p:spPr>
          <a:xfrm>
            <a:off x="396240" y="1690688"/>
            <a:ext cx="794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Franklin Delano Roosevelt</a:t>
            </a:r>
          </a:p>
          <a:p>
            <a:endParaRPr lang="pl-PL" dirty="0"/>
          </a:p>
          <a:p>
            <a:r>
              <a:rPr lang="pl-PL" dirty="0"/>
              <a:t>Prezydent od 1933 do 1945.</a:t>
            </a:r>
          </a:p>
          <a:p>
            <a:endParaRPr lang="pl-PL" dirty="0"/>
          </a:p>
          <a:p>
            <a:r>
              <a:rPr lang="pl-PL" dirty="0"/>
              <a:t>5 marca 1933 (drugi dzień jako urzędujący prezydent), początek reform</a:t>
            </a:r>
          </a:p>
        </p:txBody>
      </p:sp>
    </p:spTree>
    <p:extLst>
      <p:ext uri="{BB962C8B-B14F-4D97-AF65-F5344CB8AC3E}">
        <p14:creationId xmlns:p14="http://schemas.microsoft.com/office/powerpoint/2010/main" val="13469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F6294A-EA4D-43E0-A7C2-C520BB96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POPARCIE DLA NOWEGO ŁADU</a:t>
            </a:r>
            <a:endParaRPr lang="en-GB" dirty="0"/>
          </a:p>
        </p:txBody>
      </p: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id="{6C182E37-647F-4934-952F-0835EC899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000500" cy="23241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E9F4DCB-0FFB-4CC4-9B05-D7119BD8769B}"/>
              </a:ext>
            </a:extLst>
          </p:cNvPr>
          <p:cNvSpPr txBox="1"/>
          <p:nvPr/>
        </p:nvSpPr>
        <p:spPr>
          <a:xfrm>
            <a:off x="838200" y="4014788"/>
            <a:ext cx="3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Wybory 1932</a:t>
            </a:r>
            <a:endParaRPr lang="en-GB" dirty="0"/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A00A540B-54B6-460E-9FD7-ED2FA9995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690688"/>
            <a:ext cx="4000500" cy="23241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BFA0F73-328F-45F2-BFC4-B60D8FAB7593}"/>
              </a:ext>
            </a:extLst>
          </p:cNvPr>
          <p:cNvSpPr txBox="1"/>
          <p:nvPr/>
        </p:nvSpPr>
        <p:spPr>
          <a:xfrm>
            <a:off x="6728460" y="4014788"/>
            <a:ext cx="3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Wybory 1936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8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27EC4-35C8-4391-BBD3-2ECD661E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KONTEKSTY BRYTYJSKIE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D591F1-6106-4654-A2E1-B317D0FC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Początek „prawdziwego” kina – przełom XIX i XX 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Koniec epoki wiktoriańskiej.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sym typeface="Wingdings" panose="05000000000000000000" pitchFamily="2" charset="2"/>
              </a:rPr>
              <a:t> szczyt potęgi kolonialnej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(Imperium, nad którym nigdy nie zachodzi</a:t>
            </a:r>
            <a:br>
              <a:rPr lang="pl-PL" dirty="0">
                <a:sym typeface="Wingdings" panose="05000000000000000000" pitchFamily="2" charset="2"/>
              </a:rPr>
            </a:br>
            <a:r>
              <a:rPr lang="pl-PL" dirty="0">
                <a:sym typeface="Wingdings" panose="05000000000000000000" pitchFamily="2" charset="2"/>
              </a:rPr>
              <a:t>	słońce)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dominacja Wielkiej Brytanii na polu</a:t>
            </a:r>
            <a:br>
              <a:rPr lang="pl-PL" dirty="0">
                <a:sym typeface="Wingdings" panose="05000000000000000000" pitchFamily="2" charset="2"/>
              </a:rPr>
            </a:br>
            <a:r>
              <a:rPr lang="pl-PL" dirty="0">
                <a:sym typeface="Wingdings" panose="05000000000000000000" pitchFamily="2" charset="2"/>
              </a:rPr>
              <a:t>	przemysłowym i militarnym, w handlu</a:t>
            </a:r>
            <a:br>
              <a:rPr lang="pl-PL" dirty="0">
                <a:sym typeface="Wingdings" panose="05000000000000000000" pitchFamily="2" charset="2"/>
              </a:rPr>
            </a:br>
            <a:r>
              <a:rPr lang="pl-PL" dirty="0">
                <a:sym typeface="Wingdings" panose="05000000000000000000" pitchFamily="2" charset="2"/>
              </a:rPr>
              <a:t>	 i dyplomacji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zmiana obrazu monarchii i relacji</a:t>
            </a:r>
            <a:br>
              <a:rPr lang="pl-PL" dirty="0">
                <a:sym typeface="Wingdings" panose="05000000000000000000" pitchFamily="2" charset="2"/>
              </a:rPr>
            </a:br>
            <a:r>
              <a:rPr lang="pl-PL" dirty="0">
                <a:sym typeface="Wingdings" panose="05000000000000000000" pitchFamily="2" charset="2"/>
              </a:rPr>
              <a:t>	monarcha-poddany.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Obraz zawierający osoba, taniec, sport, ściana&#10;&#10;Opis wygenerowany automatycznie">
            <a:extLst>
              <a:ext uri="{FF2B5EF4-FFF2-40B4-BE49-F238E27FC236}">
                <a16:creationId xmlns:a16="http://schemas.microsoft.com/office/drawing/2014/main" id="{50217223-4331-48B3-ADD7-619552B9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64" y="2217420"/>
            <a:ext cx="3031236" cy="4125608"/>
          </a:xfrm>
          <a:prstGeom prst="rect">
            <a:avLst/>
          </a:prstGeom>
        </p:spPr>
      </p:pic>
      <p:pic>
        <p:nvPicPr>
          <p:cNvPr id="6" name="Obraz 5" descr="Obraz zawierający tekst, mapa&#10;&#10;Opis wygenerowany automatycznie">
            <a:extLst>
              <a:ext uri="{FF2B5EF4-FFF2-40B4-BE49-F238E27FC236}">
                <a16:creationId xmlns:a16="http://schemas.microsoft.com/office/drawing/2014/main" id="{2D76AABC-5FDD-4300-94BA-3CAFE4050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9" y="384969"/>
            <a:ext cx="12192000" cy="62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CD8FC-BEFB-4D81-A2ED-F5954A93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INWAZJA NIEMIEC NA POLSKĘ</a:t>
            </a:r>
            <a:endParaRPr lang="en-GB" dirty="0"/>
          </a:p>
        </p:txBody>
      </p:sp>
      <p:pic>
        <p:nvPicPr>
          <p:cNvPr id="1026" name="Picture 2" descr="Znalezione obrazy dla zapytania germany invades poland american newspaper">
            <a:extLst>
              <a:ext uri="{FF2B5EF4-FFF2-40B4-BE49-F238E27FC236}">
                <a16:creationId xmlns:a16="http://schemas.microsoft.com/office/drawing/2014/main" id="{36362B77-9562-4A60-9C53-C8FCA19B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2768919"/>
            <a:ext cx="5246195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tekst, gazeta&#10;&#10;Opis wygenerowany automatycznie">
            <a:extLst>
              <a:ext uri="{FF2B5EF4-FFF2-40B4-BE49-F238E27FC236}">
                <a16:creationId xmlns:a16="http://schemas.microsoft.com/office/drawing/2014/main" id="{47934EB9-0F03-4AAB-BE81-A60124B17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19" y="2768919"/>
            <a:ext cx="5752252" cy="32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2BA66-CB01-4EC1-9E64-3D416CEB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AMERYKA W PIERWSZYCH LATACH WOJNY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130A5C-E836-496F-A2AF-8BAE5C4F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85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ARSENAŁ DEMOKRACJI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az 4" descr="Obraz zawierający zewnętrzne, wiele elementów, budynek, wypełnione&#10;&#10;Opis wygenerowany automatycznie">
            <a:extLst>
              <a:ext uri="{FF2B5EF4-FFF2-40B4-BE49-F238E27FC236}">
                <a16:creationId xmlns:a16="http://schemas.microsoft.com/office/drawing/2014/main" id="{D6B02083-57E4-4755-B5BC-DBFD262D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743581"/>
            <a:ext cx="5422385" cy="2407539"/>
          </a:xfrm>
          <a:prstGeom prst="rect">
            <a:avLst/>
          </a:prstGeom>
        </p:spPr>
      </p:pic>
      <p:pic>
        <p:nvPicPr>
          <p:cNvPr id="6" name="Picture 4" descr="Znalezione obrazy dla zapytania ww2 arsenal of democracy">
            <a:extLst>
              <a:ext uri="{FF2B5EF4-FFF2-40B4-BE49-F238E27FC236}">
                <a16:creationId xmlns:a16="http://schemas.microsoft.com/office/drawing/2014/main" id="{327FA65B-06D7-429A-89AC-FF533E35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37" y="139255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9945F11-123F-413E-BEB3-B4EF2C605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7" y="3429000"/>
            <a:ext cx="2466975" cy="1847850"/>
          </a:xfrm>
          <a:prstGeom prst="rect">
            <a:avLst/>
          </a:prstGeom>
        </p:spPr>
      </p:pic>
      <p:pic>
        <p:nvPicPr>
          <p:cNvPr id="14" name="Obraz 13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C14588C8-74CA-44A2-BA2F-7AA4D6D14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784" y="1392554"/>
            <a:ext cx="1980990" cy="38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729778-36E7-452A-9F80-F9EE869C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 W CZASIE II WOJNY ŚWIATOWEJ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B1DF47-54CC-4F13-8E7F-D6C84217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79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07.12.1941 – Pearl Harbour</a:t>
            </a:r>
          </a:p>
          <a:p>
            <a:pPr marL="0" indent="0">
              <a:buNone/>
            </a:pPr>
            <a:r>
              <a:rPr lang="pl-PL" dirty="0"/>
              <a:t>Do 1944 – wojna na Pacyfiku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99752AEC-0A97-40CC-A585-D14615C3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543871"/>
            <a:ext cx="2228208" cy="2957945"/>
          </a:xfrm>
          <a:prstGeom prst="rect">
            <a:avLst/>
          </a:prstGeom>
        </p:spPr>
      </p:pic>
      <p:pic>
        <p:nvPicPr>
          <p:cNvPr id="7" name="Obraz 6" descr="Obraz zawierający zewnętrzne, budynek, osoba, mężczyzna&#10;&#10;Opis wygenerowany automatycznie">
            <a:extLst>
              <a:ext uri="{FF2B5EF4-FFF2-40B4-BE49-F238E27FC236}">
                <a16:creationId xmlns:a16="http://schemas.microsoft.com/office/drawing/2014/main" id="{0F3FDFBB-EEDE-4C14-8E6B-65F6AE6D7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690688"/>
            <a:ext cx="3125085" cy="2493818"/>
          </a:xfrm>
          <a:prstGeom prst="rect">
            <a:avLst/>
          </a:prstGeom>
        </p:spPr>
      </p:pic>
      <p:pic>
        <p:nvPicPr>
          <p:cNvPr id="9" name="Obraz 8" descr="Obraz zawierający zewnętrzne, budynek, niebo, płot&#10;&#10;Opis wygenerowany automatycznie">
            <a:extLst>
              <a:ext uri="{FF2B5EF4-FFF2-40B4-BE49-F238E27FC236}">
                <a16:creationId xmlns:a16="http://schemas.microsoft.com/office/drawing/2014/main" id="{4FE8EA4B-983C-408A-A2A6-EB42D544E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63" y="4423846"/>
            <a:ext cx="3241734" cy="217244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25AA5FD-55CE-48CB-98AC-DC08E89DB276}"/>
              </a:ext>
            </a:extLst>
          </p:cNvPr>
          <p:cNvSpPr txBox="1"/>
          <p:nvPr/>
        </p:nvSpPr>
        <p:spPr>
          <a:xfrm>
            <a:off x="9975273" y="4501816"/>
            <a:ext cx="174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Wujek 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6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2C0A5-9190-4948-A354-966EA45C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 W CZASIE II WOJNY ŚWIATOWEJ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528D5C-DD77-4AD0-8011-0718E894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73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Europie: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sym typeface="Wingdings" panose="05000000000000000000" pitchFamily="2" charset="2"/>
              </a:rPr>
              <a:t> 6.06.1944 – D-Day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</a:t>
            </a:r>
            <a:r>
              <a:rPr lang="pl-PL" dirty="0" err="1">
                <a:sym typeface="Wingdings" panose="05000000000000000000" pitchFamily="2" charset="2"/>
              </a:rPr>
              <a:t>Opercja</a:t>
            </a:r>
            <a:r>
              <a:rPr lang="pl-PL" dirty="0">
                <a:sym typeface="Wingdings" panose="05000000000000000000" pitchFamily="2" charset="2"/>
              </a:rPr>
              <a:t> Market Garden – 1944, 	Holandia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1945: Amerykanie zatrzymują się 	przed Berlinem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maj 1945 – Niemcy kapitulują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</a:t>
            </a:r>
            <a:endParaRPr lang="en-GB" dirty="0"/>
          </a:p>
        </p:txBody>
      </p:sp>
      <p:pic>
        <p:nvPicPr>
          <p:cNvPr id="5" name="Obraz 4" descr="Obraz zawierający niebo, zewnętrzne, zdjęcie, biały&#10;&#10;Opis wygenerowany automatycznie">
            <a:extLst>
              <a:ext uri="{FF2B5EF4-FFF2-40B4-BE49-F238E27FC236}">
                <a16:creationId xmlns:a16="http://schemas.microsoft.com/office/drawing/2014/main" id="{C063C656-772A-430A-B6CE-F134050BD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1863030"/>
            <a:ext cx="3892119" cy="31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9747CD-FC03-426F-A548-2150DDF4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HIROSHIMA I NAGASAKI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5F50AA-21FD-4175-BCD5-E36E888B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3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06.08.1945, B-29 </a:t>
            </a:r>
            <a:r>
              <a:rPr lang="pl-PL" i="1" dirty="0" err="1"/>
              <a:t>Enola</a:t>
            </a:r>
            <a:r>
              <a:rPr lang="pl-PL" i="1" dirty="0"/>
              <a:t> Gay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09.08.1945, B-29 </a:t>
            </a:r>
            <a:r>
              <a:rPr lang="pl-PL" i="1" dirty="0" err="1"/>
              <a:t>Bockscar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665402-3384-44EC-9607-D791063A9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75706"/>
            <a:ext cx="5142430" cy="30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DE8A2-EE23-4293-A13D-65B4BEB3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ZIMNA WOJNA</a:t>
            </a:r>
            <a:endParaRPr lang="en-GB" dirty="0"/>
          </a:p>
        </p:txBody>
      </p:sp>
      <p:pic>
        <p:nvPicPr>
          <p:cNvPr id="1026" name="Picture 2" descr="Znalezione obrazy dla zapytania cold war">
            <a:extLst>
              <a:ext uri="{FF2B5EF4-FFF2-40B4-BE49-F238E27FC236}">
                <a16:creationId xmlns:a16="http://schemas.microsoft.com/office/drawing/2014/main" id="{1D1AFD0C-05A3-4A39-BF8B-5CBC6D15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61" y="1538279"/>
            <a:ext cx="7454678" cy="32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0AA9803-F0BA-4F7A-8CEF-912C863FFF17}"/>
              </a:ext>
            </a:extLst>
          </p:cNvPr>
          <p:cNvSpPr txBox="1"/>
          <p:nvPr/>
        </p:nvSpPr>
        <p:spPr>
          <a:xfrm>
            <a:off x="1295400" y="5143500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l-PL" dirty="0"/>
              <a:t>Broń nuklearna</a:t>
            </a:r>
          </a:p>
          <a:p>
            <a:pPr marL="342900" indent="-342900">
              <a:buAutoNum type="arabicParenR"/>
            </a:pPr>
            <a:r>
              <a:rPr lang="pl-PL" dirty="0"/>
              <a:t>Wyścig zbrojeń</a:t>
            </a:r>
          </a:p>
          <a:p>
            <a:pPr marL="342900" indent="-342900">
              <a:buAutoNum type="arabicParenR"/>
            </a:pPr>
            <a:r>
              <a:rPr lang="pl-PL" dirty="0" err="1"/>
              <a:t>Mutually</a:t>
            </a:r>
            <a:r>
              <a:rPr lang="pl-PL" dirty="0"/>
              <a:t> </a:t>
            </a:r>
            <a:r>
              <a:rPr lang="pl-PL" dirty="0" err="1"/>
              <a:t>assured</a:t>
            </a:r>
            <a:r>
              <a:rPr lang="pl-PL" dirty="0"/>
              <a:t> </a:t>
            </a:r>
            <a:r>
              <a:rPr lang="pl-PL" dirty="0" err="1"/>
              <a:t>destruction</a:t>
            </a:r>
            <a:r>
              <a:rPr lang="pl-PL" dirty="0"/>
              <a:t> (doktryna wzajemnego całkowitego zniszczenia)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6BCBD-32D8-4F07-A8AE-0BC47629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ZJAWISKA KULTUROWE MAJĄCE WPŁYW NA KINEMATOGRAFIĘ AMERYKAŃSKĄ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57C0F-EDD6-48AE-9507-6D8A418A9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Rok 1930 – próba „okiełznania” rewolucji obyczajowej.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Hays</a:t>
            </a:r>
            <a:r>
              <a:rPr lang="pl-PL" dirty="0"/>
              <a:t> – prezes Związku Producentów i</a:t>
            </a:r>
            <a:br>
              <a:rPr lang="pl-PL" dirty="0"/>
            </a:br>
            <a:r>
              <a:rPr lang="pl-PL" dirty="0"/>
              <a:t>Dystrybutorów Filmowych w USA</a:t>
            </a:r>
            <a:br>
              <a:rPr lang="pl-PL" dirty="0"/>
            </a:br>
            <a:r>
              <a:rPr lang="pl-PL" dirty="0"/>
              <a:t> od 1922 do 1947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Kodeks </a:t>
            </a:r>
            <a:r>
              <a:rPr lang="pl-PL" dirty="0" err="1"/>
              <a:t>Haysa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endParaRPr lang="en-GB" dirty="0"/>
          </a:p>
        </p:txBody>
      </p:sp>
      <p:pic>
        <p:nvPicPr>
          <p:cNvPr id="5" name="Obraz 4" descr="Obraz zawierający osoba, mężczyzna, ściana, zdjęcie&#10;&#10;Opis wygenerowany automatycznie">
            <a:extLst>
              <a:ext uri="{FF2B5EF4-FFF2-40B4-BE49-F238E27FC236}">
                <a16:creationId xmlns:a16="http://schemas.microsoft.com/office/drawing/2014/main" id="{73077218-4063-4017-9DB0-C4F506CA7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07" y="2346265"/>
            <a:ext cx="3085395" cy="38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AB956-48D2-4208-894F-26D23598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KODEKS HAYSA (WYBRANE ZASADY)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38C2FD-03DC-451B-9EAA-B60A3C7A7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Nie wolno:</a:t>
            </a:r>
          </a:p>
          <a:p>
            <a:pPr marL="514350" indent="-514350">
              <a:buAutoNum type="arabicPeriod"/>
            </a:pPr>
            <a:r>
              <a:rPr lang="pl-PL" dirty="0"/>
              <a:t>Używać wulgaryzmów, ani wyrażeń „O Boże”, „O Panie”, „O Jezu”, „Chryste” (chyba, że pojawiają się w kontekście religijnym)</a:t>
            </a:r>
          </a:p>
          <a:p>
            <a:pPr marL="514350" indent="-514350">
              <a:buAutoNum type="arabicPeriod"/>
            </a:pPr>
            <a:r>
              <a:rPr lang="pl-PL" dirty="0"/>
              <a:t>Pokazywać nagości</a:t>
            </a:r>
          </a:p>
          <a:p>
            <a:pPr marL="514350" indent="-514350">
              <a:buAutoNum type="arabicPeriod"/>
            </a:pPr>
            <a:r>
              <a:rPr lang="pl-PL" dirty="0"/>
              <a:t>Pokazywać perwersji </a:t>
            </a:r>
            <a:r>
              <a:rPr lang="pl-PL" dirty="0" err="1"/>
              <a:t>seksulanych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Pokazywać zażywania narkotyków</a:t>
            </a:r>
          </a:p>
          <a:p>
            <a:pPr marL="514350" indent="-514350">
              <a:buAutoNum type="arabicPeriod"/>
            </a:pPr>
            <a:r>
              <a:rPr lang="pl-PL" dirty="0"/>
              <a:t>Pokazywać białych ludzi jako niewolników</a:t>
            </a:r>
          </a:p>
          <a:p>
            <a:pPr marL="514350" indent="-514350">
              <a:buAutoNum type="arabicPeriod"/>
            </a:pPr>
            <a:r>
              <a:rPr lang="pl-PL" dirty="0"/>
              <a:t>Pokazywać związków pomiędzy osobami białymi i ciemnoskórymi.</a:t>
            </a:r>
          </a:p>
          <a:p>
            <a:pPr marL="0" indent="0">
              <a:buNone/>
            </a:pPr>
            <a:r>
              <a:rPr lang="pl-PL" dirty="0"/>
              <a:t>Itp..</a:t>
            </a:r>
          </a:p>
        </p:txBody>
      </p:sp>
    </p:spTree>
    <p:extLst>
      <p:ext uri="{BB962C8B-B14F-4D97-AF65-F5344CB8AC3E}">
        <p14:creationId xmlns:p14="http://schemas.microsoft.com/office/powerpoint/2010/main" val="38377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C4AB0-0B81-4FF6-98DD-29F2EFD8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KODEKS HAYSA (WYBRANE ZASADY)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1BB36D-FD3B-4564-9FD2-FE5B75F69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Należy uważać:</a:t>
            </a:r>
          </a:p>
          <a:p>
            <a:pPr marL="514350" indent="-514350">
              <a:buAutoNum type="arabicPeriod"/>
            </a:pPr>
            <a:r>
              <a:rPr lang="pl-PL" dirty="0"/>
              <a:t>Pokazując flagę</a:t>
            </a:r>
          </a:p>
          <a:p>
            <a:pPr marL="514350" indent="-514350">
              <a:buAutoNum type="arabicPeriod"/>
            </a:pPr>
            <a:r>
              <a:rPr lang="pl-PL" dirty="0"/>
              <a:t>Pokazując użycie broni</a:t>
            </a:r>
          </a:p>
          <a:p>
            <a:pPr marL="514350" indent="-514350">
              <a:buAutoNum type="arabicPeriod"/>
            </a:pPr>
            <a:r>
              <a:rPr lang="pl-PL" dirty="0"/>
              <a:t>Pokazując metody popełniania przestępstw</a:t>
            </a:r>
          </a:p>
          <a:p>
            <a:pPr marL="514350" indent="-514350">
              <a:buAutoNum type="arabicPeriod"/>
            </a:pPr>
            <a:r>
              <a:rPr lang="pl-PL" dirty="0"/>
              <a:t>Pokazując uwodzenie kobiet</a:t>
            </a:r>
          </a:p>
          <a:p>
            <a:pPr marL="514350" indent="-514350">
              <a:buAutoNum type="arabicPeriod"/>
            </a:pPr>
            <a:r>
              <a:rPr lang="pl-PL" dirty="0"/>
              <a:t>Pokazując sceny pocałunków</a:t>
            </a:r>
          </a:p>
          <a:p>
            <a:pPr marL="0" indent="0">
              <a:buNone/>
            </a:pPr>
            <a:r>
              <a:rPr lang="pl-PL" dirty="0"/>
              <a:t>itp.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1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8C3088-E97F-43C5-9D66-4CF0134D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RED SCARE (CZERWONA PANIKA)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89E863-334A-4565-A457-88B94D96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Amerykanie panicznie bali się komunizmu, widząc w nim całkowite zaprzeczenie wyznawanych przez siebie wartości.</a:t>
            </a:r>
          </a:p>
          <a:p>
            <a:pPr marL="0" indent="0" algn="just">
              <a:buNone/>
            </a:pPr>
            <a:endParaRPr lang="pl-PL" dirty="0"/>
          </a:p>
          <a:p>
            <a:pPr marL="514350" indent="-514350" algn="just">
              <a:buAutoNum type="arabicPeriod"/>
            </a:pPr>
            <a:r>
              <a:rPr lang="pl-PL" dirty="0"/>
              <a:t>Pierwsza Czerwona Panika – po I wojnie światowej</a:t>
            </a:r>
          </a:p>
          <a:p>
            <a:pPr marL="514350" indent="-514350" algn="just">
              <a:buAutoNum type="arabicPeriod"/>
            </a:pPr>
            <a:r>
              <a:rPr lang="pl-PL" dirty="0"/>
              <a:t>Druga Czerwona Panika – po II wojnie światowej</a:t>
            </a:r>
          </a:p>
          <a:p>
            <a:pPr marL="0" indent="0" algn="just">
              <a:buNone/>
            </a:pPr>
            <a:r>
              <a:rPr lang="pl-PL" dirty="0"/>
              <a:t>	</a:t>
            </a:r>
            <a:r>
              <a:rPr lang="pl-PL" dirty="0">
                <a:sym typeface="Wingdings" panose="05000000000000000000" pitchFamily="2" charset="2"/>
              </a:rPr>
              <a:t> lustracja urzędników federalnych</a:t>
            </a:r>
          </a:p>
          <a:p>
            <a:pPr marL="0" indent="0" algn="just">
              <a:buNone/>
            </a:pPr>
            <a:r>
              <a:rPr lang="pl-PL" dirty="0">
                <a:sym typeface="Wingdings" panose="05000000000000000000" pitchFamily="2" charset="2"/>
              </a:rPr>
              <a:t>	 strach przed sowieckimi szpiegami w USA</a:t>
            </a:r>
          </a:p>
          <a:p>
            <a:pPr marL="0" indent="0" algn="just">
              <a:buNone/>
            </a:pPr>
            <a:r>
              <a:rPr lang="pl-PL" dirty="0">
                <a:sym typeface="Wingdings" panose="05000000000000000000" pitchFamily="2" charset="2"/>
              </a:rPr>
              <a:t>	 oskarżenie o sympatie komunistyczne jako sposób na pozbycie 	się konkurencji (tzw. „</a:t>
            </a:r>
            <a:r>
              <a:rPr lang="pl-PL" dirty="0" err="1">
                <a:sym typeface="Wingdings" panose="05000000000000000000" pitchFamily="2" charset="2"/>
              </a:rPr>
              <a:t>McCarthyism</a:t>
            </a:r>
            <a:r>
              <a:rPr lang="pl-PL" dirty="0">
                <a:sym typeface="Wingdings" panose="05000000000000000000" pitchFamily="2" charset="2"/>
              </a:rPr>
              <a:t>” – od Josepha </a:t>
            </a:r>
            <a:r>
              <a:rPr lang="pl-PL" dirty="0" err="1">
                <a:sym typeface="Wingdings" panose="05000000000000000000" pitchFamily="2" charset="2"/>
              </a:rPr>
              <a:t>McCarthyego</a:t>
            </a:r>
            <a:r>
              <a:rPr lang="pl-PL" dirty="0">
                <a:sym typeface="Wingdings" panose="05000000000000000000" pitchFamily="2" charset="2"/>
              </a:rPr>
              <a:t>)</a:t>
            </a:r>
          </a:p>
          <a:p>
            <a:pPr marL="0" indent="0" algn="just">
              <a:buNone/>
            </a:pPr>
            <a:r>
              <a:rPr lang="pl-PL" dirty="0">
                <a:sym typeface="Wingdings" panose="05000000000000000000" pitchFamily="2" charset="2"/>
              </a:rPr>
              <a:t>	 Czarne listy Hollywood</a:t>
            </a:r>
          </a:p>
        </p:txBody>
      </p:sp>
    </p:spTree>
    <p:extLst>
      <p:ext uri="{BB962C8B-B14F-4D97-AF65-F5344CB8AC3E}">
        <p14:creationId xmlns:p14="http://schemas.microsoft.com/office/powerpoint/2010/main" val="40183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00ABD-B844-48D0-BBF6-BFC48BC7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KONTEKSTY BRYTYJSKIE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63DAD0-81B7-4032-8FBE-9134A6A8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Zjednoczone Królestwo Wielkiej Brytanii i Irlandii (1801-1922) jest krajem wewnętrznie podzielonym:</a:t>
            </a:r>
          </a:p>
          <a:p>
            <a:pPr marL="514350" indent="-514350">
              <a:buAutoNum type="arabicParenR"/>
            </a:pPr>
            <a:r>
              <a:rPr lang="pl-PL" dirty="0"/>
              <a:t>Anglia</a:t>
            </a:r>
          </a:p>
          <a:p>
            <a:pPr marL="514350" indent="-514350">
              <a:buAutoNum type="arabicParenR"/>
            </a:pPr>
            <a:r>
              <a:rPr lang="pl-PL" dirty="0"/>
              <a:t>Walia</a:t>
            </a:r>
          </a:p>
          <a:p>
            <a:pPr marL="514350" indent="-514350">
              <a:buAutoNum type="arabicParenR"/>
            </a:pPr>
            <a:r>
              <a:rPr lang="pl-PL" dirty="0"/>
              <a:t>Szkocja</a:t>
            </a:r>
          </a:p>
          <a:p>
            <a:pPr marL="514350" indent="-514350">
              <a:buAutoNum type="arabicParenR"/>
            </a:pPr>
            <a:r>
              <a:rPr lang="pl-PL" dirty="0"/>
              <a:t>Irlandia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l-PL" dirty="0">
                <a:sym typeface="Wingdings" panose="05000000000000000000" pitchFamily="2" charset="2"/>
              </a:rPr>
              <a:t> różne wartości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l-PL" dirty="0">
                <a:sym typeface="Wingdings" panose="05000000000000000000" pitchFamily="2" charset="2"/>
              </a:rPr>
              <a:t> różne religie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l-PL" dirty="0">
                <a:sym typeface="Wingdings" panose="05000000000000000000" pitchFamily="2" charset="2"/>
              </a:rPr>
              <a:t> różne języki/dialekty/akcenty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Na zewnątrz: Imperium Brytyjskie.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283C6A99-D6E3-44B0-89BB-32B00A54D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315814"/>
            <a:ext cx="2758440" cy="44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DEF1C-14BA-4135-AFDD-4C162AF0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CECHY KLASYCZNYCH FILMÓW AMERYKAŃSKICH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0DD474-8FD5-4662-B359-8CB6A735C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pl-PL" dirty="0"/>
              <a:t>Pierwsze, nieme filmy fabularne były podobne do przedstawień teatralnych: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sym typeface="Wingdings" panose="05000000000000000000" pitchFamily="2" charset="2"/>
              </a:rPr>
              <a:t> duża ekspresja zastępująca dialogi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wyszukana choreografia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niezróżnicowane ujęcia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charakterystyczne zbliżenia na napisy umieszczone na filmowanych obiektach.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2) Pierwsze filmy dźwiękowe: westerny, slapsticki, musicale, kreskówki i filmy biograficzne.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3) Narracja opiera się na psychologicznej motywacji postaci, w formie związków przyczynowo skutkowych.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4) Narracja jest linearna, a jedynym dopuszczalnym odstępstwem są tu retrospekcje.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3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45A8F-A5FF-4FB0-BAE6-4E2A2D79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FILMY, KTÓRE TRZEBA ZOBACZYĆ</a:t>
            </a:r>
            <a:endParaRPr lang="en-GB" dirty="0"/>
          </a:p>
        </p:txBody>
      </p:sp>
      <p:pic>
        <p:nvPicPr>
          <p:cNvPr id="7" name="Obraz 6" descr="Obraz zawierający tekst, gazeta&#10;&#10;Opis wygenerowany automatycznie">
            <a:extLst>
              <a:ext uri="{FF2B5EF4-FFF2-40B4-BE49-F238E27FC236}">
                <a16:creationId xmlns:a16="http://schemas.microsoft.com/office/drawing/2014/main" id="{DE7F2C9E-4789-4544-99EE-0E42DB46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20" y="1690688"/>
            <a:ext cx="2827280" cy="4144847"/>
          </a:xfrm>
          <a:prstGeom prst="rect">
            <a:avLst/>
          </a:prstGeom>
        </p:spPr>
      </p:pic>
      <p:pic>
        <p:nvPicPr>
          <p:cNvPr id="9" name="Obraz 8" descr="Obraz zawierający tekst, gazeta&#10;&#10;Opis wygenerowany automatycznie">
            <a:extLst>
              <a:ext uri="{FF2B5EF4-FFF2-40B4-BE49-F238E27FC236}">
                <a16:creationId xmlns:a16="http://schemas.microsoft.com/office/drawing/2014/main" id="{4EDC39BE-6B14-4D53-AD03-AD772E9CB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0" y="1690687"/>
            <a:ext cx="2821100" cy="4144847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77C0EE9C-8AA2-4BB5-BA02-E9E36FE9E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64" y="1690687"/>
            <a:ext cx="2738337" cy="4144847"/>
          </a:xfrm>
          <a:prstGeom prst="rect">
            <a:avLst/>
          </a:prstGeom>
        </p:spPr>
      </p:pic>
      <p:pic>
        <p:nvPicPr>
          <p:cNvPr id="13" name="Obraz 12" descr="Obraz zawierający gazeta, tekst&#10;&#10;Opis wygenerowany automatycznie">
            <a:extLst>
              <a:ext uri="{FF2B5EF4-FFF2-40B4-BE49-F238E27FC236}">
                <a16:creationId xmlns:a16="http://schemas.microsoft.com/office/drawing/2014/main" id="{0C62F568-AFBF-4830-B585-B8326956C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20" y="1690687"/>
            <a:ext cx="2665906" cy="39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E50FB-6186-4B72-840F-B61BE4C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FILMY, KTÓRE TRZEBA ZOBACZYĆ</a:t>
            </a:r>
            <a:endParaRPr lang="en-GB" dirty="0"/>
          </a:p>
        </p:txBody>
      </p:sp>
      <p:pic>
        <p:nvPicPr>
          <p:cNvPr id="6" name="Symbol zastępczy zawartości 5" descr="Obraz zawierający tekst, gazeta&#10;&#10;Opis wygenerowany automatycznie">
            <a:extLst>
              <a:ext uri="{FF2B5EF4-FFF2-40B4-BE49-F238E27FC236}">
                <a16:creationId xmlns:a16="http://schemas.microsoft.com/office/drawing/2014/main" id="{CA5C5F94-F516-4BA9-830B-6637CB348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3" y="1690688"/>
            <a:ext cx="3049459" cy="4651920"/>
          </a:xfr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FE652BA-9DA0-4311-87EC-06DAEE577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7" y="1688496"/>
            <a:ext cx="3049458" cy="4671214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330B2B07-1476-482A-8687-442315DA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41" y="1688496"/>
            <a:ext cx="2648628" cy="46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374911-2CA4-4F5A-A86E-59AC2B93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KONTEKSTY BRYTYJSKIE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C73099-9959-4209-B161-3D81B3498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Powstaje pojęcie „Brytyjskości”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sym typeface="Wingdings" panose="05000000000000000000" pitchFamily="2" charset="2"/>
              </a:rPr>
              <a:t> duma z bycia Brytyjczykiem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Brytyjskość = siła, władza, nowoczesność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Brytyjskość = bezpieczeństwo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Brytyjskość = monarchia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Powstaje opracowany przez lingwistów wspólny dialekt języka angielskiego, RP – </a:t>
            </a:r>
            <a:r>
              <a:rPr lang="pl-PL" dirty="0" err="1">
                <a:sym typeface="Wingdings" panose="05000000000000000000" pitchFamily="2" charset="2"/>
              </a:rPr>
              <a:t>Received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Pronunciation</a:t>
            </a:r>
            <a:r>
              <a:rPr lang="pl-PL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dialekt wyższych sfer i ludzi wykształconych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dialekty regionalne świadczą o zacofaniu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języki lokalne utożsamiane są z biedą i zacofaniem, więc  zanikają.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2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E46E03-C8BB-4D7E-A526-C6149412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KONTEKSTY BRYTYJSKIE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293C33-65C1-4694-BBA6-4B0ACB6CA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100" dirty="0"/>
              <a:t>Początek XX w. – początek końca wiary w Brytyjskość.</a:t>
            </a:r>
          </a:p>
          <a:p>
            <a:pPr marL="0" indent="0">
              <a:buNone/>
            </a:pPr>
            <a:r>
              <a:rPr lang="pl-PL" sz="3100" dirty="0"/>
              <a:t>	</a:t>
            </a:r>
            <a:r>
              <a:rPr lang="pl-PL" sz="3100" dirty="0">
                <a:sym typeface="Wingdings" panose="05000000000000000000" pitchFamily="2" charset="2"/>
              </a:rPr>
              <a:t> Królowa Wiktoria umiera (panowała od 1837 do 1901r.)</a:t>
            </a:r>
          </a:p>
          <a:p>
            <a:pPr marL="0" indent="0">
              <a:buNone/>
            </a:pPr>
            <a:r>
              <a:rPr lang="pl-PL" sz="3100" dirty="0">
                <a:sym typeface="Wingdings" panose="05000000000000000000" pitchFamily="2" charset="2"/>
              </a:rPr>
              <a:t>	 jej syn, Edward VII umiera w roku 1910</a:t>
            </a:r>
          </a:p>
          <a:p>
            <a:pPr marL="0" indent="0">
              <a:buNone/>
            </a:pPr>
            <a:r>
              <a:rPr lang="pl-PL" sz="3100" dirty="0">
                <a:sym typeface="Wingdings" panose="05000000000000000000" pitchFamily="2" charset="2"/>
              </a:rPr>
              <a:t>	 w 1910 roku na tron wstępuje Jerzy V</a:t>
            </a:r>
          </a:p>
          <a:p>
            <a:pPr marL="0" indent="0">
              <a:buNone/>
            </a:pPr>
            <a:r>
              <a:rPr lang="pl-PL" sz="3100" dirty="0">
                <a:sym typeface="Wingdings" panose="05000000000000000000" pitchFamily="2" charset="2"/>
              </a:rPr>
              <a:t>	 w roku 1914 wybucha I wojna światowa, w której ginie prawie milion Brytyjczyków 	</a:t>
            </a:r>
          </a:p>
          <a:p>
            <a:pPr marL="0" indent="0">
              <a:buNone/>
            </a:pPr>
            <a:r>
              <a:rPr lang="pl-PL" sz="3100" dirty="0">
                <a:sym typeface="Wingdings" panose="05000000000000000000" pitchFamily="2" charset="2"/>
              </a:rPr>
              <a:t>	 w roku 1919 wybucha powstanie w Irlandii, które doprowadza do powstania </a:t>
            </a:r>
            <a:br>
              <a:rPr lang="pl-PL" sz="3100" dirty="0">
                <a:sym typeface="Wingdings" panose="05000000000000000000" pitchFamily="2" charset="2"/>
              </a:rPr>
            </a:br>
            <a:r>
              <a:rPr lang="pl-PL" sz="3100" dirty="0">
                <a:sym typeface="Wingdings" panose="05000000000000000000" pitchFamily="2" charset="2"/>
              </a:rPr>
              <a:t>	Wolnego	Państwa Irlandzkiego w roku 1922 i Republiki Irlandii w 1937</a:t>
            </a:r>
          </a:p>
          <a:p>
            <a:pPr marL="0" indent="0">
              <a:buNone/>
            </a:pPr>
            <a:endParaRPr lang="pl-PL" sz="3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3100" dirty="0">
                <a:sym typeface="Wingdings" panose="05000000000000000000" pitchFamily="2" charset="2"/>
              </a:rPr>
              <a:t>W jaki sposób wydarzenia te mogły podkopać wiarę w Brytyjskość?</a:t>
            </a:r>
          </a:p>
          <a:p>
            <a:pPr marL="0" indent="0">
              <a:buNone/>
            </a:pPr>
            <a:r>
              <a:rPr lang="pl-PL" sz="3100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24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009559-EE7D-4EDF-BAB8-D4BAAEE4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TO NIE KONIEC KŁOPOTÓW…</a:t>
            </a:r>
            <a:endParaRPr lang="en-GB" dirty="0"/>
          </a:p>
        </p:txBody>
      </p:sp>
      <p:pic>
        <p:nvPicPr>
          <p:cNvPr id="5" name="Obraz 4" descr="Obraz zawierający mężczyzna, osoba, kapelusz, odzież&#10;&#10;Opis wygenerowany automatycznie">
            <a:extLst>
              <a:ext uri="{FF2B5EF4-FFF2-40B4-BE49-F238E27FC236}">
                <a16:creationId xmlns:a16="http://schemas.microsoft.com/office/drawing/2014/main" id="{AF675E4F-F78C-4392-8163-0DE5BC152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5" y="1558926"/>
            <a:ext cx="2899037" cy="4572000"/>
          </a:xfrm>
          <a:prstGeom prst="rect">
            <a:avLst/>
          </a:prstGeom>
        </p:spPr>
      </p:pic>
      <p:pic>
        <p:nvPicPr>
          <p:cNvPr id="7" name="Obraz 6" descr="Obraz zawierający osoba, zewnętrzne, podłoże, zdjęcie&#10;&#10;Opis wygenerowany automatycznie">
            <a:extLst>
              <a:ext uri="{FF2B5EF4-FFF2-40B4-BE49-F238E27FC236}">
                <a16:creationId xmlns:a16="http://schemas.microsoft.com/office/drawing/2014/main" id="{39A8E27F-051C-4B4F-A110-CD75A7D67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14" y="1556294"/>
            <a:ext cx="3452552" cy="4574632"/>
          </a:xfrm>
          <a:prstGeom prst="rect">
            <a:avLst/>
          </a:prstGeom>
        </p:spPr>
      </p:pic>
      <p:pic>
        <p:nvPicPr>
          <p:cNvPr id="9" name="Obraz 8" descr="Obraz zawierający osoba, zdjęcie, pozujący, stojące&#10;&#10;Opis wygenerowany automatycznie">
            <a:extLst>
              <a:ext uri="{FF2B5EF4-FFF2-40B4-BE49-F238E27FC236}">
                <a16:creationId xmlns:a16="http://schemas.microsoft.com/office/drawing/2014/main" id="{CA1F9B49-9014-47F9-B6A5-E52F80D4F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27" y="1556295"/>
            <a:ext cx="3655555" cy="45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DF417-2A11-4CE8-9AF5-A46F0A4A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 WOJNA ŚWIATOWA</a:t>
            </a:r>
            <a:endParaRPr lang="en-GB" dirty="0"/>
          </a:p>
        </p:txBody>
      </p:sp>
      <p:pic>
        <p:nvPicPr>
          <p:cNvPr id="5" name="Symbol zastępczy zawartości 4" descr="Obraz zawierający zewnętrzne, pojazd wojskowy, osoba, samochód&#10;&#10;Opis wygenerowany automatycznie">
            <a:extLst>
              <a:ext uri="{FF2B5EF4-FFF2-40B4-BE49-F238E27FC236}">
                <a16:creationId xmlns:a16="http://schemas.microsoft.com/office/drawing/2014/main" id="{65C60373-F832-4B51-8AA3-CFDA89B53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04" y="2362945"/>
            <a:ext cx="4400196" cy="3406132"/>
          </a:xfrm>
        </p:spPr>
      </p:pic>
      <p:pic>
        <p:nvPicPr>
          <p:cNvPr id="7" name="Obraz 6" descr="Obraz zawierający zewnętrzne, samolot, niebo, latanie&#10;&#10;Opis wygenerowany automatycznie">
            <a:extLst>
              <a:ext uri="{FF2B5EF4-FFF2-40B4-BE49-F238E27FC236}">
                <a16:creationId xmlns:a16="http://schemas.microsoft.com/office/drawing/2014/main" id="{BA86691E-4051-4ABA-8E80-E3FF0F049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3805"/>
            <a:ext cx="4400196" cy="195564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FC14200-FBDB-4F29-B049-CBC0F2FEE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216" y="3429000"/>
            <a:ext cx="4182953" cy="32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8E28F-3F10-4053-871E-DA40645C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KONTEKSTY BRYTYJSKIE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638847-D700-4223-BD9B-95350F371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Po drugiej wojnie światowej: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sym typeface="Wingdings" panose="05000000000000000000" pitchFamily="2" charset="2"/>
              </a:rPr>
              <a:t> stopniowy zanik Imperium (kolonie stają się niepodległymi 	państwami)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monarchia staje się obiektem zainteresowania poddanych 	jako 	źródło skandali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odżywają tradycje zduszone przez pragnienie sztucznej jedności 	(Odrodzenie celtyckie)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Wielka Brytania traci na znaczeniu politycznym i staje się 	przyczółkiem USA w Europie (tzw. wyjątkowy związek = </a:t>
            </a:r>
            <a:r>
              <a:rPr lang="pl-PL" dirty="0" err="1">
                <a:sym typeface="Wingdings" panose="05000000000000000000" pitchFamily="2" charset="2"/>
              </a:rPr>
              <a:t>special</a:t>
            </a:r>
            <a:r>
              <a:rPr lang="pl-PL" dirty="0">
                <a:sym typeface="Wingdings" panose="05000000000000000000" pitchFamily="2" charset="2"/>
              </a:rPr>
              <a:t> 	</a:t>
            </a:r>
            <a:r>
              <a:rPr lang="pl-PL" dirty="0" err="1">
                <a:sym typeface="Wingdings" panose="05000000000000000000" pitchFamily="2" charset="2"/>
              </a:rPr>
              <a:t>relationship</a:t>
            </a:r>
            <a:r>
              <a:rPr lang="pl-PL" dirty="0">
                <a:sym typeface="Wingdings" panose="05000000000000000000" pitchFamily="2" charset="2"/>
              </a:rPr>
              <a:t>).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9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942</Words>
  <Application>Microsoft Office PowerPoint</Application>
  <PresentationFormat>Panoramiczny</PresentationFormat>
  <Paragraphs>259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Motyw pakietu Office</vt:lpstr>
      <vt:lpstr>KINO KLASYCZNE W USA  I WIELKIEJ BRYTANII KONTEKSTY KULTUROWE</vt:lpstr>
      <vt:lpstr>TROCHĘ HISTORII</vt:lpstr>
      <vt:lpstr>KONTEKSTY BRYTYJSKIE</vt:lpstr>
      <vt:lpstr>KONTEKSTY BRYTYJSKIE</vt:lpstr>
      <vt:lpstr>KONTEKSTY BRYTYJSKIE</vt:lpstr>
      <vt:lpstr>KONTEKSTY BRYTYJSKIE</vt:lpstr>
      <vt:lpstr>TO NIE KONIEC KŁOPOTÓW…</vt:lpstr>
      <vt:lpstr>II WOJNA ŚWIATOWA</vt:lpstr>
      <vt:lpstr>KONTEKSTY BRYTYJSKIE</vt:lpstr>
      <vt:lpstr>KINEMATOGRAFIA BRYTYJSKA  DO LAT 60. XX w.</vt:lpstr>
      <vt:lpstr>KONTEKSTY AMERYKAŃSKIE</vt:lpstr>
      <vt:lpstr>PRAWA JIMA CROWA</vt:lpstr>
      <vt:lpstr>OSOBNI, ALE RÓWNI (SEPARATE BUT EQUAL)?</vt:lpstr>
      <vt:lpstr>KONTEKSTY AMERYKAŃSKIE</vt:lpstr>
      <vt:lpstr>FILANTROPIA</vt:lpstr>
      <vt:lpstr>USA PODCZAS PIERWSZEJ WOJNY ŚWIATOWEJ</vt:lpstr>
      <vt:lpstr>USA PODCZAS PIERWSZEJ WOJNY ŚWIATOWEJ</vt:lpstr>
      <vt:lpstr>ZATOPIENIE LUSITANII</vt:lpstr>
      <vt:lpstr>TELEGRAM ZIMMERMANA</vt:lpstr>
      <vt:lpstr>AMERYKA PRZYŁĄCZA SIĘ DO WOJNY</vt:lpstr>
      <vt:lpstr>AMERYKA W CZASIE I WOJNY ŚWIATOWEJ</vt:lpstr>
      <vt:lpstr>THE END OF THE WAR</vt:lpstr>
      <vt:lpstr>CZTERNAŚCIE PUNKTÓW</vt:lpstr>
      <vt:lpstr>SUFRAŻYSTKI AMERYKAŃSKIE</vt:lpstr>
      <vt:lpstr>SZALONE LATA DWUDZIESTE</vt:lpstr>
      <vt:lpstr>WIELKI KRYZYS</vt:lpstr>
      <vt:lpstr>WIELKI KRYZYS</vt:lpstr>
      <vt:lpstr>NOWY ŁAD</vt:lpstr>
      <vt:lpstr>POPARCIE DLA NOWEGO ŁADU</vt:lpstr>
      <vt:lpstr>INWAZJA NIEMIEC NA POLSKĘ</vt:lpstr>
      <vt:lpstr>AMERYKA W PIERWSZYCH LATACH WOJNY</vt:lpstr>
      <vt:lpstr>AMERYKA W CZASIE II WOJNY ŚWIATOWEJ</vt:lpstr>
      <vt:lpstr>AMERYKA W CZASIE II WOJNY ŚWIATOWEJ</vt:lpstr>
      <vt:lpstr>HIROSHIMA I NAGASAKI</vt:lpstr>
      <vt:lpstr>ZIMNA WOJNA</vt:lpstr>
      <vt:lpstr>ZJAWISKA KULTUROWE MAJĄCE WPŁYW NA KINEMATOGRAFIĘ AMERYKAŃSKĄ</vt:lpstr>
      <vt:lpstr>KODEKS HAYSA (WYBRANE ZASADY)</vt:lpstr>
      <vt:lpstr>KODEKS HAYSA (WYBRANE ZASADY)</vt:lpstr>
      <vt:lpstr>RED SCARE (CZERWONA PANIKA)</vt:lpstr>
      <vt:lpstr>CECHY KLASYCZNYCH FILMÓW AMERYKAŃSKICH</vt:lpstr>
      <vt:lpstr>FILMY, KTÓRE TRZEBA ZOBACZYĆ</vt:lpstr>
      <vt:lpstr>FILMY, KTÓRE TRZEBA ZOBACZYĆ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KINO KLASYCZNE W USA  I WIELKIEJ BRYTANII KONTEKSTY KULTUROWE</dc:title>
  <dc:creator>P S</dc:creator>
  <cp:lastModifiedBy>P S</cp:lastModifiedBy>
  <cp:revision>39</cp:revision>
  <dcterms:created xsi:type="dcterms:W3CDTF">2019-09-17T08:57:45Z</dcterms:created>
  <dcterms:modified xsi:type="dcterms:W3CDTF">2019-09-18T05:20:21Z</dcterms:modified>
</cp:coreProperties>
</file>