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35" r:id="rId4"/>
    <p:sldId id="310" r:id="rId5"/>
    <p:sldId id="328" r:id="rId6"/>
    <p:sldId id="302" r:id="rId7"/>
    <p:sldId id="313" r:id="rId8"/>
    <p:sldId id="312" r:id="rId9"/>
    <p:sldId id="314" r:id="rId10"/>
    <p:sldId id="315" r:id="rId11"/>
    <p:sldId id="316" r:id="rId12"/>
    <p:sldId id="325" r:id="rId13"/>
    <p:sldId id="334" r:id="rId14"/>
    <p:sldId id="326" r:id="rId15"/>
    <p:sldId id="332" r:id="rId16"/>
    <p:sldId id="331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6" r:id="rId25"/>
    <p:sldId id="347" r:id="rId26"/>
    <p:sldId id="348" r:id="rId27"/>
    <p:sldId id="349" r:id="rId28"/>
    <p:sldId id="343" r:id="rId29"/>
    <p:sldId id="344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2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D2891F-74CF-4D06-8819-41CF2AC2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14F42B0-3897-4D17-A296-33F14E83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6F00B5C-60AC-4E80-8D0D-F3F1614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9B9A9B5-B61C-421B-BF89-4DC31B73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A7287D1-9510-4C15-AAC7-D750E3E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19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EBEE66-B96C-427E-BA54-0230F98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D19277-7442-4605-96D5-886CBBA3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5CC38F9-923A-4F59-ACA6-5863BD28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321EEA5-A434-4E31-A56F-3B7ADB69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F4EE13-67C7-4659-99E3-A53CA51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56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207C085-565B-4099-92C9-CD4F02339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136481-DA81-4EB3-8A3F-B84F521A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0385E50-79FF-4F93-9474-D1BDCD58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4916907-31DD-4952-8593-FA991C9B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AA19362-B399-4956-A38E-F1BACB0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6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57AA27-A2A6-417D-8305-9E8421E6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23D109-A5BF-4FAC-B1F7-A58BB7A8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67E285-E3CF-484D-9CD5-43A921E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5B0F786-3F0B-4456-9DC6-01416540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361B71-1243-4150-998F-6EEAC1A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52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19D2F7-3967-46C1-B295-5DF3B6F6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37A0179-12F6-4BFB-800E-516E04AF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6EF33D0-CED5-4CD0-842B-364DF763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A4F5BFA-6180-4D41-8900-0B415301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972A27A-1C69-4A05-A4FE-3B24B0BE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050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10521D-A490-4AD2-816C-8E3B6A76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E460A5-C337-4BDA-A62A-11E70B303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97CB826-3A4A-47C0-8046-E344398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A60FE0D-8BA7-4A3D-B578-39111D70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AF0AB6F-BC5E-4872-A738-C339AA37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D00D3E5-B58F-4247-807B-4B4C13E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56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6C83340-5054-4777-A4FC-FA9C090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6433BD4-397E-4FBB-A9BB-0C115CFA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12AD68C-C921-40DE-9859-90B842AF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4C3C327-6904-409C-B68C-4F760AD2A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76CCFAC-69C8-4271-8E1F-D237FF629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BBAF8C0-B6DE-48EB-B9A9-0B839BC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AB878F9-2099-412F-AAC6-DBFA48E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3BA256E-4F5E-40C9-8397-CE1B75A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08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9552856-6421-4699-8CAE-4BF9D67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A653B13-688F-40DF-9CAF-DA577F2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A215CF4-BAA0-48FA-B942-42304748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4BEA690-2504-445F-AC6D-33A04F44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4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0151985-1FCE-4C63-B222-AD07B13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68DE941-47F9-403C-8CD9-B378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ED6AA0A1-4713-4832-B802-C352DCC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4F2251-E4BF-40FD-93D4-DFF658E3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F80B624-14AD-4E92-B2B1-2F173C2C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F556705-8D81-4EDF-8DB7-9FB20A04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33316A6-A69D-4586-8539-19A914C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F9927CE-925D-4999-BBB8-D8EAA1F9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34C07FB-82E9-415F-AADF-084B24B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74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3B9524-CCDA-45AD-A60F-7C97140C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D8AB28B-1D03-4F49-A456-21F992E61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69AA132-FDD9-46E4-B99F-8A9446C7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B409DE1-80CD-4ADC-B760-996C0B48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67B850E-694B-46B0-8E51-2A32573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119CF56-4B15-410F-A29D-94261FCA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46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501CD229-5921-42C1-B0FF-7F6BAE5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8DAF764-4EB8-4D79-8343-0EAD8EDC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999DD01-E767-4A68-816D-959026C4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B71030C-8071-49E9-9224-EE41ECC7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112B631-AE15-445C-BAFE-C7E270BA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4t2uitH406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7YyBtMxZgQ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lan_%C5%9Bredni" TargetMode="External"/><Relationship Id="rId3" Type="http://schemas.openxmlformats.org/officeDocument/2006/relationships/hyperlink" Target="https://pl.wikipedia.org/wiki/Plan_totalny" TargetMode="External"/><Relationship Id="rId7" Type="http://schemas.openxmlformats.org/officeDocument/2006/relationships/hyperlink" Target="https://pl.wikipedia.org/wiki/Plan_ameryka%C5%84ski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lan_pe%C5%82ny" TargetMode="External"/><Relationship Id="rId5" Type="http://schemas.openxmlformats.org/officeDocument/2006/relationships/hyperlink" Target="https://pl.wikipedia.org/wiki/Plan_og%C3%B3lny" TargetMode="External"/><Relationship Id="rId4" Type="http://schemas.openxmlformats.org/officeDocument/2006/relationships/hyperlink" Target="https://pl.wikipedia.org/wiki/Plen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%C3%B3%C5%82zbli%C5%BCenie" TargetMode="External"/><Relationship Id="rId7" Type="http://schemas.openxmlformats.org/officeDocument/2006/relationships/hyperlink" Target="https://pl.wikipedia.org/wiki/Makrodeta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Detal_(film)" TargetMode="External"/><Relationship Id="rId5" Type="http://schemas.openxmlformats.org/officeDocument/2006/relationships/hyperlink" Target="https://pl.wikipedia.org/wiki/Zbli%C5%BCenie" TargetMode="External"/><Relationship Id="rId4" Type="http://schemas.openxmlformats.org/officeDocument/2006/relationships/hyperlink" Target="https://pl.wikipedia.org/wiki/Popiersi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QEcTjhUN_7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s://www.youtube.com/watch?v=YRbSUjLU9J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gCKhktcbfQ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EhmYY5ZMXO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youtube.com/watch?v=7aV5bZF9PU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HinUychY3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577A203-A42C-4D49-99B2-36FFA896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C8C05AE-9DF1-4538-8394-34B4BA07DB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="" xmlns:a16="http://schemas.microsoft.com/office/drawing/2014/main" id="{59602889-AA17-4376-92C8-DD716DF86A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3A512936-0740-49DA-92B7-25AE1EFBF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8D69E377-1B79-4292-82F4-61F0FC8D5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="" xmlns:a16="http://schemas.microsoft.com/office/drawing/2014/main" id="{EB056DB3-E8FC-442B-B42C-E1ACA36FA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6800E3F6-91AA-465C-9B6F-B1F3F489FB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7F57128A-5F54-4E7C-BAF0-BA5A38C12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EFD4C7B5-BB70-4C82-874C-04686B29D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AA6A1943-65ED-4B22-BFE1-F6BD60263D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208B7CF0-B3DF-4E10-9337-48A30CAE0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DA981E40-24B8-4B14-8FD0-95E4DAE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17B2BEC2-F679-4E34-9966-C7F465E0D4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6BCD4CCC-7F2B-4221-86A9-42D582106C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55E55A2B-9964-40E4-8B47-37EBB07D8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462F7F0F-F6E9-42E8-860F-660F907C8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14DB16BD-676C-43E8-9576-0B57BC17F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EF1A985-0BF6-48C7-B2D2-60A79D1FD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B64767CD-8EFC-4DC5-A381-317285F811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4F8754A2-0A7E-4053-9BF7-52987C708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27D7AB63-1693-4F87-BCCB-675B647C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Znalezione obrazy dla zapytania american television">
            <a:extLst>
              <a:ext uri="{FF2B5EF4-FFF2-40B4-BE49-F238E27FC236}">
                <a16:creationId xmlns="" xmlns:a16="http://schemas.microsoft.com/office/drawing/2014/main" id="{56316D1A-D945-4097-A7FB-9C609DB8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67" b="10596"/>
          <a:stretch/>
        </p:blipFill>
        <p:spPr bwMode="auto">
          <a:xfrm>
            <a:off x="20" y="227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niebo, sprzęt elektroniczny, monitor&#10;&#10;Opis wygenerowany automatycznie">
            <a:extLst>
              <a:ext uri="{FF2B5EF4-FFF2-40B4-BE49-F238E27FC236}">
                <a16:creationId xmlns="" xmlns:a16="http://schemas.microsoft.com/office/drawing/2014/main" id="{35983C48-F188-4C51-B402-A2A5380C5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35" r="-3" b="968"/>
          <a:stretch/>
        </p:blipFill>
        <p:spPr>
          <a:xfrm>
            <a:off x="6096609" y="-773272"/>
            <a:ext cx="7469981" cy="4202274"/>
          </a:xfrm>
          <a:prstGeom prst="rect">
            <a:avLst/>
          </a:prstGeom>
          <a:ln>
            <a:noFill/>
          </a:ln>
        </p:spPr>
      </p:pic>
      <p:pic>
        <p:nvPicPr>
          <p:cNvPr id="5" name="Obraz 4" descr="Obraz zawierający budynek, zewnętrzne, przód, tekst&#10;&#10;Opis wygenerowany automatycznie">
            <a:extLst>
              <a:ext uri="{FF2B5EF4-FFF2-40B4-BE49-F238E27FC236}">
                <a16:creationId xmlns="" xmlns:a16="http://schemas.microsoft.com/office/drawing/2014/main" id="{39343F89-CF32-4698-BA07-E6E3CEE2D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5845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Znalezione obrazy dla zapytania hollywood">
            <a:extLst>
              <a:ext uri="{FF2B5EF4-FFF2-40B4-BE49-F238E27FC236}">
                <a16:creationId xmlns="" xmlns:a16="http://schemas.microsoft.com/office/drawing/2014/main" id="{D0C8BC86-79BE-475A-84BC-CB648460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27" r="-1" b="6767"/>
          <a:stretch/>
        </p:blipFill>
        <p:spPr bwMode="auto">
          <a:xfrm>
            <a:off x="6096610" y="3428999"/>
            <a:ext cx="609539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DEC82A6-E15F-4C58-B742-131B884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CD6A56EC-C2F6-44E9-A428-B9DF42246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="" xmlns:a16="http://schemas.microsoft.com/office/drawing/2014/main" id="{F62D6D76-50AA-4CAA-B94A-16C5825F1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506230EC-670E-421D-8348-0FB779CBD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3A06F6-A423-48A8-B2FA-EAA84559E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rgbClr val="FFFFFF"/>
                </a:solidFill>
              </a:rPr>
              <a:t>Kulturowe konteksty filmów i seriali z Wielkiej Brytanii i USA</a:t>
            </a:r>
            <a:r>
              <a:rPr lang="en-GB" sz="3300">
                <a:solidFill>
                  <a:srgbClr val="FFFFFF"/>
                </a:solidFill>
              </a:rPr>
              <a:t/>
            </a:r>
            <a:br>
              <a:rPr lang="en-GB" sz="3300">
                <a:solidFill>
                  <a:srgbClr val="FFFFFF"/>
                </a:solidFill>
              </a:rPr>
            </a:b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1FF232A-3EDF-4EA2-A593-58194482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Piotr Szczypa</a:t>
            </a:r>
          </a:p>
          <a:p>
            <a:r>
              <a:rPr lang="pl-PL">
                <a:solidFill>
                  <a:srgbClr val="FFFFFF"/>
                </a:solidFill>
              </a:rPr>
              <a:t>Instytut Anglistyki UMCS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ZNACZENIA JAWNE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791744" y="170080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ZNACZENIA REFERENCYJNE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73896" y="216247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Rozumiemy fabułę na podstawie odniesień do rzeczywistości i innych narracji.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47728" y="378904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ZNACZENIA EKSPLICYTNE (WIDOCZNE)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027548" y="462003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Rozumiemy o co chodzi w filmie. Potrafimy rozpoznać intencje bohaterów, kolejność wydarzeń itp.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ZNACZENIA UKRYTE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63752" y="1556793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ZNACZENIA IMPLICYTNE (NIEWIDOCZNE)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991544" y="250218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Znaczenie symboliczne filmu. Dobre filmy nie tyle mówią wprost, co naprowadzają nas na głębsze znaczenia. </a:t>
            </a:r>
          </a:p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35760" y="407707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ZNACZENIA SYMPTOMATYCZNE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063552" y="46531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Znaczenia związane z np. sytuacją polityczną w okresie, w którym dany film został wyprodukowany, miejscem gdzie został wyprodukowany, sytuacją osobistą reżysera itp.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AD0492-885B-4B04-BFD2-4EA670BB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MISE-EN-SCENE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A5518C9-1A8A-4376-802E-CA10FEC7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/>
              <a:t>Mise</a:t>
            </a:r>
            <a:r>
              <a:rPr lang="pl-PL" dirty="0"/>
              <a:t>-en-</a:t>
            </a:r>
            <a:r>
              <a:rPr lang="pl-PL" dirty="0" err="1"/>
              <a:t>scene</a:t>
            </a:r>
            <a:r>
              <a:rPr lang="pl-PL" dirty="0"/>
              <a:t> = (fr.) umieszczanie na scenie.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kontekście filmu: </a:t>
            </a:r>
            <a:r>
              <a:rPr lang="pl-PL" dirty="0">
                <a:sym typeface="Wingdings" panose="05000000000000000000" pitchFamily="2" charset="2"/>
              </a:rPr>
              <a:t>wszystkie sfilmowane elementy widoczne w kadrze: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kompozycja wizualna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scenografia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rekwizyty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kostiumy i charakteryzacja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	 gra aktorska.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Ogólnie: to, co jest pokazane i sposób pokazania.</a:t>
            </a:r>
          </a:p>
        </p:txBody>
      </p:sp>
    </p:spTree>
    <p:extLst>
      <p:ext uri="{BB962C8B-B14F-4D97-AF65-F5344CB8AC3E}">
        <p14:creationId xmlns="" xmlns:p14="http://schemas.microsoft.com/office/powerpoint/2010/main" val="9846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nalezione obrazy dla zapytania trees by the r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1733" cy="375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trees by the road d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3410900"/>
            <a:ext cx="5520267" cy="344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282543" y="457200"/>
            <a:ext cx="431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How </a:t>
            </a:r>
            <a:r>
              <a:rPr lang="pl-PL" sz="2800" dirty="0" err="1"/>
              <a:t>mise</a:t>
            </a:r>
            <a:r>
              <a:rPr lang="pl-PL" sz="2800" dirty="0"/>
              <a:t>-en-</a:t>
            </a:r>
            <a:r>
              <a:rPr lang="pl-PL" sz="2800" dirty="0" err="1"/>
              <a:t>scene</a:t>
            </a:r>
            <a:r>
              <a:rPr lang="pl-PL" sz="2800" dirty="0"/>
              <a:t> </a:t>
            </a:r>
            <a:r>
              <a:rPr lang="pl-PL" sz="2800" dirty="0" err="1"/>
              <a:t>works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702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MARTIN SCORSESE </a:t>
            </a:r>
            <a:r>
              <a:rPr lang="pl-PL" i="1" dirty="0"/>
              <a:t>THE</a:t>
            </a:r>
            <a:r>
              <a:rPr lang="pl-PL" dirty="0"/>
              <a:t> </a:t>
            </a:r>
            <a:r>
              <a:rPr lang="pl-PL" i="1" dirty="0"/>
              <a:t>DEPARTED </a:t>
            </a:r>
            <a:r>
              <a:rPr lang="pl-PL" dirty="0"/>
              <a:t>(2006)</a:t>
            </a:r>
            <a:br>
              <a:rPr lang="pl-PL" dirty="0"/>
            </a:br>
            <a:r>
              <a:rPr lang="pl-PL" dirty="0"/>
              <a:t>(TYTUŁ PL: </a:t>
            </a:r>
            <a:r>
              <a:rPr lang="pl-PL" i="1" dirty="0"/>
              <a:t>INFILTRACJA</a:t>
            </a:r>
            <a:r>
              <a:rPr lang="pl-PL" dirty="0"/>
              <a:t>)</a:t>
            </a:r>
          </a:p>
        </p:txBody>
      </p:sp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21020"/>
            <a:ext cx="2147297" cy="3220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3.crackedcdn.com/phpimages/article/4/6/2/213462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7" y="162102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3.crackedcdn.com/phpimages/article/4/6/3/213463_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7" y="334407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3.crackedcdn.com/phpimages/article/4/6/8/213468_v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12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3.crackedcdn.com/phpimages/article/4/6/4/213464_v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74" y="162102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3.crackedcdn.com/phpimages/article/4/6/5/213465_v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74" y="334407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s3.crackedcdn.com/phpimages/article/4/6/6/213466_v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24" y="5067120"/>
            <a:ext cx="3976352" cy="163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s3.crackedcdn.com/phpimages/article/4/6/7/213467_v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48" y="5067120"/>
            <a:ext cx="3917426" cy="1611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98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7121CA1-CBC5-44AF-A8FC-9E6BAAC2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MISE-EN-SCENE I IMPROWIZACJA</a:t>
            </a:r>
            <a:endParaRPr lang="en-GB" dirty="0"/>
          </a:p>
        </p:txBody>
      </p:sp>
      <p:pic>
        <p:nvPicPr>
          <p:cNvPr id="1026" name="Picture 2" descr="Znalezione obrazy dla zapytania john ford she wore a yellow ribbon">
            <a:hlinkClick r:id="rId2"/>
            <a:extLst>
              <a:ext uri="{FF2B5EF4-FFF2-40B4-BE49-F238E27FC236}">
                <a16:creationId xmlns="" xmlns:a16="http://schemas.microsoft.com/office/drawing/2014/main" id="{74F9B280-D6F3-4549-BFEC-4B7B2C5C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4" y="1367028"/>
            <a:ext cx="8668512" cy="487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44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16E9EC-E506-4D3B-BDAB-F8007A8F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MISE-EN-SCENE I IMPROWIZACJA</a:t>
            </a:r>
            <a:endParaRPr lang="en-GB" dirty="0"/>
          </a:p>
        </p:txBody>
      </p:sp>
      <p:pic>
        <p:nvPicPr>
          <p:cNvPr id="5" name="Symbol zastępczy zawartości 4" descr="Obraz zawierający tekst&#10;&#10;Opis wygenerowany automatycznie">
            <a:hlinkClick r:id="rId2"/>
            <a:extLst>
              <a:ext uri="{FF2B5EF4-FFF2-40B4-BE49-F238E27FC236}">
                <a16:creationId xmlns="" xmlns:a16="http://schemas.microsoft.com/office/drawing/2014/main" id="{D9F9083E-7FC3-4283-915F-4EE4DFF18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96" y="1825625"/>
            <a:ext cx="8983407" cy="4351338"/>
          </a:xfrm>
        </p:spPr>
      </p:pic>
    </p:spTree>
    <p:extLst>
      <p:ext uri="{BB962C8B-B14F-4D97-AF65-F5344CB8AC3E}">
        <p14:creationId xmlns="" xmlns:p14="http://schemas.microsoft.com/office/powerpoint/2010/main" val="1016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Aspects</a:t>
            </a:r>
            <a:r>
              <a:rPr lang="pl-PL" dirty="0"/>
              <a:t> of </a:t>
            </a:r>
            <a:r>
              <a:rPr lang="pl-PL" dirty="0" err="1"/>
              <a:t>mise</a:t>
            </a:r>
            <a:r>
              <a:rPr lang="pl-PL" dirty="0"/>
              <a:t>-en-</a:t>
            </a:r>
            <a:r>
              <a:rPr lang="pl-PL" dirty="0" err="1"/>
              <a:t>scene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 err="1"/>
              <a:t>Setting</a:t>
            </a:r>
            <a:r>
              <a:rPr lang="pl-PL" dirty="0"/>
              <a:t> (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props</a:t>
            </a:r>
            <a:r>
              <a:rPr lang="pl-PL" dirty="0"/>
              <a:t>)</a:t>
            </a:r>
          </a:p>
          <a:p>
            <a:pPr marL="514350" indent="-514350">
              <a:buAutoNum type="arabicParenR"/>
            </a:pPr>
            <a:r>
              <a:rPr lang="pl-PL" dirty="0" err="1"/>
              <a:t>Costume</a:t>
            </a:r>
            <a:r>
              <a:rPr lang="pl-PL" dirty="0"/>
              <a:t> and </a:t>
            </a:r>
            <a:r>
              <a:rPr lang="pl-PL" dirty="0" err="1"/>
              <a:t>makeup</a:t>
            </a:r>
            <a:endParaRPr lang="pl-PL" dirty="0"/>
          </a:p>
          <a:p>
            <a:pPr marL="514350" indent="-514350">
              <a:buAutoNum type="arabicParenR"/>
            </a:pPr>
            <a:r>
              <a:rPr lang="pl-PL" dirty="0" err="1"/>
              <a:t>Colour</a:t>
            </a:r>
            <a:endParaRPr lang="pl-PL" dirty="0"/>
          </a:p>
          <a:p>
            <a:pPr marL="514350" indent="-514350">
              <a:buAutoNum type="arabicParenR"/>
            </a:pPr>
            <a:r>
              <a:rPr lang="pl-PL" dirty="0" err="1"/>
              <a:t>Lighting</a:t>
            </a:r>
            <a:endParaRPr lang="pl-PL" dirty="0"/>
          </a:p>
          <a:p>
            <a:pPr marL="514350" indent="-514350">
              <a:buAutoNum type="arabicParenR"/>
            </a:pPr>
            <a:r>
              <a:rPr lang="pl-PL" dirty="0" err="1"/>
              <a:t>Screen</a:t>
            </a:r>
            <a:r>
              <a:rPr lang="pl-PL" dirty="0"/>
              <a:t> </a:t>
            </a:r>
            <a:r>
              <a:rPr lang="pl-PL" dirty="0" err="1"/>
              <a:t>space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781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WYBRANE ASPEKTY MISE-EN-SCENE: SCENOGRAFIA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51414" y="1690688"/>
            <a:ext cx="11141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Filmowanie z użyciem prawdziwego miejsca bez jego modyfikacji.</a:t>
            </a:r>
          </a:p>
          <a:p>
            <a:pPr marL="342900" indent="-342900"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Dostosowanie istniejącego miejsca do potrzeb fabuły.</a:t>
            </a:r>
          </a:p>
          <a:p>
            <a:pPr marL="342900" indent="-342900"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Użycie studia filmowego (ang. </a:t>
            </a:r>
            <a:r>
              <a:rPr lang="pl-PL" sz="2800" dirty="0" err="1">
                <a:sym typeface="Wingdings" panose="05000000000000000000" pitchFamily="2" charset="2"/>
              </a:rPr>
              <a:t>soundstage</a:t>
            </a:r>
            <a:r>
              <a:rPr lang="pl-PL" sz="2800" dirty="0">
                <a:sym typeface="Wingdings" panose="05000000000000000000" pitchFamily="2" charset="2"/>
              </a:rPr>
              <a:t>).</a:t>
            </a:r>
          </a:p>
          <a:p>
            <a:pPr marL="342900" indent="-342900"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Budowa scenografii.</a:t>
            </a:r>
          </a:p>
          <a:p>
            <a:pPr marL="342900" indent="-342900">
              <a:buFontTx/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Użycie miniatur.</a:t>
            </a:r>
          </a:p>
          <a:p>
            <a:pPr marL="342900" indent="-342900">
              <a:buAutoNum type="alphaLcParenR"/>
            </a:pPr>
            <a:r>
              <a:rPr lang="pl-PL" sz="2800" dirty="0">
                <a:sym typeface="Wingdings" panose="05000000000000000000" pitchFamily="2" charset="2"/>
              </a:rPr>
              <a:t>Użycie komputerowych efektów specjalnych.</a:t>
            </a:r>
          </a:p>
        </p:txBody>
      </p:sp>
    </p:spTree>
    <p:extLst>
      <p:ext uri="{BB962C8B-B14F-4D97-AF65-F5344CB8AC3E}">
        <p14:creationId xmlns="" xmlns:p14="http://schemas.microsoft.com/office/powerpoint/2010/main" val="19104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Kostiumy i charakteryzacja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0400" y="1506022"/>
            <a:ext cx="111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050" name="Picture 2" descr="Znalezione obrazy dla zapytania neo inside and outside 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90688"/>
            <a:ext cx="2839720" cy="406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2070659"/>
            <a:ext cx="4679315" cy="3121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90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TEORIA AUTORSKA (THE AUTEUR THEORY)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6386" y="1986455"/>
            <a:ext cx="1154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”</a:t>
            </a:r>
            <a:r>
              <a:rPr lang="pl-PL" i="1" dirty="0"/>
              <a:t>A</a:t>
            </a:r>
            <a:r>
              <a:rPr lang="en-US" i="1" dirty="0" err="1"/>
              <a:t>uteur</a:t>
            </a:r>
            <a:r>
              <a:rPr lang="pl-PL" i="1" dirty="0"/>
              <a:t>s</a:t>
            </a:r>
            <a:r>
              <a:rPr lang="en-US" dirty="0"/>
              <a:t> (</a:t>
            </a:r>
            <a:r>
              <a:rPr lang="pl-PL" dirty="0"/>
              <a:t>Fr. autorzy</a:t>
            </a:r>
            <a:r>
              <a:rPr lang="en-US" dirty="0"/>
              <a:t>) </a:t>
            </a:r>
            <a:r>
              <a:rPr lang="pl-PL" dirty="0"/>
              <a:t>są reżyserami których można uznać za najważniejsze postaci w sztuce filmowej. Są oni twórcami porównywalnymi do autorów powieści lub sztuk teatralnych. (</a:t>
            </a:r>
            <a:r>
              <a:rPr lang="pl-PL" i="1" dirty="0" err="1"/>
              <a:t>Responding</a:t>
            </a:r>
            <a:r>
              <a:rPr lang="pl-PL" i="1" dirty="0"/>
              <a:t> to Film: A </a:t>
            </a:r>
            <a:r>
              <a:rPr lang="pl-PL" i="1" dirty="0" err="1"/>
              <a:t>Text</a:t>
            </a:r>
            <a:r>
              <a:rPr lang="pl-PL" i="1" dirty="0"/>
              <a:t> Guide for </a:t>
            </a:r>
            <a:r>
              <a:rPr lang="pl-PL" i="1" dirty="0" err="1"/>
              <a:t>Students</a:t>
            </a:r>
            <a:r>
              <a:rPr lang="pl-PL" i="1" dirty="0"/>
              <a:t> of Cinema Art</a:t>
            </a:r>
            <a:r>
              <a:rPr lang="pl-PL" dirty="0"/>
              <a:t>, </a:t>
            </a:r>
            <a:r>
              <a:rPr lang="pl-PL" dirty="0" err="1"/>
              <a:t>Constantine</a:t>
            </a:r>
            <a:r>
              <a:rPr lang="pl-PL" dirty="0"/>
              <a:t> </a:t>
            </a:r>
            <a:r>
              <a:rPr lang="pl-PL" dirty="0" err="1"/>
              <a:t>Santas</a:t>
            </a:r>
            <a:r>
              <a:rPr lang="pl-PL" dirty="0"/>
              <a:t>)</a:t>
            </a:r>
            <a:endParaRPr lang="en-US" dirty="0"/>
          </a:p>
        </p:txBody>
      </p:sp>
      <p:pic>
        <p:nvPicPr>
          <p:cNvPr id="4098" name="Picture 2" descr="Woody Allen Cannes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7" y="3327782"/>
            <a:ext cx="1549301" cy="2190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hnCarpenter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83" y="3327782"/>
            <a:ext cx="2628949" cy="2016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ancis Ford Coppola 2011 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15" y="3327782"/>
            <a:ext cx="1725285" cy="162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rtin Scorsese Cannes 2010 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32" y="3327782"/>
            <a:ext cx="1583434" cy="2568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even Spielberg by Gage Skidmo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66" y="3327782"/>
            <a:ext cx="1909035" cy="2568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Quentin Tarantino by Gage Skidmo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01" y="3327782"/>
            <a:ext cx="1922022" cy="2568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5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Kostiumy / </a:t>
            </a:r>
            <a:r>
              <a:rPr lang="pl-PL" dirty="0" smtClean="0"/>
              <a:t>kolor/kadr/światło</a:t>
            </a:r>
            <a:endParaRPr lang="pl-PL" dirty="0"/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" y="1748101"/>
            <a:ext cx="5746143" cy="3826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cowboy 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1603614"/>
            <a:ext cx="5070927" cy="411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20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C001E-12B6-47FE-B3E0-3C57D9E1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KAMERA – WYBRANE ZAGADNIENIA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F1849E-7625-425D-BB28-B2F83334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Ruchy kamery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C0BD94F-2089-4271-9902-3BB46012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7966"/>
            <a:ext cx="3144305" cy="36202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AC94373-6A7B-4462-A9C2-416FBAD8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08" y="182562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78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17CBD9-0E9F-4A98-824B-1066EC68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KADRÓW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B1B133-B5C6-4C63-A0D3-76049C01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228" y="0"/>
            <a:ext cx="1512972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7E232E-0598-451C-B22A-69D639FA9189}"/>
              </a:ext>
            </a:extLst>
          </p:cNvPr>
          <p:cNvSpPr txBox="1"/>
          <p:nvPr/>
        </p:nvSpPr>
        <p:spPr>
          <a:xfrm>
            <a:off x="561286" y="1332689"/>
            <a:ext cx="7548664" cy="53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6C1D1DB0-A1A7-4BF7-AE0C-EFE319B3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2" y="1693605"/>
            <a:ext cx="737491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3" tooltip="Plan total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totalny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3" tooltip="Plan total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3" tooltip="Plan total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daleki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effectLst/>
              </a:rPr>
              <a:t>panorama;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postać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ludzka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jest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niewielka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wkomponowana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obszerne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tło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nieobecna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stosowany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ogólnych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opisów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miejsca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akcji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oraz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prezentacji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4" tooltip="Plen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plenerów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5" tooltip="Plan ogól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ogólny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pełny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obraz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miejsca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akcji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sylwetka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ludzka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jest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zauważalna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dobrze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widoczny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jest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plener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dekoracje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służy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zazwyczaj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zarysowaniu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związków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postaci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z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otoczeniem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oraz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przekazaniu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ogólnych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informacji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miejscu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akcji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6" tooltip="Plan peł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pełny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to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wycinek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z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planu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ogólnego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kadrze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mieści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się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cała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sylwetka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ludzka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widać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część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dekoracji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Popularny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lang="en-US" altLang="en-US" dirty="0"/>
              <a:t>k</a:t>
            </a:r>
            <a:r>
              <a:rPr lang="pl-PL" altLang="en-US" dirty="0" err="1"/>
              <a:t>inie</a:t>
            </a:r>
            <a:r>
              <a:rPr lang="pl-PL" altLang="en-US" dirty="0"/>
              <a:t> niemym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7" tooltip="Plan amerykańs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amerykański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stanowi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wycinek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planu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pełnego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postać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ludzka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jest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pokazana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od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kolan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górę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dominuje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kadrze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najczęściej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stosowany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scenach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dialogowych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8" tooltip="Plan średn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średni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lang="pl-PL" dirty="0"/>
              <a:t>kadruje postać ludzką od pasa w górę, kładąc większy nacisk na mimikę niż plan amerykański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52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17CBD9-0E9F-4A98-824B-1066EC68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KADRÓW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B1B133-B5C6-4C63-A0D3-76049C01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228" y="0"/>
            <a:ext cx="1512972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7E232E-0598-451C-B22A-69D639FA9189}"/>
              </a:ext>
            </a:extLst>
          </p:cNvPr>
          <p:cNvSpPr txBox="1"/>
          <p:nvPr/>
        </p:nvSpPr>
        <p:spPr>
          <a:xfrm>
            <a:off x="561286" y="1332689"/>
            <a:ext cx="7548664" cy="53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1CAA4B5-D832-4660-BDD6-BD8979E5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45" y="2064515"/>
            <a:ext cx="83091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3" tooltip="Pół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bliski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3" tooltip="Pół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3" tooltip="Pół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półzbliżenie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3" tooltip="Pół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obejmuje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4" tooltip="Popiers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popiersie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postać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jest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dominująca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wobec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tła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5" tooltip="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zbliżenie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5" tooltip="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5" tooltip="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wielki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5" tooltip="Zbliż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twarz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inny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obiekt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zajmuje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większą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całą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część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kadru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umożliwia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dokładne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obserwowanie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detali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obiektu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mimiki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6" tooltip="Detal (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6" tooltip="Detal (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6" tooltip="Detal (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wielkie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hlinkClick r:id="rId6" tooltip="Detal (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6" tooltip="Detal (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zbliżenie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szczególna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forma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zbliżenia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plan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szczegółu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ciała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lub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istotnego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detalu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akcji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który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wypełnia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kadr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; jest to plan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maksymalnym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skupieniu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uwagi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służy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zazwyczaj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zwiększeniu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napięcia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emocjonalnego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hlinkClick r:id="rId7" tooltip="Makrodeta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makrodetal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ukazanie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wycinka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</a:rPr>
              <a:t>rzeczywistości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en-GB" dirty="0" err="1"/>
              <a:t>niedostrzegalnego</a:t>
            </a:r>
            <a:r>
              <a:rPr lang="en-GB" dirty="0"/>
              <a:t> </a:t>
            </a:r>
            <a:r>
              <a:rPr lang="en-GB" dirty="0" err="1"/>
              <a:t>gołym</a:t>
            </a:r>
            <a:r>
              <a:rPr lang="en-GB" dirty="0"/>
              <a:t> </a:t>
            </a:r>
            <a:r>
              <a:rPr lang="en-GB" dirty="0" err="1"/>
              <a:t>okiem</a:t>
            </a:r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627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5D4A93-D9F0-4F09-BF31-D15AFB3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GŁĘBIA OSTROŚCI</a:t>
            </a:r>
            <a:endParaRPr lang="en-GB" dirty="0"/>
          </a:p>
        </p:txBody>
      </p:sp>
      <p:pic>
        <p:nvPicPr>
          <p:cNvPr id="6" name="Obraz 5" descr="Obraz zawierający osoba, wewnątrz, mężczyzna, ściana&#10;&#10;Opis wygenerowany automatycznie">
            <a:extLst>
              <a:ext uri="{FF2B5EF4-FFF2-40B4-BE49-F238E27FC236}">
                <a16:creationId xmlns:a16="http://schemas.microsoft.com/office/drawing/2014/main" xmlns="" id="{E6116AAB-9444-48B4-939A-687FFCCB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42" y="1690688"/>
            <a:ext cx="4727348" cy="3134232"/>
          </a:xfrm>
          <a:prstGeom prst="rect">
            <a:avLst/>
          </a:prstGeom>
        </p:spPr>
      </p:pic>
      <p:pic>
        <p:nvPicPr>
          <p:cNvPr id="8" name="Obraz 7" descr="Obraz zawierający osoba, mężczyzna, wewnątrz, kobieta&#10;&#10;Opis wygenerowany automatycznie">
            <a:extLst>
              <a:ext uri="{FF2B5EF4-FFF2-40B4-BE49-F238E27FC236}">
                <a16:creationId xmlns:a16="http://schemas.microsoft.com/office/drawing/2014/main" xmlns="" id="{01050F98-B1DA-4793-9E13-35E61F82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159" y="1690688"/>
            <a:ext cx="5575316" cy="31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8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1E7B75-CD3F-4E13-9932-6E4B7A00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KADR JAKO ŚRODEK WYRAZU</a:t>
            </a:r>
            <a:endParaRPr lang="en-GB" dirty="0"/>
          </a:p>
        </p:txBody>
      </p:sp>
      <p:pic>
        <p:nvPicPr>
          <p:cNvPr id="5" name="Symbol zastępczy zawartości 4" descr="Obraz zawierający wewnątrz, podłoże, znak&#10;&#10;Opis wygenerowany automatycznie">
            <a:hlinkClick r:id="rId2"/>
            <a:extLst>
              <a:ext uri="{FF2B5EF4-FFF2-40B4-BE49-F238E27FC236}">
                <a16:creationId xmlns:a16="http://schemas.microsoft.com/office/drawing/2014/main" xmlns="" id="{A831E203-CB53-46A3-9155-81BCE7526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17" y="1690688"/>
            <a:ext cx="2248191" cy="4351338"/>
          </a:xfrm>
        </p:spPr>
      </p:pic>
      <p:pic>
        <p:nvPicPr>
          <p:cNvPr id="7" name="Obraz 6" descr="Obraz zawierający budynek, ulica, droga, osoba&#10;&#10;Opis wygenerowany automatycznie">
            <a:hlinkClick r:id="rId4"/>
            <a:extLst>
              <a:ext uri="{FF2B5EF4-FFF2-40B4-BE49-F238E27FC236}">
                <a16:creationId xmlns:a16="http://schemas.microsoft.com/office/drawing/2014/main" xmlns="" id="{A93C757D-CB10-4D1F-BB1E-364E15245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161" y="1594499"/>
            <a:ext cx="6132704" cy="45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601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7688F2-3EDC-46CC-B7B8-22DB52B4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noszenie, osoba, mężczyzna, odzież&#10;&#10;Opis wygenerowany automatycznie">
            <a:extLst>
              <a:ext uri="{FF2B5EF4-FFF2-40B4-BE49-F238E27FC236}">
                <a16:creationId xmlns:a16="http://schemas.microsoft.com/office/drawing/2014/main" xmlns="" id="{F061A51F-4B4B-4C76-8C21-F8BBD0B8C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51" y="1627632"/>
            <a:ext cx="5029200" cy="360273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A96F4FA-4396-48CD-A764-37398741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27632"/>
            <a:ext cx="6073184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923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Krótkie i długie ujęcia</a:t>
            </a:r>
          </a:p>
        </p:txBody>
      </p:sp>
      <p:pic>
        <p:nvPicPr>
          <p:cNvPr id="5" name="Obraz 4" descr="Obraz zawierający mężczyzna, osoba&#10;&#10;Opis wygenerowany automatycznie">
            <a:hlinkClick r:id="rId2"/>
            <a:extLst>
              <a:ext uri="{FF2B5EF4-FFF2-40B4-BE49-F238E27FC236}">
                <a16:creationId xmlns:a16="http://schemas.microsoft.com/office/drawing/2014/main" xmlns="" id="{3344C1B4-A460-44EE-AF28-9F626048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214" y="1371600"/>
            <a:ext cx="3575572" cy="5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82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1478F61-1BD4-4D53-B3A5-46915AC4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DŁUGIE UJĘCIE</a:t>
            </a:r>
            <a:endParaRPr lang="en-GB" dirty="0"/>
          </a:p>
        </p:txBody>
      </p:sp>
      <p:pic>
        <p:nvPicPr>
          <p:cNvPr id="5" name="Symbol zastępczy zawartości 4" descr="Obraz zawierający tekst&#10;&#10;Opis wygenerowany automatycznie">
            <a:hlinkClick r:id="rId2"/>
            <a:extLst>
              <a:ext uri="{FF2B5EF4-FFF2-40B4-BE49-F238E27FC236}">
                <a16:creationId xmlns="" xmlns:a16="http://schemas.microsoft.com/office/drawing/2014/main" id="{3D23A6C7-8932-4179-A89D-3827D012D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99" y="1784526"/>
            <a:ext cx="3032801" cy="4465883"/>
          </a:xfrm>
        </p:spPr>
      </p:pic>
    </p:spTree>
    <p:extLst>
      <p:ext uri="{BB962C8B-B14F-4D97-AF65-F5344CB8AC3E}">
        <p14:creationId xmlns="" xmlns:p14="http://schemas.microsoft.com/office/powerpoint/2010/main" val="1094750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415DE4B-F087-40B9-9993-115C19C6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UJĘCIE Z PERSPEKTYWY PIERWSZEJ OSOBY</a:t>
            </a:r>
            <a:br>
              <a:rPr lang="pl-PL" dirty="0"/>
            </a:br>
            <a:r>
              <a:rPr lang="pl-PL" dirty="0"/>
              <a:t>(POINT OF VIEW SHOT)</a:t>
            </a:r>
            <a:endParaRPr lang="en-GB" dirty="0"/>
          </a:p>
        </p:txBody>
      </p:sp>
      <p:pic>
        <p:nvPicPr>
          <p:cNvPr id="5" name="Obraz 4" descr="Obraz zawierający osoba, ściana, wewnątrz, mężczyzna&#10;&#10;Opis wygenerowany automatycznie">
            <a:hlinkClick r:id="rId2"/>
            <a:extLst>
              <a:ext uri="{FF2B5EF4-FFF2-40B4-BE49-F238E27FC236}">
                <a16:creationId xmlns="" xmlns:a16="http://schemas.microsoft.com/office/drawing/2014/main" id="{51253B5A-F0FB-417B-8306-C0A2E1BD3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11" y="1862965"/>
            <a:ext cx="7694578" cy="4222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8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REŻYSER – RZEMIEŚLNIK / REŻYSER - AUTOR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4320" y="2760291"/>
            <a:ext cx="3269479" cy="341667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9522" y="2413050"/>
            <a:ext cx="5070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dirty="0" smtClean="0"/>
              <a:t>REŻYSER AUTOR</a:t>
            </a:r>
            <a:endParaRPr lang="en-GB" dirty="0" smtClean="0"/>
          </a:p>
          <a:p>
            <a:pPr marL="342900" indent="-342900">
              <a:buAutoNum type="arabicPeriod"/>
            </a:pP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Najczęściej sam dobiera sobie ekipę filmową i aktorów. Zaproszenie do współpracy jest często traktowane jako zaszczyt i przepustka do kariery.</a:t>
            </a:r>
          </a:p>
          <a:p>
            <a:pPr marL="342900" indent="-342900">
              <a:buAutoNum type="arabicPeriod"/>
            </a:pPr>
            <a:r>
              <a:rPr lang="pl-PL" dirty="0" smtClean="0"/>
              <a:t>Całkowicie kontroluje to jak ma wyglądać gotowy film. Często ma wpływ na scenariusz lub nawet sam jest jego autorem.</a:t>
            </a:r>
          </a:p>
          <a:p>
            <a:pPr marL="342900" indent="-342900">
              <a:buAutoNum type="arabicPeriod"/>
            </a:pPr>
            <a:r>
              <a:rPr lang="pl-PL" dirty="0" smtClean="0"/>
              <a:t>Ma własny, rozpoznawalny styl, po którym można rozpoznać jego filmy.</a:t>
            </a:r>
          </a:p>
          <a:p>
            <a:pPr marL="342900" indent="-342900">
              <a:buAutoNum type="arabicPeriod"/>
            </a:pPr>
            <a:r>
              <a:rPr lang="pl-PL" dirty="0" smtClean="0"/>
              <a:t>Zwykle filmy posiadające „drugie dno” i rozbudowaną warstwę symboliczną. Czasami filmy eksperymentalne.</a:t>
            </a:r>
          </a:p>
          <a:p>
            <a:pPr marL="342900" indent="-342900">
              <a:buAutoNum type="arabicPeriod"/>
            </a:pPr>
            <a:r>
              <a:rPr lang="pl-PL" dirty="0" smtClean="0"/>
              <a:t>Ogólnie: twórca – artysta, dla którego film jest dziełem artystycznym.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6036179" y="2175535"/>
            <a:ext cx="53639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pl-PL" dirty="0" smtClean="0"/>
          </a:p>
          <a:p>
            <a:pPr marL="342900" indent="-342900"/>
            <a:r>
              <a:rPr lang="pl-PL" dirty="0" smtClean="0"/>
              <a:t>REŻYSER RZEMIEŚLNIK</a:t>
            </a:r>
            <a:endParaRPr lang="en-GB" dirty="0" smtClean="0"/>
          </a:p>
          <a:p>
            <a:pPr marL="342900" indent="-342900"/>
            <a:endParaRPr lang="pl-PL" dirty="0" smtClean="0"/>
          </a:p>
          <a:p>
            <a:pPr marL="342900" indent="-342900">
              <a:buAutoNum type="arabicPeriod"/>
            </a:pP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Jest zatrudniony do danym filmie i jego zadaniem jest doprowadzenie produkcji do końca we wskazanym czasie i przy wskazanym budżecie.</a:t>
            </a:r>
          </a:p>
          <a:p>
            <a:pPr marL="342900" indent="-342900">
              <a:buAutoNum type="arabicPeriod"/>
            </a:pPr>
            <a:r>
              <a:rPr lang="pl-PL" dirty="0" smtClean="0"/>
              <a:t>Ma niewielki wpływ na ogólną wizję filmu – pracuje na gotowym scenariuszu i gotowych opisach scen.</a:t>
            </a:r>
          </a:p>
          <a:p>
            <a:pPr marL="342900" indent="-342900">
              <a:buAutoNum type="arabicPeriod"/>
            </a:pPr>
            <a:r>
              <a:rPr lang="pl-PL" dirty="0" smtClean="0"/>
              <a:t>Nawet jeśli ma swój własny styl, to zwykle podporządkowuje się woli producentów – zleceniodawców.</a:t>
            </a:r>
          </a:p>
          <a:p>
            <a:pPr marL="342900" indent="-342900">
              <a:buAutoNum type="arabicPeriod"/>
            </a:pPr>
            <a:r>
              <a:rPr lang="pl-PL" dirty="0" smtClean="0"/>
              <a:t>Zwykle filmy nieskomplikowane, o jasnym przekazie i bez rozbudowanych znaczeń ukrytych.</a:t>
            </a:r>
          </a:p>
          <a:p>
            <a:pPr marL="342900" indent="-342900">
              <a:buAutoNum type="arabicPeriod"/>
            </a:pPr>
            <a:r>
              <a:rPr lang="pl-PL" dirty="0" smtClean="0"/>
              <a:t>Ogólnie: zleceniobiorca zatrudniony jako szef zespołu produkcyjnego.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ZASADA 180°</a:t>
            </a:r>
          </a:p>
        </p:txBody>
      </p:sp>
      <p:pic>
        <p:nvPicPr>
          <p:cNvPr id="9218" name="Picture 2" descr="Znalezione obrazy dla zapytania the 180 ru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60" y="1510311"/>
            <a:ext cx="6973832" cy="474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44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6C4628-0F2D-44B6-A784-26A3CCFD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ANALIZA ZNACZEŃ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9112418-FF9D-4738-AB01-FC7884FC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David </a:t>
            </a:r>
            <a:r>
              <a:rPr lang="pl-PL" dirty="0" err="1"/>
              <a:t>Bordwell</a:t>
            </a:r>
            <a:r>
              <a:rPr lang="pl-PL" dirty="0"/>
              <a:t>, </a:t>
            </a:r>
            <a:r>
              <a:rPr lang="pl-PL" i="1" dirty="0" err="1"/>
              <a:t>Making</a:t>
            </a:r>
            <a:r>
              <a:rPr lang="pl-PL" i="1" dirty="0"/>
              <a:t> </a:t>
            </a:r>
            <a:r>
              <a:rPr lang="pl-PL" i="1" dirty="0" err="1"/>
              <a:t>Meaning</a:t>
            </a:r>
            <a:r>
              <a:rPr lang="pl-PL" dirty="0"/>
              <a:t> (</a:t>
            </a:r>
            <a:r>
              <a:rPr lang="pl-PL" i="1" dirty="0"/>
              <a:t>Tworzenie znaczeń</a:t>
            </a:r>
            <a:r>
              <a:rPr lang="pl-PL" dirty="0"/>
              <a:t>):</a:t>
            </a:r>
          </a:p>
          <a:p>
            <a:pPr marL="0" indent="0">
              <a:buNone/>
            </a:pPr>
            <a:r>
              <a:rPr lang="pl-PL" dirty="0"/>
              <a:t>„Nie odnajdujemy gotowych znaczeń. Sami je tworzymy”.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Innymi słowy: znaczenia powstają w momencie naszego obcowania z tekstem kultury.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Tekst kultury jest skonstruowany w taki sposób, żeby wywoływać konkretne znaczenia.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Zrozumienie tekstu kultury w konkretny sposób zależy od naszej wiedzy ogólnej, wiedzy dotyczącej danego problemu, wyznawanych wartości itd.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zrozumieniu narracji, ogromną rolę odgrywa nasza kompetencja narracyjna.</a:t>
            </a:r>
          </a:p>
        </p:txBody>
      </p:sp>
    </p:spTree>
    <p:extLst>
      <p:ext uri="{BB962C8B-B14F-4D97-AF65-F5344CB8AC3E}">
        <p14:creationId xmlns="" xmlns:p14="http://schemas.microsoft.com/office/powerpoint/2010/main" val="23735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3" y="409857"/>
            <a:ext cx="8799909" cy="6008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61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27" y="254331"/>
            <a:ext cx="7891145" cy="6349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19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CD8848-18FD-4158-9B13-682265CD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STRUKTURA NARRACJI</a:t>
            </a:r>
            <a:endParaRPr lang="en-US" dirty="0"/>
          </a:p>
        </p:txBody>
      </p:sp>
      <p:sp>
        <p:nvSpPr>
          <p:cNvPr id="4" name="Schemat blokowy: proces 3">
            <a:extLst>
              <a:ext uri="{FF2B5EF4-FFF2-40B4-BE49-F238E27FC236}">
                <a16:creationId xmlns="" xmlns:a16="http://schemas.microsoft.com/office/drawing/2014/main" id="{4FBFEA40-FD11-4C52-B63C-3054D304F6B6}"/>
              </a:ext>
            </a:extLst>
          </p:cNvPr>
          <p:cNvSpPr/>
          <p:nvPr/>
        </p:nvSpPr>
        <p:spPr>
          <a:xfrm>
            <a:off x="2207568" y="2063279"/>
            <a:ext cx="784887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STRUKTURA POWIERZCHNIOWA (FABUŁA)</a:t>
            </a:r>
            <a:endParaRPr lang="en-US" dirty="0"/>
          </a:p>
        </p:txBody>
      </p:sp>
      <p:sp>
        <p:nvSpPr>
          <p:cNvPr id="5" name="Schemat blokowy: proces 4">
            <a:extLst>
              <a:ext uri="{FF2B5EF4-FFF2-40B4-BE49-F238E27FC236}">
                <a16:creationId xmlns="" xmlns:a16="http://schemas.microsoft.com/office/drawing/2014/main" id="{A59081F7-8661-4D88-8786-5E29A0A99328}"/>
              </a:ext>
            </a:extLst>
          </p:cNvPr>
          <p:cNvSpPr/>
          <p:nvPr/>
        </p:nvSpPr>
        <p:spPr>
          <a:xfrm>
            <a:off x="2207568" y="3930626"/>
            <a:ext cx="7848872" cy="4320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STRUKTURA GŁĘBOKA (MOTYWY NARRACYJNE)</a:t>
            </a:r>
            <a:endParaRPr lang="en-US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41344FB0-0FF5-4B35-A1E5-7816A6C00CF4}"/>
              </a:ext>
            </a:extLst>
          </p:cNvPr>
          <p:cNvCxnSpPr>
            <a:cxnSpLocks/>
          </p:cNvCxnSpPr>
          <p:nvPr/>
        </p:nvCxnSpPr>
        <p:spPr>
          <a:xfrm>
            <a:off x="6132004" y="2564904"/>
            <a:ext cx="0" cy="12961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51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ROZUMIENIE I INTERPRETACJA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91844" y="156842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ZNACZENIA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063552" y="27809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ROZUMIENIE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960096" y="27809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INTERPRETACJA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4583832" y="2132856"/>
            <a:ext cx="72008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6456040" y="2132856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015880" y="3212976"/>
            <a:ext cx="17281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2207568" y="40050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“Roughly speaking, one can understand the plot of a James Bond film while remaining wholly oblivious to its more abstract mythic, religious, ideological or psychosexual significance.”</a:t>
            </a:r>
            <a:r>
              <a:rPr lang="pl-PL" dirty="0"/>
              <a:t> (</a:t>
            </a:r>
            <a:r>
              <a:rPr lang="pl-PL" dirty="0" err="1"/>
              <a:t>Bordwell</a:t>
            </a:r>
            <a:r>
              <a:rPr lang="pl-PL" dirty="0"/>
              <a:t>, </a:t>
            </a:r>
            <a:r>
              <a:rPr lang="pl-PL" i="1" dirty="0" err="1"/>
              <a:t>Making</a:t>
            </a:r>
            <a:r>
              <a:rPr lang="pl-PL" i="1" dirty="0"/>
              <a:t> </a:t>
            </a:r>
            <a:r>
              <a:rPr lang="pl-PL" i="1" dirty="0" err="1"/>
              <a:t>Meaning</a:t>
            </a:r>
            <a:r>
              <a:rPr lang="pl-PL" dirty="0"/>
              <a:t>, p.2)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9B95395-8212-4753-B844-5CA252A62AB7}"/>
              </a:ext>
            </a:extLst>
          </p:cNvPr>
          <p:cNvSpPr txBox="1"/>
          <p:nvPr/>
        </p:nvSpPr>
        <p:spPr>
          <a:xfrm>
            <a:off x="2606040" y="2135465"/>
            <a:ext cx="23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POWIERZCHNIOWE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77EC226E-447A-404C-A2AB-9FDBB45A745E}"/>
              </a:ext>
            </a:extLst>
          </p:cNvPr>
          <p:cNvSpPr txBox="1"/>
          <p:nvPr/>
        </p:nvSpPr>
        <p:spPr>
          <a:xfrm>
            <a:off x="6564052" y="2091643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GŁĘBOKIE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ZNACZEŃ W FILMIE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847528" y="18448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ROZUMIENIE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75520" y="42210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INTERPRETACJA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79976" y="170080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znaczenia oczywiste, jawne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51984" y="3933057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znaczenia nieoczywiste, ukryte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4799856" y="2132856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4799856" y="4437112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063552" y="2852936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poziomie struktury powierzchniowej.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135560" y="5013176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poziomie struktury głębokiej.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826</Words>
  <Application>Microsoft Office PowerPoint</Application>
  <PresentationFormat>Niestandardowy</PresentationFormat>
  <Paragraphs>116</Paragraphs>
  <Slides>30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Kulturowe konteksty filmów i seriali z Wielkiej Brytanii i USA </vt:lpstr>
      <vt:lpstr>TEORIA AUTORSKA (THE AUTEUR THEORY)</vt:lpstr>
      <vt:lpstr>REŻYSER – RZEMIEŚLNIK / REŻYSER - AUTOR</vt:lpstr>
      <vt:lpstr>ANALIZA ZNACZEŃ</vt:lpstr>
      <vt:lpstr>Slajd 5</vt:lpstr>
      <vt:lpstr>Slajd 6</vt:lpstr>
      <vt:lpstr>STRUKTURA NARRACJI</vt:lpstr>
      <vt:lpstr>ROZUMIENIE I INTERPRETACJA</vt:lpstr>
      <vt:lpstr>RODZAJE ZNACZEŃ W FILMIE</vt:lpstr>
      <vt:lpstr>ZNACZENIA JAWNE</vt:lpstr>
      <vt:lpstr>ZNACZENIA UKRYTE</vt:lpstr>
      <vt:lpstr>MISE-EN-SCENE</vt:lpstr>
      <vt:lpstr>Slajd 13</vt:lpstr>
      <vt:lpstr>MARTIN SCORSESE THE DEPARTED (2006) (TYTUŁ PL: INFILTRACJA)</vt:lpstr>
      <vt:lpstr>MISE-EN-SCENE I IMPROWIZACJA</vt:lpstr>
      <vt:lpstr>MISE-EN-SCENE I IMPROWIZACJA</vt:lpstr>
      <vt:lpstr>Aspects of mise-en-scene</vt:lpstr>
      <vt:lpstr>WYBRANE ASPEKTY MISE-EN-SCENE: SCENOGRAFIA</vt:lpstr>
      <vt:lpstr>Kostiumy i charakteryzacja</vt:lpstr>
      <vt:lpstr>Kostiumy / kolor/kadr/światło</vt:lpstr>
      <vt:lpstr>KAMERA – WYBRANE ZAGADNIENIA</vt:lpstr>
      <vt:lpstr>RODZAJE KADRÓW</vt:lpstr>
      <vt:lpstr>RODZAJE KADRÓW</vt:lpstr>
      <vt:lpstr>GŁĘBIA OSTROŚCI</vt:lpstr>
      <vt:lpstr>KADR JAKO ŚRODEK WYRAZU</vt:lpstr>
      <vt:lpstr>Slajd 26</vt:lpstr>
      <vt:lpstr>Krótkie i długie ujęcia</vt:lpstr>
      <vt:lpstr>DŁUGIE UJĘCIE</vt:lpstr>
      <vt:lpstr>UJĘCIE Z PERSPEKTYWY PIERWSZEJ OSOBY (POINT OF VIEW SHOT)</vt:lpstr>
      <vt:lpstr>ZASADA 180°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Kulturowe konteksty filmów i seriali z Wielkiej Brytanii i USA</dc:title>
  <dc:creator>P S</dc:creator>
  <cp:lastModifiedBy>MMM69</cp:lastModifiedBy>
  <cp:revision>45</cp:revision>
  <dcterms:created xsi:type="dcterms:W3CDTF">2019-07-03T16:53:30Z</dcterms:created>
  <dcterms:modified xsi:type="dcterms:W3CDTF">2020-02-09T16:59:51Z</dcterms:modified>
</cp:coreProperties>
</file>