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98" r:id="rId4"/>
    <p:sldId id="299" r:id="rId5"/>
    <p:sldId id="301" r:id="rId6"/>
    <p:sldId id="303" r:id="rId7"/>
    <p:sldId id="306" r:id="rId8"/>
    <p:sldId id="307" r:id="rId9"/>
    <p:sldId id="308" r:id="rId10"/>
    <p:sldId id="309" r:id="rId11"/>
    <p:sldId id="310" r:id="rId12"/>
    <p:sldId id="31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1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220" y="-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D7D2891F-74CF-4D06-8819-41CF2AC26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F14F42B0-3897-4D17-A296-33F14E83B3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46F00B5C-60AC-4E80-8D0D-F3F1614DC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09B9A9B5-B61C-421B-BF89-4DC31B732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6A7287D1-9510-4C15-AAC7-D750E3E78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4196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46EBEE66-B96C-427E-BA54-0230F9855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4AD19277-7442-4605-96D5-886CBBA3C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5CC38F9-923A-4F59-ACA6-5863BD28D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8321EEA5-A434-4E31-A56F-3B7ADB69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DF4EE13-67C7-4659-99E3-A53CA510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585601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="" xmlns:a16="http://schemas.microsoft.com/office/drawing/2014/main" id="{A207C085-565B-4099-92C9-CD4F02339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="" xmlns:a16="http://schemas.microsoft.com/office/drawing/2014/main" id="{4A136481-DA81-4EB3-8A3F-B84F521A0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90385E50-79FF-4F93-9474-D1BDCD58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94916907-31DD-4952-8593-FA991C9B6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AA19362-B399-4956-A38E-F1BACB083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08607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357AA27-A2A6-417D-8305-9E8421E6B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0E23D109-A5BF-4FAC-B1F7-A58BB7A8C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E667E285-E3CF-484D-9CD5-43A921EA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5B0F786-3F0B-4456-9DC6-01416540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70361B71-1243-4150-998F-6EEAC1A01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55264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3119D2F7-3967-46C1-B295-5DF3B6F64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37A0179-12F6-4BFB-800E-516E04AF9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C6EF33D0-CED5-4CD0-842B-364DF763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FA4F5BFA-6180-4D41-8900-0B415301F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1972A27A-1C69-4A05-A4FE-3B24B0BE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970500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1410521D-A490-4AD2-816C-8E3B6A764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4E460A5-C337-4BDA-A62A-11E70B303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B97CB826-3A4A-47C0-8046-E3443983A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7A60FE0D-8BA7-4A3D-B578-39111D70B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CAF0AB6F-BC5E-4872-A738-C339AA379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0D00D3E5-B58F-4247-807B-4B4C13E5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52567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6C83340-5054-4777-A4FC-FA9C0908E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46433BD4-397E-4FBB-A9BB-0C115CFAD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912AD68C-C921-40DE-9859-90B842AF6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14C3C327-6904-409C-B68C-4F760AD2A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576CCFAC-69C8-4271-8E1F-D237FF6291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="" xmlns:a16="http://schemas.microsoft.com/office/drawing/2014/main" id="{2BBAF8C0-B6DE-48EB-B9A9-0B839BCBB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="" xmlns:a16="http://schemas.microsoft.com/office/drawing/2014/main" id="{BAB878F9-2099-412F-AAC6-DBFA48E61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="" xmlns:a16="http://schemas.microsoft.com/office/drawing/2014/main" id="{E3BA256E-4F5E-40C9-8397-CE1B75ACB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03089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E9552856-6421-4699-8CAE-4BF9D6781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="" xmlns:a16="http://schemas.microsoft.com/office/drawing/2014/main" id="{0A653B13-688F-40DF-9CAF-DA577F2F6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="" xmlns:a16="http://schemas.microsoft.com/office/drawing/2014/main" id="{1A215CF4-BAA0-48FA-B942-42304748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="" xmlns:a16="http://schemas.microsoft.com/office/drawing/2014/main" id="{24BEA690-2504-445F-AC6D-33A04F443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30346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="" xmlns:a16="http://schemas.microsoft.com/office/drawing/2014/main" id="{A0151985-1FCE-4C63-B222-AD07B13F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="" xmlns:a16="http://schemas.microsoft.com/office/drawing/2014/main" id="{568DE941-47F9-403C-8CD9-B3781A330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="" xmlns:a16="http://schemas.microsoft.com/office/drawing/2014/main" id="{ED6AA0A1-4713-4832-B802-C352DCC2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86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34F2251-E4BF-40FD-93D4-DFF658E3E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DF80B624-14AD-4E92-B2B1-2F173C2C1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7F556705-8D81-4EDF-8DB7-9FB20A040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D33316A6-A69D-4586-8539-19A914C31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0F9927CE-925D-4999-BBB8-D8EAA1F98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334C07FB-82E9-415F-AADF-084B24BDE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83748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A3B9524-CCDA-45AD-A60F-7C97140C1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="" xmlns:a16="http://schemas.microsoft.com/office/drawing/2014/main" id="{4D8AB28B-1D03-4F49-A456-21F992E618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="" xmlns:a16="http://schemas.microsoft.com/office/drawing/2014/main" id="{969AA132-FDD9-46E4-B99F-8A9446C74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="" xmlns:a16="http://schemas.microsoft.com/office/drawing/2014/main" id="{5B409DE1-80CD-4ADC-B760-996C0B48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="" xmlns:a16="http://schemas.microsoft.com/office/drawing/2014/main" id="{167B850E-694B-46B0-8E51-2A3257301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="" xmlns:a16="http://schemas.microsoft.com/office/drawing/2014/main" id="{4119CF56-4B15-410F-A29D-94261FCA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71462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="" xmlns:a16="http://schemas.microsoft.com/office/drawing/2014/main" id="{501CD229-5921-42C1-B0FF-7F6BAE5B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58DAF764-4EB8-4D79-8343-0EAD8EDC9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="" xmlns:a16="http://schemas.microsoft.com/office/drawing/2014/main" id="{2999DD01-E767-4A68-816D-959026C42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314B9-62A4-411C-A110-99D617DB6D5C}" type="datetimeFigureOut">
              <a:rPr lang="en-GB" smtClean="0"/>
              <a:pPr/>
              <a:t>09/02/2020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="" xmlns:a16="http://schemas.microsoft.com/office/drawing/2014/main" id="{AB71030C-8071-49E9-9224-EE41ECC744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="" xmlns:a16="http://schemas.microsoft.com/office/drawing/2014/main" id="{5112B631-AE15-445C-BAFE-C7E270BAD8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9D515-4988-4409-9481-3BE969B8341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0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="" xmlns:a16="http://schemas.microsoft.com/office/drawing/2014/main" id="{3577A203-A42C-4D49-99B2-36FFA896C93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8C8C05AE-9DF1-4538-8394-34B4BA07DB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6" name="Freeform 5">
              <a:extLst>
                <a:ext uri="{FF2B5EF4-FFF2-40B4-BE49-F238E27FC236}">
                  <a16:creationId xmlns="" xmlns:a16="http://schemas.microsoft.com/office/drawing/2014/main" id="{59602889-AA17-4376-92C8-DD716DF86A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">
              <a:extLst>
                <a:ext uri="{FF2B5EF4-FFF2-40B4-BE49-F238E27FC236}">
                  <a16:creationId xmlns="" xmlns:a16="http://schemas.microsoft.com/office/drawing/2014/main" id="{3A512936-0740-49DA-92B7-25AE1EFBFD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7">
              <a:extLst>
                <a:ext uri="{FF2B5EF4-FFF2-40B4-BE49-F238E27FC236}">
                  <a16:creationId xmlns="" xmlns:a16="http://schemas.microsoft.com/office/drawing/2014/main" id="{8D69E377-1B79-4292-82F4-61F0FC8D5E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">
              <a:extLst>
                <a:ext uri="{FF2B5EF4-FFF2-40B4-BE49-F238E27FC236}">
                  <a16:creationId xmlns="" xmlns:a16="http://schemas.microsoft.com/office/drawing/2014/main" id="{EB056DB3-E8FC-442B-B42C-E1ACA36FA1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9">
              <a:extLst>
                <a:ext uri="{FF2B5EF4-FFF2-40B4-BE49-F238E27FC236}">
                  <a16:creationId xmlns="" xmlns:a16="http://schemas.microsoft.com/office/drawing/2014/main" id="{6800E3F6-91AA-465C-9B6F-B1F3F489FB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">
              <a:extLst>
                <a:ext uri="{FF2B5EF4-FFF2-40B4-BE49-F238E27FC236}">
                  <a16:creationId xmlns="" xmlns:a16="http://schemas.microsoft.com/office/drawing/2014/main" id="{7F57128A-5F54-4E7C-BAF0-BA5A38C12C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1">
              <a:extLst>
                <a:ext uri="{FF2B5EF4-FFF2-40B4-BE49-F238E27FC236}">
                  <a16:creationId xmlns="" xmlns:a16="http://schemas.microsoft.com/office/drawing/2014/main" id="{EFD4C7B5-BB70-4C82-874C-04686B29DC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2">
              <a:extLst>
                <a:ext uri="{FF2B5EF4-FFF2-40B4-BE49-F238E27FC236}">
                  <a16:creationId xmlns="" xmlns:a16="http://schemas.microsoft.com/office/drawing/2014/main" id="{AA6A1943-65ED-4B22-BFE1-F6BD60263D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3">
              <a:extLst>
                <a:ext uri="{FF2B5EF4-FFF2-40B4-BE49-F238E27FC236}">
                  <a16:creationId xmlns="" xmlns:a16="http://schemas.microsoft.com/office/drawing/2014/main" id="{208B7CF0-B3DF-4E10-9337-48A30CAE0C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4">
              <a:extLst>
                <a:ext uri="{FF2B5EF4-FFF2-40B4-BE49-F238E27FC236}">
                  <a16:creationId xmlns="" xmlns:a16="http://schemas.microsoft.com/office/drawing/2014/main" id="{DA981E40-24B8-4B14-8FD0-95E4DAED34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5">
              <a:extLst>
                <a:ext uri="{FF2B5EF4-FFF2-40B4-BE49-F238E27FC236}">
                  <a16:creationId xmlns="" xmlns:a16="http://schemas.microsoft.com/office/drawing/2014/main" id="{17B2BEC2-F679-4E34-9966-C7F465E0D4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6">
              <a:extLst>
                <a:ext uri="{FF2B5EF4-FFF2-40B4-BE49-F238E27FC236}">
                  <a16:creationId xmlns="" xmlns:a16="http://schemas.microsoft.com/office/drawing/2014/main" id="{6BCD4CCC-7F2B-4221-86A9-42D582106C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7">
              <a:extLst>
                <a:ext uri="{FF2B5EF4-FFF2-40B4-BE49-F238E27FC236}">
                  <a16:creationId xmlns="" xmlns:a16="http://schemas.microsoft.com/office/drawing/2014/main" id="{55E55A2B-9964-40E4-8B47-37EBB07D8D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8">
              <a:extLst>
                <a:ext uri="{FF2B5EF4-FFF2-40B4-BE49-F238E27FC236}">
                  <a16:creationId xmlns="" xmlns:a16="http://schemas.microsoft.com/office/drawing/2014/main" id="{462F7F0F-F6E9-42E8-860F-660F907C85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9">
              <a:extLst>
                <a:ext uri="{FF2B5EF4-FFF2-40B4-BE49-F238E27FC236}">
                  <a16:creationId xmlns="" xmlns:a16="http://schemas.microsoft.com/office/drawing/2014/main" id="{14DB16BD-676C-43E8-9576-0B57BC17F8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20">
              <a:extLst>
                <a:ext uri="{FF2B5EF4-FFF2-40B4-BE49-F238E27FC236}">
                  <a16:creationId xmlns="" xmlns:a16="http://schemas.microsoft.com/office/drawing/2014/main" id="{3EF1A985-0BF6-48C7-B2D2-60A79D1FD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21">
              <a:extLst>
                <a:ext uri="{FF2B5EF4-FFF2-40B4-BE49-F238E27FC236}">
                  <a16:creationId xmlns="" xmlns:a16="http://schemas.microsoft.com/office/drawing/2014/main" id="{B64767CD-8EFC-4DC5-A381-317285F811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22">
              <a:extLst>
                <a:ext uri="{FF2B5EF4-FFF2-40B4-BE49-F238E27FC236}">
                  <a16:creationId xmlns="" xmlns:a16="http://schemas.microsoft.com/office/drawing/2014/main" id="{4F8754A2-0A7E-4053-9BF7-52987C708E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23">
              <a:extLst>
                <a:ext uri="{FF2B5EF4-FFF2-40B4-BE49-F238E27FC236}">
                  <a16:creationId xmlns="" xmlns:a16="http://schemas.microsoft.com/office/drawing/2014/main" id="{27D7AB63-1693-4F87-BCCB-675B647C95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8" name="Picture 4" descr="Znalezione obrazy dla zapytania american television">
            <a:extLst>
              <a:ext uri="{FF2B5EF4-FFF2-40B4-BE49-F238E27FC236}">
                <a16:creationId xmlns="" xmlns:a16="http://schemas.microsoft.com/office/drawing/2014/main" id="{56316D1A-D945-4097-A7FB-9C609DB853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67" b="10596"/>
          <a:stretch/>
        </p:blipFill>
        <p:spPr bwMode="auto">
          <a:xfrm>
            <a:off x="20" y="227"/>
            <a:ext cx="609537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 descr="Obraz zawierający niebo, sprzęt elektroniczny, monitor&#10;&#10;Opis wygenerowany automatycznie">
            <a:extLst>
              <a:ext uri="{FF2B5EF4-FFF2-40B4-BE49-F238E27FC236}">
                <a16:creationId xmlns="" xmlns:a16="http://schemas.microsoft.com/office/drawing/2014/main" id="{35983C48-F188-4C51-B402-A2A5380C5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435" r="-3" b="968"/>
          <a:stretch/>
        </p:blipFill>
        <p:spPr>
          <a:xfrm>
            <a:off x="6096609" y="-773272"/>
            <a:ext cx="7469981" cy="4202274"/>
          </a:xfrm>
          <a:prstGeom prst="rect">
            <a:avLst/>
          </a:prstGeom>
          <a:ln>
            <a:noFill/>
          </a:ln>
        </p:spPr>
      </p:pic>
      <p:pic>
        <p:nvPicPr>
          <p:cNvPr id="5" name="Obraz 4" descr="Obraz zawierający budynek, zewnętrzne, przód, tekst&#10;&#10;Opis wygenerowany automatycznie">
            <a:extLst>
              <a:ext uri="{FF2B5EF4-FFF2-40B4-BE49-F238E27FC236}">
                <a16:creationId xmlns="" xmlns:a16="http://schemas.microsoft.com/office/drawing/2014/main" id="{39343F89-CF32-4698-BA07-E6E3CEE2DB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3" b="5845"/>
          <a:stretch/>
        </p:blipFill>
        <p:spPr>
          <a:xfrm>
            <a:off x="20" y="3429225"/>
            <a:ext cx="6095370" cy="3429001"/>
          </a:xfrm>
          <a:prstGeom prst="rect">
            <a:avLst/>
          </a:prstGeom>
          <a:ln>
            <a:noFill/>
          </a:ln>
        </p:spPr>
      </p:pic>
      <p:pic>
        <p:nvPicPr>
          <p:cNvPr id="1026" name="Picture 2" descr="Znalezione obrazy dla zapytania hollywood">
            <a:extLst>
              <a:ext uri="{FF2B5EF4-FFF2-40B4-BE49-F238E27FC236}">
                <a16:creationId xmlns="" xmlns:a16="http://schemas.microsoft.com/office/drawing/2014/main" id="{D0C8BC86-79BE-475A-84BC-CB6484606A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127" r="-1" b="6767"/>
          <a:stretch/>
        </p:blipFill>
        <p:spPr bwMode="auto">
          <a:xfrm>
            <a:off x="6096610" y="3428999"/>
            <a:ext cx="6095390" cy="342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6" name="Group 95">
            <a:extLst>
              <a:ext uri="{FF2B5EF4-FFF2-40B4-BE49-F238E27FC236}">
                <a16:creationId xmlns="" xmlns:a16="http://schemas.microsoft.com/office/drawing/2014/main" id="{BDEC82A6-E15F-4C58-B742-131B884A54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833747" y="1186483"/>
            <a:ext cx="4510627" cy="4477933"/>
            <a:chOff x="3833747" y="1186483"/>
            <a:chExt cx="4510627" cy="4477933"/>
          </a:xfrm>
        </p:grpSpPr>
        <p:sp>
          <p:nvSpPr>
            <p:cNvPr id="97" name="Rectangle 96">
              <a:extLst>
                <a:ext uri="{FF2B5EF4-FFF2-40B4-BE49-F238E27FC236}">
                  <a16:creationId xmlns="" xmlns:a16="http://schemas.microsoft.com/office/drawing/2014/main" id="{CD6A56EC-C2F6-44E9-A428-B9DF42246D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837681" y="1186483"/>
              <a:ext cx="4506693" cy="71618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Isosceles Triangle 39">
              <a:extLst>
                <a:ext uri="{FF2B5EF4-FFF2-40B4-BE49-F238E27FC236}">
                  <a16:creationId xmlns="" xmlns:a16="http://schemas.microsoft.com/office/drawing/2014/main" id="{F62D6D76-50AA-4CAA-B94A-16C5825F14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506230EC-670E-421D-8348-0FB779CBD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3833747" y="1991156"/>
              <a:ext cx="4510180" cy="3322196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83A06F6-A423-48A8-B2FA-EAA84559E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16043" y="2075504"/>
            <a:ext cx="4345588" cy="2042725"/>
          </a:xfrm>
        </p:spPr>
        <p:txBody>
          <a:bodyPr>
            <a:normAutofit/>
          </a:bodyPr>
          <a:lstStyle/>
          <a:p>
            <a:r>
              <a:rPr lang="pl-PL" sz="3300">
                <a:solidFill>
                  <a:srgbClr val="FFFFFF"/>
                </a:solidFill>
              </a:rPr>
              <a:t>Kulturowe konteksty filmów i seriali z Wielkiej Brytanii i USA</a:t>
            </a:r>
            <a:r>
              <a:rPr lang="en-GB" sz="3300">
                <a:solidFill>
                  <a:srgbClr val="FFFFFF"/>
                </a:solidFill>
              </a:rPr>
              <a:t/>
            </a:r>
            <a:br>
              <a:rPr lang="en-GB" sz="3300">
                <a:solidFill>
                  <a:srgbClr val="FFFFFF"/>
                </a:solidFill>
              </a:rPr>
            </a:br>
            <a:endParaRPr lang="en-GB" sz="3300">
              <a:solidFill>
                <a:srgbClr val="FFFFFF"/>
              </a:solidFill>
            </a:endParaRPr>
          </a:p>
        </p:txBody>
      </p: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31FF232A-3EDF-4EA2-A593-581944827C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16043" y="4202728"/>
            <a:ext cx="4345588" cy="1026125"/>
          </a:xfrm>
        </p:spPr>
        <p:txBody>
          <a:bodyPr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dr Piotr Szczypa</a:t>
            </a:r>
          </a:p>
          <a:p>
            <a:r>
              <a:rPr lang="pl-PL">
                <a:solidFill>
                  <a:srgbClr val="FFFFFF"/>
                </a:solidFill>
              </a:rPr>
              <a:t>Instytut Anglistyki UMCS</a:t>
            </a:r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1904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14A325C-DA95-42C3-897D-895535276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7DD42B52-4920-41FE-AD3D-E8071B681F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8248" y="-1171448"/>
            <a:ext cx="5175504" cy="9200898"/>
          </a:xfrm>
        </p:spPr>
      </p:pic>
    </p:spTree>
    <p:extLst>
      <p:ext uri="{BB962C8B-B14F-4D97-AF65-F5344CB8AC3E}">
        <p14:creationId xmlns:p14="http://schemas.microsoft.com/office/powerpoint/2010/main" xmlns="" val="24400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ZGODNOŚĆ FORMY I TREŚCI</a:t>
            </a:r>
          </a:p>
        </p:txBody>
      </p:sp>
      <p:pic>
        <p:nvPicPr>
          <p:cNvPr id="5" name="Form and Content in Citizen Kane [360p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26079" y="1895044"/>
            <a:ext cx="6008915" cy="45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968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NIEZGODNOŚĆ FORMY I TREŚCI</a:t>
            </a:r>
          </a:p>
        </p:txBody>
      </p:sp>
      <p:pic>
        <p:nvPicPr>
          <p:cNvPr id="4" name="Batman and Robin on ice _ Batman &amp; Robin [720p]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097740" y="1690688"/>
            <a:ext cx="8184777" cy="460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381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2E8CA87E-2706-44C3-83F2-E1C2ED53C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MEDIOZNAWSTWO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FD26234-4A43-4FA0-85BE-3A5AEDED2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1. Podstawowe informacje na temat produkcji filmowej i telewizyjnej.</a:t>
            </a:r>
            <a:endParaRPr lang="en-GB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2. Jak zbudowany jest tekst kultury (forma i zawartość)?</a:t>
            </a:r>
            <a:endParaRPr lang="en-GB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3. Tworzenie znaczeń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4. Konstrukcja narracji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5. </a:t>
            </a:r>
            <a:r>
              <a:rPr lang="en-US" dirty="0" err="1"/>
              <a:t>Aspekty</a:t>
            </a:r>
            <a:r>
              <a:rPr lang="en-US" dirty="0"/>
              <a:t> mise-</a:t>
            </a:r>
            <a:r>
              <a:rPr lang="en-US" dirty="0" err="1"/>
              <a:t>en</a:t>
            </a:r>
            <a:r>
              <a:rPr lang="en-US" dirty="0"/>
              <a:t>-scene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6. </a:t>
            </a:r>
            <a:r>
              <a:rPr lang="en-US" dirty="0" err="1"/>
              <a:t>Praca</a:t>
            </a:r>
            <a:r>
              <a:rPr lang="en-US" dirty="0"/>
              <a:t> </a:t>
            </a:r>
            <a:r>
              <a:rPr lang="en-US" dirty="0" err="1"/>
              <a:t>kamery</a:t>
            </a:r>
            <a:r>
              <a:rPr lang="en-US" dirty="0"/>
              <a:t>: </a:t>
            </a:r>
            <a:r>
              <a:rPr lang="en-US" dirty="0" err="1"/>
              <a:t>rodzaje</a:t>
            </a:r>
            <a:r>
              <a:rPr lang="en-US" dirty="0"/>
              <a:t> </a:t>
            </a:r>
            <a:r>
              <a:rPr lang="en-US" dirty="0" err="1"/>
              <a:t>kadrów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ujęć</a:t>
            </a: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692904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AE6C798-E2E8-4F2E-A6AC-74AB3240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PRODUKCJA FILMOWA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A4E3D569-BAE0-4E4F-93DF-D34236870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Cztery zasadnicze fazy produkcji:</a:t>
            </a:r>
          </a:p>
          <a:p>
            <a:pPr marL="514350" indent="-514350">
              <a:buAutoNum type="arabicParenR"/>
            </a:pPr>
            <a:r>
              <a:rPr lang="pl-PL" dirty="0"/>
              <a:t>Pisanie scenariusza i zbieranie funduszy</a:t>
            </a:r>
          </a:p>
          <a:p>
            <a:pPr marL="0" indent="0">
              <a:buNone/>
            </a:pPr>
            <a:r>
              <a:rPr lang="pl-PL" dirty="0"/>
              <a:t>	producent oraz scenarzysta</a:t>
            </a:r>
          </a:p>
          <a:p>
            <a:pPr marL="514350" indent="-514350">
              <a:buFont typeface="+mj-lt"/>
              <a:buAutoNum type="arabicParenR" startAt="2"/>
            </a:pPr>
            <a:r>
              <a:rPr lang="pl-PL" dirty="0"/>
              <a:t>Faza przygotowań do filmowania</a:t>
            </a:r>
          </a:p>
          <a:p>
            <a:pPr marL="0" indent="0">
              <a:buNone/>
            </a:pPr>
            <a:r>
              <a:rPr lang="pl-PL" dirty="0"/>
              <a:t>	zatrudnienie ekipy filmowej; castingi; wyszukiwanie lokacji.</a:t>
            </a:r>
          </a:p>
          <a:p>
            <a:pPr marL="514350" indent="-514350">
              <a:buFont typeface="+mj-lt"/>
              <a:buAutoNum type="arabicParenR" startAt="3"/>
            </a:pPr>
            <a:r>
              <a:rPr lang="pl-PL" dirty="0"/>
              <a:t>Filmowanie scen</a:t>
            </a:r>
          </a:p>
          <a:p>
            <a:pPr marL="0" indent="0">
              <a:buNone/>
            </a:pPr>
            <a:r>
              <a:rPr lang="pl-PL" dirty="0"/>
              <a:t>	ekipa pracuje nad kolejnymi scenami</a:t>
            </a:r>
          </a:p>
          <a:p>
            <a:pPr marL="514350" indent="-514350">
              <a:buFont typeface="+mj-lt"/>
              <a:buAutoNum type="arabicParenR" startAt="4"/>
            </a:pPr>
            <a:r>
              <a:rPr lang="pl-PL" dirty="0"/>
              <a:t>Edycja</a:t>
            </a:r>
          </a:p>
          <a:p>
            <a:pPr marL="0" indent="0">
              <a:buNone/>
            </a:pPr>
            <a:r>
              <a:rPr lang="pl-PL" dirty="0"/>
              <a:t>	sceny układane są w sekwencje; dodawanie efektów specjalnych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W jaki sposób fazy te mogły zmieniać się w trzech epokach istnienia Hollywood?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142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770068D-76AE-46D3-8A41-D4C85AEF7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TEKST KULTURY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28616272-050F-4476-97C0-ED69F1F8F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Tekst kultury to wszystkie przedmioty, czynności i zachowania, które pozwalają nam odczytać ich znaczenie w kontekście kulturowym.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Zdjęcie jest obrazem, wizualnym przedstawieniem urywka rzeczywistości, ale też tekstem kultury.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Każdy tekst kultury składa się z formy i treści.</a:t>
            </a:r>
          </a:p>
        </p:txBody>
      </p:sp>
    </p:spTree>
    <p:extLst>
      <p:ext uri="{BB962C8B-B14F-4D97-AF65-F5344CB8AC3E}">
        <p14:creationId xmlns="" xmlns:p14="http://schemas.microsoft.com/office/powerpoint/2010/main" val="213345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83" y="409857"/>
            <a:ext cx="8799909" cy="6008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7367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496388" y="3100250"/>
            <a:ext cx="2129246" cy="1227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FORMA</a:t>
            </a:r>
          </a:p>
        </p:txBody>
      </p:sp>
      <p:sp>
        <p:nvSpPr>
          <p:cNvPr id="8" name="Owal 7"/>
          <p:cNvSpPr/>
          <p:nvPr/>
        </p:nvSpPr>
        <p:spPr>
          <a:xfrm>
            <a:off x="3204755" y="3287485"/>
            <a:ext cx="1985554" cy="8534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TREŚĆ</a:t>
            </a:r>
          </a:p>
        </p:txBody>
      </p:sp>
      <p:sp>
        <p:nvSpPr>
          <p:cNvPr id="9" name="Prostokąt 8"/>
          <p:cNvSpPr/>
          <p:nvPr/>
        </p:nvSpPr>
        <p:spPr>
          <a:xfrm>
            <a:off x="5754191" y="3100251"/>
            <a:ext cx="2129246" cy="12279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FORMA</a:t>
            </a:r>
          </a:p>
        </p:txBody>
      </p:sp>
      <p:sp>
        <p:nvSpPr>
          <p:cNvPr id="11" name="Owal 10"/>
          <p:cNvSpPr/>
          <p:nvPr/>
        </p:nvSpPr>
        <p:spPr>
          <a:xfrm>
            <a:off x="5805719" y="3322320"/>
            <a:ext cx="1985554" cy="8534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TREŚĆ</a:t>
            </a:r>
          </a:p>
        </p:txBody>
      </p:sp>
      <p:sp>
        <p:nvSpPr>
          <p:cNvPr id="14" name="Owal 13"/>
          <p:cNvSpPr/>
          <p:nvPr/>
        </p:nvSpPr>
        <p:spPr>
          <a:xfrm>
            <a:off x="8486505" y="3051483"/>
            <a:ext cx="3130732" cy="135853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TREŚĆ</a:t>
            </a:r>
          </a:p>
        </p:txBody>
      </p:sp>
      <p:sp>
        <p:nvSpPr>
          <p:cNvPr id="15" name="Prostokąt 14"/>
          <p:cNvSpPr/>
          <p:nvPr/>
        </p:nvSpPr>
        <p:spPr>
          <a:xfrm>
            <a:off x="9329057" y="3219992"/>
            <a:ext cx="1445628" cy="988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FORMA</a:t>
            </a:r>
          </a:p>
        </p:txBody>
      </p:sp>
      <p:cxnSp>
        <p:nvCxnSpPr>
          <p:cNvPr id="17" name="Łącznik prosty 16"/>
          <p:cNvCxnSpPr/>
          <p:nvPr/>
        </p:nvCxnSpPr>
        <p:spPr>
          <a:xfrm flipH="1">
            <a:off x="5329646" y="2786743"/>
            <a:ext cx="17417" cy="19245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Łącznik prosty 17"/>
          <p:cNvCxnSpPr/>
          <p:nvPr/>
        </p:nvCxnSpPr>
        <p:spPr>
          <a:xfrm flipH="1">
            <a:off x="8238311" y="2838995"/>
            <a:ext cx="17417" cy="1924594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ole tekstowe 18"/>
          <p:cNvSpPr txBox="1"/>
          <p:nvPr/>
        </p:nvSpPr>
        <p:spPr>
          <a:xfrm>
            <a:off x="3522619" y="486379"/>
            <a:ext cx="4606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/>
              <a:t>FORMA I TREŚĆ</a:t>
            </a:r>
          </a:p>
        </p:txBody>
      </p:sp>
      <p:cxnSp>
        <p:nvCxnSpPr>
          <p:cNvPr id="21" name="Łącznik prosty 20"/>
          <p:cNvCxnSpPr/>
          <p:nvPr/>
        </p:nvCxnSpPr>
        <p:spPr>
          <a:xfrm>
            <a:off x="2755392" y="3578352"/>
            <a:ext cx="37795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Łącznik prosty 25"/>
          <p:cNvCxnSpPr/>
          <p:nvPr/>
        </p:nvCxnSpPr>
        <p:spPr>
          <a:xfrm>
            <a:off x="2755392" y="3730752"/>
            <a:ext cx="377952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3165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PRZYKŁAD ANALIZY – WYKONANEJ ZE STUDENTAMI TRZECIEGO ROKU ANGLISTYKI</a:t>
            </a:r>
          </a:p>
        </p:txBody>
      </p:sp>
      <p:sp>
        <p:nvSpPr>
          <p:cNvPr id="4" name="Owal 3"/>
          <p:cNvSpPr/>
          <p:nvPr/>
        </p:nvSpPr>
        <p:spPr>
          <a:xfrm>
            <a:off x="293914" y="1768491"/>
            <a:ext cx="3021874" cy="15936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CONTENT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3439886" y="1768491"/>
            <a:ext cx="86998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/>
              <a:t>1987:</a:t>
            </a:r>
            <a:r>
              <a:rPr lang="en-US" sz="1600" dirty="0"/>
              <a:t> In the original </a:t>
            </a:r>
            <a:r>
              <a:rPr lang="en-US" sz="1600" i="1" dirty="0" err="1"/>
              <a:t>RoboCop</a:t>
            </a:r>
            <a:r>
              <a:rPr lang="en-US" sz="1600" dirty="0"/>
              <a:t>, Alex Murphy is on patrol with Lewis investigating a robbery in progress – which leads them to an old steel mill. After a firefight with a well-armed gang, the group’s leader (</a:t>
            </a:r>
            <a:r>
              <a:rPr lang="en-US" sz="1600" dirty="0" err="1"/>
              <a:t>Boddicker</a:t>
            </a:r>
            <a:r>
              <a:rPr lang="en-US" sz="1600" dirty="0"/>
              <a:t>) shoots off Murphy’s hand before the other gunners dismember his entire arm and pepper his body with bullets. Murphy dies – only to be resurrected as </a:t>
            </a:r>
            <a:r>
              <a:rPr lang="en-US" sz="1600" dirty="0" err="1"/>
              <a:t>RoboCop</a:t>
            </a:r>
            <a:r>
              <a:rPr lang="en-US" sz="1600" dirty="0"/>
              <a:t>.</a:t>
            </a:r>
            <a:endParaRPr lang="pl-PL" sz="1600" dirty="0"/>
          </a:p>
        </p:txBody>
      </p:sp>
      <p:sp>
        <p:nvSpPr>
          <p:cNvPr id="6" name="Prostokąt 5"/>
          <p:cNvSpPr/>
          <p:nvPr/>
        </p:nvSpPr>
        <p:spPr>
          <a:xfrm>
            <a:off x="3400697" y="2923512"/>
            <a:ext cx="87390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/>
              <a:t>2014:</a:t>
            </a:r>
            <a:r>
              <a:rPr lang="en-US" sz="1600" dirty="0"/>
              <a:t> Following a run-in with one of Detroit’s most notorious drug dealers, both Murphy and Lewis become targets of retaliation. At home, the alarm on Murphy’s police cruiser abruptly sounds – and, upon investigating the vehicle, a car bomb explodes. Murphy remains alive, in critical condition, his body badly damaged – until </a:t>
            </a:r>
            <a:r>
              <a:rPr lang="en-US" sz="1600" dirty="0" err="1"/>
              <a:t>OmniCorp</a:t>
            </a:r>
            <a:r>
              <a:rPr lang="en-US" sz="1600" dirty="0"/>
              <a:t> offers to step in and make him whole again.</a:t>
            </a:r>
            <a:endParaRPr lang="pl-PL" sz="1600" dirty="0"/>
          </a:p>
        </p:txBody>
      </p:sp>
      <p:sp>
        <p:nvSpPr>
          <p:cNvPr id="7" name="Prostokąt 6"/>
          <p:cNvSpPr/>
          <p:nvPr/>
        </p:nvSpPr>
        <p:spPr>
          <a:xfrm>
            <a:off x="293914" y="4410037"/>
            <a:ext cx="3145972" cy="2139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FORM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509553" y="4410037"/>
            <a:ext cx="863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b="1" dirty="0"/>
              <a:t>1987: </a:t>
            </a:r>
            <a:r>
              <a:rPr lang="en-US" sz="1600" i="1" dirty="0" err="1"/>
              <a:t>RoboCop</a:t>
            </a:r>
            <a:r>
              <a:rPr lang="en-US" sz="1600" dirty="0"/>
              <a:t> </a:t>
            </a:r>
            <a:r>
              <a:rPr lang="en-US" sz="1600" dirty="0" err="1"/>
              <a:t>carrie</a:t>
            </a:r>
            <a:r>
              <a:rPr lang="pl-PL" sz="1600" dirty="0"/>
              <a:t>s</a:t>
            </a:r>
            <a:r>
              <a:rPr lang="en-US" sz="1600" dirty="0"/>
              <a:t> an R Rating with an emphasis on graphic violence – featuring everything from dismemberment, a toxic waste bath, bodies torn </a:t>
            </a:r>
            <a:r>
              <a:rPr lang="pl-PL" sz="1600" dirty="0" err="1"/>
              <a:t>apart</a:t>
            </a:r>
            <a:r>
              <a:rPr lang="en-US" sz="1600" dirty="0"/>
              <a:t> by gunfire, a punctured jugular, and one especially unlucky attempted rapist that Alex Murphy intentionally shoots in the groin.</a:t>
            </a:r>
            <a:endParaRPr lang="pl-PL" sz="1600" b="1" dirty="0"/>
          </a:p>
        </p:txBody>
      </p:sp>
      <p:sp>
        <p:nvSpPr>
          <p:cNvPr id="11" name="Prostokąt 10"/>
          <p:cNvSpPr/>
          <p:nvPr/>
        </p:nvSpPr>
        <p:spPr>
          <a:xfrm>
            <a:off x="3509553" y="5256925"/>
            <a:ext cx="86998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b="1" dirty="0">
                <a:cs typeface="helvetica" panose="020B0604020202020204" pitchFamily="34" charset="0"/>
              </a:rPr>
              <a:t>2014:</a:t>
            </a:r>
            <a:r>
              <a:rPr lang="en-US" sz="1600" dirty="0">
                <a:cs typeface="helvetica" panose="020B0604020202020204" pitchFamily="34" charset="0"/>
              </a:rPr>
              <a:t> </a:t>
            </a:r>
            <a:r>
              <a:rPr lang="pl-PL" sz="1600" dirty="0">
                <a:cs typeface="helvetica" panose="020B0604020202020204" pitchFamily="34" charset="0"/>
              </a:rPr>
              <a:t>V</a:t>
            </a:r>
            <a:r>
              <a:rPr lang="en-US" sz="1600" dirty="0" err="1">
                <a:cs typeface="helvetica" panose="020B0604020202020204" pitchFamily="34" charset="0"/>
              </a:rPr>
              <a:t>iolence</a:t>
            </a:r>
            <a:r>
              <a:rPr lang="pl-PL" sz="1600" dirty="0">
                <a:cs typeface="helvetica" panose="020B0604020202020204" pitchFamily="34" charset="0"/>
              </a:rPr>
              <a:t> </a:t>
            </a:r>
            <a:r>
              <a:rPr lang="pl-PL" sz="1600" dirty="0" err="1">
                <a:cs typeface="helvetica" panose="020B0604020202020204" pitchFamily="34" charset="0"/>
              </a:rPr>
              <a:t>is</a:t>
            </a:r>
            <a:r>
              <a:rPr lang="pl-PL" sz="1600" dirty="0">
                <a:cs typeface="helvetica" panose="020B0604020202020204" pitchFamily="34" charset="0"/>
              </a:rPr>
              <a:t> </a:t>
            </a:r>
            <a:r>
              <a:rPr lang="pl-PL" sz="1600" dirty="0" err="1">
                <a:cs typeface="helvetica" panose="020B0604020202020204" pitchFamily="34" charset="0"/>
              </a:rPr>
              <a:t>toned</a:t>
            </a:r>
            <a:r>
              <a:rPr lang="pl-PL" sz="1600" dirty="0">
                <a:cs typeface="helvetica" panose="020B0604020202020204" pitchFamily="34" charset="0"/>
              </a:rPr>
              <a:t> down</a:t>
            </a:r>
            <a:r>
              <a:rPr lang="en-US" sz="1600" dirty="0">
                <a:cs typeface="helvetica" panose="020B0604020202020204" pitchFamily="34" charset="0"/>
              </a:rPr>
              <a:t> – relying on implied bodily harm</a:t>
            </a:r>
            <a:r>
              <a:rPr lang="pl-PL" sz="1600" dirty="0">
                <a:cs typeface="helvetica" panose="020B0604020202020204" pitchFamily="34" charset="0"/>
              </a:rPr>
              <a:t>.</a:t>
            </a:r>
            <a:r>
              <a:rPr lang="en-US" sz="1600" dirty="0">
                <a:cs typeface="helvetica" panose="020B0604020202020204" pitchFamily="34" charset="0"/>
              </a:rPr>
              <a:t> Plenty of drug lords and murderers are still shot, </a:t>
            </a:r>
            <a:r>
              <a:rPr lang="pl-PL" sz="1600" dirty="0" err="1">
                <a:cs typeface="helvetica" panose="020B0604020202020204" pitchFamily="34" charset="0"/>
              </a:rPr>
              <a:t>without</a:t>
            </a:r>
            <a:r>
              <a:rPr lang="en-US" sz="1600" dirty="0">
                <a:cs typeface="helvetica" panose="020B0604020202020204" pitchFamily="34" charset="0"/>
              </a:rPr>
              <a:t> showing the subsequent blood and guts. In addition, the updated </a:t>
            </a:r>
            <a:r>
              <a:rPr lang="en-US" sz="1600" dirty="0" err="1">
                <a:cs typeface="helvetica" panose="020B0604020202020204" pitchFamily="34" charset="0"/>
              </a:rPr>
              <a:t>RoboCop</a:t>
            </a:r>
            <a:r>
              <a:rPr lang="en-US" sz="1600" dirty="0">
                <a:cs typeface="helvetica" panose="020B0604020202020204" pitchFamily="34" charset="0"/>
              </a:rPr>
              <a:t> model carries more than one weapon, including a Beretta Pistol that fires XREP </a:t>
            </a:r>
            <a:r>
              <a:rPr lang="en-US" sz="1600" dirty="0" err="1">
                <a:cs typeface="helvetica" panose="020B0604020202020204" pitchFamily="34" charset="0"/>
              </a:rPr>
              <a:t>taser</a:t>
            </a:r>
            <a:r>
              <a:rPr lang="en-US" sz="1600" dirty="0">
                <a:cs typeface="helvetica" panose="020B0604020202020204" pitchFamily="34" charset="0"/>
              </a:rPr>
              <a:t> cartridges – meaning that, in certain situations, he can take down offenders without killing them.</a:t>
            </a:r>
            <a:endParaRPr lang="pl-PL" sz="1600" dirty="0"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8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653143" y="3544388"/>
            <a:ext cx="3857897" cy="2551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FORMA</a:t>
            </a:r>
          </a:p>
        </p:txBody>
      </p:sp>
      <p:sp>
        <p:nvSpPr>
          <p:cNvPr id="5" name="Owal 4"/>
          <p:cNvSpPr/>
          <p:nvPr/>
        </p:nvSpPr>
        <p:spPr>
          <a:xfrm>
            <a:off x="1008017" y="1446273"/>
            <a:ext cx="3021874" cy="159366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/>
              <a:t>TREŚĆ</a:t>
            </a:r>
          </a:p>
        </p:txBody>
      </p:sp>
      <p:cxnSp>
        <p:nvCxnSpPr>
          <p:cNvPr id="7" name="Łącznik prosty ze strzałką 6"/>
          <p:cNvCxnSpPr>
            <a:endCxn id="5" idx="6"/>
          </p:cNvCxnSpPr>
          <p:nvPr/>
        </p:nvCxnSpPr>
        <p:spPr>
          <a:xfrm flipH="1">
            <a:off x="4029891" y="1872343"/>
            <a:ext cx="1264920" cy="370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ole tekstowe 7"/>
          <p:cNvSpPr txBox="1"/>
          <p:nvPr/>
        </p:nvSpPr>
        <p:spPr>
          <a:xfrm>
            <a:off x="5273039" y="1352009"/>
            <a:ext cx="3775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ANALIZA NARRACJI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l-PL" dirty="0">
                <a:sym typeface="Wingdings" panose="05000000000000000000" pitchFamily="2" charset="2"/>
              </a:rPr>
              <a:t>ANALIZA ZNACZEŃ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pl-PL" dirty="0"/>
          </a:p>
        </p:txBody>
      </p:sp>
      <p:cxnSp>
        <p:nvCxnSpPr>
          <p:cNvPr id="10" name="Łącznik prosty ze strzałką 9"/>
          <p:cNvCxnSpPr/>
          <p:nvPr/>
        </p:nvCxnSpPr>
        <p:spPr>
          <a:xfrm flipH="1">
            <a:off x="4662351" y="4171517"/>
            <a:ext cx="1281249" cy="648676"/>
          </a:xfrm>
          <a:prstGeom prst="straightConnector1">
            <a:avLst/>
          </a:prstGeom>
          <a:ln w="63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ole tekstowe 10"/>
          <p:cNvSpPr txBox="1"/>
          <p:nvPr/>
        </p:nvSpPr>
        <p:spPr>
          <a:xfrm>
            <a:off x="5956663" y="3544388"/>
            <a:ext cx="4911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ANALIZA ELEMENTÓW STYLISTYCZNYCH FILMU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pl-PL" dirty="0">
                <a:sym typeface="Wingdings" panose="05000000000000000000" pitchFamily="2" charset="2"/>
              </a:rPr>
              <a:t>CO OZNACZA WYBÓR DANYCH ELEMENTÓW?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1008018" y="386085"/>
            <a:ext cx="10175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ANALIZA FILMU TO BADANIE JEGO FORMY I TREŚCI</a:t>
            </a:r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7306491" y="2969623"/>
            <a:ext cx="1123408" cy="539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Łącznik prosty ze strzałką 18"/>
          <p:cNvCxnSpPr/>
          <p:nvPr/>
        </p:nvCxnSpPr>
        <p:spPr>
          <a:xfrm>
            <a:off x="7175864" y="2242457"/>
            <a:ext cx="1254035" cy="5660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pole tekstowe 21"/>
          <p:cNvSpPr txBox="1"/>
          <p:nvPr/>
        </p:nvSpPr>
        <p:spPr>
          <a:xfrm>
            <a:off x="8429899" y="2317933"/>
            <a:ext cx="3300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CZY FORMA I TREŚĆ SĄ KOMPATYBILNE?</a:t>
            </a:r>
          </a:p>
          <a:p>
            <a:r>
              <a:rPr lang="pl-PL" dirty="0"/>
              <a:t>CZY FORMA ODZWIERCIEDLA TREŚĆ FILMU?</a:t>
            </a:r>
          </a:p>
        </p:txBody>
      </p:sp>
    </p:spTree>
    <p:extLst>
      <p:ext uri="{BB962C8B-B14F-4D97-AF65-F5344CB8AC3E}">
        <p14:creationId xmlns:p14="http://schemas.microsoft.com/office/powerpoint/2010/main" xmlns="" val="412680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26E250-2449-4F79-8147-86F17FD0F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TREŚĆ: FABUŁA I HISTORIA</a:t>
            </a:r>
            <a:endParaRPr lang="en-GB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B30A91D-940B-49B1-A747-414A1E4C7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Fabuła: kolejność, w jakiej wydarzenia ukazane są w filmie.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36DE58BA-FECF-4411-A0AF-5679F5097A0D}"/>
              </a:ext>
            </a:extLst>
          </p:cNvPr>
          <p:cNvSpPr txBox="1"/>
          <p:nvPr/>
        </p:nvSpPr>
        <p:spPr>
          <a:xfrm>
            <a:off x="591312" y="2555937"/>
            <a:ext cx="2304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Policja przyjeżdża na miejsce zabójstwa Y</a:t>
            </a:r>
            <a:endParaRPr lang="en-GB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FA3FF6E-C886-4D1F-9789-445411B8DFF0}"/>
              </a:ext>
            </a:extLst>
          </p:cNvPr>
          <p:cNvSpPr txBox="1"/>
          <p:nvPr/>
        </p:nvSpPr>
        <p:spPr>
          <a:xfrm>
            <a:off x="3191256" y="2555937"/>
            <a:ext cx="206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Rozpoczyna się śledztwo</a:t>
            </a:r>
            <a:endParaRPr lang="en-GB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2402DF2D-35AB-42C6-92EB-00EB2C0CC127}"/>
              </a:ext>
            </a:extLst>
          </p:cNvPr>
          <p:cNvSpPr txBox="1"/>
          <p:nvPr/>
        </p:nvSpPr>
        <p:spPr>
          <a:xfrm>
            <a:off x="5285232" y="2555937"/>
            <a:ext cx="206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Detektyw odkrywa, kto jest mordercą</a:t>
            </a:r>
            <a:endParaRPr lang="en-GB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xmlns="" id="{62544E3E-F43B-4AC1-9316-375F8AE2683B}"/>
              </a:ext>
            </a:extLst>
          </p:cNvPr>
          <p:cNvSpPr txBox="1"/>
          <p:nvPr/>
        </p:nvSpPr>
        <p:spPr>
          <a:xfrm>
            <a:off x="7780020" y="2555937"/>
            <a:ext cx="156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Retrospekcja: co się stało</a:t>
            </a:r>
            <a:endParaRPr lang="en-GB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B66C6930-CF61-4073-8292-4C1E55A20936}"/>
              </a:ext>
            </a:extLst>
          </p:cNvPr>
          <p:cNvSpPr txBox="1"/>
          <p:nvPr/>
        </p:nvSpPr>
        <p:spPr>
          <a:xfrm>
            <a:off x="9540240" y="2555937"/>
            <a:ext cx="245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Przestępca (X) zostaje aresztowany.</a:t>
            </a:r>
            <a:endParaRPr lang="en-GB" dirty="0"/>
          </a:p>
        </p:txBody>
      </p:sp>
      <p:cxnSp>
        <p:nvCxnSpPr>
          <p:cNvPr id="12" name="Łącznik prosty ze strzałką 11">
            <a:extLst>
              <a:ext uri="{FF2B5EF4-FFF2-40B4-BE49-F238E27FC236}">
                <a16:creationId xmlns:a16="http://schemas.microsoft.com/office/drawing/2014/main" xmlns="" id="{2298BC2F-164F-49AB-B30E-B6E5CAF27A48}"/>
              </a:ext>
            </a:extLst>
          </p:cNvPr>
          <p:cNvCxnSpPr>
            <a:endCxn id="6" idx="1"/>
          </p:cNvCxnSpPr>
          <p:nvPr/>
        </p:nvCxnSpPr>
        <p:spPr>
          <a:xfrm>
            <a:off x="2706624" y="2879102"/>
            <a:ext cx="48463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xmlns="" id="{050CD54D-3029-4208-A32B-7CB9A7BF2397}"/>
              </a:ext>
            </a:extLst>
          </p:cNvPr>
          <p:cNvCxnSpPr/>
          <p:nvPr/>
        </p:nvCxnSpPr>
        <p:spPr>
          <a:xfrm>
            <a:off x="4817364" y="2879102"/>
            <a:ext cx="48463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xmlns="" id="{F7CA328B-F7E2-4328-8450-E7A9DD119C8F}"/>
              </a:ext>
            </a:extLst>
          </p:cNvPr>
          <p:cNvCxnSpPr/>
          <p:nvPr/>
        </p:nvCxnSpPr>
        <p:spPr>
          <a:xfrm>
            <a:off x="7347204" y="2879102"/>
            <a:ext cx="48463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xmlns="" id="{7951263B-F07F-47E8-869D-CA6FE819C191}"/>
              </a:ext>
            </a:extLst>
          </p:cNvPr>
          <p:cNvCxnSpPr/>
          <p:nvPr/>
        </p:nvCxnSpPr>
        <p:spPr>
          <a:xfrm>
            <a:off x="9111996" y="2879102"/>
            <a:ext cx="484632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Owal 15">
            <a:extLst>
              <a:ext uri="{FF2B5EF4-FFF2-40B4-BE49-F238E27FC236}">
                <a16:creationId xmlns:a16="http://schemas.microsoft.com/office/drawing/2014/main" xmlns="" id="{C805AA90-FDBB-4DEC-A1F3-0E0EFAC58118}"/>
              </a:ext>
            </a:extLst>
          </p:cNvPr>
          <p:cNvSpPr/>
          <p:nvPr/>
        </p:nvSpPr>
        <p:spPr>
          <a:xfrm>
            <a:off x="7711440" y="2421901"/>
            <a:ext cx="1569720" cy="924725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Łącznik: zakrzywiony 17">
            <a:extLst>
              <a:ext uri="{FF2B5EF4-FFF2-40B4-BE49-F238E27FC236}">
                <a16:creationId xmlns:a16="http://schemas.microsoft.com/office/drawing/2014/main" xmlns="" id="{58C9494C-625A-49C0-92F4-357617E93DED}"/>
              </a:ext>
            </a:extLst>
          </p:cNvPr>
          <p:cNvCxnSpPr>
            <a:stCxn id="16" idx="4"/>
          </p:cNvCxnSpPr>
          <p:nvPr/>
        </p:nvCxnSpPr>
        <p:spPr>
          <a:xfrm rot="5400000">
            <a:off x="4502619" y="-564681"/>
            <a:ext cx="82374" cy="7904988"/>
          </a:xfrm>
          <a:prstGeom prst="curvedConnector2">
            <a:avLst/>
          </a:prstGeom>
          <a:ln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pole tekstowe 18">
            <a:extLst>
              <a:ext uri="{FF2B5EF4-FFF2-40B4-BE49-F238E27FC236}">
                <a16:creationId xmlns:a16="http://schemas.microsoft.com/office/drawing/2014/main" xmlns="" id="{663A2BFF-AE72-42A5-B340-1567C3C39006}"/>
              </a:ext>
            </a:extLst>
          </p:cNvPr>
          <p:cNvSpPr txBox="1"/>
          <p:nvPr/>
        </p:nvSpPr>
        <p:spPr>
          <a:xfrm>
            <a:off x="391668" y="5088500"/>
            <a:ext cx="110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X zabija Y.</a:t>
            </a:r>
            <a:endParaRPr lang="en-GB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xmlns="" id="{94DFA42D-7530-408D-8D31-BDFE5A9F1E79}"/>
              </a:ext>
            </a:extLst>
          </p:cNvPr>
          <p:cNvSpPr txBox="1"/>
          <p:nvPr/>
        </p:nvSpPr>
        <p:spPr>
          <a:xfrm>
            <a:off x="1857756" y="4950001"/>
            <a:ext cx="199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Ktoś znajduje ciało i wzywa policję</a:t>
            </a:r>
            <a:endParaRPr lang="en-GB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CB318547-8400-41B5-B31B-A65C2347B75E}"/>
              </a:ext>
            </a:extLst>
          </p:cNvPr>
          <p:cNvSpPr txBox="1"/>
          <p:nvPr/>
        </p:nvSpPr>
        <p:spPr>
          <a:xfrm>
            <a:off x="3932682" y="4998551"/>
            <a:ext cx="1996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Przyjeżdża policja</a:t>
            </a:r>
            <a:endParaRPr lang="en-GB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628C8A37-B156-4AFD-A9F3-F19A380872FC}"/>
              </a:ext>
            </a:extLst>
          </p:cNvPr>
          <p:cNvSpPr txBox="1"/>
          <p:nvPr/>
        </p:nvSpPr>
        <p:spPr>
          <a:xfrm>
            <a:off x="5848731" y="4998630"/>
            <a:ext cx="206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Rozpoczyna się śledztwo</a:t>
            </a:r>
            <a:endParaRPr lang="en-GB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xmlns="" id="{E03C0B66-29A8-4002-ACD8-315E8CF60180}"/>
              </a:ext>
            </a:extLst>
          </p:cNvPr>
          <p:cNvSpPr txBox="1"/>
          <p:nvPr/>
        </p:nvSpPr>
        <p:spPr>
          <a:xfrm>
            <a:off x="7567803" y="4998630"/>
            <a:ext cx="206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Detektyw odkrywa, kto jest mordercą</a:t>
            </a:r>
            <a:endParaRPr lang="en-GB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xmlns="" id="{580AE310-5411-41C3-9D0C-04F97DE48319}"/>
              </a:ext>
            </a:extLst>
          </p:cNvPr>
          <p:cNvSpPr txBox="1"/>
          <p:nvPr/>
        </p:nvSpPr>
        <p:spPr>
          <a:xfrm>
            <a:off x="9893808" y="5044718"/>
            <a:ext cx="245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Przestępca (X) zostaje aresztowany.</a:t>
            </a:r>
            <a:endParaRPr lang="en-GB" dirty="0"/>
          </a:p>
        </p:txBody>
      </p: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xmlns="" id="{3FB79EDE-2889-418B-A9E4-A83D8BEFD05E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501140" y="5273166"/>
            <a:ext cx="35661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xmlns="" id="{20AB3235-7BD3-434E-A563-A89C16D03550}"/>
              </a:ext>
            </a:extLst>
          </p:cNvPr>
          <p:cNvCxnSpPr>
            <a:cxnSpLocks/>
          </p:cNvCxnSpPr>
          <p:nvPr/>
        </p:nvCxnSpPr>
        <p:spPr>
          <a:xfrm>
            <a:off x="3678555" y="5273166"/>
            <a:ext cx="35661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Łącznik prosty ze strzałką 27">
            <a:extLst>
              <a:ext uri="{FF2B5EF4-FFF2-40B4-BE49-F238E27FC236}">
                <a16:creationId xmlns:a16="http://schemas.microsoft.com/office/drawing/2014/main" xmlns="" id="{B8548D12-EE42-4022-A8A2-F2D942D5CE43}"/>
              </a:ext>
            </a:extLst>
          </p:cNvPr>
          <p:cNvCxnSpPr>
            <a:cxnSpLocks/>
          </p:cNvCxnSpPr>
          <p:nvPr/>
        </p:nvCxnSpPr>
        <p:spPr>
          <a:xfrm>
            <a:off x="5643372" y="5273165"/>
            <a:ext cx="35661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xmlns="" id="{1B3139BD-E0C8-4E09-B2B4-5D32D2A7AA79}"/>
              </a:ext>
            </a:extLst>
          </p:cNvPr>
          <p:cNvCxnSpPr>
            <a:cxnSpLocks/>
          </p:cNvCxnSpPr>
          <p:nvPr/>
        </p:nvCxnSpPr>
        <p:spPr>
          <a:xfrm>
            <a:off x="7211187" y="5313670"/>
            <a:ext cx="35661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Łącznik prosty ze strzałką 29">
            <a:extLst>
              <a:ext uri="{FF2B5EF4-FFF2-40B4-BE49-F238E27FC236}">
                <a16:creationId xmlns:a16="http://schemas.microsoft.com/office/drawing/2014/main" xmlns="" id="{027AF337-66C9-4A74-A7CB-A1CD4A9A8B8F}"/>
              </a:ext>
            </a:extLst>
          </p:cNvPr>
          <p:cNvCxnSpPr>
            <a:cxnSpLocks/>
          </p:cNvCxnSpPr>
          <p:nvPr/>
        </p:nvCxnSpPr>
        <p:spPr>
          <a:xfrm>
            <a:off x="9591675" y="5313669"/>
            <a:ext cx="356616" cy="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pole tekstowe 31">
            <a:extLst>
              <a:ext uri="{FF2B5EF4-FFF2-40B4-BE49-F238E27FC236}">
                <a16:creationId xmlns:a16="http://schemas.microsoft.com/office/drawing/2014/main" xmlns="" id="{1A904EC3-9CAA-4FF4-84CE-C98882C7A8EB}"/>
              </a:ext>
            </a:extLst>
          </p:cNvPr>
          <p:cNvSpPr txBox="1"/>
          <p:nvPr/>
        </p:nvSpPr>
        <p:spPr>
          <a:xfrm>
            <a:off x="838200" y="4133088"/>
            <a:ext cx="8702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Historia: wydarzenia w porządku chronologicznym. 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xmlns="" val="138076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6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4788</TotalTime>
  <Words>272</Words>
  <Application>Microsoft Office PowerPoint</Application>
  <PresentationFormat>Niestandardowy</PresentationFormat>
  <Paragraphs>72</Paragraphs>
  <Slides>12</Slides>
  <Notes>0</Notes>
  <HiddenSlides>0</HiddenSlides>
  <MMClips>2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Kulturowe konteksty filmów i seriali z Wielkiej Brytanii i USA </vt:lpstr>
      <vt:lpstr>MEDIOZNAWSTWO</vt:lpstr>
      <vt:lpstr>PRODUKCJA FILMOWA</vt:lpstr>
      <vt:lpstr>TEKST KULTURY</vt:lpstr>
      <vt:lpstr>Slajd 5</vt:lpstr>
      <vt:lpstr>Slajd 6</vt:lpstr>
      <vt:lpstr>PRZYKŁAD ANALIZY – WYKONANEJ ZE STUDENTAMI TRZECIEGO ROKU ANGLISTYKI</vt:lpstr>
      <vt:lpstr>Slajd 8</vt:lpstr>
      <vt:lpstr>TREŚĆ: FABUŁA I HISTORIA</vt:lpstr>
      <vt:lpstr>Slajd 10</vt:lpstr>
      <vt:lpstr>ZGODNOŚĆ FORMY I TREŚCI</vt:lpstr>
      <vt:lpstr>NIEZGODNOŚĆ FORMY I TREŚCI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Kulturowe konteksty filmów i seriali z Wielkiej Brytanii i USA</dc:title>
  <dc:creator>P S</dc:creator>
  <cp:lastModifiedBy>MMM69</cp:lastModifiedBy>
  <cp:revision>40</cp:revision>
  <dcterms:created xsi:type="dcterms:W3CDTF">2019-07-03T16:53:30Z</dcterms:created>
  <dcterms:modified xsi:type="dcterms:W3CDTF">2020-02-09T16:22:01Z</dcterms:modified>
</cp:coreProperties>
</file>