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1" r:id="rId7"/>
    <p:sldId id="282" r:id="rId8"/>
    <p:sldId id="283" r:id="rId9"/>
    <p:sldId id="280" r:id="rId10"/>
    <p:sldId id="284" r:id="rId11"/>
    <p:sldId id="285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318" r:id="rId23"/>
    <p:sldId id="319" r:id="rId24"/>
    <p:sldId id="320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2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7D2891F-74CF-4D06-8819-41CF2AC26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F14F42B0-3897-4D17-A296-33F14E83B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6F00B5C-60AC-4E80-8D0D-F3F1614D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9B9A9B5-B61C-421B-BF89-4DC31B73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A7287D1-9510-4C15-AAC7-D750E3E7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4196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EBEE66-B96C-427E-BA54-0230F985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AD19277-7442-4605-96D5-886CBBA3C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5CC38F9-923A-4F59-ACA6-5863BD28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321EEA5-A434-4E31-A56F-3B7ADB69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DF4EE13-67C7-4659-99E3-A53CA510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8560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A207C085-565B-4099-92C9-CD4F02339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A136481-DA81-4EB3-8A3F-B84F521A0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0385E50-79FF-4F93-9474-D1BDCD58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4916907-31DD-4952-8593-FA991C9B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AA19362-B399-4956-A38E-F1BACB08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8607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57AA27-A2A6-417D-8305-9E8421E6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E23D109-A5BF-4FAC-B1F7-A58BB7A8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667E285-E3CF-484D-9CD5-43A921EA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5B0F786-3F0B-4456-9DC6-01416540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0361B71-1243-4150-998F-6EEAC1A0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526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19D2F7-3967-46C1-B295-5DF3B6F6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37A0179-12F6-4BFB-800E-516E04AF9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6EF33D0-CED5-4CD0-842B-364DF763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A4F5BFA-6180-4D41-8900-0B415301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972A27A-1C69-4A05-A4FE-3B24B0BE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7050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410521D-A490-4AD2-816C-8E3B6A76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4E460A5-C337-4BDA-A62A-11E70B303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B97CB826-3A4A-47C0-8046-E3443983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7A60FE0D-8BA7-4A3D-B578-39111D70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CAF0AB6F-BC5E-4872-A738-C339AA37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0D00D3E5-B58F-4247-807B-4B4C13E5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567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6C83340-5054-4777-A4FC-FA9C0908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6433BD4-397E-4FBB-A9BB-0C115CFAD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12AD68C-C921-40DE-9859-90B842AF6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14C3C327-6904-409C-B68C-4F760AD2A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76CCFAC-69C8-4271-8E1F-D237FF629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2BBAF8C0-B6DE-48EB-B9A9-0B839BCB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BAB878F9-2099-412F-AAC6-DBFA48E6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E3BA256E-4F5E-40C9-8397-CE1B75AC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3089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9552856-6421-4699-8CAE-4BF9D678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0A653B13-688F-40DF-9CAF-DA577F2F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1A215CF4-BAA0-48FA-B942-42304748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24BEA690-2504-445F-AC6D-33A04F44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346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A0151985-1FCE-4C63-B222-AD07B13F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568DE941-47F9-403C-8CD9-B3781A3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ED6AA0A1-4713-4832-B802-C352DCC2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34F2251-E4BF-40FD-93D4-DFF658E3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F80B624-14AD-4E92-B2B1-2F173C2C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F556705-8D81-4EDF-8DB7-9FB20A040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33316A6-A69D-4586-8539-19A914C3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F9927CE-925D-4999-BBB8-D8EAA1F9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334C07FB-82E9-415F-AADF-084B24BD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748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A3B9524-CCDA-45AD-A60F-7C97140C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4D8AB28B-1D03-4F49-A456-21F992E61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69AA132-FDD9-46E4-B99F-8A9446C74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5B409DE1-80CD-4ADC-B760-996C0B48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167B850E-694B-46B0-8E51-2A325730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4119CF56-4B15-410F-A29D-94261FCA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462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501CD229-5921-42C1-B0FF-7F6BAE5B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8DAF764-4EB8-4D79-8343-0EAD8EDC9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999DD01-E767-4A68-816D-959026C42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B71030C-8071-49E9-9224-EE41ECC74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112B631-AE15-445C-BAFE-C7E270BA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0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ZfJuS4sVc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EWaqUVac3M" TargetMode="Externa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jG6N0ZDC4A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y3jrB5ANUU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3577A203-A42C-4D49-99B2-36FFA896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8C8C05AE-9DF1-4538-8394-34B4BA07DB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="" xmlns:a16="http://schemas.microsoft.com/office/drawing/2014/main" id="{59602889-AA17-4376-92C8-DD716DF86A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3A512936-0740-49DA-92B7-25AE1EFBFD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="" xmlns:a16="http://schemas.microsoft.com/office/drawing/2014/main" id="{8D69E377-1B79-4292-82F4-61F0FC8D5E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="" xmlns:a16="http://schemas.microsoft.com/office/drawing/2014/main" id="{EB056DB3-E8FC-442B-B42C-E1ACA36FA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="" xmlns:a16="http://schemas.microsoft.com/office/drawing/2014/main" id="{6800E3F6-91AA-465C-9B6F-B1F3F489FB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="" xmlns:a16="http://schemas.microsoft.com/office/drawing/2014/main" id="{7F57128A-5F54-4E7C-BAF0-BA5A38C12C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="" xmlns:a16="http://schemas.microsoft.com/office/drawing/2014/main" id="{EFD4C7B5-BB70-4C82-874C-04686B29DC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="" xmlns:a16="http://schemas.microsoft.com/office/drawing/2014/main" id="{AA6A1943-65ED-4B22-BFE1-F6BD60263D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208B7CF0-B3DF-4E10-9337-48A30CAE0C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="" xmlns:a16="http://schemas.microsoft.com/office/drawing/2014/main" id="{DA981E40-24B8-4B14-8FD0-95E4DAED3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="" xmlns:a16="http://schemas.microsoft.com/office/drawing/2014/main" id="{17B2BEC2-F679-4E34-9966-C7F465E0D4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="" xmlns:a16="http://schemas.microsoft.com/office/drawing/2014/main" id="{6BCD4CCC-7F2B-4221-86A9-42D582106C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="" xmlns:a16="http://schemas.microsoft.com/office/drawing/2014/main" id="{55E55A2B-9964-40E4-8B47-37EBB07D8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="" xmlns:a16="http://schemas.microsoft.com/office/drawing/2014/main" id="{462F7F0F-F6E9-42E8-860F-660F907C8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="" xmlns:a16="http://schemas.microsoft.com/office/drawing/2014/main" id="{14DB16BD-676C-43E8-9576-0B57BC17F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="" xmlns:a16="http://schemas.microsoft.com/office/drawing/2014/main" id="{3EF1A985-0BF6-48C7-B2D2-60A79D1FD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="" xmlns:a16="http://schemas.microsoft.com/office/drawing/2014/main" id="{B64767CD-8EFC-4DC5-A381-317285F811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="" xmlns:a16="http://schemas.microsoft.com/office/drawing/2014/main" id="{4F8754A2-0A7E-4053-9BF7-52987C708E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="" xmlns:a16="http://schemas.microsoft.com/office/drawing/2014/main" id="{27D7AB63-1693-4F87-BCCB-675B647C95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 descr="Znalezione obrazy dla zapytania american television">
            <a:extLst>
              <a:ext uri="{FF2B5EF4-FFF2-40B4-BE49-F238E27FC236}">
                <a16:creationId xmlns="" xmlns:a16="http://schemas.microsoft.com/office/drawing/2014/main" id="{56316D1A-D945-4097-A7FB-9C609DB85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67" b="10596"/>
          <a:stretch/>
        </p:blipFill>
        <p:spPr bwMode="auto">
          <a:xfrm>
            <a:off x="20" y="227"/>
            <a:ext cx="609537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Obraz zawierający niebo, sprzęt elektroniczny, monitor&#10;&#10;Opis wygenerowany automatycznie">
            <a:extLst>
              <a:ext uri="{FF2B5EF4-FFF2-40B4-BE49-F238E27FC236}">
                <a16:creationId xmlns="" xmlns:a16="http://schemas.microsoft.com/office/drawing/2014/main" id="{35983C48-F188-4C51-B402-A2A5380C5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35" r="-3" b="968"/>
          <a:stretch/>
        </p:blipFill>
        <p:spPr>
          <a:xfrm>
            <a:off x="6096609" y="-773272"/>
            <a:ext cx="7469981" cy="4202274"/>
          </a:xfrm>
          <a:prstGeom prst="rect">
            <a:avLst/>
          </a:prstGeom>
          <a:ln>
            <a:noFill/>
          </a:ln>
        </p:spPr>
      </p:pic>
      <p:pic>
        <p:nvPicPr>
          <p:cNvPr id="5" name="Obraz 4" descr="Obraz zawierający budynek, zewnętrzne, przód, tekst&#10;&#10;Opis wygenerowany automatycznie">
            <a:extLst>
              <a:ext uri="{FF2B5EF4-FFF2-40B4-BE49-F238E27FC236}">
                <a16:creationId xmlns="" xmlns:a16="http://schemas.microsoft.com/office/drawing/2014/main" id="{39343F89-CF32-4698-BA07-E6E3CEE2D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" b="5845"/>
          <a:stretch/>
        </p:blipFill>
        <p:spPr>
          <a:xfrm>
            <a:off x="20" y="3429225"/>
            <a:ext cx="6095370" cy="3429001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Znalezione obrazy dla zapytania hollywood">
            <a:extLst>
              <a:ext uri="{FF2B5EF4-FFF2-40B4-BE49-F238E27FC236}">
                <a16:creationId xmlns="" xmlns:a16="http://schemas.microsoft.com/office/drawing/2014/main" id="{D0C8BC86-79BE-475A-84BC-CB6484606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27" r="-1" b="6767"/>
          <a:stretch/>
        </p:blipFill>
        <p:spPr bwMode="auto">
          <a:xfrm>
            <a:off x="6096610" y="3428999"/>
            <a:ext cx="609539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BDEC82A6-E15F-4C58-B742-131B884A54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833747" y="1186483"/>
            <a:ext cx="4510627" cy="4477933"/>
            <a:chOff x="3833747" y="1186483"/>
            <a:chExt cx="4510627" cy="4477933"/>
          </a:xfrm>
        </p:grpSpPr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CD6A56EC-C2F6-44E9-A428-B9DF42246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39">
              <a:extLst>
                <a:ext uri="{FF2B5EF4-FFF2-40B4-BE49-F238E27FC236}">
                  <a16:creationId xmlns="" xmlns:a16="http://schemas.microsoft.com/office/drawing/2014/main" id="{F62D6D76-50AA-4CAA-B94A-16C5825F1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506230EC-670E-421D-8348-0FB779CBD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3A06F6-A423-48A8-B2FA-EAA84559E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6043" y="2075504"/>
            <a:ext cx="4345588" cy="2042725"/>
          </a:xfrm>
        </p:spPr>
        <p:txBody>
          <a:bodyPr>
            <a:normAutofit/>
          </a:bodyPr>
          <a:lstStyle/>
          <a:p>
            <a:r>
              <a:rPr lang="pl-PL" sz="3300">
                <a:solidFill>
                  <a:srgbClr val="FFFFFF"/>
                </a:solidFill>
              </a:rPr>
              <a:t>Kulturowe konteksty filmów i seriali z Wielkiej Brytanii i USA</a:t>
            </a:r>
            <a:r>
              <a:rPr lang="en-GB" sz="3300">
                <a:solidFill>
                  <a:srgbClr val="FFFFFF"/>
                </a:solidFill>
              </a:rPr>
              <a:t/>
            </a:r>
            <a:br>
              <a:rPr lang="en-GB" sz="3300">
                <a:solidFill>
                  <a:srgbClr val="FFFFFF"/>
                </a:solidFill>
              </a:rPr>
            </a:br>
            <a:endParaRPr lang="en-GB" sz="330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1FF232A-3EDF-4EA2-A593-581944827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6043" y="4202728"/>
            <a:ext cx="4345588" cy="102612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dr Piotr Szczypa</a:t>
            </a:r>
          </a:p>
          <a:p>
            <a:r>
              <a:rPr lang="pl-PL">
                <a:solidFill>
                  <a:srgbClr val="FFFFFF"/>
                </a:solidFill>
              </a:rPr>
              <a:t>Instytut Anglistyki UMCS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90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BD9F7F2-1885-4376-BA75-8E03EE55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/>
              <a:t>GWIAZDY WSCHODNIEGO WYBRZEŻA</a:t>
            </a:r>
            <a:endParaRPr lang="en-GB" dirty="0"/>
          </a:p>
        </p:txBody>
      </p:sp>
      <p:pic>
        <p:nvPicPr>
          <p:cNvPr id="5" name="Obraz 4" descr="Obraz zawierający osoba, kobieta, odzież&#10;&#10;Opis wygenerowany automatycznie">
            <a:extLst>
              <a:ext uri="{FF2B5EF4-FFF2-40B4-BE49-F238E27FC236}">
                <a16:creationId xmlns="" xmlns:a16="http://schemas.microsoft.com/office/drawing/2014/main" id="{7EBC435D-18AA-4405-9658-3FBF21CB6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1299527"/>
            <a:ext cx="3556000" cy="45161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C0697B4A-64C2-45F3-83DB-E410524D5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0" y="1299527"/>
            <a:ext cx="3400750" cy="450712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2502A7FC-2CDD-4CDC-927B-7A29D6DC046C}"/>
              </a:ext>
            </a:extLst>
          </p:cNvPr>
          <p:cNvSpPr txBox="1"/>
          <p:nvPr/>
        </p:nvSpPr>
        <p:spPr>
          <a:xfrm>
            <a:off x="680720" y="5892800"/>
            <a:ext cx="346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Mary </a:t>
            </a:r>
            <a:r>
              <a:rPr lang="pl-PL" dirty="0" err="1"/>
              <a:t>Pickford</a:t>
            </a:r>
            <a:endParaRPr lang="en-GB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85E875D6-AEE2-4901-A0C8-44373CCDD194}"/>
              </a:ext>
            </a:extLst>
          </p:cNvPr>
          <p:cNvSpPr txBox="1"/>
          <p:nvPr/>
        </p:nvSpPr>
        <p:spPr>
          <a:xfrm>
            <a:off x="7660640" y="5860534"/>
            <a:ext cx="346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Bracia Marx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007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704003E-8742-4D0E-9D74-2105596F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KINO WYRUSZA NA ZACHÓD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74E872E-55D7-4B22-BBBC-D3FE68FAB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Edison </a:t>
            </a:r>
            <a:r>
              <a:rPr lang="pl-PL" dirty="0" err="1"/>
              <a:t>Studios</a:t>
            </a:r>
            <a:r>
              <a:rPr lang="pl-PL" dirty="0"/>
              <a:t> – posiadało patent i prawa do technologii filmowej</a:t>
            </a:r>
          </a:p>
          <a:p>
            <a:pPr marL="0" indent="0">
              <a:buNone/>
            </a:pPr>
            <a:r>
              <a:rPr lang="pl-PL" dirty="0"/>
              <a:t>Inne studia: płaciły za możliwość korzystania z technologii lub… nie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az 4" descr="Obraz zawierający zewnętrzne, budynek, drzewo, droga&#10;&#10;Opis wygenerowany automatycznie">
            <a:extLst>
              <a:ext uri="{FF2B5EF4-FFF2-40B4-BE49-F238E27FC236}">
                <a16:creationId xmlns="" xmlns:a16="http://schemas.microsoft.com/office/drawing/2014/main" id="{41135F2C-9765-4DD5-B5A3-A0B9D5A63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96" y="3264926"/>
            <a:ext cx="6033008" cy="3046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24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69B0ABB-E369-4C5A-8146-7F0B840A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KLASYCZNE HOLLYWOOD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04A5CFD-EADF-47D6-8A0A-FE40D4C72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Złoty wiek filmu</a:t>
            </a:r>
          </a:p>
          <a:p>
            <a:pPr marL="0" indent="0">
              <a:buNone/>
            </a:pPr>
            <a:r>
              <a:rPr lang="pl-PL" dirty="0"/>
              <a:t>1917-1960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az 4" descr="Obraz zawierający zdjęcie, pozujący, osoba, grupa&#10;&#10;Opis wygenerowany automatycznie">
            <a:extLst>
              <a:ext uri="{FF2B5EF4-FFF2-40B4-BE49-F238E27FC236}">
                <a16:creationId xmlns="" xmlns:a16="http://schemas.microsoft.com/office/drawing/2014/main" id="{F11DFB75-60DC-4074-9801-CCCDABEF4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07" y="1690688"/>
            <a:ext cx="6215486" cy="4659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107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91939C-59FE-416A-9E03-62C41B14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SYSTEM STUDYJNY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3CB33EE-9DD0-4FC6-8D95-AB1FC4534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Studia filmowe:</a:t>
            </a:r>
          </a:p>
          <a:p>
            <a:pPr lvl="1"/>
            <a:r>
              <a:rPr lang="pl-PL" dirty="0"/>
              <a:t>osiem wielkich przedsiębiorstw filmowych: Fox, MGM, </a:t>
            </a:r>
            <a:r>
              <a:rPr lang="pl-PL" dirty="0" err="1"/>
              <a:t>Paramount</a:t>
            </a:r>
            <a:r>
              <a:rPr lang="pl-PL" dirty="0"/>
              <a:t>, RKO, Warner Bros, Universal </a:t>
            </a:r>
            <a:r>
              <a:rPr lang="pl-PL" dirty="0" err="1"/>
              <a:t>Pictures</a:t>
            </a:r>
            <a:r>
              <a:rPr lang="pl-PL" dirty="0"/>
              <a:t>, Columbia, United </a:t>
            </a:r>
            <a:r>
              <a:rPr lang="pl-PL" dirty="0" err="1"/>
              <a:t>Artists</a:t>
            </a:r>
            <a:r>
              <a:rPr lang="pl-PL" dirty="0"/>
              <a:t>;</a:t>
            </a:r>
          </a:p>
          <a:p>
            <a:pPr lvl="1"/>
            <a:r>
              <a:rPr lang="pl-PL" dirty="0"/>
              <a:t>każde studio zatrudniało aktorów, reżyserów i ekipy na długoterminowych kontraktach;</a:t>
            </a:r>
          </a:p>
          <a:p>
            <a:pPr lvl="1"/>
            <a:r>
              <a:rPr lang="pl-PL" dirty="0"/>
              <a:t>pięć z wielkich przedsiębiorstw miało swoje firmy dystrybucyjne oraz kina;</a:t>
            </a:r>
          </a:p>
          <a:p>
            <a:pPr lvl="1"/>
            <a:r>
              <a:rPr lang="pl-PL" dirty="0"/>
              <a:t>tzw. </a:t>
            </a:r>
            <a:r>
              <a:rPr lang="pl-PL" dirty="0" err="1"/>
              <a:t>block</a:t>
            </a:r>
            <a:r>
              <a:rPr lang="pl-PL" dirty="0"/>
              <a:t> </a:t>
            </a:r>
            <a:r>
              <a:rPr lang="pl-PL" dirty="0" err="1"/>
              <a:t>booking</a:t>
            </a:r>
            <a:r>
              <a:rPr lang="pl-PL" dirty="0"/>
              <a:t>;</a:t>
            </a:r>
          </a:p>
          <a:p>
            <a:pPr lvl="1"/>
            <a:r>
              <a:rPr lang="pl-PL" dirty="0"/>
              <a:t>monopol w branży filmowej.</a:t>
            </a:r>
          </a:p>
          <a:p>
            <a:pPr lvl="1"/>
            <a:endParaRPr lang="pl-PL" dirty="0"/>
          </a:p>
          <a:p>
            <a:pPr marL="457200" lvl="1" indent="0">
              <a:buNone/>
            </a:pPr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078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1B3D557-ABAC-4A82-BBF8-AAE52E90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ERROL FLYNN (WARNER BROS PICTURES)</a:t>
            </a:r>
            <a:endParaRPr lang="en-US" dirty="0"/>
          </a:p>
        </p:txBody>
      </p:sp>
      <p:pic>
        <p:nvPicPr>
          <p:cNvPr id="3076" name="Picture 4" descr="Znalezione obrazy dla zapytania errol flynn">
            <a:extLst>
              <a:ext uri="{FF2B5EF4-FFF2-40B4-BE49-F238E27FC236}">
                <a16:creationId xmlns="" xmlns:a16="http://schemas.microsoft.com/office/drawing/2014/main" id="{BF730EF2-10B3-4304-9EE4-0704E00A0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1" y="1690688"/>
            <a:ext cx="2453871" cy="3622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D783F843-1699-4A2B-BD20-45529FFB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70" y="2034586"/>
            <a:ext cx="4168224" cy="2934929"/>
          </a:xfrm>
          <a:prstGeom prst="rect">
            <a:avLst/>
          </a:prstGeom>
        </p:spPr>
      </p:pic>
      <p:pic>
        <p:nvPicPr>
          <p:cNvPr id="3082" name="Picture 10" descr="Znalezione obrazy dla zapytania errol flynn the sea hawk">
            <a:extLst>
              <a:ext uri="{FF2B5EF4-FFF2-40B4-BE49-F238E27FC236}">
                <a16:creationId xmlns="" xmlns:a16="http://schemas.microsoft.com/office/drawing/2014/main" id="{93C03F70-9AF3-4DE7-8400-0C2ECE57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53" y="1923974"/>
            <a:ext cx="4267200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DD816BEF-781E-4D84-AE0A-15289EEF2B37}"/>
              </a:ext>
            </a:extLst>
          </p:cNvPr>
          <p:cNvSpPr txBox="1"/>
          <p:nvPr/>
        </p:nvSpPr>
        <p:spPr>
          <a:xfrm>
            <a:off x="3122570" y="5067224"/>
            <a:ext cx="416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The Adventures of Robin Hood </a:t>
            </a:r>
            <a:r>
              <a:rPr lang="pl-PL" dirty="0"/>
              <a:t>(1938)</a:t>
            </a:r>
            <a:endParaRPr lang="en-US" i="1" dirty="0"/>
          </a:p>
        </p:txBody>
      </p: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AF69CD82-DC2A-4F53-9309-D75721A7D377}"/>
              </a:ext>
            </a:extLst>
          </p:cNvPr>
          <p:cNvSpPr txBox="1"/>
          <p:nvPr/>
        </p:nvSpPr>
        <p:spPr>
          <a:xfrm>
            <a:off x="7719382" y="5128748"/>
            <a:ext cx="416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/>
              <a:t>The Sea </a:t>
            </a:r>
            <a:r>
              <a:rPr lang="pl-PL" i="1" dirty="0" err="1"/>
              <a:t>Hawk</a:t>
            </a:r>
            <a:r>
              <a:rPr lang="pl-PL" dirty="0"/>
              <a:t> (1940)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92234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A1D879E-A8B7-4437-8CFA-F66E4E3C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JAMES CAGNEY I HUMPHREY BOGART</a:t>
            </a:r>
            <a:endParaRPr lang="en-US" dirty="0"/>
          </a:p>
        </p:txBody>
      </p:sp>
      <p:pic>
        <p:nvPicPr>
          <p:cNvPr id="2050" name="Picture 2" descr="Podobny obraz">
            <a:extLst>
              <a:ext uri="{FF2B5EF4-FFF2-40B4-BE49-F238E27FC236}">
                <a16:creationId xmlns="" xmlns:a16="http://schemas.microsoft.com/office/drawing/2014/main" id="{35EBDC99-6802-4A5B-9341-DD338CCE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4943"/>
            <a:ext cx="2590178" cy="3495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ABC73A26-DA44-470D-872B-0C1DA1B68372}"/>
              </a:ext>
            </a:extLst>
          </p:cNvPr>
          <p:cNvSpPr txBox="1"/>
          <p:nvPr/>
        </p:nvSpPr>
        <p:spPr>
          <a:xfrm>
            <a:off x="3496892" y="1225642"/>
            <a:ext cx="3837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James </a:t>
            </a:r>
            <a:r>
              <a:rPr lang="pl-PL" b="1" dirty="0" err="1"/>
              <a:t>Cagney</a:t>
            </a:r>
            <a:endParaRPr lang="pl-PL" b="1" dirty="0"/>
          </a:p>
          <a:p>
            <a:endParaRPr lang="pl-PL" dirty="0"/>
          </a:p>
          <a:p>
            <a:r>
              <a:rPr lang="pl-PL" dirty="0"/>
              <a:t>Aktor amerykański irlandzkiego pochodzenia</a:t>
            </a:r>
          </a:p>
          <a:p>
            <a:endParaRPr lang="pl-PL" dirty="0"/>
          </a:p>
          <a:p>
            <a:r>
              <a:rPr lang="pl-PL" dirty="0"/>
              <a:t>Rozpoczął od ról  </a:t>
            </a:r>
            <a:r>
              <a:rPr lang="pl-PL" dirty="0">
                <a:hlinkClick r:id="rId3"/>
              </a:rPr>
              <a:t>przestępców</a:t>
            </a:r>
            <a:r>
              <a:rPr lang="pl-PL" dirty="0"/>
              <a:t>, potem został amantem filmowym.</a:t>
            </a:r>
            <a:endParaRPr lang="en-US" dirty="0"/>
          </a:p>
        </p:txBody>
      </p:sp>
      <p:pic>
        <p:nvPicPr>
          <p:cNvPr id="6" name="Picture 2" descr="Znalezione obrazy dla zapytania humphrey bogart">
            <a:extLst>
              <a:ext uri="{FF2B5EF4-FFF2-40B4-BE49-F238E27FC236}">
                <a16:creationId xmlns="" xmlns:a16="http://schemas.microsoft.com/office/drawing/2014/main" id="{902B7D40-D833-42B9-B9E7-D2B0DD70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374" y="1925586"/>
            <a:ext cx="3230880" cy="4567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F2B80D3F-7B4A-4EA5-94B0-E249E5222F1B}"/>
              </a:ext>
            </a:extLst>
          </p:cNvPr>
          <p:cNvSpPr txBox="1"/>
          <p:nvPr/>
        </p:nvSpPr>
        <p:spPr>
          <a:xfrm>
            <a:off x="5174225" y="3943998"/>
            <a:ext cx="3215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Humphrey Bogart</a:t>
            </a:r>
          </a:p>
          <a:p>
            <a:endParaRPr lang="pl-PL" dirty="0"/>
          </a:p>
          <a:p>
            <a:r>
              <a:rPr lang="pl-PL" dirty="0"/>
              <a:t>Na początku kariery grał przestępców.</a:t>
            </a:r>
          </a:p>
          <a:p>
            <a:endParaRPr lang="pl-PL" dirty="0"/>
          </a:p>
          <a:p>
            <a:r>
              <a:rPr lang="pl-PL" dirty="0"/>
              <a:t>W latach 40. XX w. zaczął grać </a:t>
            </a:r>
            <a:r>
              <a:rPr lang="pl-PL" dirty="0">
                <a:hlinkClick r:id="rId5"/>
              </a:rPr>
              <a:t>postaci romantyków.</a:t>
            </a:r>
            <a:endParaRPr lang="en-US" dirty="0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75236DA8-2436-4507-973C-1FED4F92152C}"/>
              </a:ext>
            </a:extLst>
          </p:cNvPr>
          <p:cNvSpPr txBox="1"/>
          <p:nvPr/>
        </p:nvSpPr>
        <p:spPr>
          <a:xfrm>
            <a:off x="702990" y="5413057"/>
            <a:ext cx="3837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 obu przypadkach, studio (WB) dopasowało charakter produkowanych filmów do preferencji swoich gwiazd.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45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0BCAD09-93BC-42E1-9563-944DF12F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/>
              <a:t>TELEWIZJA I UPADEK KLASYCZNEGO HOLLYWOOD</a:t>
            </a:r>
            <a:endParaRPr lang="en-GB" dirty="0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9DAAF474-F6C5-4727-978B-1C293F87D934}"/>
              </a:ext>
            </a:extLst>
          </p:cNvPr>
          <p:cNvSpPr txBox="1"/>
          <p:nvPr/>
        </p:nvSpPr>
        <p:spPr>
          <a:xfrm>
            <a:off x="567159" y="1516283"/>
            <a:ext cx="863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Dwa powody, dla których klasyczne Hollywood, oparte na systemie studyjnym nie mogło przetrwać:</a:t>
            </a:r>
          </a:p>
          <a:p>
            <a:pPr marL="342900" indent="-342900">
              <a:buAutoNum type="arabicParenR"/>
            </a:pPr>
            <a:r>
              <a:rPr lang="pl-PL" dirty="0"/>
              <a:t>Działania rządu USA mające na celu ograniczenie monopolu filmowego</a:t>
            </a:r>
          </a:p>
          <a:p>
            <a:pPr marL="342900" indent="-342900">
              <a:buAutoNum type="arabicParenR"/>
            </a:pPr>
            <a:r>
              <a:rPr lang="pl-PL" dirty="0"/>
              <a:t>Pojawienie się i rozpowszechnienie telewizji.</a:t>
            </a:r>
            <a:endParaRPr lang="en-GB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74A11CEC-3EB2-4185-BA56-8EE03859F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78" y="2604554"/>
            <a:ext cx="9398644" cy="4368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61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2B8DC7-7860-4C03-94FC-59263737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KRYZYS KINEMATOGRAFII AMERYKAŃSKIEJ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F0AC904-C8C1-443B-ADD3-48D925D7F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Amerykański studyjny system filmowy nie działał.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Zwrot w stronę Europy.</a:t>
            </a:r>
          </a:p>
          <a:p>
            <a:pPr marL="0" indent="0">
              <a:buNone/>
            </a:pPr>
            <a:r>
              <a:rPr lang="pl-PL" dirty="0"/>
              <a:t>Francja: Jean-</a:t>
            </a:r>
            <a:r>
              <a:rPr lang="pl-PL" dirty="0" err="1"/>
              <a:t>Luc</a:t>
            </a:r>
            <a:r>
              <a:rPr lang="pl-PL" dirty="0"/>
              <a:t> Godard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Wielka Brytania:</a:t>
            </a:r>
          </a:p>
          <a:p>
            <a:pPr marL="0" indent="0">
              <a:buNone/>
            </a:pPr>
            <a:r>
              <a:rPr lang="pl-PL" dirty="0"/>
              <a:t>Filmy o Jamesie Bondzie</a:t>
            </a:r>
          </a:p>
          <a:p>
            <a:pPr marL="0" indent="0">
              <a:buNone/>
            </a:pPr>
            <a:r>
              <a:rPr lang="pl-PL" dirty="0"/>
              <a:t>Filmy historyczne np. „Lawrence z Arabii” </a:t>
            </a:r>
          </a:p>
          <a:p>
            <a:pPr marL="0" indent="0">
              <a:buNone/>
            </a:pPr>
            <a:r>
              <a:rPr lang="pl-PL" dirty="0"/>
              <a:t>Stanley Kubrick (reżyser amerykański) </a:t>
            </a:r>
          </a:p>
        </p:txBody>
      </p:sp>
      <p:pic>
        <p:nvPicPr>
          <p:cNvPr id="5" name="Obraz 4" descr="Obraz zawierający osoba, budynek, mężczyzna, zewnętrzne&#10;&#10;Opis wygenerowany automatycznie">
            <a:extLst>
              <a:ext uri="{FF2B5EF4-FFF2-40B4-BE49-F238E27FC236}">
                <a16:creationId xmlns="" xmlns:a16="http://schemas.microsoft.com/office/drawing/2014/main" id="{FDBB012B-0867-4ACE-8BEB-50BFD68F0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54" y="2378254"/>
            <a:ext cx="3148374" cy="2101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3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107C8C4-9E59-465E-AE7C-BEBBAE4F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NOWE HOLLYWOOD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E19FDB4-F417-4A05-A24B-AFA831204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Okres znany także jako Renesans Hollywood lub amerykańska Nowa Fala w kinematografii.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Reżyser w centrum uwagi.</a:t>
            </a:r>
          </a:p>
          <a:p>
            <a:pPr marL="0" indent="0">
              <a:buNone/>
            </a:pPr>
            <a:r>
              <a:rPr lang="pl-PL" dirty="0"/>
              <a:t>Wolność twórcza.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GB" dirty="0"/>
              <a:t>Francis Ford Coppola, Steven Spielberg, George Lucas, Brian De Palma, Stanley Kubrick, Martin Scorsese, Roman Polanski</a:t>
            </a:r>
            <a:r>
              <a:rPr lang="pl-PL" dirty="0"/>
              <a:t> oraz </a:t>
            </a:r>
            <a:r>
              <a:rPr lang="en-GB" dirty="0"/>
              <a:t>William </a:t>
            </a:r>
            <a:r>
              <a:rPr lang="en-GB" dirty="0" err="1"/>
              <a:t>Friedkin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592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E22C3B5-7A19-4B6B-9A3F-D36EAC1F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/>
              <a:t>NOWE HOLLYWOOD</a:t>
            </a:r>
            <a:endParaRPr lang="en-GB" dirty="0"/>
          </a:p>
        </p:txBody>
      </p:sp>
      <p:pic>
        <p:nvPicPr>
          <p:cNvPr id="5" name="Symbol zastępczy zawartości 4" descr="Obraz zawierający tekst, zrzut ekranu&#10;&#10;Opis wygenerowany automatycznie">
            <a:extLst>
              <a:ext uri="{FF2B5EF4-FFF2-40B4-BE49-F238E27FC236}">
                <a16:creationId xmlns="" xmlns:a16="http://schemas.microsoft.com/office/drawing/2014/main" id="{B9FF0694-B486-4F5B-8B70-FA465E8D5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" y="1690688"/>
            <a:ext cx="2391107" cy="3575793"/>
          </a:xfrm>
        </p:spPr>
      </p:pic>
      <p:pic>
        <p:nvPicPr>
          <p:cNvPr id="9" name="Obraz 8" descr="Obraz zawierający zrzut ekranu&#10;&#10;Opis wygenerowany automatycznie">
            <a:extLst>
              <a:ext uri="{FF2B5EF4-FFF2-40B4-BE49-F238E27FC236}">
                <a16:creationId xmlns="" xmlns:a16="http://schemas.microsoft.com/office/drawing/2014/main" id="{604EFE12-40C0-45D8-801B-C3E5CE0CA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09" y="1904999"/>
            <a:ext cx="2253340" cy="338530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D0A338EA-05FB-402E-805C-82477D61D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19" y="1928818"/>
            <a:ext cx="2223425" cy="3361482"/>
          </a:xfrm>
          <a:prstGeom prst="rect">
            <a:avLst/>
          </a:prstGeom>
        </p:spPr>
      </p:pic>
      <p:pic>
        <p:nvPicPr>
          <p:cNvPr id="13" name="Obraz 12" descr="Obraz zawierający budynek&#10;&#10;Opis wygenerowany automatycznie">
            <a:extLst>
              <a:ext uri="{FF2B5EF4-FFF2-40B4-BE49-F238E27FC236}">
                <a16:creationId xmlns="" xmlns:a16="http://schemas.microsoft.com/office/drawing/2014/main" id="{94121161-6FB1-40E1-A32C-45508FF60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08" y="1904999"/>
            <a:ext cx="2253339" cy="339063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292B56BE-3D05-465E-ADC4-C06202A80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13" y="1904999"/>
            <a:ext cx="2149732" cy="3296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889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DD62C5C-10C2-4F14-9A06-6B7694B3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POCZĄTKI KINA AMERYKAŃSKIEGO</a:t>
            </a:r>
            <a:endParaRPr lang="en-GB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FE68458F-B297-4474-BFB6-80C572C50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7" y="1375728"/>
            <a:ext cx="2799106" cy="4351338"/>
          </a:xfrm>
        </p:spPr>
      </p:pic>
      <p:pic>
        <p:nvPicPr>
          <p:cNvPr id="11" name="Obraz 10" descr="Obraz zawierający osoba, mężczyzna, ściana, siedzi&#10;&#10;Opis wygenerowany automatycznie">
            <a:extLst>
              <a:ext uri="{FF2B5EF4-FFF2-40B4-BE49-F238E27FC236}">
                <a16:creationId xmlns="" xmlns:a16="http://schemas.microsoft.com/office/drawing/2014/main" id="{0C21FBD4-FB4A-4F51-A3EA-26870EB83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46" y="1375728"/>
            <a:ext cx="3204154" cy="4389252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08F67EAB-DEB9-490B-BEB4-68CD0372A62B}"/>
              </a:ext>
            </a:extLst>
          </p:cNvPr>
          <p:cNvSpPr txBox="1"/>
          <p:nvPr/>
        </p:nvSpPr>
        <p:spPr>
          <a:xfrm>
            <a:off x="3904643" y="5764980"/>
            <a:ext cx="209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Edweard</a:t>
            </a:r>
            <a:r>
              <a:rPr lang="pl-PL" dirty="0"/>
              <a:t> </a:t>
            </a:r>
            <a:r>
              <a:rPr lang="pl-PL" dirty="0" err="1"/>
              <a:t>Muybridge</a:t>
            </a:r>
            <a:endParaRPr lang="pl-PL" dirty="0"/>
          </a:p>
          <a:p>
            <a:endParaRPr lang="pl-PL" dirty="0"/>
          </a:p>
        </p:txBody>
      </p:sp>
      <p:sp>
        <p:nvSpPr>
          <p:cNvPr id="21" name="pole tekstowe 20">
            <a:extLst>
              <a:ext uri="{FF2B5EF4-FFF2-40B4-BE49-F238E27FC236}">
                <a16:creationId xmlns="" xmlns:a16="http://schemas.microsoft.com/office/drawing/2014/main" id="{1EC39D97-2CEE-4CF9-98AE-F874A1099466}"/>
              </a:ext>
            </a:extLst>
          </p:cNvPr>
          <p:cNvSpPr txBox="1"/>
          <p:nvPr/>
        </p:nvSpPr>
        <p:spPr>
          <a:xfrm>
            <a:off x="838200" y="5796750"/>
            <a:ext cx="279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Leland</a:t>
            </a:r>
            <a:r>
              <a:rPr lang="pl-PL" dirty="0"/>
              <a:t> Stanford</a:t>
            </a:r>
            <a:endParaRPr lang="en-GB" dirty="0"/>
          </a:p>
        </p:txBody>
      </p:sp>
      <p:pic>
        <p:nvPicPr>
          <p:cNvPr id="23" name="Obraz 22" descr="Obraz zawierający podłoże, zewnętrzne, budynek, niebo&#10;&#10;Opis wygenerowany automatycznie">
            <a:extLst>
              <a:ext uri="{FF2B5EF4-FFF2-40B4-BE49-F238E27FC236}">
                <a16:creationId xmlns="" xmlns:a16="http://schemas.microsoft.com/office/drawing/2014/main" id="{20F019DF-1C55-4D0B-9BDD-A56D70154D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56" y="1375728"/>
            <a:ext cx="4758303" cy="2294890"/>
          </a:xfrm>
          <a:prstGeom prst="rect">
            <a:avLst/>
          </a:prstGeom>
        </p:spPr>
      </p:pic>
      <p:pic>
        <p:nvPicPr>
          <p:cNvPr id="25" name="Obraz 24" descr="Obraz zawierający meble, zewnętrzne&#10;&#10;Opis wygenerowany automatycznie">
            <a:extLst>
              <a:ext uri="{FF2B5EF4-FFF2-40B4-BE49-F238E27FC236}">
                <a16:creationId xmlns="" xmlns:a16="http://schemas.microsoft.com/office/drawing/2014/main" id="{2B9DEFEA-5254-469A-BD78-0750B6569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55" y="3779267"/>
            <a:ext cx="4758303" cy="2964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2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780670E-926A-4B56-A1B3-43771B6D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KONIEC NOWEGO HOLLYWOOD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4E658AA-2378-452F-B6F9-803FC6DF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Epoka krótka i burzliwa (1960 – 1982)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Wolność artystyczna kosztuje.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Narodziny kina współczesnego.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237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8E98A2C-28FB-4C28-A10E-7BCC2E43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KINO WSPÓŁCZESNE</a:t>
            </a:r>
            <a:endParaRPr lang="en-GB" dirty="0"/>
          </a:p>
        </p:txBody>
      </p:sp>
      <p:pic>
        <p:nvPicPr>
          <p:cNvPr id="5" name="Obraz 4" descr="Obraz zawierający osoba, grupa, zewnętrzne, osoby&#10;&#10;Opis wygenerowany automatycznie">
            <a:extLst>
              <a:ext uri="{FF2B5EF4-FFF2-40B4-BE49-F238E27FC236}">
                <a16:creationId xmlns="" xmlns:a16="http://schemas.microsoft.com/office/drawing/2014/main" id="{75D93C81-7B01-48E1-A634-618EE56FB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59" y="1690688"/>
            <a:ext cx="6093682" cy="4563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56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B8FC2F2-48C2-4FC8-A3E3-6A31837E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GWIAZDY KINA WSPÓŁCZESNEGO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C08806C-F334-4039-BDA4-7B5C85E59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62" y="15428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Aktorzy nie mają przypisanego do siebie gatunku.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 descr="Podobny obraz">
            <a:extLst>
              <a:ext uri="{FF2B5EF4-FFF2-40B4-BE49-F238E27FC236}">
                <a16:creationId xmlns="" xmlns:a16="http://schemas.microsoft.com/office/drawing/2014/main" id="{6B56D9DC-9EF8-47CF-BF60-33B20031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3" y="2019050"/>
            <a:ext cx="3311280" cy="2072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FE96BAFA-817B-4FB5-B39A-C4CECF2B3461}"/>
              </a:ext>
            </a:extLst>
          </p:cNvPr>
          <p:cNvSpPr txBox="1"/>
          <p:nvPr/>
        </p:nvSpPr>
        <p:spPr>
          <a:xfrm>
            <a:off x="-84575" y="4071777"/>
            <a:ext cx="408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/>
              <a:t>Top </a:t>
            </a:r>
            <a:r>
              <a:rPr lang="pl-PL" i="1" dirty="0" err="1"/>
              <a:t>Gun</a:t>
            </a:r>
            <a:r>
              <a:rPr lang="pl-PL" i="1" dirty="0"/>
              <a:t> </a:t>
            </a:r>
            <a:r>
              <a:rPr lang="pl-PL" dirty="0"/>
              <a:t>(1986)</a:t>
            </a:r>
            <a:endParaRPr lang="en-US" i="1" dirty="0"/>
          </a:p>
        </p:txBody>
      </p:sp>
      <p:pic>
        <p:nvPicPr>
          <p:cNvPr id="4100" name="Picture 4" descr="Znalezione obrazy dla zapytania tom cruise rain man">
            <a:extLst>
              <a:ext uri="{FF2B5EF4-FFF2-40B4-BE49-F238E27FC236}">
                <a16:creationId xmlns="" xmlns:a16="http://schemas.microsoft.com/office/drawing/2014/main" id="{186E8CBB-D9E2-4949-9959-55B3C404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74" y="2019050"/>
            <a:ext cx="3685182" cy="2072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DB5C28A-86F6-456A-8A22-AED554B44C65}"/>
              </a:ext>
            </a:extLst>
          </p:cNvPr>
          <p:cNvSpPr txBox="1"/>
          <p:nvPr/>
        </p:nvSpPr>
        <p:spPr>
          <a:xfrm>
            <a:off x="3919474" y="4091965"/>
            <a:ext cx="408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err="1"/>
              <a:t>Rain</a:t>
            </a:r>
            <a:r>
              <a:rPr lang="pl-PL" i="1" dirty="0"/>
              <a:t> Man </a:t>
            </a:r>
            <a:r>
              <a:rPr lang="pl-PL" dirty="0"/>
              <a:t>(1988)</a:t>
            </a:r>
            <a:endParaRPr lang="en-US" i="1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E66B87D8-A5AC-401B-AF1B-8FE49CC7B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487" y="2019050"/>
            <a:ext cx="4145830" cy="207291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890155F1-5A96-4667-91CB-357E4EF16CB4}"/>
              </a:ext>
            </a:extLst>
          </p:cNvPr>
          <p:cNvSpPr txBox="1"/>
          <p:nvPr/>
        </p:nvSpPr>
        <p:spPr>
          <a:xfrm>
            <a:off x="7863805" y="4091965"/>
            <a:ext cx="408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/>
              <a:t>Interview with the </a:t>
            </a:r>
            <a:r>
              <a:rPr lang="pl-PL" i="1" dirty="0" err="1"/>
              <a:t>Vampire</a:t>
            </a:r>
            <a:r>
              <a:rPr lang="pl-PL" dirty="0"/>
              <a:t> (1994)</a:t>
            </a:r>
            <a:endParaRPr lang="en-US" i="1" dirty="0"/>
          </a:p>
        </p:txBody>
      </p:sp>
      <p:pic>
        <p:nvPicPr>
          <p:cNvPr id="4104" name="Picture 8" descr="Znalezione obrazy dla zapytania tom cruise mission impossible">
            <a:extLst>
              <a:ext uri="{FF2B5EF4-FFF2-40B4-BE49-F238E27FC236}">
                <a16:creationId xmlns="" xmlns:a16="http://schemas.microsoft.com/office/drawing/2014/main" id="{4742B1E7-181A-40A3-A79F-64CE143D0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1" y="4461297"/>
            <a:ext cx="3203904" cy="180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13A3CCA4-C419-4BAA-AF58-B83F69050992}"/>
              </a:ext>
            </a:extLst>
          </p:cNvPr>
          <p:cNvSpPr txBox="1"/>
          <p:nvPr/>
        </p:nvSpPr>
        <p:spPr>
          <a:xfrm>
            <a:off x="-168287" y="6241261"/>
            <a:ext cx="408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err="1"/>
              <a:t>Mission</a:t>
            </a:r>
            <a:r>
              <a:rPr lang="pl-PL" i="1" dirty="0"/>
              <a:t> Impossible </a:t>
            </a:r>
            <a:r>
              <a:rPr lang="pl-PL" dirty="0"/>
              <a:t>(film </a:t>
            </a:r>
            <a:r>
              <a:rPr lang="pl-PL" dirty="0" err="1"/>
              <a:t>franchise</a:t>
            </a:r>
            <a:r>
              <a:rPr lang="pl-PL" dirty="0"/>
              <a:t>)</a:t>
            </a:r>
            <a:endParaRPr lang="en-US" i="1" dirty="0"/>
          </a:p>
        </p:txBody>
      </p:sp>
      <p:pic>
        <p:nvPicPr>
          <p:cNvPr id="4108" name="Picture 12" descr="Znalezione obrazy dla zapytania tom cruise oblivion">
            <a:extLst>
              <a:ext uri="{FF2B5EF4-FFF2-40B4-BE49-F238E27FC236}">
                <a16:creationId xmlns="" xmlns:a16="http://schemas.microsoft.com/office/drawing/2014/main" id="{AF77E4EB-C1B0-4177-AB2E-FCC04A45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53" y="4461297"/>
            <a:ext cx="2883514" cy="180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5B7132D8-64E5-4B66-8B79-0F7578C74F04}"/>
              </a:ext>
            </a:extLst>
          </p:cNvPr>
          <p:cNvSpPr txBox="1"/>
          <p:nvPr/>
        </p:nvSpPr>
        <p:spPr>
          <a:xfrm>
            <a:off x="3919474" y="6261449"/>
            <a:ext cx="408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err="1"/>
              <a:t>Oblivion</a:t>
            </a:r>
            <a:r>
              <a:rPr lang="pl-PL" i="1" dirty="0"/>
              <a:t> </a:t>
            </a:r>
            <a:r>
              <a:rPr lang="pl-PL" dirty="0"/>
              <a:t>(2013)</a:t>
            </a:r>
            <a:endParaRPr lang="en-US" i="1" dirty="0"/>
          </a:p>
        </p:txBody>
      </p:sp>
      <p:pic>
        <p:nvPicPr>
          <p:cNvPr id="4110" name="Picture 14" descr="Znalezione obrazy dla zapytania tom cruise edge of tomorrow">
            <a:extLst>
              <a:ext uri="{FF2B5EF4-FFF2-40B4-BE49-F238E27FC236}">
                <a16:creationId xmlns="" xmlns:a16="http://schemas.microsoft.com/office/drawing/2014/main" id="{3A9BEE1D-B435-462A-9D94-5CB13368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46" y="4481485"/>
            <a:ext cx="3736544" cy="186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EBFB3294-E9D8-4002-9E77-C47B4B4C1D05}"/>
              </a:ext>
            </a:extLst>
          </p:cNvPr>
          <p:cNvSpPr txBox="1"/>
          <p:nvPr/>
        </p:nvSpPr>
        <p:spPr>
          <a:xfrm>
            <a:off x="7604656" y="6296385"/>
            <a:ext cx="408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/>
              <a:t>Edge of </a:t>
            </a:r>
            <a:r>
              <a:rPr lang="pl-PL" i="1" dirty="0" err="1"/>
              <a:t>Tomorrow</a:t>
            </a:r>
            <a:r>
              <a:rPr lang="pl-PL" dirty="0"/>
              <a:t> (2014)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3576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9772EE4-C811-45EF-B7FB-AACA8332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NIEKTÓRE ROLE MOGĄ DZIWIĆ</a:t>
            </a:r>
            <a:endParaRPr lang="en-US" dirty="0"/>
          </a:p>
        </p:txBody>
      </p:sp>
      <p:pic>
        <p:nvPicPr>
          <p:cNvPr id="5122" name="Picture 2" descr="Podobny obraz">
            <a:extLst>
              <a:ext uri="{FF2B5EF4-FFF2-40B4-BE49-F238E27FC236}">
                <a16:creationId xmlns="" xmlns:a16="http://schemas.microsoft.com/office/drawing/2014/main" id="{1CAB09AB-0D86-427A-8C8C-61186A6B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90688"/>
            <a:ext cx="6096000" cy="4133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0C51830C-802E-4667-8A33-2868E278CCB5}"/>
              </a:ext>
            </a:extLst>
          </p:cNvPr>
          <p:cNvSpPr txBox="1"/>
          <p:nvPr/>
        </p:nvSpPr>
        <p:spPr>
          <a:xfrm>
            <a:off x="3436374" y="5973097"/>
            <a:ext cx="464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/>
              <a:t>The </a:t>
            </a:r>
            <a:r>
              <a:rPr lang="pl-PL" i="1" dirty="0" err="1"/>
              <a:t>Mummy</a:t>
            </a:r>
            <a:r>
              <a:rPr lang="pl-PL" dirty="0"/>
              <a:t> </a:t>
            </a:r>
            <a:r>
              <a:rPr lang="pl-PL" i="1" dirty="0"/>
              <a:t> </a:t>
            </a:r>
            <a:r>
              <a:rPr lang="pl-PL" dirty="0"/>
              <a:t>(2017)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40443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A6E796-7888-4E11-9323-71F1A2CB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NIEKTÓRE WYBORY MOGĄ DZIWIĆ</a:t>
            </a:r>
            <a:endParaRPr lang="en-US" dirty="0"/>
          </a:p>
        </p:txBody>
      </p:sp>
      <p:pic>
        <p:nvPicPr>
          <p:cNvPr id="6146" name="Picture 2" descr="Znalezione obrazy dla zapytania arnold schwarzenegger conan">
            <a:extLst>
              <a:ext uri="{FF2B5EF4-FFF2-40B4-BE49-F238E27FC236}">
                <a16:creationId xmlns="" xmlns:a16="http://schemas.microsoft.com/office/drawing/2014/main" id="{19927C7C-4343-4883-AAB4-3B6BABAD6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6" y="2011462"/>
            <a:ext cx="3085159" cy="2097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43FA619E-0CA1-4734-B271-AEFC91518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171" y="1825625"/>
            <a:ext cx="3746265" cy="2097908"/>
          </a:xfrm>
          <a:prstGeom prst="rect">
            <a:avLst/>
          </a:prstGeom>
        </p:spPr>
      </p:pic>
      <p:sp>
        <p:nvSpPr>
          <p:cNvPr id="6" name="AutoShape 6" descr="Znalezione obrazy dla zapytania arnold schwarzenegger terminator">
            <a:extLst>
              <a:ext uri="{FF2B5EF4-FFF2-40B4-BE49-F238E27FC236}">
                <a16:creationId xmlns="" xmlns:a16="http://schemas.microsoft.com/office/drawing/2014/main" id="{C73767B2-2544-4D45-9106-001ED3B23E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AC3D6F29-4DB7-4683-8987-857E6611C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342" y="1825625"/>
            <a:ext cx="3746264" cy="2097908"/>
          </a:xfrm>
          <a:prstGeom prst="rect">
            <a:avLst/>
          </a:prstGeom>
        </p:spPr>
      </p:pic>
      <p:pic>
        <p:nvPicPr>
          <p:cNvPr id="6154" name="Picture 10" descr="Znalezione obrazy dla zapytania arnold schwarzenegger twins">
            <a:extLst>
              <a:ext uri="{FF2B5EF4-FFF2-40B4-BE49-F238E27FC236}">
                <a16:creationId xmlns="" xmlns:a16="http://schemas.microsoft.com/office/drawing/2014/main" id="{AA172B5D-9BF8-48A2-BE12-8FA7B3D5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0" y="3335638"/>
            <a:ext cx="2835652" cy="3364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Znalezione obrazy dla zapytania arnold schwarzenegger junior">
            <a:extLst>
              <a:ext uri="{FF2B5EF4-FFF2-40B4-BE49-F238E27FC236}">
                <a16:creationId xmlns="" xmlns:a16="http://schemas.microsoft.com/office/drawing/2014/main" id="{3E256E80-0858-41F0-8CBF-A19580913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78" y="3308760"/>
            <a:ext cx="2263616" cy="3333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odobny obraz">
            <a:extLst>
              <a:ext uri="{FF2B5EF4-FFF2-40B4-BE49-F238E27FC236}">
                <a16:creationId xmlns="" xmlns:a16="http://schemas.microsoft.com/office/drawing/2014/main" id="{64518EE8-65B9-4707-B3DD-BC6CD1C6A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729" y="2881456"/>
            <a:ext cx="2719024" cy="3787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5975B7D3-38F4-4DA6-9939-4A9AF29F0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6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2889CD3-91A4-42C7-81A2-F6F3C6ED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AKTORZY NIEWŁAŚCIWIE DOBRANI DO ROLI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E6C7508-112F-4526-83F5-C6B404A1E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Tzw. </a:t>
            </a:r>
            <a:r>
              <a:rPr lang="pl-PL" dirty="0" err="1"/>
              <a:t>miscast</a:t>
            </a:r>
            <a:r>
              <a:rPr lang="pl-PL" dirty="0"/>
              <a:t>.</a:t>
            </a:r>
            <a:endParaRPr lang="en-US" dirty="0"/>
          </a:p>
        </p:txBody>
      </p:sp>
      <p:pic>
        <p:nvPicPr>
          <p:cNvPr id="7170" name="Picture 2" descr="Znalezione obrazy dla zapytania predators adrien brody">
            <a:extLst>
              <a:ext uri="{FF2B5EF4-FFF2-40B4-BE49-F238E27FC236}">
                <a16:creationId xmlns="" xmlns:a16="http://schemas.microsoft.com/office/drawing/2014/main" id="{2054D485-2356-4392-B336-41160AC7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6" y="2404781"/>
            <a:ext cx="2993923" cy="2245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nalezione obrazy dla zapytania george clooney batman">
            <a:extLst>
              <a:ext uri="{FF2B5EF4-FFF2-40B4-BE49-F238E27FC236}">
                <a16:creationId xmlns="" xmlns:a16="http://schemas.microsoft.com/office/drawing/2014/main" id="{024E837C-4856-4069-A573-809D8199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75" y="2404781"/>
            <a:ext cx="2703577" cy="2251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Znalezione obrazy dla zapytania sofia coppola godfather">
            <a:extLst>
              <a:ext uri="{FF2B5EF4-FFF2-40B4-BE49-F238E27FC236}">
                <a16:creationId xmlns="" xmlns:a16="http://schemas.microsoft.com/office/drawing/2014/main" id="{1764F7BD-5CFB-4D8D-A9D7-43065A566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404781"/>
            <a:ext cx="3838575" cy="235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09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40DD4DE-276C-4214-9B1B-6C75F029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KOŃ W GALOPIE</a:t>
            </a:r>
            <a:endParaRPr lang="en-GB" dirty="0"/>
          </a:p>
        </p:txBody>
      </p:sp>
      <p:pic>
        <p:nvPicPr>
          <p:cNvPr id="5" name="Obraz 4" descr="Obraz zawierający budynek, zewnętrzne, podłoże, chodzenie&#10;&#10;Opis wygenerowany automatycznie">
            <a:extLst>
              <a:ext uri="{FF2B5EF4-FFF2-40B4-BE49-F238E27FC236}">
                <a16:creationId xmlns="" xmlns:a16="http://schemas.microsoft.com/office/drawing/2014/main" id="{CF4C96CB-D42E-4E64-A999-970D4C795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7733"/>
            <a:ext cx="4705681" cy="3183255"/>
          </a:xfrm>
          <a:prstGeom prst="rect">
            <a:avLst/>
          </a:prstGeom>
        </p:spPr>
      </p:pic>
      <p:pic>
        <p:nvPicPr>
          <p:cNvPr id="7" name="Obraz 6" descr="Obraz zawierający zewnętrzne, mężczyzna, woda, niebo&#10;&#10;Opis wygenerowany automatycznie">
            <a:extLst>
              <a:ext uri="{FF2B5EF4-FFF2-40B4-BE49-F238E27FC236}">
                <a16:creationId xmlns="" xmlns:a16="http://schemas.microsoft.com/office/drawing/2014/main" id="{83282AD8-C5FF-476F-A10F-224984AD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00" y="1687733"/>
            <a:ext cx="4705681" cy="31371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860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78CD720-9E0E-4793-AF76-E0A8B5F3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KINETOSKOP</a:t>
            </a:r>
            <a:endParaRPr lang="en-GB" dirty="0"/>
          </a:p>
        </p:txBody>
      </p:sp>
      <p:pic>
        <p:nvPicPr>
          <p:cNvPr id="5" name="Symbol zastępczy zawartości 4" descr="Obraz zawierający osoba, mężczyzna, zdjęcie, siedzi&#10;&#10;Opis wygenerowany automatycznie">
            <a:extLst>
              <a:ext uri="{FF2B5EF4-FFF2-40B4-BE49-F238E27FC236}">
                <a16:creationId xmlns="" xmlns:a16="http://schemas.microsoft.com/office/drawing/2014/main" id="{28FC272A-E83E-4721-AFFF-F26C4991E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479582"/>
            <a:ext cx="3332480" cy="4265574"/>
          </a:xfr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0A4A84D9-CA4F-4CBB-8A88-ADA89B3ADFAF}"/>
              </a:ext>
            </a:extLst>
          </p:cNvPr>
          <p:cNvSpPr txBox="1"/>
          <p:nvPr/>
        </p:nvSpPr>
        <p:spPr>
          <a:xfrm>
            <a:off x="660400" y="5842000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Thomas Edison</a:t>
            </a:r>
            <a:endParaRPr lang="en-GB" dirty="0"/>
          </a:p>
        </p:txBody>
      </p:sp>
      <p:pic>
        <p:nvPicPr>
          <p:cNvPr id="8" name="Obraz 7" descr="Obraz zawierający budynek, zewnętrzne, zdjęcie, podłoże&#10;&#10;Opis wygenerowany automatycznie">
            <a:extLst>
              <a:ext uri="{FF2B5EF4-FFF2-40B4-BE49-F238E27FC236}">
                <a16:creationId xmlns="" xmlns:a16="http://schemas.microsoft.com/office/drawing/2014/main" id="{D1C07134-7932-4AB7-94EA-E5A0503AD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62" y="1455735"/>
            <a:ext cx="3143250" cy="4524375"/>
          </a:xfrm>
          <a:prstGeom prst="rect">
            <a:avLst/>
          </a:prstGeom>
        </p:spPr>
      </p:pic>
      <p:pic>
        <p:nvPicPr>
          <p:cNvPr id="10" name="Obraz 9" descr="Obraz zawierający osoba, mężczyzna&#10;&#10;Opis wygenerowany automatycznie">
            <a:extLst>
              <a:ext uri="{FF2B5EF4-FFF2-40B4-BE49-F238E27FC236}">
                <a16:creationId xmlns="" xmlns:a16="http://schemas.microsoft.com/office/drawing/2014/main" id="{F26007B8-A944-4FE1-81AA-967375EEB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819666"/>
            <a:ext cx="4337294" cy="3278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41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E66032F-FA63-4C67-9A7D-19C2C28C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KINEMATOGRAF</a:t>
            </a:r>
            <a:endParaRPr lang="en-GB" dirty="0"/>
          </a:p>
        </p:txBody>
      </p:sp>
      <p:pic>
        <p:nvPicPr>
          <p:cNvPr id="5" name="Symbol zastępczy zawartości 4" descr="Obraz zawierający osoba, zewnętrzne, mężczyzna, podłoże&#10;&#10;Opis wygenerowany automatycznie">
            <a:extLst>
              <a:ext uri="{FF2B5EF4-FFF2-40B4-BE49-F238E27FC236}">
                <a16:creationId xmlns="" xmlns:a16="http://schemas.microsoft.com/office/drawing/2014/main" id="{A39A3AD7-A341-41B1-AD04-37EEEC28B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06" y="1690688"/>
            <a:ext cx="3017520" cy="4069080"/>
          </a:xfr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A0CB5922-4388-4134-944E-1E7DC5E52D76}"/>
              </a:ext>
            </a:extLst>
          </p:cNvPr>
          <p:cNvSpPr/>
          <p:nvPr/>
        </p:nvSpPr>
        <p:spPr>
          <a:xfrm>
            <a:off x="1490082" y="5759768"/>
            <a:ext cx="240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Auguste </a:t>
            </a:r>
            <a:r>
              <a:rPr lang="pl-PL" dirty="0"/>
              <a:t>i</a:t>
            </a:r>
            <a:r>
              <a:rPr lang="en-GB" dirty="0"/>
              <a:t> Louis Lumière</a:t>
            </a:r>
          </a:p>
        </p:txBody>
      </p:sp>
      <p:pic>
        <p:nvPicPr>
          <p:cNvPr id="8" name="Obraz 7" descr="Obraz zawierający drewniane, siedzi, podłoże, wewnątrz&#10;&#10;Opis wygenerowany automatycznie">
            <a:extLst>
              <a:ext uri="{FF2B5EF4-FFF2-40B4-BE49-F238E27FC236}">
                <a16:creationId xmlns="" xmlns:a16="http://schemas.microsoft.com/office/drawing/2014/main" id="{7DA43663-1552-46C2-87E9-635785C8A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2" y="1690688"/>
            <a:ext cx="2765267" cy="414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3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1BA823F-C742-4352-9213-9AA22C9D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TYMCZASEM W WIELKIEJ BRYTANII…</a:t>
            </a:r>
            <a:endParaRPr lang="en-GB" dirty="0"/>
          </a:p>
        </p:txBody>
      </p:sp>
      <p:pic>
        <p:nvPicPr>
          <p:cNvPr id="9" name="Obraz 8" descr="Obraz zawierający zewnętrzne, drzewo, podłoże, budynek&#10;&#10;Opis wygenerowany automatycznie">
            <a:hlinkClick r:id="rId2"/>
            <a:extLst>
              <a:ext uri="{FF2B5EF4-FFF2-40B4-BE49-F238E27FC236}">
                <a16:creationId xmlns="" xmlns:a16="http://schemas.microsoft.com/office/drawing/2014/main" id="{AA92E953-041A-4CDE-83F7-C69D107F0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1579880"/>
            <a:ext cx="8046720" cy="452628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17EBD45C-7B65-4C6F-B5AC-F73ED7E7F85A}"/>
              </a:ext>
            </a:extLst>
          </p:cNvPr>
          <p:cNvSpPr txBox="1"/>
          <p:nvPr/>
        </p:nvSpPr>
        <p:spPr>
          <a:xfrm>
            <a:off x="2768600" y="6106160"/>
            <a:ext cx="665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 </a:t>
            </a:r>
            <a:r>
              <a:rPr lang="pl-PL" dirty="0" err="1"/>
              <a:t>Daring</a:t>
            </a:r>
            <a:r>
              <a:rPr lang="pl-PL" dirty="0"/>
              <a:t> </a:t>
            </a:r>
            <a:r>
              <a:rPr lang="pl-PL" dirty="0" err="1"/>
              <a:t>Daylight</a:t>
            </a:r>
            <a:r>
              <a:rPr lang="pl-PL" dirty="0"/>
              <a:t> </a:t>
            </a:r>
            <a:r>
              <a:rPr lang="pl-PL" dirty="0" err="1"/>
              <a:t>Burglary</a:t>
            </a:r>
            <a:r>
              <a:rPr lang="pl-PL" dirty="0"/>
              <a:t> (Zuchwała kradzież w biały dzień) 1903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6477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B65C543-5DC4-4437-8D7E-A7AEE780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 KONTRA WIELKA BRYTANIA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F418FBD-D52F-4AE7-AE94-BA65D111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Wielka Brytania centrum kinematografii…?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Studia filmowe</a:t>
            </a:r>
          </a:p>
          <a:p>
            <a:pPr marL="0" indent="0">
              <a:buNone/>
            </a:pPr>
            <a:r>
              <a:rPr lang="pl-PL" dirty="0"/>
              <a:t>Nowe techniki i technologie (pierwszy film w kolorze – rok 1902)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1914 – 25% wszystkich filmów wyświetlanych w Wielkiej Brytanii to filmy brytyjskie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Alfred Hitchcock rozpoczyna karierę w 1919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Połowa lat 20. XX wieku – załamanie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1173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66094C5-2A02-44D2-9E59-FAFDB8A1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AMERYKA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4732DA8-D12C-47AF-9E26-5463B9245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Powstaje centrum kinematografii</a:t>
            </a:r>
          </a:p>
          <a:p>
            <a:pPr marL="0" indent="0">
              <a:buNone/>
            </a:pPr>
            <a:r>
              <a:rPr lang="pl-PL" dirty="0"/>
              <a:t>	… w Fort Lee, New Jersey.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Edison </a:t>
            </a:r>
            <a:r>
              <a:rPr lang="pl-PL" dirty="0" err="1"/>
              <a:t>Studios</a:t>
            </a:r>
            <a:endParaRPr lang="pl-PL" dirty="0"/>
          </a:p>
          <a:p>
            <a:pPr marL="0" indent="0">
              <a:buNone/>
            </a:pPr>
            <a:r>
              <a:rPr lang="pl-PL" dirty="0" err="1"/>
              <a:t>Goldwyn</a:t>
            </a:r>
            <a:r>
              <a:rPr lang="pl-PL" dirty="0"/>
              <a:t> Picture Corporation</a:t>
            </a:r>
          </a:p>
          <a:p>
            <a:pPr marL="0" indent="0">
              <a:buNone/>
            </a:pPr>
            <a:r>
              <a:rPr lang="pl-PL" dirty="0"/>
              <a:t>Fox Film Corporation</a:t>
            </a:r>
          </a:p>
          <a:p>
            <a:pPr marL="0" indent="0">
              <a:buNone/>
            </a:pPr>
            <a:r>
              <a:rPr lang="pl-PL" dirty="0"/>
              <a:t>Metro </a:t>
            </a:r>
            <a:r>
              <a:rPr lang="pl-PL" dirty="0" err="1"/>
              <a:t>Pictures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9C1A4FF-2F8A-4208-9B66-B7FA4890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960" y="18986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25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480288B-3F87-4893-AFCE-A3F50DC5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WIELKI NAPAD NA POCIĄG (1903)</a:t>
            </a:r>
            <a:endParaRPr lang="en-GB" dirty="0"/>
          </a:p>
        </p:txBody>
      </p:sp>
      <p:pic>
        <p:nvPicPr>
          <p:cNvPr id="5122" name="Picture 2" descr="Znalezione obrazy dla zapytania the great train robbery">
            <a:hlinkClick r:id="rId2"/>
            <a:extLst>
              <a:ext uri="{FF2B5EF4-FFF2-40B4-BE49-F238E27FC236}">
                <a16:creationId xmlns="" xmlns:a16="http://schemas.microsoft.com/office/drawing/2014/main" id="{9DFBA812-F5E5-4CD7-A672-EB64F84C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1548765"/>
            <a:ext cx="9915525" cy="4857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94540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4785</TotalTime>
  <Words>508</Words>
  <Application>Microsoft Office PowerPoint</Application>
  <PresentationFormat>Niestandardowy</PresentationFormat>
  <Paragraphs>110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Kulturowe konteksty filmów i seriali z Wielkiej Brytanii i USA </vt:lpstr>
      <vt:lpstr>POCZĄTKI KINA AMERYKAŃSKIEGO</vt:lpstr>
      <vt:lpstr>KOŃ W GALOPIE</vt:lpstr>
      <vt:lpstr>KINETOSKOP</vt:lpstr>
      <vt:lpstr>KINEMATOGRAF</vt:lpstr>
      <vt:lpstr>TYMCZASEM W WIELKIEJ BRYTANII…</vt:lpstr>
      <vt:lpstr>AMERYKA KONTRA WIELKA BRYTANIA</vt:lpstr>
      <vt:lpstr>AMERYKA</vt:lpstr>
      <vt:lpstr>WIELKI NAPAD NA POCIĄG (1903)</vt:lpstr>
      <vt:lpstr>GWIAZDY WSCHODNIEGO WYBRZEŻA</vt:lpstr>
      <vt:lpstr>KINO WYRUSZA NA ZACHÓD</vt:lpstr>
      <vt:lpstr>KLASYCZNE HOLLYWOOD</vt:lpstr>
      <vt:lpstr>SYSTEM STUDYJNY</vt:lpstr>
      <vt:lpstr>ERROL FLYNN (WARNER BROS PICTURES)</vt:lpstr>
      <vt:lpstr>JAMES CAGNEY I HUMPHREY BOGART</vt:lpstr>
      <vt:lpstr>TELEWIZJA I UPADEK KLASYCZNEGO HOLLYWOOD</vt:lpstr>
      <vt:lpstr>KRYZYS KINEMATOGRAFII AMERYKAŃSKIEJ</vt:lpstr>
      <vt:lpstr>NOWE HOLLYWOOD</vt:lpstr>
      <vt:lpstr>NOWE HOLLYWOOD</vt:lpstr>
      <vt:lpstr>KONIEC NOWEGO HOLLYWOOD</vt:lpstr>
      <vt:lpstr>KINO WSPÓŁCZESNE</vt:lpstr>
      <vt:lpstr>GWIAZDY KINA WSPÓŁCZESNEGO</vt:lpstr>
      <vt:lpstr>NIEKTÓRE ROLE MOGĄ DZIWIĆ</vt:lpstr>
      <vt:lpstr>NIEKTÓRE WYBORY MOGĄ DZIWIĆ</vt:lpstr>
      <vt:lpstr>AKTORZY NIEWŁAŚCIWIE DOBRANI DO ROLI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Kulturowe konteksty filmów i seriali z Wielkiej Brytanii i USA</dc:title>
  <dc:creator>P S</dc:creator>
  <cp:lastModifiedBy>MMM69</cp:lastModifiedBy>
  <cp:revision>37</cp:revision>
  <dcterms:created xsi:type="dcterms:W3CDTF">2019-07-03T16:53:30Z</dcterms:created>
  <dcterms:modified xsi:type="dcterms:W3CDTF">2020-02-09T16:01:49Z</dcterms:modified>
</cp:coreProperties>
</file>