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2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D2891F-74CF-4D06-8819-41CF2AC26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14F42B0-3897-4D17-A296-33F14E83B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6F00B5C-60AC-4E80-8D0D-F3F1614D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9B9A9B5-B61C-421B-BF89-4DC31B73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A7287D1-9510-4C15-AAC7-D750E3E7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196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EBEE66-B96C-427E-BA54-0230F98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AD19277-7442-4605-96D5-886CBBA3C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CC38F9-923A-4F59-ACA6-5863BD28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321EEA5-A434-4E31-A56F-3B7ADB69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F4EE13-67C7-4659-99E3-A53CA510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560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A207C085-565B-4099-92C9-CD4F02339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A136481-DA81-4EB3-8A3F-B84F521A0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0385E50-79FF-4F93-9474-D1BDCD58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916907-31DD-4952-8593-FA991C9B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AA19362-B399-4956-A38E-F1BACB08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6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57AA27-A2A6-417D-8305-9E8421E6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E23D109-A5BF-4FAC-B1F7-A58BB7A8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67E285-E3CF-484D-9CD5-43A921EA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5B0F786-3F0B-4456-9DC6-01416540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361B71-1243-4150-998F-6EEAC1A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526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19D2F7-3967-46C1-B295-5DF3B6F6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37A0179-12F6-4BFB-800E-516E04AF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6EF33D0-CED5-4CD0-842B-364DF763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A4F5BFA-6180-4D41-8900-0B415301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972A27A-1C69-4A05-A4FE-3B24B0BE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050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10521D-A490-4AD2-816C-8E3B6A76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E460A5-C337-4BDA-A62A-11E70B303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97CB826-3A4A-47C0-8046-E3443983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A60FE0D-8BA7-4A3D-B578-39111D70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AF0AB6F-BC5E-4872-A738-C339AA37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D00D3E5-B58F-4247-807B-4B4C13E5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567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C83340-5054-4777-A4FC-FA9C0908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6433BD4-397E-4FBB-A9BB-0C115CFAD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12AD68C-C921-40DE-9859-90B842AF6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14C3C327-6904-409C-B68C-4F760AD2A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76CCFAC-69C8-4271-8E1F-D237FF629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2BBAF8C0-B6DE-48EB-B9A9-0B839BCB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AB878F9-2099-412F-AAC6-DBFA48E6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E3BA256E-4F5E-40C9-8397-CE1B75AC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08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552856-6421-4699-8CAE-4BF9D678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0A653B13-688F-40DF-9CAF-DA577F2F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1A215CF4-BAA0-48FA-B942-42304748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4BEA690-2504-445F-AC6D-33A04F44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4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0151985-1FCE-4C63-B222-AD07B13F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68DE941-47F9-403C-8CD9-B378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D6AA0A1-4713-4832-B802-C352DCC2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4F2251-E4BF-40FD-93D4-DFF658E3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80B624-14AD-4E92-B2B1-2F173C2C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F556705-8D81-4EDF-8DB7-9FB20A040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33316A6-A69D-4586-8539-19A914C3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F9927CE-925D-4999-BBB8-D8EAA1F9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34C07FB-82E9-415F-AADF-084B24BD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74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3B9524-CCDA-45AD-A60F-7C97140C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D8AB28B-1D03-4F49-A456-21F992E61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69AA132-FDD9-46E4-B99F-8A9446C74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B409DE1-80CD-4ADC-B760-996C0B48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67B850E-694B-46B0-8E51-2A325730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119CF56-4B15-410F-A29D-94261FCA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46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501CD229-5921-42C1-B0FF-7F6BAE5B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8DAF764-4EB8-4D79-8343-0EAD8EDC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999DD01-E767-4A68-816D-959026C42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B71030C-8071-49E9-9224-EE41ECC74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112B631-AE15-445C-BAFE-C7E270BA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3577A203-A42C-4D49-99B2-36FFA896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8C8C05AE-9DF1-4538-8394-34B4BA07DB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xmlns="" id="{59602889-AA17-4376-92C8-DD716DF86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xmlns="" id="{3A512936-0740-49DA-92B7-25AE1EFBF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xmlns="" id="{8D69E377-1B79-4292-82F4-61F0FC8D5E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xmlns="" id="{EB056DB3-E8FC-442B-B42C-E1ACA36FA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xmlns="" id="{6800E3F6-91AA-465C-9B6F-B1F3F489FB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xmlns="" id="{7F57128A-5F54-4E7C-BAF0-BA5A38C12C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xmlns="" id="{EFD4C7B5-BB70-4C82-874C-04686B29DC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xmlns="" id="{AA6A1943-65ED-4B22-BFE1-F6BD60263D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xmlns="" id="{208B7CF0-B3DF-4E10-9337-48A30CAE0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xmlns="" id="{DA981E40-24B8-4B14-8FD0-95E4DAE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xmlns="" id="{17B2BEC2-F679-4E34-9966-C7F465E0D4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xmlns="" id="{6BCD4CCC-7F2B-4221-86A9-42D582106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xmlns="" id="{55E55A2B-9964-40E4-8B47-37EBB07D8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xmlns="" id="{462F7F0F-F6E9-42E8-860F-660F907C8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xmlns="" id="{14DB16BD-676C-43E8-9576-0B57BC17F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xmlns="" id="{3EF1A985-0BF6-48C7-B2D2-60A79D1FD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xmlns="" id="{B64767CD-8EFC-4DC5-A381-317285F811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xmlns="" id="{4F8754A2-0A7E-4053-9BF7-52987C708E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xmlns="" id="{27D7AB63-1693-4F87-BCCB-675B647C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 descr="Znalezione obrazy dla zapytania american television">
            <a:extLst>
              <a:ext uri="{FF2B5EF4-FFF2-40B4-BE49-F238E27FC236}">
                <a16:creationId xmlns:a16="http://schemas.microsoft.com/office/drawing/2014/main" xmlns="" id="{56316D1A-D945-4097-A7FB-9C609DB8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67" b="10596"/>
          <a:stretch/>
        </p:blipFill>
        <p:spPr bwMode="auto">
          <a:xfrm>
            <a:off x="20" y="227"/>
            <a:ext cx="609537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Obraz zawierający niebo, sprzęt elektroniczny, monitor&#10;&#10;Opis wygenerowany automatycznie">
            <a:extLst>
              <a:ext uri="{FF2B5EF4-FFF2-40B4-BE49-F238E27FC236}">
                <a16:creationId xmlns:a16="http://schemas.microsoft.com/office/drawing/2014/main" xmlns="" id="{35983C48-F188-4C51-B402-A2A5380C5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35" r="-3" b="968"/>
          <a:stretch/>
        </p:blipFill>
        <p:spPr>
          <a:xfrm>
            <a:off x="6096609" y="-773272"/>
            <a:ext cx="7469981" cy="4202274"/>
          </a:xfrm>
          <a:prstGeom prst="rect">
            <a:avLst/>
          </a:prstGeom>
          <a:ln>
            <a:noFill/>
          </a:ln>
        </p:spPr>
      </p:pic>
      <p:pic>
        <p:nvPicPr>
          <p:cNvPr id="5" name="Obraz 4" descr="Obraz zawierający budynek, zewnętrzne, przód, tekst&#10;&#10;Opis wygenerowany automatycznie">
            <a:extLst>
              <a:ext uri="{FF2B5EF4-FFF2-40B4-BE49-F238E27FC236}">
                <a16:creationId xmlns:a16="http://schemas.microsoft.com/office/drawing/2014/main" xmlns="" id="{39343F89-CF32-4698-BA07-E6E3CEE2D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5845"/>
          <a:stretch/>
        </p:blipFill>
        <p:spPr>
          <a:xfrm>
            <a:off x="20" y="3429225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Znalezione obrazy dla zapytania hollywood">
            <a:extLst>
              <a:ext uri="{FF2B5EF4-FFF2-40B4-BE49-F238E27FC236}">
                <a16:creationId xmlns:a16="http://schemas.microsoft.com/office/drawing/2014/main" xmlns="" id="{D0C8BC86-79BE-475A-84BC-CB6484606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27" r="-1" b="6767"/>
          <a:stretch/>
        </p:blipFill>
        <p:spPr bwMode="auto">
          <a:xfrm>
            <a:off x="6096610" y="3428999"/>
            <a:ext cx="609539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BDEC82A6-E15F-4C58-B742-131B884A5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CD6A56EC-C2F6-44E9-A428-B9DF42246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39">
              <a:extLst>
                <a:ext uri="{FF2B5EF4-FFF2-40B4-BE49-F238E27FC236}">
                  <a16:creationId xmlns:a16="http://schemas.microsoft.com/office/drawing/2014/main" xmlns="" id="{F62D6D76-50AA-4CAA-B94A-16C5825F1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506230EC-670E-421D-8348-0FB779CBD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3A06F6-A423-48A8-B2FA-EAA84559E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6043" y="2075504"/>
            <a:ext cx="4345588" cy="2042725"/>
          </a:xfrm>
        </p:spPr>
        <p:txBody>
          <a:bodyPr>
            <a:normAutofit/>
          </a:bodyPr>
          <a:lstStyle/>
          <a:p>
            <a:r>
              <a:rPr lang="pl-PL" sz="3300">
                <a:solidFill>
                  <a:srgbClr val="FFFFFF"/>
                </a:solidFill>
              </a:rPr>
              <a:t>Kulturowe konteksty filmów i seriali z Wielkiej Brytanii i USA</a:t>
            </a:r>
            <a:r>
              <a:rPr lang="en-GB" sz="3300">
                <a:solidFill>
                  <a:srgbClr val="FFFFFF"/>
                </a:solidFill>
              </a:rPr>
              <a:t/>
            </a:r>
            <a:br>
              <a:rPr lang="en-GB" sz="3300">
                <a:solidFill>
                  <a:srgbClr val="FFFFFF"/>
                </a:solidFill>
              </a:rPr>
            </a:br>
            <a:endParaRPr lang="en-GB" sz="330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1FF232A-3EDF-4EA2-A593-581944827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6043" y="4202728"/>
            <a:ext cx="4345588" cy="102612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dr Piotr Szczypa</a:t>
            </a:r>
          </a:p>
          <a:p>
            <a:r>
              <a:rPr lang="pl-PL">
                <a:solidFill>
                  <a:srgbClr val="FFFFFF"/>
                </a:solidFill>
              </a:rPr>
              <a:t>Instytut Anglistyki UMCS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90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1D6C61-35BD-4365-A4CF-4C11EC0E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dirty="0"/>
              <a:t>Analiza filmu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8B12E1A-ED2B-4D8D-8BB0-D09D7035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dirty="0"/>
              <a:t>Analiza wybranego wspólnie filmu amerykańskiego lub brytyjskiego (wybór z 3-4 tytułów).</a:t>
            </a:r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xmlns="" id="{98A00376-EA39-4721-837E-06015E654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1056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54728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2F6611-7468-4F4A-A8FF-99C7727D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339766A-BD6D-47E9-9E42-B103F22A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95097"/>
            <a:ext cx="3901440" cy="4876800"/>
          </a:xfrm>
          <a:prstGeom prst="rect">
            <a:avLst/>
          </a:prstGeom>
        </p:spPr>
      </p:pic>
      <p:pic>
        <p:nvPicPr>
          <p:cNvPr id="9" name="Obraz 8" descr="Obraz zawierający osoba, mężczyzna, wewnątrz, zdjęcie&#10;&#10;Opis wygenerowany automatycznie">
            <a:extLst>
              <a:ext uri="{FF2B5EF4-FFF2-40B4-BE49-F238E27FC236}">
                <a16:creationId xmlns:a16="http://schemas.microsoft.com/office/drawing/2014/main" xmlns="" id="{67202F42-D126-4882-A002-D84C4A435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937" y="1495097"/>
            <a:ext cx="2286000" cy="30353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244B6872-3F00-4EC0-93B9-F3810FA1FE13}"/>
              </a:ext>
            </a:extLst>
          </p:cNvPr>
          <p:cNvSpPr txBox="1"/>
          <p:nvPr/>
        </p:nvSpPr>
        <p:spPr>
          <a:xfrm>
            <a:off x="5093137" y="5003453"/>
            <a:ext cx="627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Charlie Chaplin (Charles Spencer Chaplin), ur. 1889 w Londynie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0900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786A3F6C-4DA9-4402-A0F7-2F0DF051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6" name="Obraz 5" descr="Obraz zawierający mężczyzna, osoba, kostium, ściana&#10;&#10;Opis wygenerowany automatycznie">
            <a:extLst>
              <a:ext uri="{FF2B5EF4-FFF2-40B4-BE49-F238E27FC236}">
                <a16:creationId xmlns:a16="http://schemas.microsoft.com/office/drawing/2014/main" xmlns="" id="{98312A5A-98A9-47CC-A2FF-C5946ACF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28" y="1816976"/>
            <a:ext cx="5373414" cy="3224048"/>
          </a:xfrm>
          <a:prstGeom prst="rect">
            <a:avLst/>
          </a:prstGeom>
        </p:spPr>
      </p:pic>
      <p:pic>
        <p:nvPicPr>
          <p:cNvPr id="8" name="Obraz 7" descr="Obraz zawierający osoba, telefon komórkowy, telefon, zewnętrzne&#10;&#10;Opis wygenerowany automatycznie">
            <a:extLst>
              <a:ext uri="{FF2B5EF4-FFF2-40B4-BE49-F238E27FC236}">
                <a16:creationId xmlns:a16="http://schemas.microsoft.com/office/drawing/2014/main" xmlns="" id="{8E8E1619-A6EE-4E2E-BC70-045DC2A96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324" y="1816976"/>
            <a:ext cx="2727014" cy="336668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6AAB065-53EB-415A-A4CD-19E3EAFD76CB}"/>
              </a:ext>
            </a:extLst>
          </p:cNvPr>
          <p:cNvSpPr txBox="1"/>
          <p:nvPr/>
        </p:nvSpPr>
        <p:spPr>
          <a:xfrm>
            <a:off x="7144408" y="5309948"/>
            <a:ext cx="4033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Alfred Hitchcock</a:t>
            </a:r>
          </a:p>
          <a:p>
            <a:endParaRPr lang="pl-PL" sz="2800" dirty="0"/>
          </a:p>
          <a:p>
            <a:r>
              <a:rPr lang="pl-PL" sz="2800" dirty="0"/>
              <a:t>ur. 1899 w Londynie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770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BB11EE-970A-4D00-AC3E-5FFC3B15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5" name="Symbol zastępczy zawartości 4" descr="Obraz zawierający krawat, mężczyzna, osoba, wewnątrz&#10;&#10;Opis wygenerowany automatycznie">
            <a:extLst>
              <a:ext uri="{FF2B5EF4-FFF2-40B4-BE49-F238E27FC236}">
                <a16:creationId xmlns:a16="http://schemas.microsoft.com/office/drawing/2014/main" xmlns="" id="{078D778F-B56A-42E3-8614-0CE845EBC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08" y="1690688"/>
            <a:ext cx="3417784" cy="4379036"/>
          </a:xfrm>
        </p:spPr>
      </p:pic>
      <p:pic>
        <p:nvPicPr>
          <p:cNvPr id="7" name="Obraz 6" descr="Obraz zawierający osoba, mężczyzna, ściana, wewnątrz&#10;&#10;Opis wygenerowany automatycznie">
            <a:extLst>
              <a:ext uri="{FF2B5EF4-FFF2-40B4-BE49-F238E27FC236}">
                <a16:creationId xmlns:a16="http://schemas.microsoft.com/office/drawing/2014/main" xmlns="" id="{6620E8CD-1E49-4DBF-B9A9-A2395E991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631" y="1690688"/>
            <a:ext cx="5074254" cy="294680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3067732-8511-478E-ADA9-DB5EA30C62B2}"/>
              </a:ext>
            </a:extLst>
          </p:cNvPr>
          <p:cNvSpPr txBox="1"/>
          <p:nvPr/>
        </p:nvSpPr>
        <p:spPr>
          <a:xfrm>
            <a:off x="648630" y="4873976"/>
            <a:ext cx="5957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Orson Welles (wł. George Orson Welles)</a:t>
            </a:r>
          </a:p>
          <a:p>
            <a:endParaRPr lang="pl-PL" sz="2400" dirty="0"/>
          </a:p>
          <a:p>
            <a:r>
              <a:rPr lang="pl-PL" sz="2400" dirty="0"/>
              <a:t>ur. 1915 w </a:t>
            </a:r>
            <a:r>
              <a:rPr lang="pl-PL" sz="2400" dirty="0" err="1"/>
              <a:t>Kenosha</a:t>
            </a:r>
            <a:r>
              <a:rPr lang="pl-PL" sz="2400" dirty="0"/>
              <a:t>, Wisconsin, USA</a:t>
            </a:r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99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99AFFE-F57B-45AE-88F0-EF806324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5" name="Obraz 4" descr="Obraz zawierający osoba, mężczyzna, kostium, odzież&#10;&#10;Opis wygenerowany automatycznie">
            <a:extLst>
              <a:ext uri="{FF2B5EF4-FFF2-40B4-BE49-F238E27FC236}">
                <a16:creationId xmlns:a16="http://schemas.microsoft.com/office/drawing/2014/main" xmlns="" id="{DB9B6159-EC18-48CC-A9C2-14AEE946B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234" y="1401858"/>
            <a:ext cx="3753259" cy="4855779"/>
          </a:xfrm>
          <a:prstGeom prst="rect">
            <a:avLst/>
          </a:prstGeom>
        </p:spPr>
      </p:pic>
      <p:pic>
        <p:nvPicPr>
          <p:cNvPr id="7" name="Obraz 6" descr="Obraz zawierający osoba, wewnątrz, ściana, kobieta&#10;&#10;Opis wygenerowany automatycznie">
            <a:extLst>
              <a:ext uri="{FF2B5EF4-FFF2-40B4-BE49-F238E27FC236}">
                <a16:creationId xmlns:a16="http://schemas.microsoft.com/office/drawing/2014/main" xmlns="" id="{8D99C1F7-02FB-4791-8906-BCD8E6BD8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073" y="1690688"/>
            <a:ext cx="4262328" cy="286071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2FF748F-B92A-437C-AFCC-3A0D4A37B274}"/>
              </a:ext>
            </a:extLst>
          </p:cNvPr>
          <p:cNvSpPr txBox="1"/>
          <p:nvPr/>
        </p:nvSpPr>
        <p:spPr>
          <a:xfrm>
            <a:off x="5257800" y="4687977"/>
            <a:ext cx="640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Cary</a:t>
            </a:r>
            <a:r>
              <a:rPr lang="pl-PL" sz="3200" dirty="0"/>
              <a:t> Grant</a:t>
            </a:r>
          </a:p>
          <a:p>
            <a:r>
              <a:rPr lang="pl-PL" sz="3200" dirty="0"/>
              <a:t>(wł. Archibald </a:t>
            </a:r>
            <a:r>
              <a:rPr lang="pl-PL" sz="3200" dirty="0" err="1"/>
              <a:t>Alec</a:t>
            </a:r>
            <a:r>
              <a:rPr lang="pl-PL" sz="3200" dirty="0"/>
              <a:t> Leach), ur. 1904 w </a:t>
            </a:r>
            <a:r>
              <a:rPr lang="pl-PL" sz="3200" dirty="0" err="1"/>
              <a:t>Horfield</a:t>
            </a:r>
            <a:r>
              <a:rPr lang="pl-PL" sz="3200" dirty="0"/>
              <a:t> na przedmieściach Bristolu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706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67FB56-0296-4DC1-9E6C-D38EE182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5" name="Obraz 4" descr="Obraz zawierający osoba, kobieta, ściana, zdjęcie&#10;&#10;Opis wygenerowany automatycznie">
            <a:extLst>
              <a:ext uri="{FF2B5EF4-FFF2-40B4-BE49-F238E27FC236}">
                <a16:creationId xmlns:a16="http://schemas.microsoft.com/office/drawing/2014/main" xmlns="" id="{FAEE2447-4D0B-4E01-AC60-9246DB1A6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793164"/>
            <a:ext cx="3284866" cy="4225159"/>
          </a:xfrm>
          <a:prstGeom prst="rect">
            <a:avLst/>
          </a:prstGeom>
        </p:spPr>
      </p:pic>
      <p:pic>
        <p:nvPicPr>
          <p:cNvPr id="7" name="Obraz 6" descr="Obraz zawierający osoba, wewnątrz, okno, siedzi&#10;&#10;Opis wygenerowany automatycznie">
            <a:extLst>
              <a:ext uri="{FF2B5EF4-FFF2-40B4-BE49-F238E27FC236}">
                <a16:creationId xmlns:a16="http://schemas.microsoft.com/office/drawing/2014/main" xmlns="" id="{BF9E3538-D245-4F0D-AD16-5FC268141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052" y="2155771"/>
            <a:ext cx="3268732" cy="386255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AFE0482-C0F6-40E6-B594-B9E7583A74EC}"/>
              </a:ext>
            </a:extLst>
          </p:cNvPr>
          <p:cNvSpPr txBox="1"/>
          <p:nvPr/>
        </p:nvSpPr>
        <p:spPr>
          <a:xfrm>
            <a:off x="4366407" y="2283823"/>
            <a:ext cx="3610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Vivien</a:t>
            </a:r>
            <a:r>
              <a:rPr lang="pl-PL" sz="2800" dirty="0"/>
              <a:t> Leigh</a:t>
            </a:r>
          </a:p>
          <a:p>
            <a:endParaRPr lang="pl-PL" sz="2800" dirty="0"/>
          </a:p>
          <a:p>
            <a:r>
              <a:rPr lang="pl-PL" sz="2800" dirty="0"/>
              <a:t>(Vivian Mary Hartley)</a:t>
            </a:r>
          </a:p>
          <a:p>
            <a:endParaRPr lang="pl-PL" sz="2800" dirty="0"/>
          </a:p>
          <a:p>
            <a:r>
              <a:rPr lang="pl-PL" sz="2800" dirty="0"/>
              <a:t>ur. 1913 w Dardżyling, w Indiach Brytyjskich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05903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AFD316-F562-4DE9-8795-0DBAC265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5" name="Symbol zastępczy zawartości 4" descr="Obraz zawierający mężczyzna, osoba, zdjęcie, noszenie&#10;&#10;Opis wygenerowany automatycznie">
            <a:extLst>
              <a:ext uri="{FF2B5EF4-FFF2-40B4-BE49-F238E27FC236}">
                <a16:creationId xmlns:a16="http://schemas.microsoft.com/office/drawing/2014/main" xmlns="" id="{69B971BE-C3B4-47A2-8CD4-C5BAB5FDE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3402724" cy="4331816"/>
          </a:xfrm>
        </p:spPr>
      </p:pic>
      <p:pic>
        <p:nvPicPr>
          <p:cNvPr id="7" name="Obraz 6" descr="Obraz zawierający osoba, mężczyzna, wewnątrz, odzież&#10;&#10;Opis wygenerowany automatycznie">
            <a:extLst>
              <a:ext uri="{FF2B5EF4-FFF2-40B4-BE49-F238E27FC236}">
                <a16:creationId xmlns:a16="http://schemas.microsoft.com/office/drawing/2014/main" xmlns="" id="{70648E83-EAE9-4145-A665-DB49A23BB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48" y="1690688"/>
            <a:ext cx="3145752" cy="384174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FC91C724-BDE2-4AE5-B809-350D6AA5BE40}"/>
              </a:ext>
            </a:extLst>
          </p:cNvPr>
          <p:cNvSpPr txBox="1"/>
          <p:nvPr/>
        </p:nvSpPr>
        <p:spPr>
          <a:xfrm>
            <a:off x="4546600" y="1690688"/>
            <a:ext cx="34027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Clark Gable</a:t>
            </a:r>
          </a:p>
          <a:p>
            <a:endParaRPr lang="pl-PL" sz="3200" dirty="0"/>
          </a:p>
          <a:p>
            <a:r>
              <a:rPr lang="pl-PL" sz="3200" dirty="0"/>
              <a:t>(William Clark Gable)</a:t>
            </a:r>
          </a:p>
          <a:p>
            <a:endParaRPr lang="pl-PL" sz="3200" dirty="0"/>
          </a:p>
          <a:p>
            <a:r>
              <a:rPr lang="pl-PL" sz="3200" dirty="0"/>
              <a:t>ur. 1901 w </a:t>
            </a:r>
            <a:r>
              <a:rPr lang="pl-PL" sz="3200" dirty="0" err="1"/>
              <a:t>Cadiz</a:t>
            </a:r>
            <a:r>
              <a:rPr lang="pl-PL" sz="3200" dirty="0"/>
              <a:t>, Ohio, USA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688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358149-2B2F-4511-BD58-58E5A2C9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5" name="Obraz 4" descr="Obraz zawierający odzież, osoba&#10;&#10;Opis wygenerowany automatycznie">
            <a:extLst>
              <a:ext uri="{FF2B5EF4-FFF2-40B4-BE49-F238E27FC236}">
                <a16:creationId xmlns:a16="http://schemas.microsoft.com/office/drawing/2014/main" xmlns="" id="{5D455AAB-70FB-4C7D-8231-BCE1D8C0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90675"/>
            <a:ext cx="3811234" cy="4902200"/>
          </a:xfrm>
          <a:prstGeom prst="rect">
            <a:avLst/>
          </a:prstGeom>
        </p:spPr>
      </p:pic>
      <p:pic>
        <p:nvPicPr>
          <p:cNvPr id="7" name="Obraz 6" descr="Obraz zawierający osoba, wewnątrz, odzież, kobieta&#10;&#10;Opis wygenerowany automatycznie">
            <a:extLst>
              <a:ext uri="{FF2B5EF4-FFF2-40B4-BE49-F238E27FC236}">
                <a16:creationId xmlns:a16="http://schemas.microsoft.com/office/drawing/2014/main" xmlns="" id="{8D8A1AEA-2FD4-4B4E-98F1-FDBD14AAA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600" y="1675606"/>
            <a:ext cx="5623098" cy="24161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6142FFD-7131-446D-9C27-F01CE4120988}"/>
              </a:ext>
            </a:extLst>
          </p:cNvPr>
          <p:cNvSpPr txBox="1"/>
          <p:nvPr/>
        </p:nvSpPr>
        <p:spPr>
          <a:xfrm>
            <a:off x="5435600" y="4318000"/>
            <a:ext cx="5623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Elizabeth </a:t>
            </a:r>
            <a:r>
              <a:rPr lang="pl-PL" dirty="0" err="1"/>
              <a:t>Rosemond</a:t>
            </a:r>
            <a:r>
              <a:rPr lang="pl-PL" dirty="0"/>
              <a:t> Taylor</a:t>
            </a:r>
          </a:p>
          <a:p>
            <a:endParaRPr lang="pl-PL" dirty="0"/>
          </a:p>
          <a:p>
            <a:r>
              <a:rPr lang="pl-PL" dirty="0"/>
              <a:t>ur. 1932 w </a:t>
            </a:r>
            <a:r>
              <a:rPr lang="pl-PL" dirty="0" err="1"/>
              <a:t>Hampstead</a:t>
            </a:r>
            <a:r>
              <a:rPr lang="pl-PL" dirty="0"/>
              <a:t>, w Anglii jako córka pary Amerykanów</a:t>
            </a:r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97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B0BAAD-7EEC-4C66-B94C-1FB0A68D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5" name="Obraz 4" descr="Obraz zawierający osoba, wewnątrz, ściana, kobieta&#10;&#10;Opis wygenerowany automatycznie">
            <a:extLst>
              <a:ext uri="{FF2B5EF4-FFF2-40B4-BE49-F238E27FC236}">
                <a16:creationId xmlns:a16="http://schemas.microsoft.com/office/drawing/2014/main" xmlns="" id="{C2E14196-D112-4732-A874-BCD4B4EC8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03322"/>
            <a:ext cx="2524967" cy="3991077"/>
          </a:xfrm>
          <a:prstGeom prst="rect">
            <a:avLst/>
          </a:prstGeom>
        </p:spPr>
      </p:pic>
      <p:pic>
        <p:nvPicPr>
          <p:cNvPr id="7" name="Obraz 6" descr="Obraz zawierający osoba, kobieta, odzież&#10;&#10;Opis wygenerowany automatycznie">
            <a:extLst>
              <a:ext uri="{FF2B5EF4-FFF2-40B4-BE49-F238E27FC236}">
                <a16:creationId xmlns:a16="http://schemas.microsoft.com/office/drawing/2014/main" xmlns="" id="{5B706C1B-783D-432F-A970-BBAB16CBC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158" y="2003322"/>
            <a:ext cx="3175490" cy="376117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E3B0C5C-4079-44D6-A927-C51B8D375E90}"/>
              </a:ext>
            </a:extLst>
          </p:cNvPr>
          <p:cNvSpPr txBox="1"/>
          <p:nvPr/>
        </p:nvSpPr>
        <p:spPr>
          <a:xfrm>
            <a:off x="8292662" y="2454021"/>
            <a:ext cx="3247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Gwyneth</a:t>
            </a:r>
            <a:r>
              <a:rPr lang="pl-PL" sz="2400" dirty="0"/>
              <a:t> Paltrow</a:t>
            </a:r>
          </a:p>
          <a:p>
            <a:endParaRPr lang="pl-PL" sz="2400" dirty="0"/>
          </a:p>
          <a:p>
            <a:r>
              <a:rPr lang="pl-PL" sz="2400" dirty="0"/>
              <a:t>ur. 1972 w Los Angeles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227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9FB2C6-DBEB-47CD-ADBA-517616F5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5" name="Obraz 4" descr="Obraz zawierający osoba, mężczyzna, krawat, ściana&#10;&#10;Opis wygenerowany automatycznie">
            <a:extLst>
              <a:ext uri="{FF2B5EF4-FFF2-40B4-BE49-F238E27FC236}">
                <a16:creationId xmlns:a16="http://schemas.microsoft.com/office/drawing/2014/main" xmlns="" id="{2DD83682-F215-468D-B527-0E05F6548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459" y="1690688"/>
            <a:ext cx="2995379" cy="4283392"/>
          </a:xfrm>
          <a:prstGeom prst="rect">
            <a:avLst/>
          </a:prstGeom>
        </p:spPr>
      </p:pic>
      <p:pic>
        <p:nvPicPr>
          <p:cNvPr id="7" name="Obraz 6" descr="Obraz zawierający mężczyzna, osoba, krawat, noszenie&#10;&#10;Opis wygenerowany automatycznie">
            <a:extLst>
              <a:ext uri="{FF2B5EF4-FFF2-40B4-BE49-F238E27FC236}">
                <a16:creationId xmlns:a16="http://schemas.microsoft.com/office/drawing/2014/main" xmlns="" id="{3563CD0D-E4FF-4966-9E8F-3A750D63D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7940" y="1690688"/>
            <a:ext cx="5295800" cy="338931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D89BFC8-7C0B-4E35-84F4-635AED2335B0}"/>
              </a:ext>
            </a:extLst>
          </p:cNvPr>
          <p:cNvSpPr txBox="1"/>
          <p:nvPr/>
        </p:nvSpPr>
        <p:spPr>
          <a:xfrm>
            <a:off x="5107940" y="5167312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Anthony Hopkins</a:t>
            </a:r>
          </a:p>
          <a:p>
            <a:endParaRPr lang="pl-PL" dirty="0"/>
          </a:p>
          <a:p>
            <a:r>
              <a:rPr lang="pl-PL" dirty="0"/>
              <a:t>wł. Philip Anthony Hopkins</a:t>
            </a:r>
          </a:p>
          <a:p>
            <a:endParaRPr lang="pl-PL" dirty="0"/>
          </a:p>
          <a:p>
            <a:r>
              <a:rPr lang="pl-PL" dirty="0"/>
              <a:t>ur. 1937 w Port Talbot w Walii</a:t>
            </a:r>
          </a:p>
        </p:txBody>
      </p:sp>
    </p:spTree>
    <p:extLst>
      <p:ext uri="{BB962C8B-B14F-4D97-AF65-F5344CB8AC3E}">
        <p14:creationId xmlns:p14="http://schemas.microsoft.com/office/powerpoint/2010/main" xmlns="" val="17371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xmlns="" id="{6733B112-E1EE-47A0-9B32-A14DD3D4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Zarys historii kina i telewizji w USA i Wielkiej Brytanii</a:t>
            </a: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 descr="Obraz zawierający osoba, mężczyzna, noszenie, odzież&#10;&#10;Opis wygenerowany automatycznie">
            <a:extLst>
              <a:ext uri="{FF2B5EF4-FFF2-40B4-BE49-F238E27FC236}">
                <a16:creationId xmlns:a16="http://schemas.microsoft.com/office/drawing/2014/main" xmlns="" id="{E5182792-DE4C-4E43-A9F8-4E9E8C044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858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4212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884042-92F0-41C8-A958-2BE2D5D9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AMERYKANIE CZY BRYTYJCZYCY?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8EEC11B-78E8-4316-83E7-68410AFB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1" y="1690688"/>
            <a:ext cx="3981150" cy="4222432"/>
          </a:xfrm>
          <a:prstGeom prst="rect">
            <a:avLst/>
          </a:prstGeom>
        </p:spPr>
      </p:pic>
      <p:pic>
        <p:nvPicPr>
          <p:cNvPr id="7" name="Obraz 6" descr="Obraz zawierający osoba, mężczyzna, drzewo, zewnętrzne&#10;&#10;Opis wygenerowany automatycznie">
            <a:extLst>
              <a:ext uri="{FF2B5EF4-FFF2-40B4-BE49-F238E27FC236}">
                <a16:creationId xmlns:a16="http://schemas.microsoft.com/office/drawing/2014/main" xmlns="" id="{5E8BDB65-96A5-4B48-831A-54735E60D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350" y="1690688"/>
            <a:ext cx="2570480" cy="3679193"/>
          </a:xfrm>
          <a:prstGeom prst="rect">
            <a:avLst/>
          </a:prstGeom>
        </p:spPr>
      </p:pic>
      <p:pic>
        <p:nvPicPr>
          <p:cNvPr id="9" name="Obraz 8" descr="Obraz zawierający osoba, budynek, mężczyzna, stojące&#10;&#10;Opis wygenerowany automatycznie">
            <a:extLst>
              <a:ext uri="{FF2B5EF4-FFF2-40B4-BE49-F238E27FC236}">
                <a16:creationId xmlns:a16="http://schemas.microsoft.com/office/drawing/2014/main" xmlns="" id="{125BAF2C-19C2-4AFB-ACC8-D77035112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206" y="1690688"/>
            <a:ext cx="4293377" cy="322072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37B5FA9E-8A91-4589-8183-158C2DA65DF6}"/>
              </a:ext>
            </a:extLst>
          </p:cNvPr>
          <p:cNvSpPr txBox="1"/>
          <p:nvPr/>
        </p:nvSpPr>
        <p:spPr>
          <a:xfrm>
            <a:off x="7552206" y="5100320"/>
            <a:ext cx="4293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Hugh </a:t>
            </a:r>
            <a:r>
              <a:rPr lang="pl-PL" dirty="0" err="1"/>
              <a:t>Laurie</a:t>
            </a:r>
            <a:endParaRPr lang="pl-PL" dirty="0"/>
          </a:p>
          <a:p>
            <a:endParaRPr lang="pl-PL" dirty="0"/>
          </a:p>
          <a:p>
            <a:r>
              <a:rPr lang="pl-PL" dirty="0"/>
              <a:t>wł. James Hugh </a:t>
            </a:r>
            <a:r>
              <a:rPr lang="pl-PL" dirty="0" err="1"/>
              <a:t>Calum</a:t>
            </a:r>
            <a:r>
              <a:rPr lang="pl-PL" dirty="0"/>
              <a:t> </a:t>
            </a:r>
            <a:r>
              <a:rPr lang="pl-PL" dirty="0" err="1"/>
              <a:t>Laurie</a:t>
            </a:r>
            <a:endParaRPr lang="pl-PL" dirty="0"/>
          </a:p>
          <a:p>
            <a:endParaRPr lang="pl-PL" dirty="0"/>
          </a:p>
          <a:p>
            <a:r>
              <a:rPr lang="pl-PL" dirty="0"/>
              <a:t>ur. 1959 w Oksfordzie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687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B419C6-A3F6-49CB-8C49-7BE4A1F8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Medioznawstwo</a:t>
            </a:r>
          </a:p>
        </p:txBody>
      </p:sp>
      <p:pic>
        <p:nvPicPr>
          <p:cNvPr id="2050" name="Picture 2" descr="Znalezione obrazy dla zapytania media studies">
            <a:extLst>
              <a:ext uri="{FF2B5EF4-FFF2-40B4-BE49-F238E27FC236}">
                <a16:creationId xmlns:a16="http://schemas.microsoft.com/office/drawing/2014/main" xmlns="" id="{BE162991-D7B7-4CFE-B119-D8C775224A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14293" y="2595599"/>
            <a:ext cx="5069382" cy="27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B150343-2467-487A-A3D9-B0836F7EFA35}"/>
              </a:ext>
            </a:extLst>
          </p:cNvPr>
          <p:cNvSpPr txBox="1"/>
          <p:nvPr/>
        </p:nvSpPr>
        <p:spPr>
          <a:xfrm>
            <a:off x="7781373" y="2279151"/>
            <a:ext cx="3627063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Podstawowe</a:t>
            </a:r>
            <a:r>
              <a:rPr lang="en-US" sz="2000" dirty="0"/>
              <a:t> </a:t>
            </a:r>
            <a:r>
              <a:rPr lang="en-US" sz="2000" dirty="0" err="1"/>
              <a:t>informacje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temat</a:t>
            </a:r>
            <a:r>
              <a:rPr lang="en-US" sz="2000" dirty="0"/>
              <a:t> </a:t>
            </a:r>
            <a:r>
              <a:rPr lang="en-US" sz="2000" dirty="0" err="1"/>
              <a:t>produkcji</a:t>
            </a:r>
            <a:r>
              <a:rPr lang="en-US" sz="2000" dirty="0"/>
              <a:t> </a:t>
            </a:r>
            <a:r>
              <a:rPr lang="en-US" sz="2000" dirty="0" err="1"/>
              <a:t>filmowej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telewizyjnej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Jak</a:t>
            </a:r>
            <a:r>
              <a:rPr lang="en-US" sz="2000" dirty="0"/>
              <a:t> </a:t>
            </a:r>
            <a:r>
              <a:rPr lang="en-US" sz="2000" dirty="0" err="1"/>
              <a:t>zbudowany</a:t>
            </a:r>
            <a:r>
              <a:rPr lang="en-US" sz="2000" dirty="0"/>
              <a:t> jest </a:t>
            </a:r>
            <a:r>
              <a:rPr lang="en-US" sz="2000" dirty="0" err="1"/>
              <a:t>tekst</a:t>
            </a:r>
            <a:r>
              <a:rPr lang="en-US" sz="2000" dirty="0"/>
              <a:t> </a:t>
            </a:r>
            <a:r>
              <a:rPr lang="en-US" sz="2000" dirty="0" err="1"/>
              <a:t>kultury</a:t>
            </a:r>
            <a:r>
              <a:rPr lang="en-US" sz="2000" dirty="0"/>
              <a:t> (forma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zawartość</a:t>
            </a:r>
            <a:r>
              <a:rPr lang="en-US" sz="20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Tworzenie</a:t>
            </a:r>
            <a:r>
              <a:rPr lang="en-US" sz="2000" dirty="0"/>
              <a:t> </a:t>
            </a:r>
            <a:r>
              <a:rPr lang="en-US" sz="2000" dirty="0" err="1"/>
              <a:t>znaczeń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Konstrukcja</a:t>
            </a:r>
            <a:r>
              <a:rPr lang="en-US" sz="2000" dirty="0"/>
              <a:t> </a:t>
            </a:r>
            <a:r>
              <a:rPr lang="en-US" sz="2000" dirty="0" err="1"/>
              <a:t>narracji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765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F87E0-1403-47F1-836F-BBF09765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Medioznawstwo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B85C3C6-B71F-42B1-AA30-5CB91D31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70" y="2589086"/>
            <a:ext cx="3625628" cy="275547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8FF0A44-938F-41FA-B6A6-8C081E322DC4}"/>
              </a:ext>
            </a:extLst>
          </p:cNvPr>
          <p:cNvSpPr txBox="1"/>
          <p:nvPr/>
        </p:nvSpPr>
        <p:spPr>
          <a:xfrm>
            <a:off x="7781373" y="2279151"/>
            <a:ext cx="3627063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Aspekty</a:t>
            </a:r>
            <a:r>
              <a:rPr lang="en-US" sz="2400" dirty="0"/>
              <a:t> mise-</a:t>
            </a:r>
            <a:r>
              <a:rPr lang="en-US" sz="2400" dirty="0" err="1"/>
              <a:t>en</a:t>
            </a:r>
            <a:r>
              <a:rPr lang="en-US" sz="2400" dirty="0"/>
              <a:t>-scene</a:t>
            </a:r>
            <a:endParaRPr lang="pl-PL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Praca</a:t>
            </a:r>
            <a:r>
              <a:rPr lang="en-US" sz="2400" dirty="0"/>
              <a:t> </a:t>
            </a:r>
            <a:r>
              <a:rPr lang="en-US" sz="2400" dirty="0" err="1"/>
              <a:t>kamery</a:t>
            </a:r>
            <a:r>
              <a:rPr lang="en-US" sz="2400" dirty="0"/>
              <a:t>: </a:t>
            </a:r>
            <a:r>
              <a:rPr lang="en-US" sz="2400" dirty="0" err="1"/>
              <a:t>rodzaje</a:t>
            </a:r>
            <a:r>
              <a:rPr lang="en-US" sz="2400" dirty="0"/>
              <a:t> </a:t>
            </a:r>
            <a:r>
              <a:rPr lang="en-US" sz="2400" dirty="0" err="1"/>
              <a:t>kadrów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ujęć</a:t>
            </a:r>
            <a:endParaRPr lang="pl-PL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Techniki</a:t>
            </a:r>
            <a:r>
              <a:rPr lang="en-US" sz="2400" dirty="0"/>
              <a:t> </a:t>
            </a:r>
            <a:r>
              <a:rPr lang="en-US" sz="2400" dirty="0" err="1"/>
              <a:t>edycyjne</a:t>
            </a:r>
            <a:endParaRPr lang="pl-PL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Znaczenie</a:t>
            </a:r>
            <a:r>
              <a:rPr lang="en-US" sz="2400" dirty="0"/>
              <a:t> </a:t>
            </a:r>
            <a:r>
              <a:rPr lang="en-US" sz="2400" dirty="0" err="1"/>
              <a:t>dźwięku</a:t>
            </a:r>
            <a:endParaRPr lang="pl-PL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Wspólna analiza fragmentów filmów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278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85464B-BA45-40E5-A2D7-80E4FE70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rgbClr val="000000"/>
                </a:solidFill>
              </a:rPr>
              <a:t>Okres klasyczny w kinie i telewizji w USA i Wielkiej Brytanii</a:t>
            </a:r>
            <a:endParaRPr lang="en-GB" sz="3100">
              <a:solidFill>
                <a:srgbClr val="000000"/>
              </a:solidFill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Znalezione obrazy dla zapytania alfred hitchcock">
            <a:extLst>
              <a:ext uri="{FF2B5EF4-FFF2-40B4-BE49-F238E27FC236}">
                <a16:creationId xmlns:a16="http://schemas.microsoft.com/office/drawing/2014/main" xmlns="" id="{510F327F-9BB6-46AF-8E2D-170B6842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0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E3AC214-181B-4FF7-9B69-09F026A9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Konteksty kulturowe w filmach i serialach brytyjskich i amerykańskich wyprodukowanych do końca lat 60. XX wieku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02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E2736C-565F-47CD-A124-3EAAFBB2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Analiza filmu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9A2740B-9CB1-4A2B-A750-D06CC64B4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514" y="610448"/>
            <a:ext cx="7188199" cy="479812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4FF8F22-AB77-41A2-9388-8D290626DA1F}"/>
              </a:ext>
            </a:extLst>
          </p:cNvPr>
          <p:cNvSpPr/>
          <p:nvPr/>
        </p:nvSpPr>
        <p:spPr>
          <a:xfrm>
            <a:off x="4057479" y="55851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Analiza wybranego wspólnie filmu amerykańskiego lub brytyjskiego (wybór z 3-4 tytułów).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476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444853-6B7B-4603-BDD8-46BD8EEF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Lata 70. i 80. – era Nowego Hollywood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droga, zewnętrzne, niebo, mężczyzna&#10;&#10;Opis wygenerowany automatycznie">
            <a:extLst>
              <a:ext uri="{FF2B5EF4-FFF2-40B4-BE49-F238E27FC236}">
                <a16:creationId xmlns:a16="http://schemas.microsoft.com/office/drawing/2014/main" xmlns="" id="{1D4746FB-06CC-49B5-A5A1-3D16D57A6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9" r="19290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84164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mężczyzna, osoba, zewnętrzne, noszenie&#10;&#10;Opis wygenerowany automatycznie">
            <a:extLst>
              <a:ext uri="{FF2B5EF4-FFF2-40B4-BE49-F238E27FC236}">
                <a16:creationId xmlns:a16="http://schemas.microsoft.com/office/drawing/2014/main" xmlns="" id="{53F3D8DA-9CA7-4B7A-A1D4-DFFB72EA6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7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3275A2D-EBD5-4131-A3CD-69873B060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267" r="3" b="3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D2C3D0-D5DB-4464-BB3E-2DF035FDB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F86262-7263-4418-BA3B-A878E95D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1"/>
            <a:ext cx="4820134" cy="1635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Lata 90. – epoka blockbusterów i sitcomów</a:t>
            </a:r>
          </a:p>
        </p:txBody>
      </p:sp>
    </p:spTree>
    <p:extLst>
      <p:ext uri="{BB962C8B-B14F-4D97-AF65-F5344CB8AC3E}">
        <p14:creationId xmlns:p14="http://schemas.microsoft.com/office/powerpoint/2010/main" xmlns="" val="289924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CA3221-2ADB-4A75-B952-C0894902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Współczesne</a:t>
            </a:r>
            <a:r>
              <a:rPr lang="en-US" dirty="0"/>
              <a:t> trendy w </a:t>
            </a:r>
            <a:r>
              <a:rPr lang="en-US" dirty="0" err="1"/>
              <a:t>produkcjach</a:t>
            </a:r>
            <a:r>
              <a:rPr lang="en-US" dirty="0"/>
              <a:t> </a:t>
            </a:r>
            <a:r>
              <a:rPr lang="en-US" dirty="0" err="1"/>
              <a:t>filmowych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telewizyjnych</a:t>
            </a:r>
            <a:r>
              <a:rPr lang="en-US" dirty="0"/>
              <a:t> w </a:t>
            </a:r>
            <a:r>
              <a:rPr lang="en-US" dirty="0" err="1"/>
              <a:t>Wielkiej</a:t>
            </a:r>
            <a:r>
              <a:rPr lang="en-US" dirty="0"/>
              <a:t> </a:t>
            </a:r>
            <a:r>
              <a:rPr lang="en-US" dirty="0" err="1"/>
              <a:t>Brytanii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USA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A8EA49-487B-4E62-AC3C-3D4A96EF0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3C8D54F-CA08-42F3-9924-FBA3CB680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Znalezione obrazy dla zapytania avengers">
            <a:extLst>
              <a:ext uri="{FF2B5EF4-FFF2-40B4-BE49-F238E27FC236}">
                <a16:creationId xmlns:a16="http://schemas.microsoft.com/office/drawing/2014/main" xmlns="" id="{F0AAECE4-BC31-48A1-B88D-EF169DCEF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0" r="25334"/>
          <a:stretch/>
        </p:blipFill>
        <p:spPr bwMode="auto">
          <a:xfrm>
            <a:off x="951882" y="965595"/>
            <a:ext cx="5632217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607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332</Words>
  <Application>Microsoft Office PowerPoint</Application>
  <PresentationFormat>Niestandardowy</PresentationFormat>
  <Paragraphs>76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Kulturowe konteksty filmów i seriali z Wielkiej Brytanii i USA </vt:lpstr>
      <vt:lpstr>Zarys historii kina i telewizji w USA i Wielkiej Brytanii</vt:lpstr>
      <vt:lpstr>Medioznawstwo</vt:lpstr>
      <vt:lpstr>Medioznawstwo</vt:lpstr>
      <vt:lpstr>Okres klasyczny w kinie i telewizji w USA i Wielkiej Brytanii</vt:lpstr>
      <vt:lpstr>Analiza filmu</vt:lpstr>
      <vt:lpstr>Lata 70. i 80. – era Nowego Hollywood</vt:lpstr>
      <vt:lpstr>Lata 90. – epoka blockbusterów i sitcomów</vt:lpstr>
      <vt:lpstr>Współczesne trendy w produkcjach filmowych i telewizyjnych w Wielkiej Brytanii i USA</vt:lpstr>
      <vt:lpstr>Analiza filmu</vt:lpstr>
      <vt:lpstr>AMERYKANIE CZY BRYTYJCZYCY?</vt:lpstr>
      <vt:lpstr>AMERYKANIE CZY BRYTYJCZYCY?</vt:lpstr>
      <vt:lpstr>AMERYKANIE CZY BRYTYJCZYCY?</vt:lpstr>
      <vt:lpstr>AMERYKANIE CZY BRYTYJCZYCY?</vt:lpstr>
      <vt:lpstr>AMERYKANIE CZY BRYTYJCZYCY?</vt:lpstr>
      <vt:lpstr>AMERYKANIE CZY BRYTYJCZYCY?</vt:lpstr>
      <vt:lpstr>AMERYKANIE CZY BRYTYJCZYCY?</vt:lpstr>
      <vt:lpstr>AMERYKANIE CZY BRYTYJCZYCY?</vt:lpstr>
      <vt:lpstr>AMERYKANIE CZY BRYTYJCZYCY?</vt:lpstr>
      <vt:lpstr>AMERYKANIE CZY BRYTYJCZYCY?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Kulturowe konteksty filmów i seriali z Wielkiej Brytanii i USA</dc:title>
  <dc:creator>P S</dc:creator>
  <cp:lastModifiedBy>MMM69</cp:lastModifiedBy>
  <cp:revision>37</cp:revision>
  <dcterms:created xsi:type="dcterms:W3CDTF">2019-07-03T16:53:30Z</dcterms:created>
  <dcterms:modified xsi:type="dcterms:W3CDTF">2020-02-09T15:49:27Z</dcterms:modified>
</cp:coreProperties>
</file>