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71" r:id="rId5"/>
    <p:sldId id="272" r:id="rId6"/>
    <p:sldId id="259" r:id="rId7"/>
    <p:sldId id="273" r:id="rId8"/>
    <p:sldId id="269" r:id="rId9"/>
    <p:sldId id="268" r:id="rId10"/>
    <p:sldId id="264" r:id="rId11"/>
    <p:sldId id="267" r:id="rId12"/>
    <p:sldId id="274" r:id="rId13"/>
    <p:sldId id="275" r:id="rId14"/>
    <p:sldId id="260" r:id="rId15"/>
    <p:sldId id="263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B8454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75728-07BB-4B3E-99E9-C7A20712E735}" type="datetimeFigureOut">
              <a:rPr lang="pl-PL" smtClean="0"/>
              <a:t>11.12.2025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2E26-DAA0-4BB4-A6E3-2C382A58BD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765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75728-07BB-4B3E-99E9-C7A20712E735}" type="datetimeFigureOut">
              <a:rPr lang="pl-PL" smtClean="0"/>
              <a:t>11.12.2025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2E26-DAA0-4BB4-A6E3-2C382A58BD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261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75728-07BB-4B3E-99E9-C7A20712E735}" type="datetimeFigureOut">
              <a:rPr lang="pl-PL" smtClean="0"/>
              <a:t>11.12.2025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2E26-DAA0-4BB4-A6E3-2C382A58BD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052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75728-07BB-4B3E-99E9-C7A20712E735}" type="datetimeFigureOut">
              <a:rPr lang="pl-PL" smtClean="0"/>
              <a:t>11.12.2025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2E26-DAA0-4BB4-A6E3-2C382A58BD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974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75728-07BB-4B3E-99E9-C7A20712E735}" type="datetimeFigureOut">
              <a:rPr lang="pl-PL" smtClean="0"/>
              <a:t>11.12.2025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2E26-DAA0-4BB4-A6E3-2C382A58BD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54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75728-07BB-4B3E-99E9-C7A20712E735}" type="datetimeFigureOut">
              <a:rPr lang="pl-PL" smtClean="0"/>
              <a:t>11.12.2025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2E26-DAA0-4BB4-A6E3-2C382A58BD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746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75728-07BB-4B3E-99E9-C7A20712E735}" type="datetimeFigureOut">
              <a:rPr lang="pl-PL" smtClean="0"/>
              <a:t>11.12.2025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2E26-DAA0-4BB4-A6E3-2C382A58BD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28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75728-07BB-4B3E-99E9-C7A20712E735}" type="datetimeFigureOut">
              <a:rPr lang="pl-PL" smtClean="0"/>
              <a:t>11.12.2025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2E26-DAA0-4BB4-A6E3-2C382A58BD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45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75728-07BB-4B3E-99E9-C7A20712E735}" type="datetimeFigureOut">
              <a:rPr lang="pl-PL" smtClean="0"/>
              <a:t>11.12.2025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2E26-DAA0-4BB4-A6E3-2C382A58BD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325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75728-07BB-4B3E-99E9-C7A20712E735}" type="datetimeFigureOut">
              <a:rPr lang="pl-PL" smtClean="0"/>
              <a:t>11.12.2025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2E26-DAA0-4BB4-A6E3-2C382A58BD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893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75728-07BB-4B3E-99E9-C7A20712E735}" type="datetimeFigureOut">
              <a:rPr lang="pl-PL" smtClean="0"/>
              <a:t>11.12.2025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2E26-DAA0-4BB4-A6E3-2C382A58BD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026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75728-07BB-4B3E-99E9-C7A20712E735}" type="datetimeFigureOut">
              <a:rPr lang="pl-PL" smtClean="0"/>
              <a:t>11.12.2025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32E26-DAA0-4BB4-A6E3-2C382A58BD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55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/>
              <a:t>Kierunek: </a:t>
            </a:r>
            <a:br>
              <a:rPr lang="pl-PL" b="1" dirty="0"/>
            </a:br>
            <a:r>
              <a:rPr lang="pl-PL" b="1" dirty="0"/>
              <a:t>Pedagogika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769640"/>
          </a:xfrm>
        </p:spPr>
        <p:txBody>
          <a:bodyPr>
            <a:normAutofit fontScale="92500"/>
          </a:bodyPr>
          <a:lstStyle/>
          <a:p>
            <a:r>
              <a:rPr lang="pl-PL" b="1" dirty="0"/>
              <a:t>Wydział Pedagogiki i Psychologii UMCS</a:t>
            </a:r>
          </a:p>
        </p:txBody>
      </p:sp>
    </p:spTree>
    <p:extLst>
      <p:ext uri="{BB962C8B-B14F-4D97-AF65-F5344CB8AC3E}">
        <p14:creationId xmlns:p14="http://schemas.microsoft.com/office/powerpoint/2010/main" val="3121484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250">
              <a:schemeClr val="bg1"/>
            </a:gs>
            <a:gs pos="85000">
              <a:schemeClr val="accent1">
                <a:lumMod val="5000"/>
                <a:lumOff val="95000"/>
              </a:schemeClr>
            </a:gs>
            <a:gs pos="90310">
              <a:srgbClr val="BBCEE5"/>
            </a:gs>
            <a:gs pos="87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6A353E-7B4F-4503-921C-1A877450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pl-PL" sz="2800" b="1" dirty="0">
                <a:solidFill>
                  <a:srgbClr val="002060"/>
                </a:solidFill>
                <a:effectLst/>
              </a:rPr>
              <a:t>Pedagogika opiekuńczo-wychowawcza </a:t>
            </a:r>
            <a:r>
              <a:rPr lang="pl-PL" sz="2800" b="1" dirty="0">
                <a:solidFill>
                  <a:srgbClr val="FF0000"/>
                </a:solidFill>
                <a:effectLst/>
              </a:rPr>
              <a:t>z</a:t>
            </a:r>
            <a:r>
              <a:rPr lang="pl-PL" sz="2800" b="1" dirty="0">
                <a:solidFill>
                  <a:srgbClr val="002060"/>
                </a:solidFill>
                <a:effectLst/>
              </a:rPr>
              <a:t> </a:t>
            </a:r>
            <a:r>
              <a:rPr lang="pl-PL" sz="2800" b="1" dirty="0">
                <a:solidFill>
                  <a:srgbClr val="FF0000"/>
                </a:solidFill>
                <a:effectLst/>
              </a:rPr>
              <a:t>interwencją kryzysową wobec dzieci i młodzieży </a:t>
            </a:r>
            <a:r>
              <a:rPr lang="pl-PL" sz="2800" b="1" dirty="0">
                <a:solidFill>
                  <a:srgbClr val="002060"/>
                </a:solidFill>
                <a:effectLst/>
              </a:rPr>
              <a:t>(specjalność nauczycielska)</a:t>
            </a:r>
            <a:endParaRPr lang="pl-PL" sz="2800" dirty="0">
              <a:solidFill>
                <a:srgbClr val="002060"/>
              </a:solidFill>
            </a:endParaRPr>
          </a:p>
        </p:txBody>
      </p:sp>
      <p:pic>
        <p:nvPicPr>
          <p:cNvPr id="5" name="Obraz 4" descr="Osoba w niebezpieczeństwie">
            <a:extLst>
              <a:ext uri="{FF2B5EF4-FFF2-40B4-BE49-F238E27FC236}">
                <a16:creationId xmlns:a16="http://schemas.microsoft.com/office/drawing/2014/main" id="{F5FCF2F6-3B02-4A7B-AA8C-E04AE5863D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78" b="3"/>
          <a:stretch/>
        </p:blipFill>
        <p:spPr>
          <a:xfrm>
            <a:off x="827584" y="1988840"/>
            <a:ext cx="3173969" cy="35569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D9D136-D90C-4422-A4C6-A352DAED8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4845" y="1844824"/>
            <a:ext cx="4253512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dirty="0">
                <a:solidFill>
                  <a:srgbClr val="002060"/>
                </a:solidFill>
              </a:rPr>
              <a:t>Przygotowanie </a:t>
            </a:r>
            <a:r>
              <a:rPr lang="pl-PL" sz="1600" dirty="0">
                <a:solidFill>
                  <a:srgbClr val="FF0000"/>
                </a:solidFill>
                <a:sym typeface="Wingdings" panose="05000000000000000000" pitchFamily="2" charset="2"/>
              </a:rPr>
              <a:t> </a:t>
            </a:r>
            <a:r>
              <a:rPr lang="pl-PL" sz="1600" dirty="0">
                <a:solidFill>
                  <a:srgbClr val="002060"/>
                </a:solidFill>
                <a:sym typeface="Wingdings" panose="05000000000000000000" pitchFamily="2" charset="2"/>
              </a:rPr>
              <a:t>w</a:t>
            </a:r>
            <a:r>
              <a:rPr lang="pl-PL" sz="1600" dirty="0">
                <a:solidFill>
                  <a:srgbClr val="002060"/>
                </a:solidFill>
                <a:effectLst/>
              </a:rPr>
              <a:t>iedza, umiejętności </a:t>
            </a:r>
            <a:br>
              <a:rPr lang="pl-PL" sz="1600" dirty="0">
                <a:solidFill>
                  <a:srgbClr val="002060"/>
                </a:solidFill>
                <a:effectLst/>
              </a:rPr>
            </a:br>
            <a:r>
              <a:rPr lang="pl-PL" sz="1600" dirty="0">
                <a:solidFill>
                  <a:srgbClr val="002060"/>
                </a:solidFill>
                <a:effectLst/>
              </a:rPr>
              <a:t>i kompetencje społeczne </a:t>
            </a:r>
            <a:r>
              <a:rPr lang="pl-PL" sz="1600" dirty="0">
                <a:solidFill>
                  <a:srgbClr val="FF0000"/>
                </a:solidFill>
                <a:effectLst/>
                <a:sym typeface="Wingdings" panose="05000000000000000000" pitchFamily="2" charset="2"/>
              </a:rPr>
              <a:t></a:t>
            </a:r>
            <a:r>
              <a:rPr lang="pl-PL" sz="1600" dirty="0">
                <a:solidFill>
                  <a:srgbClr val="002060"/>
                </a:solidFill>
                <a:effectLst/>
                <a:sym typeface="Wingdings" panose="05000000000000000000" pitchFamily="2" charset="2"/>
              </a:rPr>
              <a:t> </a:t>
            </a:r>
            <a:r>
              <a:rPr lang="pl-PL" sz="1600" dirty="0">
                <a:solidFill>
                  <a:srgbClr val="002060"/>
                </a:solidFill>
                <a:effectLst/>
              </a:rPr>
              <a:t>do pracy </a:t>
            </a:r>
            <a:br>
              <a:rPr lang="pl-PL" sz="1600" dirty="0">
                <a:solidFill>
                  <a:srgbClr val="002060"/>
                </a:solidFill>
                <a:effectLst/>
              </a:rPr>
            </a:br>
            <a:r>
              <a:rPr lang="pl-PL" sz="1600" dirty="0">
                <a:solidFill>
                  <a:srgbClr val="002060"/>
                </a:solidFill>
                <a:effectLst/>
              </a:rPr>
              <a:t>z wychowankami/uczniami doświadczającymi kryzysów emocjonalnych w sytuacji: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2060"/>
                </a:solidFill>
                <a:effectLst/>
              </a:rPr>
              <a:t>konfliktu,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2060"/>
                </a:solidFill>
                <a:effectLst/>
              </a:rPr>
              <a:t>straty,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2060"/>
                </a:solidFill>
                <a:effectLst/>
              </a:rPr>
              <a:t>żałoby,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2060"/>
                </a:solidFill>
                <a:effectLst/>
              </a:rPr>
              <a:t>doświadczającymi przemocy,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2060"/>
                </a:solidFill>
                <a:effectLst/>
              </a:rPr>
              <a:t>dokonującymi samouszkodzeń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2060"/>
                </a:solidFill>
                <a:effectLst/>
              </a:rPr>
              <a:t>w kryzysie </a:t>
            </a:r>
            <a:r>
              <a:rPr lang="pl-PL" sz="1600" dirty="0" err="1">
                <a:solidFill>
                  <a:srgbClr val="002060"/>
                </a:solidFill>
                <a:effectLst/>
              </a:rPr>
              <a:t>suicydalnym</a:t>
            </a:r>
            <a:r>
              <a:rPr lang="pl-PL" sz="1600" dirty="0">
                <a:solidFill>
                  <a:srgbClr val="002060"/>
                </a:solidFill>
                <a:effectLst/>
              </a:rPr>
              <a:t>.</a:t>
            </a:r>
            <a:endParaRPr lang="pl-PL" sz="18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643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bg1"/>
            </a:gs>
            <a:gs pos="85000">
              <a:schemeClr val="accent1">
                <a:lumMod val="5000"/>
                <a:lumOff val="95000"/>
              </a:schemeClr>
            </a:gs>
            <a:gs pos="90310">
              <a:srgbClr val="BBCEE5"/>
            </a:gs>
            <a:gs pos="87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8BD426-9C14-4E98-95A4-07060DCB4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296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b="1" i="1" dirty="0"/>
              <a:t>Moduł : Podstawy </a:t>
            </a:r>
            <a:r>
              <a:rPr lang="pl-PL" sz="2800" b="1" i="1" dirty="0" smtClean="0"/>
              <a:t>interwencji kryzysowej- </a:t>
            </a:r>
            <a:r>
              <a:rPr lang="pl-PL" sz="2800" b="1" i="1" dirty="0"/>
              <a:t>przykładowe przedmioty</a:t>
            </a:r>
            <a:endParaRPr lang="pl-PL" sz="2500" b="1" dirty="0">
              <a:solidFill>
                <a:srgbClr val="002060"/>
              </a:solidFill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2F8D339-27AF-4F1E-BD84-EDFF8484C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545" y="1340768"/>
            <a:ext cx="8424936" cy="435121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Kompetencje </a:t>
            </a:r>
            <a:r>
              <a:rPr lang="pl-PL" sz="1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pomocowe pedagoga</a:t>
            </a:r>
          </a:p>
          <a:p>
            <a:pPr>
              <a:lnSpc>
                <a:spcPct val="107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Metodyka działań </a:t>
            </a:r>
            <a:r>
              <a:rPr lang="pl-PL" sz="1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interwencyjnych i </a:t>
            </a:r>
            <a:r>
              <a:rPr lang="pl-PL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pomocowych </a:t>
            </a:r>
            <a:endParaRPr lang="pl-PL" sz="18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Instytucjonalne formy wsparcia </a:t>
            </a:r>
            <a:r>
              <a:rPr lang="pl-PL" sz="1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sytuacji kryzysu</a:t>
            </a:r>
          </a:p>
          <a:p>
            <a:pPr>
              <a:lnSpc>
                <a:spcPct val="107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Podejście Skoncentrowane </a:t>
            </a:r>
            <a:r>
              <a:rPr lang="pl-PL" sz="1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Rozwiązaniach </a:t>
            </a:r>
            <a:r>
              <a:rPr lang="pl-PL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pracy </a:t>
            </a:r>
            <a:r>
              <a:rPr lang="pl-PL" sz="1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dzieckiem</a:t>
            </a:r>
          </a:p>
          <a:p>
            <a:pPr>
              <a:lnSpc>
                <a:spcPct val="107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Poznawczo-behawioralne </a:t>
            </a:r>
            <a:r>
              <a:rPr lang="pl-PL" sz="1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modele interwencji </a:t>
            </a:r>
            <a:r>
              <a:rPr lang="pl-PL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pedagoga</a:t>
            </a:r>
          </a:p>
          <a:p>
            <a:pPr>
              <a:lnSpc>
                <a:spcPct val="107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1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Interwencja </a:t>
            </a:r>
            <a:r>
              <a:rPr lang="pl-PL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kryzysowa w sytuacji przemocy</a:t>
            </a:r>
          </a:p>
          <a:p>
            <a:pPr>
              <a:lnSpc>
                <a:spcPct val="107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Zarządzanie kryzysem w szkole</a:t>
            </a:r>
          </a:p>
          <a:p>
            <a:pPr>
              <a:lnSpc>
                <a:spcPct val="107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Praca w sytuacji kryzysu w </a:t>
            </a:r>
            <a:r>
              <a:rPr lang="pl-PL" sz="1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biegu życia</a:t>
            </a:r>
          </a:p>
          <a:p>
            <a:pPr marL="0" indent="0">
              <a:spcAft>
                <a:spcPts val="600"/>
              </a:spcAft>
              <a:buNone/>
            </a:pPr>
            <a:endParaRPr lang="pl-PL" dirty="0"/>
          </a:p>
        </p:txBody>
      </p:sp>
      <p:pic>
        <p:nvPicPr>
          <p:cNvPr id="6" name="Obraz 5" descr="People working on ideas">
            <a:extLst>
              <a:ext uri="{FF2B5EF4-FFF2-40B4-BE49-F238E27FC236}">
                <a16:creationId xmlns:a16="http://schemas.microsoft.com/office/drawing/2014/main" id="{1FA1D8BA-16B5-43DE-81C8-BF8BD8AC8F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732840"/>
            <a:ext cx="3025010" cy="197924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B7BAEE0F-9BD6-4258-BD05-9EEB82DE9DB1}"/>
              </a:ext>
            </a:extLst>
          </p:cNvPr>
          <p:cNvSpPr txBox="1"/>
          <p:nvPr/>
        </p:nvSpPr>
        <p:spPr>
          <a:xfrm>
            <a:off x="873929" y="6237312"/>
            <a:ext cx="77768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002060"/>
                </a:solidFill>
                <a:effectLst/>
              </a:rPr>
              <a:t>Pedagogika opiekuńczo-wychowawcza </a:t>
            </a:r>
            <a:r>
              <a:rPr lang="pl-PL" sz="1400" b="1" dirty="0">
                <a:solidFill>
                  <a:srgbClr val="FF0000"/>
                </a:solidFill>
                <a:effectLst/>
              </a:rPr>
              <a:t>z</a:t>
            </a:r>
            <a:r>
              <a:rPr lang="pl-PL" sz="1400" b="1" dirty="0">
                <a:solidFill>
                  <a:srgbClr val="002060"/>
                </a:solidFill>
                <a:effectLst/>
              </a:rPr>
              <a:t> </a:t>
            </a:r>
            <a:r>
              <a:rPr lang="pl-PL" sz="1400" b="1" dirty="0">
                <a:solidFill>
                  <a:srgbClr val="FF0000"/>
                </a:solidFill>
                <a:effectLst/>
              </a:rPr>
              <a:t>interwencją kryzysową </a:t>
            </a:r>
            <a:r>
              <a:rPr lang="pl-PL" sz="1400" b="1" dirty="0">
                <a:solidFill>
                  <a:srgbClr val="002060"/>
                </a:solidFill>
                <a:effectLst/>
              </a:rPr>
              <a:t>wobec dzieci i młodzieży</a:t>
            </a:r>
            <a:endParaRPr lang="pl-PL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73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b="1" dirty="0">
                <a:solidFill>
                  <a:srgbClr val="002060"/>
                </a:solidFill>
              </a:rPr>
              <a:t>Pedagogika opiekuńczo-wychowawcza </a:t>
            </a:r>
            <a:r>
              <a:rPr lang="pl-PL" sz="2800" b="1" dirty="0">
                <a:solidFill>
                  <a:srgbClr val="FF0000"/>
                </a:solidFill>
              </a:rPr>
              <a:t>z</a:t>
            </a:r>
            <a:r>
              <a:rPr lang="pl-PL" sz="2800" b="1" dirty="0">
                <a:solidFill>
                  <a:srgbClr val="002060"/>
                </a:solidFill>
              </a:rPr>
              <a:t> </a:t>
            </a:r>
            <a:r>
              <a:rPr lang="pl-PL" sz="2800" b="1" dirty="0" smtClean="0">
                <a:solidFill>
                  <a:srgbClr val="FF0000"/>
                </a:solidFill>
              </a:rPr>
              <a:t>doradztwem edukacyjno-zawodowym </a:t>
            </a:r>
            <a:r>
              <a:rPr lang="pl-PL" sz="2800" b="1" dirty="0" smtClean="0">
                <a:solidFill>
                  <a:srgbClr val="002060"/>
                </a:solidFill>
              </a:rPr>
              <a:t>(specjalność </a:t>
            </a:r>
            <a:r>
              <a:rPr lang="pl-PL" sz="2800" b="1" dirty="0">
                <a:solidFill>
                  <a:srgbClr val="002060"/>
                </a:solidFill>
              </a:rPr>
              <a:t>nauczycielska)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>
                <a:solidFill>
                  <a:srgbClr val="C00000"/>
                </a:solidFill>
              </a:rPr>
              <a:t>Studenci zdobywają przygotowanie -&gt; </a:t>
            </a:r>
            <a:r>
              <a:rPr lang="pl-PL" b="1" dirty="0">
                <a:solidFill>
                  <a:srgbClr val="C00000"/>
                </a:solidFill>
              </a:rPr>
              <a:t>wiedzę, umiejętności i kompetencje społeczne </a:t>
            </a:r>
            <a:r>
              <a:rPr lang="pl-PL" dirty="0">
                <a:solidFill>
                  <a:srgbClr val="C00000"/>
                </a:solidFill>
              </a:rPr>
              <a:t>do :</a:t>
            </a:r>
          </a:p>
          <a:p>
            <a:r>
              <a:rPr lang="pl-PL" dirty="0"/>
              <a:t>p</a:t>
            </a:r>
            <a:r>
              <a:rPr lang="pl-PL" dirty="0" smtClean="0"/>
              <a:t>racy opiekuńczo-wychowawczej oraz </a:t>
            </a:r>
          </a:p>
          <a:p>
            <a:r>
              <a:rPr lang="pl-PL" dirty="0"/>
              <a:t>d</a:t>
            </a:r>
            <a:r>
              <a:rPr lang="pl-PL" dirty="0" smtClean="0"/>
              <a:t>o diagnozy </a:t>
            </a:r>
            <a:r>
              <a:rPr lang="pl-PL" dirty="0"/>
              <a:t>potencjału wychowanka, wspomagania go w zakresie projektowania ścieżki edukacyjno-zawodowej </a:t>
            </a:r>
            <a:endParaRPr lang="pl-PL" dirty="0" smtClean="0"/>
          </a:p>
          <a:p>
            <a:r>
              <a:rPr lang="pl-PL" dirty="0" smtClean="0"/>
              <a:t>do </a:t>
            </a:r>
            <a:r>
              <a:rPr lang="pl-PL" dirty="0"/>
              <a:t>prowadzenia poradnictwa zawodowego, zajęć z zakresu preorientacji i orientacji edukacyjno-zawodowej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8045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pl-PL" sz="3200" b="1" i="1" dirty="0" smtClean="0"/>
              <a:t>Moduł : Podstawy </a:t>
            </a:r>
            <a:r>
              <a:rPr lang="pl-PL" sz="3200" b="1" i="1" dirty="0" smtClean="0"/>
              <a:t>doradztwa edukacyjno-zawodowego - </a:t>
            </a:r>
            <a:r>
              <a:rPr lang="pl-PL" sz="3200" b="1" i="1" dirty="0" smtClean="0"/>
              <a:t>przykładowe </a:t>
            </a:r>
            <a:r>
              <a:rPr lang="pl-PL" sz="3200" b="1" i="1" dirty="0"/>
              <a:t>przedmioty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51521" y="1700808"/>
            <a:ext cx="8640960" cy="4824536"/>
          </a:xfrm>
        </p:spPr>
        <p:txBody>
          <a:bodyPr>
            <a:normAutofit/>
          </a:bodyPr>
          <a:lstStyle/>
          <a:p>
            <a:r>
              <a:rPr lang="pl-PL" dirty="0"/>
              <a:t>Podstawy doradztwa zawodowego, </a:t>
            </a:r>
          </a:p>
          <a:p>
            <a:r>
              <a:rPr lang="pl-PL" dirty="0" smtClean="0"/>
              <a:t>Podstawy </a:t>
            </a:r>
            <a:r>
              <a:rPr lang="pl-PL" dirty="0"/>
              <a:t>pedagogiki pracy, </a:t>
            </a:r>
          </a:p>
          <a:p>
            <a:r>
              <a:rPr lang="pl-PL" dirty="0" smtClean="0"/>
              <a:t>Podstawowe </a:t>
            </a:r>
            <a:r>
              <a:rPr lang="pl-PL" dirty="0"/>
              <a:t>zagadnienia z </a:t>
            </a:r>
            <a:r>
              <a:rPr lang="pl-PL" dirty="0" err="1"/>
              <a:t>zawodoznawstwa</a:t>
            </a:r>
            <a:r>
              <a:rPr lang="pl-PL" dirty="0"/>
              <a:t>, </a:t>
            </a:r>
          </a:p>
          <a:p>
            <a:r>
              <a:rPr lang="pl-PL" dirty="0" smtClean="0"/>
              <a:t>Podstawy </a:t>
            </a:r>
            <a:r>
              <a:rPr lang="pl-PL" dirty="0"/>
              <a:t>metodyki doradztwa zawodowego, </a:t>
            </a:r>
          </a:p>
          <a:p>
            <a:r>
              <a:rPr lang="pl-PL" dirty="0" smtClean="0"/>
              <a:t>Współczesne </a:t>
            </a:r>
            <a:r>
              <a:rPr lang="pl-PL" dirty="0"/>
              <a:t>tendencje na rynku pracy, </a:t>
            </a:r>
          </a:p>
          <a:p>
            <a:r>
              <a:rPr lang="pl-PL" dirty="0" smtClean="0"/>
              <a:t>Planowanie </a:t>
            </a:r>
            <a:r>
              <a:rPr lang="pl-PL" dirty="0"/>
              <a:t>i rozwój kariery zawodowej, </a:t>
            </a:r>
          </a:p>
          <a:p>
            <a:r>
              <a:rPr lang="pl-PL" dirty="0" smtClean="0"/>
              <a:t>Podstawy </a:t>
            </a:r>
            <a:r>
              <a:rPr lang="pl-PL" dirty="0"/>
              <a:t>diagnozy kompetencji zawodowych, </a:t>
            </a:r>
            <a:endParaRPr lang="pl-PL" dirty="0" smtClean="0"/>
          </a:p>
          <a:p>
            <a:r>
              <a:rPr lang="pl-PL" dirty="0" smtClean="0"/>
              <a:t>Zarządzanie </a:t>
            </a:r>
            <a:r>
              <a:rPr lang="pl-PL" dirty="0"/>
              <a:t>kompetencjami zawodowymi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313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 smtClean="0"/>
              <a:t>Absolwent studiów I stopnia na kierunku Pedagogika otrzymuje przygotowanie do </a:t>
            </a:r>
            <a:r>
              <a:rPr lang="pl-PL" sz="2800" dirty="0"/>
              <a:t>pracy </a:t>
            </a:r>
            <a:r>
              <a:rPr lang="pl-PL" sz="2800" dirty="0" smtClean="0"/>
              <a:t>m.in.: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772816"/>
            <a:ext cx="8856984" cy="4353347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pl-PL" sz="2400" b="1" i="1" dirty="0" smtClean="0"/>
              <a:t>w </a:t>
            </a:r>
            <a:r>
              <a:rPr lang="pl-PL" sz="2400" b="1" i="1" dirty="0"/>
              <a:t>placówkach wsparcia dziennego (świetlice opiekuńczo-wychowawcze, środowiskowe, socjoterapeutyczne, kluby </a:t>
            </a:r>
            <a:r>
              <a:rPr lang="pl-PL" sz="2400" b="1" i="1" dirty="0" smtClean="0"/>
              <a:t>młodzieżowe</a:t>
            </a:r>
            <a:r>
              <a:rPr lang="pl-PL" sz="2400" b="1" i="1" dirty="0"/>
              <a:t>), w placówkach opiekuńczo-wychowawczych (domach dziecka, pogotowiach </a:t>
            </a:r>
            <a:r>
              <a:rPr lang="pl-PL" sz="2400" b="1" i="1" dirty="0" smtClean="0"/>
              <a:t>opiekuńczych), Wioskach Dziecięcych </a:t>
            </a:r>
            <a:r>
              <a:rPr lang="pl-PL" sz="2400" b="1" i="1" dirty="0" smtClean="0"/>
              <a:t>SOS - jako wychowawca</a:t>
            </a:r>
            <a:endParaRPr lang="pl-PL" sz="2400" b="1" i="1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pl-PL" sz="2400" b="1" i="1" dirty="0" smtClean="0"/>
              <a:t>w </a:t>
            </a:r>
            <a:r>
              <a:rPr lang="pl-PL" sz="2400" b="1" i="1" dirty="0" smtClean="0"/>
              <a:t>żłobku, klubie dziecięcym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pl-PL" sz="2400" b="1" i="1" dirty="0"/>
              <a:t>w jednostkach organizacyjnych pomocy </a:t>
            </a:r>
            <a:r>
              <a:rPr lang="pl-PL" sz="2400" b="1" i="1" dirty="0" smtClean="0"/>
              <a:t>społecznej – jako </a:t>
            </a:r>
            <a:r>
              <a:rPr lang="pl-PL" sz="2400" b="1" i="1" dirty="0" smtClean="0"/>
              <a:t>koordynator rodzinnej pieczy zastępczej, asystent rodziny;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pl-PL" sz="2400" b="1" i="1" dirty="0" smtClean="0"/>
              <a:t>w </a:t>
            </a:r>
            <a:r>
              <a:rPr lang="pl-PL" sz="2400" b="1" i="1" dirty="0"/>
              <a:t>organizacjach pozarządowych, </a:t>
            </a:r>
            <a:r>
              <a:rPr lang="pl-PL" sz="2400" b="1" i="1" dirty="0" smtClean="0"/>
              <a:t>fundacjach, stowarzyszeniach </a:t>
            </a:r>
            <a:r>
              <a:rPr lang="pl-PL" sz="2400" b="1" i="1" dirty="0"/>
              <a:t>działających na rzecz dzieci, młodzieży </a:t>
            </a:r>
            <a:r>
              <a:rPr lang="pl-PL" sz="2400" b="1" i="1" dirty="0" smtClean="0"/>
              <a:t>i </a:t>
            </a:r>
            <a:r>
              <a:rPr lang="pl-PL" sz="2400" b="1" i="1" dirty="0" smtClean="0"/>
              <a:t>rodziny.</a:t>
            </a:r>
            <a:endParaRPr lang="pl-PL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669386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476672"/>
            <a:ext cx="8373616" cy="57606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 smtClean="0"/>
              <a:t>Jeśli marzysz o pracy w szkole i w innych placówkach oświatowych</a:t>
            </a:r>
            <a:r>
              <a:rPr lang="pl-PL" dirty="0" smtClean="0"/>
              <a:t>, </a:t>
            </a:r>
            <a:r>
              <a:rPr lang="pl-PL" dirty="0"/>
              <a:t>będziesz </a:t>
            </a:r>
            <a:r>
              <a:rPr lang="pl-PL" dirty="0" smtClean="0"/>
              <a:t>mogła/mógł </a:t>
            </a:r>
            <a:r>
              <a:rPr lang="pl-PL" dirty="0"/>
              <a:t>kontynuować studia na tym kierunku na II stopniu i zdobędziesz pełne kwalifikacje </a:t>
            </a:r>
            <a:r>
              <a:rPr lang="pl-PL" dirty="0" smtClean="0"/>
              <a:t>nauczycielskie wraz z przygotowaniem pedagogicznym.</a:t>
            </a:r>
            <a:r>
              <a:rPr lang="pl-PL" dirty="0"/>
              <a:t> U</a:t>
            </a:r>
            <a:r>
              <a:rPr lang="pl-PL" dirty="0" smtClean="0"/>
              <a:t>prawnia to do </a:t>
            </a:r>
            <a:r>
              <a:rPr lang="pl-PL" dirty="0"/>
              <a:t>pracy m.in. jako: </a:t>
            </a:r>
            <a:r>
              <a:rPr lang="pl-PL" b="1" dirty="0">
                <a:solidFill>
                  <a:srgbClr val="0070C0"/>
                </a:solidFill>
              </a:rPr>
              <a:t/>
            </a:r>
            <a:br>
              <a:rPr lang="pl-PL" b="1" dirty="0">
                <a:solidFill>
                  <a:srgbClr val="0070C0"/>
                </a:solidFill>
              </a:rPr>
            </a:br>
            <a:endParaRPr lang="pl-PL" b="1" dirty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</a:pPr>
            <a:r>
              <a:rPr lang="pl-PL" sz="3600" dirty="0">
                <a:solidFill>
                  <a:srgbClr val="0070C0"/>
                </a:solidFill>
              </a:rPr>
              <a:t>P</a:t>
            </a:r>
            <a:r>
              <a:rPr lang="pl-PL" sz="3600" dirty="0" smtClean="0">
                <a:solidFill>
                  <a:srgbClr val="0070C0"/>
                </a:solidFill>
              </a:rPr>
              <a:t>edagog</a:t>
            </a:r>
            <a:r>
              <a:rPr lang="pl-PL" sz="3600" dirty="0" smtClean="0"/>
              <a:t>, </a:t>
            </a:r>
          </a:p>
          <a:p>
            <a:pPr>
              <a:spcBef>
                <a:spcPts val="1200"/>
              </a:spcBef>
            </a:pPr>
            <a:r>
              <a:rPr lang="pl-PL" sz="3600" dirty="0" smtClean="0"/>
              <a:t>Pedagog szkolny,</a:t>
            </a:r>
            <a:endParaRPr lang="pl-PL" sz="3600" dirty="0"/>
          </a:p>
          <a:p>
            <a:pPr>
              <a:spcBef>
                <a:spcPts val="1200"/>
              </a:spcBef>
            </a:pPr>
            <a:r>
              <a:rPr lang="pl-PL" sz="3600" dirty="0" smtClean="0">
                <a:solidFill>
                  <a:srgbClr val="009900"/>
                </a:solidFill>
              </a:rPr>
              <a:t>Nauczyciel wychowawca </a:t>
            </a:r>
            <a:r>
              <a:rPr lang="pl-PL" sz="3600" dirty="0">
                <a:solidFill>
                  <a:srgbClr val="009900"/>
                </a:solidFill>
              </a:rPr>
              <a:t>w świetlicach szkolnych, </a:t>
            </a:r>
          </a:p>
          <a:p>
            <a:pPr>
              <a:spcBef>
                <a:spcPts val="1200"/>
              </a:spcBef>
            </a:pPr>
            <a:r>
              <a:rPr lang="pl-PL" sz="3600" dirty="0" smtClean="0">
                <a:solidFill>
                  <a:srgbClr val="7030A0"/>
                </a:solidFill>
              </a:rPr>
              <a:t>Nauczyciel </a:t>
            </a:r>
            <a:r>
              <a:rPr lang="pl-PL" sz="3600" dirty="0" smtClean="0">
                <a:solidFill>
                  <a:srgbClr val="7030A0"/>
                </a:solidFill>
              </a:rPr>
              <a:t>wychowawca </a:t>
            </a:r>
            <a:r>
              <a:rPr lang="pl-PL" sz="3600" dirty="0">
                <a:solidFill>
                  <a:srgbClr val="7030A0"/>
                </a:solidFill>
              </a:rPr>
              <a:t>w bursach szkolnych i internatach, </a:t>
            </a:r>
          </a:p>
          <a:p>
            <a:pPr>
              <a:spcBef>
                <a:spcPts val="1200"/>
              </a:spcBef>
            </a:pPr>
            <a:r>
              <a:rPr lang="pl-PL" sz="3600" dirty="0">
                <a:solidFill>
                  <a:srgbClr val="B84542"/>
                </a:solidFill>
              </a:rPr>
              <a:t>P</a:t>
            </a:r>
            <a:r>
              <a:rPr lang="pl-PL" sz="3600" dirty="0" smtClean="0">
                <a:solidFill>
                  <a:srgbClr val="B84542"/>
                </a:solidFill>
              </a:rPr>
              <a:t>edagog </a:t>
            </a:r>
            <a:r>
              <a:rPr lang="pl-PL" sz="3600" dirty="0">
                <a:solidFill>
                  <a:srgbClr val="B84542"/>
                </a:solidFill>
              </a:rPr>
              <a:t>w poradni psychologiczno-pedagogicznej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372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pl-PL" sz="3100" b="1" i="1" dirty="0"/>
              <a:t>Specjalności na kierunku Pedagogika,</a:t>
            </a:r>
            <a:br>
              <a:rPr lang="pl-PL" sz="3100" b="1" i="1" dirty="0"/>
            </a:br>
            <a:r>
              <a:rPr lang="pl-PL" sz="3100" b="1" i="1" dirty="0"/>
              <a:t> na studiach pierwszego stopnia - </a:t>
            </a:r>
            <a:r>
              <a:rPr lang="pl-PL" b="1" i="1" dirty="0"/>
              <a:t/>
            </a:r>
            <a:br>
              <a:rPr lang="pl-PL" b="1" i="1" dirty="0"/>
            </a:br>
            <a:r>
              <a:rPr lang="pl-PL" sz="2800" b="1" i="1" dirty="0"/>
              <a:t>licencjackich</a:t>
            </a:r>
            <a:endParaRPr lang="pl-PL" sz="2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7524" y="1631622"/>
            <a:ext cx="8496944" cy="4525963"/>
          </a:xfrm>
          <a:effectLst/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b="1" i="1" dirty="0"/>
              <a:t> </a:t>
            </a:r>
            <a:endParaRPr lang="pl-PL" dirty="0"/>
          </a:p>
          <a:p>
            <a:pPr>
              <a:spcBef>
                <a:spcPts val="1800"/>
              </a:spcBef>
            </a:pPr>
            <a:r>
              <a:rPr lang="pl-PL" b="1" dirty="0">
                <a:solidFill>
                  <a:srgbClr val="B84542"/>
                </a:solidFill>
              </a:rPr>
              <a:t>Pedagogika opiekuńczo-wychowawcza z terapią pedagogiczną </a:t>
            </a:r>
            <a:r>
              <a:rPr lang="pl-PL" dirty="0">
                <a:solidFill>
                  <a:srgbClr val="B84542"/>
                </a:solidFill>
              </a:rPr>
              <a:t>(specjalność nauczycielska) </a:t>
            </a:r>
            <a:br>
              <a:rPr lang="pl-PL" dirty="0">
                <a:solidFill>
                  <a:srgbClr val="B84542"/>
                </a:solidFill>
              </a:rPr>
            </a:br>
            <a:endParaRPr lang="pl-PL" dirty="0" smtClean="0">
              <a:solidFill>
                <a:srgbClr val="B84542"/>
              </a:solidFill>
            </a:endParaRPr>
          </a:p>
          <a:p>
            <a:pPr>
              <a:spcBef>
                <a:spcPts val="1800"/>
              </a:spcBef>
            </a:pPr>
            <a:r>
              <a:rPr lang="pl-PL" b="1" dirty="0" smtClean="0">
                <a:solidFill>
                  <a:srgbClr val="009900"/>
                </a:solidFill>
              </a:rPr>
              <a:t>Pedagogika </a:t>
            </a:r>
            <a:r>
              <a:rPr lang="pl-PL" b="1" dirty="0">
                <a:solidFill>
                  <a:srgbClr val="009900"/>
                </a:solidFill>
              </a:rPr>
              <a:t>opiekuńczo-wychowawcza z interwencją kryzysową wobec dzieci i młodzieży </a:t>
            </a:r>
            <a:br>
              <a:rPr lang="pl-PL" b="1" dirty="0">
                <a:solidFill>
                  <a:srgbClr val="009900"/>
                </a:solidFill>
              </a:rPr>
            </a:br>
            <a:r>
              <a:rPr lang="pl-PL" dirty="0">
                <a:solidFill>
                  <a:srgbClr val="009900"/>
                </a:solidFill>
              </a:rPr>
              <a:t>(specjalność nauczycielska)</a:t>
            </a:r>
          </a:p>
          <a:p>
            <a:pPr>
              <a:spcBef>
                <a:spcPts val="1800"/>
              </a:spcBef>
            </a:pP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</a:rPr>
              <a:t>Pedagogika 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opiekuńczo-wychowawcza z doradztwem edukacyjno-zawodowym 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(specjalność nauczycielska) </a:t>
            </a:r>
          </a:p>
          <a:p>
            <a:pPr marL="271463" indent="446088" algn="ctr">
              <a:buNone/>
            </a:pPr>
            <a:r>
              <a:rPr lang="pl-PL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l-PL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Specjalności zostaną uruchomione przy </a:t>
            </a:r>
            <a:br>
              <a:rPr lang="pl-PL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zadeklarowaniu się minimum 20 osób chętnych.</a:t>
            </a:r>
            <a:endParaRPr lang="pl-PL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pl-PL" dirty="0"/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611560" y="2060848"/>
            <a:ext cx="7848872" cy="86409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  <a:alpha val="8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606243" y="4365104"/>
            <a:ext cx="7848872" cy="101799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75000"/>
                <a:alpha val="8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606243" y="3212977"/>
            <a:ext cx="7848872" cy="103911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75000"/>
                <a:alpha val="8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088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i="1" dirty="0" smtClean="0"/>
              <a:t>Program kształcenia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Program kształcenia na studiach </a:t>
            </a:r>
            <a:r>
              <a:rPr lang="pl-PL" dirty="0" smtClean="0"/>
              <a:t>I stopnia na kierunku Pedagogika ma </a:t>
            </a:r>
            <a:r>
              <a:rPr lang="pl-PL" dirty="0"/>
              <a:t>strukturę blokową, na którą składają </a:t>
            </a:r>
            <a:r>
              <a:rPr lang="pl-PL" dirty="0" smtClean="0"/>
              <a:t>się:</a:t>
            </a:r>
          </a:p>
          <a:p>
            <a:r>
              <a:rPr lang="pl-PL" dirty="0" smtClean="0"/>
              <a:t>blok przedmiotów obowiązkowych,</a:t>
            </a:r>
          </a:p>
          <a:p>
            <a:r>
              <a:rPr lang="pl-PL" dirty="0" smtClean="0"/>
              <a:t>blok przedmiotów </a:t>
            </a:r>
            <a:r>
              <a:rPr lang="pl-PL" dirty="0" smtClean="0"/>
              <a:t>do wyboru, tzw. fakultatywnych </a:t>
            </a:r>
            <a:r>
              <a:rPr lang="pl-PL" dirty="0" smtClean="0"/>
              <a:t>oraz </a:t>
            </a:r>
          </a:p>
          <a:p>
            <a:r>
              <a:rPr lang="pl-PL" dirty="0" smtClean="0"/>
              <a:t>blok </a:t>
            </a:r>
            <a:r>
              <a:rPr lang="pl-PL" dirty="0"/>
              <a:t>przedmiotów </a:t>
            </a:r>
            <a:r>
              <a:rPr lang="pl-PL" dirty="0" smtClean="0"/>
              <a:t>specjalnościowych. </a:t>
            </a:r>
          </a:p>
        </p:txBody>
      </p:sp>
    </p:spTree>
    <p:extLst>
      <p:ext uri="{BB962C8B-B14F-4D97-AF65-F5344CB8AC3E}">
        <p14:creationId xmlns:p14="http://schemas.microsoft.com/office/powerpoint/2010/main" val="428673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/>
              <a:t>Program kształcenia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Wśród przedmiotów specjalnościowych jest grupa przedmiotów wspólnych dla wszystkich specjalności (</a:t>
            </a:r>
            <a:r>
              <a:rPr lang="pl-PL" u="sng" dirty="0"/>
              <a:t>moduł opiekuńczo-wychowawczy</a:t>
            </a:r>
            <a:r>
              <a:rPr lang="pl-PL" dirty="0"/>
              <a:t>) oraz grupa przedmiotów specyficznych dla każdej z nich (</a:t>
            </a:r>
            <a:r>
              <a:rPr lang="pl-PL" dirty="0">
                <a:solidFill>
                  <a:srgbClr val="B84542"/>
                </a:solidFill>
              </a:rPr>
              <a:t>podstawy terapii pedagogicznej</a:t>
            </a:r>
            <a:r>
              <a:rPr lang="pl-PL" dirty="0"/>
              <a:t>, </a:t>
            </a:r>
            <a:r>
              <a:rPr lang="pl-PL" dirty="0">
                <a:solidFill>
                  <a:srgbClr val="009900"/>
                </a:solidFill>
              </a:rPr>
              <a:t>podstawy interwencji kryzysowej</a:t>
            </a:r>
            <a:r>
              <a:rPr lang="pl-PL" dirty="0"/>
              <a:t> </a:t>
            </a:r>
            <a:r>
              <a:rPr lang="pl-PL" dirty="0" smtClean="0"/>
              <a:t>i </a:t>
            </a: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podstawy </a:t>
            </a: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doradztwa </a:t>
            </a: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edukacyjno-zawodowego</a:t>
            </a:r>
            <a:r>
              <a:rPr lang="pl-PL" dirty="0" smtClean="0"/>
              <a:t>)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2469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i="1" dirty="0" smtClean="0"/>
              <a:t>Moduł opiekuńczo-wychowawczy – przykładowe przedmioty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Wprowadzenie do pedagogiki opiekuńczej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Wprowadzenie do pedagogiki </a:t>
            </a:r>
            <a:r>
              <a:rPr lang="pl-PL" dirty="0" smtClean="0"/>
              <a:t>rodziny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Podstawy diagnozy </a:t>
            </a:r>
            <a:r>
              <a:rPr lang="pl-PL" dirty="0" smtClean="0"/>
              <a:t>pedagogicznej</a:t>
            </a:r>
            <a:endParaRPr lang="pl-P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Metodyka </a:t>
            </a:r>
            <a:r>
              <a:rPr lang="pl-PL" dirty="0" smtClean="0"/>
              <a:t>zajęć pozalekcyjnych</a:t>
            </a: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Metodyka pracy opiekuńczo-wychowawczej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Podstawy pracy pedagoga szkolnego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Wspomaganie </a:t>
            </a:r>
            <a:r>
              <a:rPr lang="pl-PL" dirty="0" smtClean="0"/>
              <a:t>procesów poznawczych dzieci i młodzieży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Podstawy mediacji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Interwencja kryzysowa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Pierwsza pomoc przedmedyczna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552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/>
            </a:r>
            <a:br>
              <a:rPr lang="pl-PL" b="1" dirty="0"/>
            </a:br>
            <a:r>
              <a:rPr lang="pl-PL" sz="4000" b="1" dirty="0" smtClean="0"/>
              <a:t>Specjalność: pedagogika opiekuńczo-wychowawcza</a:t>
            </a:r>
            <a:r>
              <a:rPr lang="pl-PL" sz="4000" b="1" u="sng" dirty="0" smtClean="0"/>
              <a:t> z terapią pedagogiczną</a:t>
            </a:r>
            <a:r>
              <a:rPr lang="pl-PL" b="1" u="sng" dirty="0"/>
              <a:t/>
            </a:r>
            <a:br>
              <a:rPr lang="pl-PL" b="1" u="sng" dirty="0"/>
            </a:br>
            <a:endParaRPr lang="pl-PL" b="1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417638"/>
            <a:ext cx="8928992" cy="4603650"/>
          </a:xfrm>
        </p:spPr>
        <p:txBody>
          <a:bodyPr numCol="1">
            <a:no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pl-PL" sz="2400" dirty="0">
                <a:solidFill>
                  <a:srgbClr val="C00000"/>
                </a:solidFill>
              </a:rPr>
              <a:t>Studenci zdobywają </a:t>
            </a:r>
            <a:r>
              <a:rPr lang="pl-PL" sz="2400" dirty="0" smtClean="0">
                <a:solidFill>
                  <a:srgbClr val="C00000"/>
                </a:solidFill>
              </a:rPr>
              <a:t>przygotowanie -&gt; </a:t>
            </a:r>
            <a:r>
              <a:rPr lang="pl-PL" sz="2400" b="1" dirty="0" smtClean="0">
                <a:solidFill>
                  <a:srgbClr val="C00000"/>
                </a:solidFill>
              </a:rPr>
              <a:t>wiedzę</a:t>
            </a:r>
            <a:r>
              <a:rPr lang="pl-PL" sz="2400" b="1" dirty="0">
                <a:solidFill>
                  <a:srgbClr val="C00000"/>
                </a:solidFill>
              </a:rPr>
              <a:t>, umiejętności i kompetencje społeczne </a:t>
            </a:r>
            <a:r>
              <a:rPr lang="pl-PL" sz="2400" dirty="0">
                <a:solidFill>
                  <a:srgbClr val="C00000"/>
                </a:solidFill>
              </a:rPr>
              <a:t>do </a:t>
            </a:r>
            <a:r>
              <a:rPr lang="pl-PL" sz="2400" dirty="0" smtClean="0">
                <a:solidFill>
                  <a:srgbClr val="C00000"/>
                </a:solidFill>
              </a:rPr>
              <a:t>:</a:t>
            </a:r>
            <a:endParaRPr lang="pl-PL" sz="2400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</a:pPr>
            <a:r>
              <a:rPr lang="pl-PL" sz="2400" b="1" dirty="0">
                <a:solidFill>
                  <a:srgbClr val="C00000"/>
                </a:solidFill>
              </a:rPr>
              <a:t>p</a:t>
            </a:r>
            <a:r>
              <a:rPr lang="pl-PL" sz="2400" b="1" dirty="0" smtClean="0">
                <a:solidFill>
                  <a:srgbClr val="C00000"/>
                </a:solidFill>
              </a:rPr>
              <a:t>racy opiekuńczo-wychowawczej</a:t>
            </a:r>
            <a:r>
              <a:rPr lang="pl-PL" sz="2400" dirty="0" smtClean="0">
                <a:solidFill>
                  <a:srgbClr val="C00000"/>
                </a:solidFill>
              </a:rPr>
              <a:t> </a:t>
            </a:r>
            <a:r>
              <a:rPr lang="pl-PL" sz="2400" dirty="0" smtClean="0"/>
              <a:t>z </a:t>
            </a:r>
            <a:r>
              <a:rPr lang="pl-PL" sz="2400" dirty="0"/>
              <a:t>uczniem/wychowankiem, grupą wychowawczą </a:t>
            </a:r>
            <a:endParaRPr lang="pl-PL" sz="2400" dirty="0" smtClean="0"/>
          </a:p>
          <a:p>
            <a:pPr>
              <a:spcBef>
                <a:spcPts val="1200"/>
              </a:spcBef>
            </a:pPr>
            <a:r>
              <a:rPr lang="pl-PL" sz="2400" b="1" dirty="0" smtClean="0">
                <a:solidFill>
                  <a:srgbClr val="FF0000"/>
                </a:solidFill>
              </a:rPr>
              <a:t>podejmowania </a:t>
            </a:r>
            <a:r>
              <a:rPr lang="pl-PL" sz="2400" b="1" dirty="0">
                <a:solidFill>
                  <a:srgbClr val="FF0000"/>
                </a:solidFill>
              </a:rPr>
              <a:t>współpracy</a:t>
            </a:r>
            <a:r>
              <a:rPr lang="pl-PL" sz="2400" dirty="0"/>
              <a:t> z rodzicami, opiekunami i nauczycielami na rzecz wspomagania rozwoju ucznia/wychowanka</a:t>
            </a:r>
            <a:r>
              <a:rPr lang="pl-PL" sz="2400" dirty="0" smtClean="0"/>
              <a:t>.</a:t>
            </a:r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2420021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/>
            </a:r>
            <a:br>
              <a:rPr lang="pl-PL" b="1" dirty="0"/>
            </a:br>
            <a:r>
              <a:rPr lang="pl-PL" sz="4000" b="1" dirty="0" smtClean="0"/>
              <a:t>Specjalność: pedagogika opiekuńczo-wychowawcza</a:t>
            </a:r>
            <a:r>
              <a:rPr lang="pl-PL" sz="4000" b="1" u="sng" dirty="0" smtClean="0"/>
              <a:t> z terapią pedagogiczną</a:t>
            </a:r>
            <a:r>
              <a:rPr lang="pl-PL" b="1" u="sng" dirty="0"/>
              <a:t/>
            </a:r>
            <a:br>
              <a:rPr lang="pl-PL" b="1" u="sng" dirty="0"/>
            </a:br>
            <a:endParaRPr lang="pl-PL" b="1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417638"/>
            <a:ext cx="8928992" cy="4603650"/>
          </a:xfrm>
        </p:spPr>
        <p:txBody>
          <a:bodyPr numCol="1">
            <a:no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pl-PL" sz="2400" dirty="0">
                <a:solidFill>
                  <a:srgbClr val="C00000"/>
                </a:solidFill>
              </a:rPr>
              <a:t>Studenci zdobywają </a:t>
            </a:r>
            <a:r>
              <a:rPr lang="pl-PL" sz="2400" dirty="0" smtClean="0">
                <a:solidFill>
                  <a:srgbClr val="C00000"/>
                </a:solidFill>
              </a:rPr>
              <a:t>przygotowanie -&gt; </a:t>
            </a:r>
            <a:r>
              <a:rPr lang="pl-PL" sz="2400" b="1" dirty="0" smtClean="0">
                <a:solidFill>
                  <a:srgbClr val="C00000"/>
                </a:solidFill>
              </a:rPr>
              <a:t>wiedzę</a:t>
            </a:r>
            <a:r>
              <a:rPr lang="pl-PL" sz="2400" b="1" dirty="0">
                <a:solidFill>
                  <a:srgbClr val="C00000"/>
                </a:solidFill>
              </a:rPr>
              <a:t>, umiejętności i kompetencje społeczne </a:t>
            </a:r>
            <a:r>
              <a:rPr lang="pl-PL" sz="2400" dirty="0">
                <a:solidFill>
                  <a:srgbClr val="C00000"/>
                </a:solidFill>
              </a:rPr>
              <a:t>do </a:t>
            </a:r>
            <a:r>
              <a:rPr lang="pl-PL" sz="2400" dirty="0" smtClean="0">
                <a:solidFill>
                  <a:srgbClr val="C00000"/>
                </a:solidFill>
              </a:rPr>
              <a:t>:</a:t>
            </a:r>
            <a:endParaRPr lang="pl-PL" sz="2400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</a:pPr>
            <a:r>
              <a:rPr lang="pl-PL" sz="2400" b="1" dirty="0">
                <a:solidFill>
                  <a:srgbClr val="C00000"/>
                </a:solidFill>
              </a:rPr>
              <a:t>działań profilaktycznych i terapeutycznych </a:t>
            </a:r>
            <a:r>
              <a:rPr lang="pl-PL" sz="2400" dirty="0"/>
              <a:t>w zakresie:</a:t>
            </a:r>
          </a:p>
          <a:p>
            <a:pPr>
              <a:buFont typeface="Wingdings" pitchFamily="2" charset="2"/>
              <a:buChar char="Ø"/>
            </a:pPr>
            <a:r>
              <a:rPr lang="pl-PL" sz="2400" b="1" dirty="0"/>
              <a:t>przeprowadzania i opracowywania diagnozy odchyleń rozwojowych, specyficznych trudności w uczeniu się i projektowania terapii uczniów z tymi trudnościami, a także z zaburzeniami zachowania i emocji</a:t>
            </a:r>
            <a:endParaRPr lang="pl-PL" sz="2400" dirty="0"/>
          </a:p>
          <a:p>
            <a:pPr>
              <a:buFont typeface="Wingdings" pitchFamily="2" charset="2"/>
              <a:buChar char="Ø"/>
            </a:pPr>
            <a:r>
              <a:rPr lang="pl-PL" sz="2400" b="1" dirty="0"/>
              <a:t>prowadzenia zajęć korekcyjno-kompensacyjnych oraz innych form zajęć w ramach pomocy psychologiczno-pedagogicznej</a:t>
            </a:r>
          </a:p>
          <a:p>
            <a:pPr>
              <a:buFont typeface="Wingdings" pitchFamily="2" charset="2"/>
              <a:buChar char="Ø"/>
            </a:pPr>
            <a:r>
              <a:rPr lang="pl-PL" sz="2400" b="1" dirty="0"/>
              <a:t>prowadzenia zajęć wspierających rozwój ucznia/wychowanka</a:t>
            </a:r>
          </a:p>
        </p:txBody>
      </p:sp>
    </p:spTree>
    <p:extLst>
      <p:ext uri="{BB962C8B-B14F-4D97-AF65-F5344CB8AC3E}">
        <p14:creationId xmlns:p14="http://schemas.microsoft.com/office/powerpoint/2010/main" val="1138279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pl-PL" sz="3200" b="1" i="1" dirty="0" smtClean="0"/>
              <a:t>Moduł : Podstawy terapii pedagogicznej - przykładowe </a:t>
            </a:r>
            <a:r>
              <a:rPr lang="pl-PL" sz="3200" b="1" i="1" dirty="0"/>
              <a:t>przedmioty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51521" y="1700808"/>
            <a:ext cx="8640960" cy="4824536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Teoretyczne </a:t>
            </a:r>
            <a:r>
              <a:rPr lang="pl-PL" dirty="0"/>
              <a:t>podstawy </a:t>
            </a:r>
            <a:r>
              <a:rPr lang="pl-PL" dirty="0" smtClean="0"/>
              <a:t>terapii pedagogicznej</a:t>
            </a:r>
          </a:p>
          <a:p>
            <a:r>
              <a:rPr lang="pl-PL" dirty="0" smtClean="0"/>
              <a:t>Diagnoza trudności w uczeniu się</a:t>
            </a:r>
          </a:p>
          <a:p>
            <a:r>
              <a:rPr lang="pl-PL" dirty="0"/>
              <a:t>Metodyka zajęć </a:t>
            </a:r>
            <a:r>
              <a:rPr lang="pl-PL" dirty="0" smtClean="0"/>
              <a:t>korekcyjno-kompensacyjnych i wyrównawczych </a:t>
            </a:r>
            <a:r>
              <a:rPr lang="pl-PL" dirty="0"/>
              <a:t>dla dzieci </a:t>
            </a:r>
            <a:r>
              <a:rPr lang="pl-PL" dirty="0" smtClean="0"/>
              <a:t>ze specyficznymi </a:t>
            </a:r>
            <a:r>
              <a:rPr lang="pl-PL" dirty="0"/>
              <a:t>trudnościami </a:t>
            </a:r>
            <a:r>
              <a:rPr lang="pl-PL" dirty="0" smtClean="0"/>
              <a:t>w nauce </a:t>
            </a:r>
            <a:r>
              <a:rPr lang="pl-PL" dirty="0"/>
              <a:t>czytania i </a:t>
            </a:r>
            <a:r>
              <a:rPr lang="pl-PL" dirty="0" smtClean="0"/>
              <a:t>pisania</a:t>
            </a:r>
          </a:p>
          <a:p>
            <a:r>
              <a:rPr lang="pl-PL" dirty="0"/>
              <a:t>Metodyka zajęć </a:t>
            </a:r>
            <a:r>
              <a:rPr lang="pl-PL" dirty="0" smtClean="0"/>
              <a:t>korekcyjno-kompensacyjnych i wyrównawczych </a:t>
            </a:r>
            <a:r>
              <a:rPr lang="pl-PL" dirty="0"/>
              <a:t>dla dzieci </a:t>
            </a:r>
            <a:r>
              <a:rPr lang="pl-PL" dirty="0" smtClean="0"/>
              <a:t>ze specyficznymi </a:t>
            </a:r>
            <a:r>
              <a:rPr lang="pl-PL" dirty="0"/>
              <a:t>trudnościami </a:t>
            </a:r>
            <a:r>
              <a:rPr lang="pl-PL" dirty="0" smtClean="0"/>
              <a:t>w nauce matematyki</a:t>
            </a:r>
          </a:p>
          <a:p>
            <a:r>
              <a:rPr lang="pl-PL" dirty="0"/>
              <a:t>Metodyka zajęć </a:t>
            </a:r>
            <a:r>
              <a:rPr lang="pl-PL" dirty="0" smtClean="0"/>
              <a:t>korekcyjno-kompensacyjnych i wyrównawczych </a:t>
            </a:r>
            <a:r>
              <a:rPr lang="pl-PL" dirty="0"/>
              <a:t>dla dzieci </a:t>
            </a:r>
            <a:r>
              <a:rPr lang="pl-PL" dirty="0" smtClean="0"/>
              <a:t>z zaburzeniami </a:t>
            </a:r>
            <a:r>
              <a:rPr lang="pl-PL" dirty="0"/>
              <a:t>rozwoju </a:t>
            </a:r>
            <a:r>
              <a:rPr lang="pl-PL" dirty="0" smtClean="0"/>
              <a:t>ruchowego</a:t>
            </a:r>
          </a:p>
          <a:p>
            <a:r>
              <a:rPr lang="pl-PL" dirty="0"/>
              <a:t>Metodyka zajęć </a:t>
            </a:r>
            <a:r>
              <a:rPr lang="pl-PL" dirty="0" smtClean="0"/>
              <a:t>terapeutycznych dla </a:t>
            </a:r>
            <a:r>
              <a:rPr lang="pl-PL" dirty="0"/>
              <a:t>uczniów z problemami </a:t>
            </a:r>
            <a:r>
              <a:rPr lang="pl-PL" dirty="0" smtClean="0"/>
              <a:t>w rozwoju </a:t>
            </a:r>
            <a:r>
              <a:rPr lang="pl-PL" dirty="0"/>
              <a:t>emocjonalnym </a:t>
            </a:r>
            <a:r>
              <a:rPr lang="pl-PL" dirty="0" smtClean="0"/>
              <a:t>i społecznym</a:t>
            </a:r>
          </a:p>
          <a:p>
            <a:r>
              <a:rPr lang="pl-PL" dirty="0" smtClean="0"/>
              <a:t>Elementy logopedii</a:t>
            </a:r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0636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Specjalność: </a:t>
            </a:r>
            <a:r>
              <a:rPr lang="pl-PL" b="1" u="sng" dirty="0" smtClean="0"/>
              <a:t>pedagogika opiekuńczo-wychowawcza z terapią pedagogiczną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dirty="0"/>
              <a:t>Ważnym aspektem kształcenia jest </a:t>
            </a:r>
            <a:r>
              <a:rPr lang="pl-PL" b="1" dirty="0"/>
              <a:t>wspieranie rozwoju osobistego i zawodowego </a:t>
            </a:r>
            <a:r>
              <a:rPr lang="pl-PL" b="1" dirty="0" smtClean="0"/>
              <a:t>studentów </a:t>
            </a:r>
            <a:r>
              <a:rPr lang="pl-PL" dirty="0"/>
              <a:t>w ramach zajęć </a:t>
            </a:r>
            <a:r>
              <a:rPr lang="pl-PL" u="sng" dirty="0"/>
              <a:t>warsztatowych i </a:t>
            </a:r>
            <a:r>
              <a:rPr lang="pl-PL" u="sng" dirty="0" smtClean="0"/>
              <a:t>treningowych </a:t>
            </a:r>
            <a:r>
              <a:rPr lang="pl-PL" dirty="0" smtClean="0"/>
              <a:t>np. </a:t>
            </a:r>
            <a:r>
              <a:rPr lang="pl-PL" dirty="0" smtClean="0"/>
              <a:t>Kompetencje </a:t>
            </a:r>
            <a:r>
              <a:rPr lang="pl-PL" dirty="0"/>
              <a:t>autokreacyjne </a:t>
            </a:r>
            <a:r>
              <a:rPr lang="pl-PL" dirty="0" smtClean="0"/>
              <a:t>pedagoga, Kompetencje </a:t>
            </a:r>
            <a:r>
              <a:rPr lang="pl-PL" dirty="0"/>
              <a:t>wychowawcze </a:t>
            </a:r>
            <a:r>
              <a:rPr lang="pl-PL" dirty="0" smtClean="0"/>
              <a:t>pedagoga, Wprowadzenie do arteterapii</a:t>
            </a:r>
            <a:endParaRPr lang="pl-PL" dirty="0" smtClean="0"/>
          </a:p>
          <a:p>
            <a:r>
              <a:rPr lang="pl-PL" dirty="0"/>
              <a:t>Wiedzę i umiejętności student może doskonalić również </a:t>
            </a:r>
            <a:r>
              <a:rPr lang="pl-PL" b="1" dirty="0"/>
              <a:t>podczas praktyk zawodowych realizowanych w placówkach </a:t>
            </a:r>
            <a:r>
              <a:rPr lang="pl-PL" b="1" dirty="0" smtClean="0"/>
              <a:t>opiekuńczo-wychowawczych, </a:t>
            </a:r>
            <a:r>
              <a:rPr lang="pl-PL" b="1" dirty="0"/>
              <a:t>w szkole </a:t>
            </a:r>
            <a:r>
              <a:rPr lang="pl-PL" b="1" dirty="0" smtClean="0"/>
              <a:t>podstawowej (świetlica, pedagog) </a:t>
            </a:r>
            <a:r>
              <a:rPr lang="pl-PL" b="1" dirty="0"/>
              <a:t>czy </a:t>
            </a:r>
            <a:r>
              <a:rPr lang="pl-PL" b="1" dirty="0" smtClean="0"/>
              <a:t>poradni psychologiczno-pedagogicznej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370143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585</Words>
  <Application>Microsoft Office PowerPoint</Application>
  <PresentationFormat>Pokaz na ekranie (4:3)</PresentationFormat>
  <Paragraphs>91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Motyw pakietu Office</vt:lpstr>
      <vt:lpstr>Kierunek:  Pedagogika</vt:lpstr>
      <vt:lpstr>Specjalności na kierunku Pedagogika,  na studiach pierwszego stopnia -  licencjackich</vt:lpstr>
      <vt:lpstr>Program kształcenia</vt:lpstr>
      <vt:lpstr>Program kształcenia</vt:lpstr>
      <vt:lpstr>Moduł opiekuńczo-wychowawczy – przykładowe przedmioty</vt:lpstr>
      <vt:lpstr> Specjalność: pedagogika opiekuńczo-wychowawcza z terapią pedagogiczną </vt:lpstr>
      <vt:lpstr> Specjalność: pedagogika opiekuńczo-wychowawcza z terapią pedagogiczną </vt:lpstr>
      <vt:lpstr>Moduł : Podstawy terapii pedagogicznej - przykładowe przedmioty</vt:lpstr>
      <vt:lpstr>Specjalność: pedagogika opiekuńczo-wychowawcza z terapią pedagogiczną</vt:lpstr>
      <vt:lpstr>Pedagogika opiekuńczo-wychowawcza z interwencją kryzysową wobec dzieci i młodzieży (specjalność nauczycielska)</vt:lpstr>
      <vt:lpstr>Moduł : Podstawy interwencji kryzysowej- przykładowe przedmioty</vt:lpstr>
      <vt:lpstr>Pedagogika opiekuńczo-wychowawcza z doradztwem edukacyjno-zawodowym (specjalność nauczycielska)</vt:lpstr>
      <vt:lpstr>Moduł : Podstawy doradztwa edukacyjno-zawodowego - przykładowe przedmioty</vt:lpstr>
      <vt:lpstr>Absolwent studiów I stopnia na kierunku Pedagogika otrzymuje przygotowanie do pracy m.in.: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</dc:creator>
  <cp:lastModifiedBy>Wykładowca</cp:lastModifiedBy>
  <cp:revision>71</cp:revision>
  <dcterms:created xsi:type="dcterms:W3CDTF">2021-12-06T11:02:35Z</dcterms:created>
  <dcterms:modified xsi:type="dcterms:W3CDTF">2025-12-11T22:40:35Z</dcterms:modified>
</cp:coreProperties>
</file>