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1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57" r:id="rId9"/>
    <p:sldId id="258" r:id="rId10"/>
    <p:sldId id="286" r:id="rId11"/>
    <p:sldId id="278" r:id="rId12"/>
    <p:sldId id="279" r:id="rId13"/>
    <p:sldId id="280" r:id="rId14"/>
    <p:sldId id="282" r:id="rId15"/>
    <p:sldId id="285" r:id="rId16"/>
    <p:sldId id="284" r:id="rId17"/>
    <p:sldId id="260" r:id="rId18"/>
    <p:sldId id="261" r:id="rId19"/>
    <p:sldId id="262" r:id="rId20"/>
    <p:sldId id="264" r:id="rId21"/>
    <p:sldId id="265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F80ED-CD15-4C1E-9F6F-B249F6B4ED8E}" type="datetimeFigureOut">
              <a:rPr lang="pl-PL" smtClean="0"/>
              <a:t>12.11.2025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ABCBB-CBB8-4CF6-B795-32C08B2301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944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5CEF-6D0D-48FA-B70B-2A525C49BFBF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23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DC30-C2D0-4872-BF6B-8F397B676553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59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833F6-7880-4543-A1C0-FE02A7C3D44B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0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15E62-915B-4612-A27D-550EC122903A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04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883A7-54ED-4283-A3EA-755B6D8E0D31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16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1C33-75F9-4B3B-AD4E-9185B07907C2}" type="datetime1">
              <a:rPr lang="pl-PL" smtClean="0"/>
              <a:t>12.11.2025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80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F1C6-3A6A-442F-B6B7-9F61D670E496}" type="datetime1">
              <a:rPr lang="pl-PL" smtClean="0"/>
              <a:t>12.11.2025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16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85F3-BE22-4221-8758-3D7137B04160}" type="datetime1">
              <a:rPr lang="pl-PL" smtClean="0"/>
              <a:t>12.11.2025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CF88F-C90C-4CAB-B0E8-D8F62D905729}" type="datetime1">
              <a:rPr lang="pl-PL" smtClean="0"/>
              <a:t>12.11.2025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16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CC77-E6F9-4C39-8E00-B76BAC2D05B3}" type="datetime1">
              <a:rPr lang="pl-PL" smtClean="0"/>
              <a:t>12.11.2025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61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7A9F4B2-0438-4200-A53B-736847CEDA7B}" type="datetime1">
              <a:rPr lang="pl-PL" smtClean="0"/>
              <a:t>12.11.2025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31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55A2A-5246-49B9-90EA-58372C3546A5}" type="datetime1">
              <a:rPr lang="pl-PL" smtClean="0"/>
              <a:t>12.11.2025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1248569-B4B0-4367-A326-01AB511571D7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73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31">
            <a:extLst>
              <a:ext uri="{FF2B5EF4-FFF2-40B4-BE49-F238E27FC236}">
                <a16:creationId xmlns:a16="http://schemas.microsoft.com/office/drawing/2014/main" id="{2FDF9410-E530-4E71-A2C0-4C24B4896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126D293-B2AE-46E1-BEC2-C592ABED1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966" y="1427304"/>
            <a:ext cx="8686800" cy="3241515"/>
          </a:xfrm>
        </p:spPr>
        <p:txBody>
          <a:bodyPr anchor="ctr">
            <a:normAutofit/>
          </a:bodyPr>
          <a:lstStyle/>
          <a:p>
            <a:r>
              <a:rPr lang="pl-PL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 </a:t>
            </a:r>
            <a:br>
              <a:rPr lang="pl-PL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jako przykład modelu pracy opartej na usługach</a:t>
            </a:r>
            <a:br>
              <a:rPr lang="pl-PL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BC2C9FE-C2F0-4B43-A4E9-B283E80BB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966" y="5132139"/>
            <a:ext cx="8686800" cy="631270"/>
          </a:xfrm>
        </p:spPr>
        <p:txBody>
          <a:bodyPr>
            <a:normAutofit/>
          </a:bodyPr>
          <a:lstStyle/>
          <a:p>
            <a:r>
              <a:rPr lang="pl-PL"/>
              <a:t>Prof. dr hab. Anna Kanios</a:t>
            </a:r>
          </a:p>
        </p:txBody>
      </p:sp>
      <p:cxnSp>
        <p:nvCxnSpPr>
          <p:cNvPr id="47" name="Straight Connector 33">
            <a:extLst>
              <a:ext uri="{FF2B5EF4-FFF2-40B4-BE49-F238E27FC236}">
                <a16:creationId xmlns:a16="http://schemas.microsoft.com/office/drawing/2014/main" id="{53268B1E-8861-4702-9529-5A8FB23A6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52966" y="1094758"/>
            <a:ext cx="868680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35">
            <a:extLst>
              <a:ext uri="{FF2B5EF4-FFF2-40B4-BE49-F238E27FC236}">
                <a16:creationId xmlns:a16="http://schemas.microsoft.com/office/drawing/2014/main" id="{BC6646AE-8FD6-411E-8640-6CCB250D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52966" y="4923706"/>
            <a:ext cx="868680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92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5EB0AB1-2CFB-A67F-C2B2-FF623549C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Organizacja CUS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274743C-7AF1-5BCF-68D9-946175C16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CCF4E7-0CB5-DC61-75CE-F21D8A8BB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7006346" cy="5526483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ramach struktury organizacyjnej centrum wyodrębnia się:</a:t>
            </a:r>
          </a:p>
          <a:p>
            <a:pPr>
              <a:lnSpc>
                <a:spcPct val="110000"/>
              </a:lnSpc>
            </a:pP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stanowisko dyrektora centrum; </a:t>
            </a:r>
          </a:p>
          <a:p>
            <a:pPr>
              <a:lnSpc>
                <a:spcPct val="110000"/>
              </a:lnSpc>
            </a:pP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zespół do spraw organizowania usług społecznych, w którego skład wchodzą:</a:t>
            </a:r>
          </a:p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organizator usług społecznych</a:t>
            </a:r>
          </a:p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koordynatorzy indywidualnych planów usług społecznych w liczbie dostosowanej do potrzeb wynikających z uwarunkowań lokalnych; </a:t>
            </a:r>
          </a:p>
          <a:p>
            <a:pPr>
              <a:lnSpc>
                <a:spcPct val="110000"/>
              </a:lnSpc>
            </a:pPr>
            <a:r>
              <a:rPr lang="pl-PL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zespół do spraw realizacji zadań z zakresu pomocy społecznej, w którego skład wchodzą:</a:t>
            </a:r>
          </a:p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organizator pomocy społecznej, </a:t>
            </a:r>
          </a:p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specjaliści z zakresu pracy socjalnej, pracy z rodziną</a:t>
            </a:r>
          </a:p>
          <a:p>
            <a:pPr>
              <a:lnSpc>
                <a:spcPct val="110000"/>
              </a:lnSpc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oraz inni specjaliści realizujący zadania z zakresu pomocy społecznej, w tym w zakresie integracji społeczne</a:t>
            </a:r>
            <a:endParaRPr lang="pl-P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stanowisko organizatora społeczności lokalnej</a:t>
            </a:r>
          </a:p>
        </p:txBody>
      </p:sp>
    </p:spTree>
    <p:extLst>
      <p:ext uri="{BB962C8B-B14F-4D97-AF65-F5344CB8AC3E}">
        <p14:creationId xmlns:p14="http://schemas.microsoft.com/office/powerpoint/2010/main" val="32300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8CF60B9-846D-463C-B114-059E14263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 dirty="0">
                <a:solidFill>
                  <a:srgbClr val="FFFFFF"/>
                </a:solidFill>
              </a:rPr>
              <a:t>Operacyjne założenia koncepcji tworzenia Centrów Usług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4B1670-7C87-437D-8C1D-7563C4399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Koncepcja stworzenia sieci CUS opiera się na 14 powiązanych ze sobą założeniach programowych i obejmuje:</a:t>
            </a:r>
          </a:p>
          <a:p>
            <a:pPr>
              <a:lnSpc>
                <a:spcPct val="110000"/>
              </a:lnSpc>
            </a:pPr>
            <a:r>
              <a:rPr lang="pl-PL" sz="1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Prawne zdefiniowanie usług społecznych jako kategorii obrotu prawnego. </a:t>
            </a:r>
          </a:p>
          <a:p>
            <a:pPr>
              <a:lnSpc>
                <a:spcPct val="110000"/>
              </a:lnSpc>
            </a:pPr>
            <a:r>
              <a:rPr lang="pl-PL" sz="1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Fakultatywne tworzenie CUS przez zainteresowane samorządy gminne przy wsparciu z poziomu krajowego dla procesu integracji usług i zapewniania ich wysokiej jakości. </a:t>
            </a:r>
          </a:p>
          <a:p>
            <a:pPr>
              <a:lnSpc>
                <a:spcPct val="110000"/>
              </a:lnSpc>
            </a:pPr>
            <a:r>
              <a:rPr lang="pl-PL" sz="19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Tworzenie CUS przede wszystkim na bazie ośrodków pomocy społecznej i ich funkcjonowanie jako placówek gminnych lub ponadgminnych (prowadzonych wspólnie przez sąsiadujące ze sobą gminy na podstawie podpisanego porozumienia).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1048D52-0952-EA5B-AB56-9DF316A9F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47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6BF575C-8D3B-41E4-A1FF-1C785139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A9BBFB-2789-452B-A7E2-860BD8262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Świadczenie przez CUS wszystkich obecnych usług pomocy społecznej oraz wybranych innych usług społecznych. Zaleca się oferowanie możliwie szerokiej palety usług, a w pierwszej kolejności uwzględnienie asystentury rodziny oraz usług opiekuńczych dla seniorów, obejmujących długoterminową środowiskową opiekę osób niesamodzielnych.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Odejście w CUS od zasady selektywności w dostarczaniu usług społecznych na rzecz zasady powszechności, czyli udostępniania usług społecznych ogółowi mieszkańców, przy pozostawieniu możliwości finansowej partycypacji mieszkańców, jeśli nie powoduje to ograniczenia posiadanych uprawnień socjalnych wynikających z obecnego stanu prawnego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12ABD628-9F09-69BF-00AC-93741E677499}"/>
              </a:ext>
            </a:extLst>
          </p:cNvPr>
          <p:cNvSpPr txBox="1"/>
          <p:nvPr/>
        </p:nvSpPr>
        <p:spPr>
          <a:xfrm>
            <a:off x="538480" y="873760"/>
            <a:ext cx="3200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l-PL" sz="2700" b="0" i="0" u="none" strike="noStrike" kern="1200" cap="all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Operacyjne założenia koncepcji tworzenia Centrów Usług Społecznych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6C83AF-0CAB-2BD0-0262-F4A3507D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3527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FB416B5-82C5-4516-AFDF-1F0288124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Operacyjne założenia koncepcji tworzenia Centrów Usług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D80F71-1F99-481F-8E73-A781922A8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VI. Profesjonalizację usług społecznych przy wykorzystaniu praktyk </a:t>
            </a:r>
            <a:r>
              <a:rPr lang="pl-PL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management oraz dzięki powiązaniu aspektu przedmiotowego (standardy jakości usług) z aspektem podmiotowym (prawne wyodrębnienie i funkcjonalna integracja zawodów pomocowych). 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VII. Możliwość wyodrębniania w ramach CUS Ośrodków Pracy Socjalnej jako zadaniowych struktur organizacyjnych, odpowiedzialnych wyłącznie za prowadzenie profesjonalnej pracy socjalnej różnymi metodami. 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VIII. Konsekwentne organizacyjne rozdzielenie świadczenia usług społecznych i wypłaty świadczeń pieniężnych przy pozostawieniu (przynajmniej okresowo) możliwości realizacji w CUS zarówno usług, jak i zadań zasiłkowych wykonywanych obecnie przez OPS.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70BCE7-B885-A328-7A19-DE72AF81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382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11EF41E-2980-4423-943D-497013E39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363" y="1240077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Operacyjne założenia koncepcji tworzenia Centrów Usług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042C1F-289C-4A7B-B2CB-6DDA55D1B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IX. Powiązanie w CUS instytucjonalnej integracji usług społecznych (świadczenie w jednym miejscu usług przynależnych do różnych resortów w ramach określonych polityk szczegółowych) z integracją funkcjonalną wokół potrzeb rodziny. </a:t>
            </a:r>
          </a:p>
          <a:p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X.Otwarcie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CUS na działania środowiskowe o charakterze więziotwórczym wzmacniające spójność społeczną, a adresowane nie tylko do poszczególnych kategorii osób i rodzin, lecz także do całych społeczności lokalnych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8E7017-CE6B-5BFC-44CD-5F8ECCA0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9636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927CDB7-F7B8-4611-B1DD-832410FF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Operacyjne założenia koncepcji tworzenia Centrów Usług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D384FC-BAAB-4ABA-BFD2-5673BA20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dirty="0"/>
              <a:t>XI. Stosowanie praktyki </a:t>
            </a:r>
            <a:r>
              <a:rPr lang="pl-PL"/>
              <a:t>zlecania części usług społecznych</a:t>
            </a:r>
            <a:r>
              <a:rPr lang="pl-PL" dirty="0"/>
              <a:t> przez CUS podmiotom niepublicznym, w pierwszej kolejności </a:t>
            </a:r>
            <a:r>
              <a:rPr lang="pl-PL"/>
              <a:t>organizacjom pozarządowym i podmiotom zrównanym z nimi oraz przedsiębiorstwom społecznym</a:t>
            </a:r>
            <a:r>
              <a:rPr lang="pl-PL" dirty="0"/>
              <a:t>, a zarazem praktyki kontraktowania przez CUS usług ustawowo przypisanych innym lokalnym placówkom wsparcia usługowego. </a:t>
            </a:r>
            <a:endParaRPr lang="pl-PL"/>
          </a:p>
          <a:p>
            <a:pPr>
              <a:lnSpc>
                <a:spcPct val="110000"/>
              </a:lnSpc>
            </a:pPr>
            <a:r>
              <a:rPr lang="pl-PL" dirty="0"/>
              <a:t>XII. Stosowanie profesjonalnych praktyk z zakresu </a:t>
            </a:r>
            <a:r>
              <a:rPr lang="pl-PL" dirty="0" err="1"/>
              <a:t>case</a:t>
            </a:r>
            <a:r>
              <a:rPr lang="pl-PL" dirty="0"/>
              <a:t> management w organizowaniu dostępu mieszkańców do usług z uwzględnieniem personalizacji wsparcia usługowego i rezygnacji z dublowania działań diagnostycznych </a:t>
            </a: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5767F07-F74B-0373-6E53-D7242A350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547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35F529F-9954-42E5-ABE6-E8F97DD10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Operacyjne założenia koncepcji tworzenia Centrów Usług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78C6FC-33F9-4405-9017-2117EC47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700"/>
              <a:t>XIII. Dostarczanie przez CUS informacji o wszelkich usługach społecznych świadczonych na danym terenie przez wszystkie inne podmioty ze wszystkich sektorów za pomocą zintegrowanej platformy IT, a także udostępnianie tychże informacji w trybie off-</a:t>
            </a:r>
            <a:r>
              <a:rPr lang="pl-PL" sz="1700" err="1"/>
              <a:t>line</a:t>
            </a:r>
            <a:r>
              <a:rPr lang="pl-PL" sz="1700"/>
              <a:t> w bezpośrednim kontakcie z mieszkańcami.</a:t>
            </a:r>
          </a:p>
          <a:p>
            <a:pPr>
              <a:lnSpc>
                <a:spcPct val="110000"/>
              </a:lnSpc>
            </a:pPr>
            <a:r>
              <a:rPr lang="pl-PL" sz="1700"/>
              <a:t>XIV.  Wsparcie tworzenia CUS przez system zachęt ze strony państwa, z uwzględnieniem dotacji pieniężnych (ze środków budżetu państwa i funduszy unijnych) – na wprowadzenie profesjonalnego </a:t>
            </a:r>
            <a:r>
              <a:rPr lang="pl-PL" sz="1700" err="1"/>
              <a:t>case</a:t>
            </a:r>
            <a:r>
              <a:rPr lang="pl-PL" sz="1700"/>
              <a:t> management, integracji w CUS określonych usług (obszarów priorytetowych z perspektyw polityki społecznej państwa) oraz dostępu do know-how (np. wyjściowa platforma IT dla stosowania zintegrowanego zarządzania przypadkiem czy prowadzenia informacji).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E179F84-BD9C-3755-FE7B-0FC9CC803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901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C1761A0-4DCA-40D5-BC07-DE23F81A7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Realizowanie usług społecznych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476AE4-E217-45A5-A9BD-E49FD275E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 w realizowaniu usług społecznych orientuje się w stronę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zasady powszechności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 usługi społeczne będą dostępne dla ogółu mieszkańców – bez wywiadów środowiskowych i decyzji administracyjnych, o przy wykorzystaniu indywidualnych planów usług społecznych (IPUS).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Korzystanie z US nie będzie się wiązać z nabyciem statusu klienta pomocy społecznej.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IPUS to narzędzie udostępniania kompleksowych usług na zasadzie jednego okienka; to pakiety usług personalizowanych, uzgadnianych z mieszkańcami.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CB7B3A-DFF4-456B-9613-634AE791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7881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FB40DBF-BF92-47F6-857F-6E580DDD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200">
                <a:solidFill>
                  <a:srgbClr val="FFFFFF"/>
                </a:solidFill>
              </a:rPr>
              <a:t>Praca środowiskowa w CUS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3E30AF-B7B1-4E90-AD78-616CCB7F9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Otwarcie CUS na pracę środowiskową wzmacniającą spójność społeczną – rola organizatora społeczności lokalnej (OSL).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Zadaniem OSL jest m.in. wzmacnianie potencjału społeczności lokalnej w zakresie działań wspierających o charakterze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wolontariackim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samopomocowym.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Działania wspierające (np. w formie samopomocy sąsiedzkiej) będą uwzględniane w pakietach usługowych dostępnych w ramach IPUS.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AAA56F-9C6B-12BB-124F-6B40D4A6F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325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6D9712-58EB-4B73-BA39-7C25AA08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500">
                <a:solidFill>
                  <a:srgbClr val="FFFFFF"/>
                </a:solidFill>
              </a:rPr>
              <a:t>Partnerska współpraca, informowanie o usługach społecznych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5A8A7-6BD7-4DC2-A5D0-B4E8D3ED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Utworzenie CUS będzie sprzyjać rozwojowi partnerskiej współpracy międzyinstytucjonalnej i międzysektorowej, w szczególności przez: o zlecanie usług społecznych przez CUS organizacjom pozarządowym i podmiotom z nimi zrównanym, o zawieranie porozumień dot. przekazania do CUS usług przypisanych innym podmiotom publicznym, w tym z poziomu powiatu (PUP, PCPR).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Zadaniem CUS będzie informowanie o usługach świadczonych przez podmioty współpracujące z CUS w ramach lokalnego systemu (tryby: on-line i off-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39327B7-2335-E7EF-0122-24B9CE3D8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73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2585215-B668-43C1-A388-75172F3A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0D039F-9460-41DA-93B1-988954D48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dzisiejszych czasach, pomoc społeczna ciągle poszukuje formuły zmiany.</a:t>
            </a:r>
          </a:p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wielu lat pracownicy socjalni i kadra zarządzająca jednostkami organizacyjnymi pomocy społecznej postulują o zmianę wizerunku, o zwiększenie prestiżu, o nieidentyfikowanie pracy socjalnej tylko z działaniami na rzecz konkretnych kategorii osób (np. uzależnionych, </a:t>
            </a:r>
            <a:r>
              <a:rPr lang="pl-PL" sz="170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bezrobotych</a:t>
            </a: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czy też przypisywania im roli płatników na rzecz klientów pomocowych</a:t>
            </a:r>
          </a:p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Propozycja utworzenia Centrów Usług Społecznych (CUS) może być jednym z nowych pomysłów na inną formę pomagania. Budowanie na terenie gminy skutecznego i efektywnego systemu usług społecznych, opartych na partycypacyjnie przeprowadzonej diagnozie, może stać się odpowiedzią na problemy społeczne. </a:t>
            </a:r>
            <a:endParaRPr lang="pl-PL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8C2A947-1523-C2B4-EC01-CE8E95579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4572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63B6F5C-94CF-4E84-895E-D67374EA0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Integracja usług społecznych w CUS – cztery wymiary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41C77-D912-4988-8E69-5C45227EC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900" b="1"/>
              <a:t>Wymiar instytucjonalny: </a:t>
            </a:r>
            <a:r>
              <a:rPr lang="pl-PL" sz="1900"/>
              <a:t>w jednej instytucji (CUS) dostęp do usług z różnych obszarów, świadczone przez podmioty lokalne z różnych sektorów. </a:t>
            </a:r>
          </a:p>
          <a:p>
            <a:pPr>
              <a:lnSpc>
                <a:spcPct val="110000"/>
              </a:lnSpc>
            </a:pPr>
            <a:r>
              <a:rPr lang="pl-PL" sz="1900" b="1"/>
              <a:t>• Wymiar funkcjonalny</a:t>
            </a:r>
            <a:r>
              <a:rPr lang="pl-PL" sz="1900"/>
              <a:t>: budowanie palety usług dostępnych poprzez CUS wokół potrzeb rodziny. </a:t>
            </a:r>
          </a:p>
          <a:p>
            <a:pPr>
              <a:lnSpc>
                <a:spcPct val="110000"/>
              </a:lnSpc>
            </a:pPr>
            <a:r>
              <a:rPr lang="pl-PL" sz="1900"/>
              <a:t>• </a:t>
            </a:r>
            <a:r>
              <a:rPr lang="pl-PL" sz="1900" b="1"/>
              <a:t>Wymiar więziotwórczy: </a:t>
            </a:r>
            <a:r>
              <a:rPr lang="pl-PL" sz="1900"/>
              <a:t>integracja usług społecznych świadczonych przez specjalistów z działaniami wspierającymi o charakterze samopomocowym i </a:t>
            </a:r>
            <a:r>
              <a:rPr lang="pl-PL" sz="1900" err="1"/>
              <a:t>wolontariackim</a:t>
            </a:r>
            <a:r>
              <a:rPr lang="pl-PL" sz="1900"/>
              <a:t> w celu integracji społeczności lokalnej – uwzględnienie w CUS pracy środowiskowej obok wspierania usługowego osób i rodzin. </a:t>
            </a:r>
          </a:p>
          <a:p>
            <a:pPr>
              <a:lnSpc>
                <a:spcPct val="110000"/>
              </a:lnSpc>
            </a:pPr>
            <a:r>
              <a:rPr lang="pl-PL" sz="1900"/>
              <a:t>• </a:t>
            </a:r>
            <a:r>
              <a:rPr lang="pl-PL" sz="1900" b="1"/>
              <a:t>Wymiar </a:t>
            </a:r>
            <a:r>
              <a:rPr lang="pl-PL" sz="1900" b="1" err="1"/>
              <a:t>upodmiotowiający</a:t>
            </a:r>
            <a:r>
              <a:rPr lang="pl-PL" sz="1900"/>
              <a:t>: o podejście </a:t>
            </a:r>
            <a:r>
              <a:rPr lang="pl-PL" sz="1900" err="1"/>
              <a:t>upodmiotawiające</a:t>
            </a:r>
            <a:r>
              <a:rPr lang="pl-PL" sz="1900"/>
              <a:t> mieszkańców, o nowe możliwości rozwoju i wzmocnienia służb społecznych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ED38E1F-4C3E-9993-8510-F9834672C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8631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828844B-F4F4-4B56-B4C0-C8959C807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Systemowa zmiana krocząca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57FCA5-4A75-455B-BE9E-7D07EF82B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/>
              <a:t>Podejście w prezydenckim projekcie ustawy opiera się na regulacjach kierunkowych, pozostawiających spory obszar swobody co do sposobu ich zagospodarowania. </a:t>
            </a:r>
          </a:p>
          <a:p>
            <a:r>
              <a:rPr lang="pl-PL" dirty="0"/>
              <a:t>• Systemowa zmiana krocząca – nowe rozwiązania wdrażają zainteresowane samorządy, dając przykład pozostałym.</a:t>
            </a:r>
          </a:p>
          <a:p>
            <a:r>
              <a:rPr lang="pl-PL" dirty="0"/>
              <a:t> • Zakładamy wsparcie ze środków finansowych w dyspozycji państwa dla tworzenia CUS na obszarach wiejskich.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9469694-12BE-DA4E-5BB3-F2A4C940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304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4FF445B-66B8-6CD1-437F-00FE0D1C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1500">
                <a:solidFill>
                  <a:srgbClr val="FFFFFF"/>
                </a:solidFill>
              </a:rPr>
              <a:t>ISTOTA PROCESU DEINSTYTUCJONALIZACJI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4A78D8-1A58-6072-5C4B-DC2E84B4F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22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1CA7DC-C202-AFD1-288A-A21649F77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Zdefiniowanie procesu </a:t>
            </a:r>
            <a:r>
              <a:rPr lang="pl-PL" sz="190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 nie jest sprawą łatwą. </a:t>
            </a:r>
          </a:p>
          <a:p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Ogólnoeuropejskie wytyczne dotyczące przejścia od opieki instytucjonalnej do opieki świadczonej na poziomie lokalnych społeczności podają ogólną definicję. </a:t>
            </a:r>
          </a:p>
          <a:p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Z wytycznych wynika, że „</a:t>
            </a:r>
            <a:r>
              <a:rPr lang="pl-PL" sz="1900" i="1">
                <a:latin typeface="Times New Roman" panose="02020603050405020304" pitchFamily="18" charset="0"/>
                <a:cs typeface="Times New Roman" panose="02020603050405020304" pitchFamily="18" charset="0"/>
              </a:rPr>
              <a:t>Wszędzie tam, gdzie jest to możliwe, w niniejszych wytycznych unika się używania terminu </a:t>
            </a:r>
            <a:r>
              <a:rPr lang="pl-PL" sz="19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deinstytucjonalizacja</a:t>
            </a:r>
            <a:r>
              <a:rPr lang="pl-PL" sz="1900" i="1">
                <a:latin typeface="Times New Roman" panose="02020603050405020304" pitchFamily="18" charset="0"/>
                <a:cs typeface="Times New Roman" panose="02020603050405020304" pitchFamily="18" charset="0"/>
              </a:rPr>
              <a:t>, ponieważ jest on często rozumiany po prostu jako zamknięcie zakładów. W miejscach, gdzie termin ten jest stosowany, odnosi się on do procesu rozwoju usług świadczonych na poziomie lokalnych społeczności (również profilaktycznych), które mają wyeliminować konieczność opieki instytucjonalnej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2495099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0E8C809-57A1-3DDE-7D28-C04B7DE6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1500">
                <a:solidFill>
                  <a:srgbClr val="FFFFFF"/>
                </a:solidFill>
              </a:rPr>
              <a:t>ISTOTA PROCESU DEINSTYTUCJONALIZACJI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75B15B-68E3-6157-FD28-480AF715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23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87959B-87FB-1E67-CB6B-0AFB37971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700">
                <a:latin typeface="Times New Roman" panose="02020603050405020304" pitchFamily="18" charset="0"/>
                <a:cs typeface="Times New Roman" panose="02020603050405020304" pitchFamily="18" charset="0"/>
              </a:rPr>
              <a:t>Zatem wytyczne n</a:t>
            </a:r>
            <a:r>
              <a:rPr lang="pl-PL" sz="1700" b="1">
                <a:latin typeface="Times New Roman" panose="02020603050405020304" pitchFamily="18" charset="0"/>
                <a:cs typeface="Times New Roman" panose="02020603050405020304" pitchFamily="18" charset="0"/>
              </a:rPr>
              <a:t>ie wskazują bezpośrednio, że proces </a:t>
            </a:r>
            <a:r>
              <a:rPr lang="pl-PL" sz="17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700" b="1">
                <a:latin typeface="Times New Roman" panose="02020603050405020304" pitchFamily="18" charset="0"/>
                <a:cs typeface="Times New Roman" panose="02020603050405020304" pitchFamily="18" charset="0"/>
              </a:rPr>
              <a:t> ma objąć zamykanie instytucji opieki całodobowej, </a:t>
            </a:r>
            <a:r>
              <a:rPr lang="pl-PL" sz="1700">
                <a:latin typeface="Times New Roman" panose="02020603050405020304" pitchFamily="18" charset="0"/>
                <a:cs typeface="Times New Roman" panose="02020603050405020304" pitchFamily="18" charset="0"/>
              </a:rPr>
              <a:t>jednak skupia się w sposób zdecydowany na rozwoju usług świadczonych w środowisku zamieszkania osób wymagających wsparcia w środowisku lokalnym, co ma doprowadzić do sytuacji, w której opieka instytucjonalna – całodobowa nie będzie w ogóle potrzebna.</a:t>
            </a:r>
          </a:p>
          <a:p>
            <a:pPr>
              <a:lnSpc>
                <a:spcPct val="110000"/>
              </a:lnSpc>
            </a:pPr>
            <a:r>
              <a:rPr lang="pl-PL" sz="1700">
                <a:latin typeface="Times New Roman" panose="02020603050405020304" pitchFamily="18" charset="0"/>
                <a:cs typeface="Times New Roman" panose="02020603050405020304" pitchFamily="18" charset="0"/>
              </a:rPr>
              <a:t>Jest to proces polegający na rozwoju usług społecznych świadczonych w społeczności lokalnej oraz na wypracowaniu i wdrożeniu rozwiązań, które umożliwią „niezależne życie” osobom starszym, osobom z niepełnosprawnościami, osobom w kryzysie psychicznym i innym osobom potrzebującym wsparcia w codziennym funkcjonowaniu, a dzieciom życie pod opieką rodzinną lub pod opieką zbliżoną do rodzinnej.</a:t>
            </a:r>
          </a:p>
        </p:txBody>
      </p:sp>
    </p:spTree>
    <p:extLst>
      <p:ext uri="{BB962C8B-B14F-4D97-AF65-F5344CB8AC3E}">
        <p14:creationId xmlns:p14="http://schemas.microsoft.com/office/powerpoint/2010/main" val="598351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DD9ECEC-CF56-07FB-A42A-585BF20BE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1500">
                <a:solidFill>
                  <a:srgbClr val="FFFFFF"/>
                </a:solidFill>
              </a:rPr>
              <a:t>ISTOTA PROCESU DEINSTYTUCJONALIZACJI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47B929-4DB4-8353-487F-2F4C4B83F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24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5A5B85-BEFA-4660-953F-C24EE9047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Termin „niezależne życie” nie oznacza jednak posiadania zdolności do „wykonywania czynności samodzielnie” ani „samowystarczalności”.</a:t>
            </a:r>
          </a:p>
          <a:p>
            <a:pPr>
              <a:lnSpc>
                <a:spcPct val="110000"/>
              </a:lnSpc>
            </a:pP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Niezależne życie wiąże się z możliwością dokonywania wyborów i podejmowania decyzji co do miejsca zamieszkania, współmieszkańców oraz sposobu organizacji życia codziennego. </a:t>
            </a:r>
          </a:p>
          <a:p>
            <a:pPr>
              <a:lnSpc>
                <a:spcPct val="110000"/>
              </a:lnSpc>
            </a:pP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Zatem działania w zakresie </a:t>
            </a:r>
            <a:r>
              <a:rPr lang="pl-PL" sz="190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 powinny w pierwszej kolejności skupiać się na powszechnym dostępie do usług świadczonych w środowisku zamieszkania, gdyż tylko nieograniczony dostęp do szerokiego spektrum interdyscyplinarnych usług środowiskowych może wpłynąć na zmniejszenie popytu na usługi stacjonarnej opieki długoterminowej</a:t>
            </a:r>
          </a:p>
        </p:txBody>
      </p:sp>
    </p:spTree>
    <p:extLst>
      <p:ext uri="{BB962C8B-B14F-4D97-AF65-F5344CB8AC3E}">
        <p14:creationId xmlns:p14="http://schemas.microsoft.com/office/powerpoint/2010/main" val="3328829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49A4733-5EDE-44EB-1D48-7F931A274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1500">
                <a:solidFill>
                  <a:srgbClr val="FFFFFF"/>
                </a:solidFill>
              </a:rPr>
              <a:t>ISTOTA PROCESU DEINSTYTUCJONALIZACJI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ACE1DA-0900-C1FD-1983-8AF8DE2C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25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13DD6A-F867-DA4C-083E-C5C6677DE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Podsumowując, proces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obejmować będzie następujące kierunki działań: </a:t>
            </a:r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priorytet usług społecznych realizowanych w społeczności lokalnej przed usługami stacjonarnymi; </a:t>
            </a:r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rozwój zindywidualizowanych usług społecznych świadczonych w społeczności lokalnej, w tym usług o charakterze profilaktycznym, które wpłyną na ograniczenie konieczności opieki instytucjonalnej; </a:t>
            </a:r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wykorzystanie zasobów i potencjału instytucjonalnej opieki długoterminowej na poczet rozwoju nowych usług środowiskowych w społeczności lokalnej; </a:t>
            </a:r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rozwój różnych form mieszkalnictwa. </a:t>
            </a:r>
            <a:endParaRPr lang="pl-PL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38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D967477-AB75-620A-9787-8B4BC6A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WIZJA I CELE STRATEGICZNE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A4F8080-D0A5-D370-FBCC-7DC458B45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26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366ED9-DE3F-6A36-61D4-D58EA4B0E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/>
              <a:t>Przedstawiona wizja procesu </a:t>
            </a:r>
            <a:r>
              <a:rPr lang="pl-PL" dirty="0" err="1"/>
              <a:t>deinstytucjonalizacji</a:t>
            </a:r>
            <a:r>
              <a:rPr lang="pl-PL" dirty="0"/>
              <a:t> usług społecznych wskazuje na konieczność realizacji zadań, które są kluczowe z uwagi na powodzenie procesu – wdrożenia skutecznego systemu realizacji usług społecznych świadczonych w społeczności lokalnej uwzględniającego potrzeby jej mieszkańców.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4909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4F7E0D2-32C2-4ECD-999A-722C23D63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WIZJA I CELE STRATEGICZNE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D9F81E-12BA-0A32-957A-162422C3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27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B83F98-489C-6988-DFDE-41D382C80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sz="1900" b="1">
                <a:latin typeface="Times New Roman" panose="02020603050405020304" pitchFamily="18" charset="0"/>
                <a:cs typeface="Times New Roman" panose="02020603050405020304" pitchFamily="18" charset="0"/>
              </a:rPr>
              <a:t>Kluczowe działania: </a:t>
            </a:r>
          </a:p>
          <a:p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pl-PL" sz="1900" b="1">
                <a:latin typeface="Times New Roman" panose="02020603050405020304" pitchFamily="18" charset="0"/>
                <a:cs typeface="Times New Roman" panose="02020603050405020304" pitchFamily="18" charset="0"/>
              </a:rPr>
              <a:t>edukacja wszystkich interesariuszy procesu </a:t>
            </a:r>
            <a:r>
              <a:rPr lang="pl-PL" sz="19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, w zakresie konieczności podejmowania działań zwiększających udział osoby w wyborze sposobu realizacji usług. Edukacja w zakresie szerszego upowszechniania m.in. katalogu usług społecznych w środowisku, wytycznych i rekomendacji w zakresie wdrażania poszczególnych form oraz monitorowania ich jakości;</a:t>
            </a:r>
          </a:p>
          <a:p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opracowanie krajowych wytycznych dotyczących </a:t>
            </a:r>
            <a:r>
              <a:rPr lang="pl-PL" sz="190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 usług społecznych oraz regionalnych (województwo) i lokalnych (gminnych i powiatowych) planów </a:t>
            </a:r>
            <a:r>
              <a:rPr lang="pl-PL" sz="190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900">
                <a:latin typeface="Times New Roman" panose="02020603050405020304" pitchFamily="18" charset="0"/>
                <a:cs typeface="Times New Roman" panose="02020603050405020304" pitchFamily="18" charset="0"/>
              </a:rPr>
              <a:t> usług społecznych;</a:t>
            </a:r>
          </a:p>
        </p:txBody>
      </p:sp>
    </p:spTree>
    <p:extLst>
      <p:ext uri="{BB962C8B-B14F-4D97-AF65-F5344CB8AC3E}">
        <p14:creationId xmlns:p14="http://schemas.microsoft.com/office/powerpoint/2010/main" val="19201126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89148E1-4078-B923-FD57-DFCF76C40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WIZJA I CELE STRATEGICZNE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6A84EB-885B-BE3B-FE3B-3B556C20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28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53F715-EC6C-5672-31D0-23153FEA2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rozbudowa systemu usług środowiskowych pozwalających na wybór formy i sposobu świadczenia usług społecznych przez osobę potrzebującą wsparcia;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kontynuowanie działań z zakresu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pieczy zastępczej;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zmiana sposobu funkcjonowania domów pomocy społecznej – DPS jako środowiskowe centrum usług;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stanu prawnego i dostosowanie obowiązujących przepisów do wymogów procesu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dirty="0"/>
              <a:t>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1041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16DC56D-745B-5898-6456-EB642504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</a:rPr>
              <a:t>WIZJA I CELE STRATEGICZNE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02CED8C-7240-196B-4272-5EC710FC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0921" y="232118"/>
            <a:ext cx="811019" cy="5035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A1248569-B4B0-4367-A326-01AB511571D7}" type="slidenum">
              <a:rPr lang="pl-PL" smtClean="0"/>
              <a:pPr>
                <a:lnSpc>
                  <a:spcPct val="90000"/>
                </a:lnSpc>
                <a:spcAft>
                  <a:spcPts val="600"/>
                </a:spcAft>
              </a:pPr>
              <a:t>29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AC8133-E834-36A3-D189-679B90219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rozwój kadr świadczących usługi społeczne;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 opracowanie lub modyfikacja narzędzi pozwalających na bieżący monitoring procesu </a:t>
            </a:r>
            <a:r>
              <a:rPr lang="pl-PL" sz="1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deinstytucjonalizacji</a:t>
            </a: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wprowadzenie zmian legislacyjnych dotyczących mieszkalnictwa chronionego – ujednolicenie nazewnictwa na „mieszkania wspomagane z koszykiem usług”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rozbudowa miejsc czasowego pobytu z usługami społecznymi zgodnymi z potrzebami osoby potrzebującej wsparcia w codziennym funkcjonowaniu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podejmowanie działań zmierzających do ekonomicznego usamodzielnienia osób z niepełnosprawnościami poprzez ich aktywizację zawodową;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zagwarantowanie świadczenia usług społecznych w środowisku lokalnym dla każdego obywatela;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praktyczne wdrożenie idei niezależnego życia dla każdej osoby z niepełnosprawnościami; </a:t>
            </a:r>
          </a:p>
          <a:p>
            <a:pPr>
              <a:lnSpc>
                <a:spcPct val="110000"/>
              </a:lnSpc>
            </a:pPr>
            <a:r>
              <a:rPr lang="pl-PL" sz="1400">
                <a:latin typeface="Times New Roman" panose="02020603050405020304" pitchFamily="18" charset="0"/>
                <a:cs typeface="Times New Roman" panose="02020603050405020304" pitchFamily="18" charset="0"/>
              </a:rPr>
              <a:t>wspieranie rozwoju potencjału podmiotów ekonomii społecznej do realizacji usług społecznych świadczonych w społeczności lokalnej.</a:t>
            </a:r>
          </a:p>
        </p:txBody>
      </p:sp>
    </p:spTree>
    <p:extLst>
      <p:ext uri="{BB962C8B-B14F-4D97-AF65-F5344CB8AC3E}">
        <p14:creationId xmlns:p14="http://schemas.microsoft.com/office/powerpoint/2010/main" val="292627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63DAE3F-325A-455F-A022-DCDC404E3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9E858C-83AF-44A7-AD8C-F61256D2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Wartością bardzo istotną jest to, że CUS jest opcją fakultatywną, a nie obligatoryjnie wprowadzaną zmianą, wobec czego nastawienie pracowników będzie jednym z elementów decydujących o rozpoczęciu jego działalności oraz o efektywności realizowanych usług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59FB2AB-BD4D-98FF-EBE8-3D7E60F51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599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45A245E-A7BA-42C0-AE33-8094F048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7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Skrótowy rys historyczny przemian systemu pomocy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9B923F-35DD-460B-91C4-0E67F51C9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Sięgając do genezy, system wsparcia socjalnego dla najsłabszych osób i rodzin został w Polsce stworzony w ramach </a:t>
            </a:r>
            <a:r>
              <a:rPr lang="pl-PL" sz="1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pierwszej reformy samorządowej w 1990 r. </a:t>
            </a: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formie funkcjonujących do dzisiaj gminnych ośrodków pomocy społecznej. </a:t>
            </a:r>
          </a:p>
          <a:p>
            <a:pPr>
              <a:lnSpc>
                <a:spcPct val="110000"/>
              </a:lnSpc>
            </a:pPr>
            <a:r>
              <a:rPr lang="pl-PL" sz="1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latach 90. XX w. sieć gminnych ośrodków pomocy społecznej </a:t>
            </a: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odegrała istotną rolę w łagodzeniu skutków społecznych transformacji ustrojowej, dzięki prowadzeniu przez nie licznych programów socjalnych o charakterze osłonowym, adresowanych do osób tracących pracę i dochody oraz mających trudności w samodzielnej egzystencji w warunkach nowej rzeczywistości ekonomiczno-społecznej. </a:t>
            </a:r>
          </a:p>
          <a:p>
            <a:pPr>
              <a:lnSpc>
                <a:spcPct val="110000"/>
              </a:lnSpc>
            </a:pPr>
            <a:r>
              <a:rPr lang="pl-PL" sz="1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ramach drugiej reformy samorządowej, wdrożonej w latach 1999–2000</a:t>
            </a: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podjęto z kolei działania na rzecz stworzenia lokalnych systemów pomocy dziecku i rodzinie o formule wykraczającej poza selektywne wsparcie </a:t>
            </a:r>
            <a:r>
              <a:rPr lang="pl-PL" sz="140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osłonowo-socjalne</a:t>
            </a: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Funkcję koordynacji takich systemów powierzono powiatowym centrom pomocy rodzinie. </a:t>
            </a:r>
          </a:p>
          <a:p>
            <a:pPr>
              <a:lnSpc>
                <a:spcPct val="110000"/>
              </a:lnSpc>
            </a:pPr>
            <a:r>
              <a:rPr lang="pl-PL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1999 roku powołano ROPS-y </a:t>
            </a:r>
          </a:p>
          <a:p>
            <a:pPr>
              <a:lnSpc>
                <a:spcPct val="110000"/>
              </a:lnSpc>
            </a:pPr>
            <a:endParaRPr lang="pl-PL" sz="1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E96CFD3-4CB9-7B7F-BFF1-D0C10C46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5306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EE6D5D1-35BC-4679-9761-1C5798FAE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 – początki prac nad dokumentami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68E039-0503-44F2-897F-8CB5E409F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związku z koniecznością wzmocnienia integracji, rozwoju i poszerzenia usług społecznych i ich zmieniającą się dynamicznie strukturą społeczną, powstała idea organizacji CUS przygotowana przez </a:t>
            </a:r>
            <a:r>
              <a:rPr lang="pl-PL" sz="17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Narodową Radę Rozwoju (NRR) </a:t>
            </a:r>
            <a:r>
              <a:rPr lang="pl-PL" sz="1700" b="1" u="sng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inicjatywy ustawodawczej PREZYDENTA.</a:t>
            </a:r>
          </a:p>
          <a:p>
            <a:pPr>
              <a:lnSpc>
                <a:spcPct val="110000"/>
              </a:lnSpc>
            </a:pPr>
            <a:endParaRPr lang="pl-PL" sz="1700" b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kwietniu 2018 r. Prezydentowi RP Andrzejowi Dudzie zostało przedstawione opracowanie koncepcyjne. </a:t>
            </a:r>
          </a:p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maju 2018 r., zgodnie z decyzją Prezydenta RP, Kancelaria Prezydenta RP rozpoczęła prace nad przygotowaniem projektu inicjatywy ustawodawczej. </a:t>
            </a:r>
          </a:p>
          <a:p>
            <a:pPr>
              <a:lnSpc>
                <a:spcPct val="110000"/>
              </a:lnSpc>
            </a:pPr>
            <a:r>
              <a:rPr lang="pl-PL" sz="17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listopada 2018 r. Prezydent RP skierował projekt ustawy do Sejmu, co z kolei rozpoczęło parlamentarny proces legislacyjny. </a:t>
            </a:r>
          </a:p>
          <a:p>
            <a:pPr>
              <a:lnSpc>
                <a:spcPct val="110000"/>
              </a:lnSpc>
            </a:pPr>
            <a:endParaRPr lang="pl-PL" sz="170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94424E-E59E-6774-BC50-06BD07F2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4412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707A971-8299-42ED-9291-C23BA3BAD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 sz="2500">
                <a:solidFill>
                  <a:srgbClr val="FFFFFF"/>
                </a:solidFill>
              </a:rPr>
              <a:t>Ciekawostka</a:t>
            </a:r>
            <a:r>
              <a:rPr lang="pl-PL" sz="2500">
                <a:solidFill>
                  <a:srgbClr val="FFFFFF"/>
                </a:solidFill>
                <a:sym typeface="Wingdings" panose="05000000000000000000" pitchFamily="2" charset="2"/>
              </a:rPr>
              <a:t></a:t>
            </a:r>
            <a:endParaRPr lang="pl-PL" sz="250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9106CE-13E2-457A-AEC2-8626F215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Prezydencka inicjatywa ustawodawcza spotkała się z poparciem rządu i pozytywną oceną parlamentarzystów ze wszystkich klubów politycznych, czego potwierdzeniem było konsensualne głosowanie „za” uchwaleniem ustawy w Sejmie RP 19 lipca 2019 r. (426 głosów – za, 0 głosów – przeciw, 1 głos – wstrzymujący, 33 - nieobecni), a następnie jej jednogłośne przyjęcie bez poprawek w Senacie RP 2 sierpnia 2019 r. </a:t>
            </a:r>
            <a:endParaRPr lang="pl-PL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Zwieńczeniem procesu legislacyjnego było podpisanie ustawy przez Prezydenta RP, co nastąpiło 23 sierpnia 2019 r.</a:t>
            </a:r>
            <a:endParaRPr lang="pl-PL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58FA0DC-C080-FCA5-A747-0C9166F7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20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19298F8-FDC4-4EF9-8079-5481F8FE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vacatio legis</a:t>
            </a:r>
            <a:endParaRPr lang="pl-PL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6E3070-D61C-4AB2-BA11-9FC56F883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52400"/>
            <a:ext cx="6947926" cy="6451599"/>
          </a:xfrm>
        </p:spPr>
        <p:txBody>
          <a:bodyPr anchor="t">
            <a:normAutofit/>
          </a:bodyPr>
          <a:lstStyle/>
          <a:p>
            <a:pPr marL="514350" indent="-2857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Ustawodawca przewidział kilkumiesięczne vacatio legis dla wejścia w życie przepisów ustawy, co zostało wykorzystane do odpowiedniego jej oprzyrządowania. Między wrześniem a grudniem 2018 r. podjęto i prowadzono prace o charakterze przygotowawczo-wdrożeniowym. Objęły one między innymi: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przygotowanie projektów aktów wykonawczych do ustawy;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opracowanie założeń konkursu pilotażowego, ukierunkowanego na wsparcie – przy wykorzystaniu funduszy unijnego Programu Operacyjnego Wiedza, Edukacja, Rozwój nakierowanego na uruchomienie i funkcjonowanie 30 centrów usług społecznych (nabór wniosków zainteresowanych gmin Ministerstwo Rodziny, Pracy i Polityki Społecznej rozpoczęło 1 lutego 2020 r. – alokacja 100 mln złotych) ; 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województwa lubelskiego były to: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BEŁŻYCE / WOJCIESZKÓW / OPOLE LUBELSKIE (każda z gmin złożyła projekt o wartości ok 3 milionów złotych) – Wojcieszków i Bełżyce rozpoczęły realizacje od 01/01/2021 , Opole od 10/10/2020.</a:t>
            </a:r>
          </a:p>
          <a:p>
            <a:pPr indent="0">
              <a:lnSpc>
                <a:spcPct val="110000"/>
              </a:lnSpc>
              <a:buNone/>
            </a:pPr>
            <a:endParaRPr lang="pl-PL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11C814-3A21-6D40-B4A6-A6930E84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1971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5F51FD4-3002-4EB1-8F1D-FA80439A8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Dlaczego CUS, dlaczego teraz?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6C2C10-2425-42A7-9667-11FEDB375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Centrum usług społecznych (CUS) służy integracji, rozwojowi i poszerzeniu dostępności usług społecznych, w sposób który: 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przywraca właściwe relacje między działaniami selektywnymi w ramach pomocy społecznej a działaniami powszechnymi adresowanymi do ogółu mieszkańców; 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odpowiada na potrzeby i wyzwania cywilizacyjne polskiego społeczeństwa;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 • odpowiada priorytetom polityki społecznej UE i profilowaniu polityki społecznej na poziomie krajowym; 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ukierunkowuje inicjatywy podejmowane oddolnie przez samorządy lokalne; 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• wspiera rozwój samorządności lokalnej oraz partnerskiej współpracy międzysektorowej;</a:t>
            </a:r>
          </a:p>
          <a:p>
            <a:pPr>
              <a:lnSpc>
                <a:spcPct val="110000"/>
              </a:lnSpc>
            </a:pP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 stwarza nowe możliwości rozwoju służb społecznych i pracy socjalnej.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6159C1-771C-9CFA-79F3-CEF9563B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207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710D58E-5F78-46CD-B924-F4C48F226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Tworzenie CUS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9E3FCC-E154-4195-B7B6-80605B8D6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Utworzenie CUS jest dobrowolne – to zadanie własne gminy o charakterze fakultatywnym. </a:t>
            </a:r>
          </a:p>
          <a:p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 podstawowe tryby utworzenia CUS: </a:t>
            </a:r>
          </a:p>
          <a:p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gminne CUS – działające na obszarze gminy, powstałe przez przekształcenie OPS; </a:t>
            </a:r>
          </a:p>
          <a:p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partnerskie CUS – działające na obszarze dwóch lub więcej gmin, powstałe na podstawie porozumienia gmin, funkcjonujące obok OPS. </a:t>
            </a:r>
          </a:p>
          <a:p>
            <a:r>
              <a:rPr lang="pl-PL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Przekształcenie OPS w CUS to nie likwidacja OPS, ale przeniesienie ogółu zadań i zasobów OPS do CUS. W gminnym CUS z założenia będzie działał Zespół ds. pomocy społecznej obok Zespołu ds. usług społecznych.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BF8C38-ECF8-746C-053F-32167204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8569-B4B0-4367-A326-01AB511571D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217491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675</TotalTime>
  <Words>2520</Words>
  <Application>Microsoft Office PowerPoint</Application>
  <PresentationFormat>Panoramiczny</PresentationFormat>
  <Paragraphs>160</Paragraphs>
  <Slides>29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5" baseType="lpstr">
      <vt:lpstr>Arial</vt:lpstr>
      <vt:lpstr>Calibri</vt:lpstr>
      <vt:lpstr>Gill Sans MT</vt:lpstr>
      <vt:lpstr>Times New Roman</vt:lpstr>
      <vt:lpstr>Wingdings</vt:lpstr>
      <vt:lpstr>Galeria</vt:lpstr>
      <vt:lpstr>CUS  jako przykład modelu pracy opartej na usługach </vt:lpstr>
      <vt:lpstr>wstęp</vt:lpstr>
      <vt:lpstr>wstęp</vt:lpstr>
      <vt:lpstr>Skrótowy rys historyczny przemian systemu pomocy społecznej</vt:lpstr>
      <vt:lpstr>CUS – początki prac nad dokumentami</vt:lpstr>
      <vt:lpstr>Ciekawostka</vt:lpstr>
      <vt:lpstr>vacatio legis</vt:lpstr>
      <vt:lpstr>Dlaczego CUS, dlaczego teraz?</vt:lpstr>
      <vt:lpstr>Tworzenie CUS </vt:lpstr>
      <vt:lpstr>Organizacja CUS</vt:lpstr>
      <vt:lpstr>Operacyjne założenia koncepcji tworzenia Centrów Usług Społecznych</vt:lpstr>
      <vt:lpstr> </vt:lpstr>
      <vt:lpstr>Operacyjne założenia koncepcji tworzenia Centrów Usług Społecznych</vt:lpstr>
      <vt:lpstr>Operacyjne założenia koncepcji tworzenia Centrów Usług Społecznych</vt:lpstr>
      <vt:lpstr>Operacyjne założenia koncepcji tworzenia Centrów Usług Społecznych</vt:lpstr>
      <vt:lpstr>Operacyjne założenia koncepcji tworzenia Centrów Usług Społecznych</vt:lpstr>
      <vt:lpstr>Realizowanie usług społecznych </vt:lpstr>
      <vt:lpstr>Praca środowiskowa w CUS</vt:lpstr>
      <vt:lpstr>Partnerska współpraca, informowanie o usługach społecznych</vt:lpstr>
      <vt:lpstr>Integracja usług społecznych w CUS – cztery wymiary</vt:lpstr>
      <vt:lpstr>Systemowa zmiana krocząca</vt:lpstr>
      <vt:lpstr>ISTOTA PROCESU DEINSTYTUCJONALIZACJI</vt:lpstr>
      <vt:lpstr>ISTOTA PROCESU DEINSTYTUCJONALIZACJI</vt:lpstr>
      <vt:lpstr>ISTOTA PROCESU DEINSTYTUCJONALIZACJI</vt:lpstr>
      <vt:lpstr>ISTOTA PROCESU DEINSTYTUCJONALIZACJI</vt:lpstr>
      <vt:lpstr>WIZJA I CELE STRATEGICZNE</vt:lpstr>
      <vt:lpstr>WIZJA I CELE STRATEGICZNE</vt:lpstr>
      <vt:lpstr>WIZJA I CELE STRATEGICZNE</vt:lpstr>
      <vt:lpstr>WIZJA I CELE STRATEGICZNE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</dc:title>
  <dc:creator>Anna Kanios</dc:creator>
  <cp:lastModifiedBy>Anna Kanios</cp:lastModifiedBy>
  <cp:revision>45</cp:revision>
  <dcterms:created xsi:type="dcterms:W3CDTF">2021-10-12T19:51:05Z</dcterms:created>
  <dcterms:modified xsi:type="dcterms:W3CDTF">2025-11-12T17:50:21Z</dcterms:modified>
</cp:coreProperties>
</file>