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337" r:id="rId2"/>
    <p:sldId id="338" r:id="rId3"/>
    <p:sldId id="340" r:id="rId4"/>
    <p:sldId id="344" r:id="rId5"/>
    <p:sldId id="345" r:id="rId6"/>
    <p:sldId id="342" r:id="rId7"/>
    <p:sldId id="343" r:id="rId8"/>
    <p:sldId id="336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1E88C7-E756-44B7-B962-9F51A6F8C8EB}" type="datetimeFigureOut">
              <a:rPr lang="pl-PL" smtClean="0"/>
              <a:t>29.05.2025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772709-6EA3-4D95-ABF7-EB0E0423168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253521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E1A06-8754-4870-9E44-E39BADAD98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27F020-BBC3-49BB-91C2-5B2CBD64B3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7C0C22-EBDA-4130-87AE-CB28BC19B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5/29/2025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A419A8-07CA-4A4C-AEC2-C40D4D50A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FA7B86-E610-42EA-B4DC-C2F44778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8A7BA06D-B3FF-4E91-8639-B4569AE3AA23}"/>
              </a:ext>
            </a:extLst>
          </p:cNvPr>
          <p:cNvSpPr/>
          <p:nvPr/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Arc 7">
            <a:extLst>
              <a:ext uri="{FF2B5EF4-FFF2-40B4-BE49-F238E27FC236}">
                <a16:creationId xmlns:a16="http://schemas.microsoft.com/office/drawing/2014/main" id="{2B30C86D-5A07-48BC-9C9D-6F9A2DB1E9E1}"/>
              </a:ext>
            </a:extLst>
          </p:cNvPr>
          <p:cNvSpPr/>
          <p:nvPr/>
        </p:nvSpPr>
        <p:spPr>
          <a:xfrm rot="10800000" flipV="1">
            <a:off x="555710" y="106482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73354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F6E5D1-6D19-4E7F-9B4E-42326B7716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D2A06C-F91A-4ADC-9CD2-61F0A4D7EE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43AA9A-2280-4F63-8B3D-20742AE690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5/29/2025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0D986B-E58E-43B6-8A80-FFA9D8F74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140D36-2E71-4F27-967F-7A3E4C6EE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C1609904-5327-4D2C-A445-B270A00F3B5F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30FC7BEC-08C5-4D95-9C84-B48BC8AD1C94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71341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1FEA3D-0C7F-45CD-B6A0-942F707B36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8B8A12-BCE6-4D03-A637-1DEC8924BE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749755-9FF4-428A-AEB7-1A6477466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5/29/2025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141836-11E2-49FD-877D-53B74514A9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D24C42-4B05-4EEF-BE14-29041EC9C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5BADDEB1-F604-408B-B02A-A2814606E6AF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D8DF7987-332F-4D6C-81C3-990F39C76C96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49535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FF209-11EE-4A3F-9685-A155FECD0D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47AF11-F208-4FDA-9E19-D6CA347213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85974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E82FA1-02B7-467E-9F16-D17814940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5/29/2025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389247-FB8A-4494-859B-B3754B02A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CA5B62-3338-46A5-B381-A63B88CB0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23DA7759-3209-4FE2-96D1-4EEDD81E9EA0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41460DAD-8769-4C9F-9C8C-BB0443909D76}"/>
              </a:ext>
            </a:extLst>
          </p:cNvPr>
          <p:cNvSpPr/>
          <p:nvPr/>
        </p:nvSpPr>
        <p:spPr>
          <a:xfrm flipH="1">
            <a:off x="123536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43025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4C0001-5D76-45A0-A9F4-7172BDDD5D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1462C4-0E4B-4DB7-A8BF-FE55142760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A5F313-1240-47AE-A026-7F349292B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5/29/2025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448158-6132-4335-B8E1-F6A8963837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94C5B6-1598-48B4-9B3A-3078FDBE90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FEDBDD32-D3EE-4848-A112-BA814D4631CD}"/>
              </a:ext>
            </a:extLst>
          </p:cNvPr>
          <p:cNvSpPr/>
          <p:nvPr/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Arc 9">
            <a:extLst>
              <a:ext uri="{FF2B5EF4-FFF2-40B4-BE49-F238E27FC236}">
                <a16:creationId xmlns:a16="http://schemas.microsoft.com/office/drawing/2014/main" id="{61350361-843C-49D0-BD6A-ECDBA3842BA0}"/>
              </a:ext>
            </a:extLst>
          </p:cNvPr>
          <p:cNvSpPr/>
          <p:nvPr/>
        </p:nvSpPr>
        <p:spPr>
          <a:xfrm rot="10800000" flipV="1">
            <a:off x="555710" y="106482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075982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BFD05-2CB2-4A7E-89E7-57615BA82B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9532B8-D460-476D-816F-725E8D96C0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F7120F-70AF-4ED5-B364-3AA55C6B44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D8B65F-F709-469F-9961-4D01896CAA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5/29/2025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81C6BC-B23D-48BC-AD44-654DDB8D0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00D60B-86A1-479D-BCE8-06D2C3DBC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B4EC5136-99DA-40B5-8F79-5C3A56D38BA1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4F8FB775-26C4-41BA-837C-4478D48D215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417919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92983E-E761-4429-9203-7FE8B2DB6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21E9B7-62BE-49BA-AC6B-55250D6627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41A3FD-B90A-4C31-BD6B-581F9E2E0E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0D1D55-B722-4968-B171-AF3B462DDA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1085A8-02C2-4E7F-935E-5AEECBAD19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A8A5018-8A77-40E8-B159-4894ECF22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5/29/2025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AD79441-8908-4461-9FDD-BCE638837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8D29F7D-B101-4950-A2C0-F350FB26D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62D7398-9A79-4B24-9C7D-F0DEED57C70B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C07F28CD-1873-4E36-A064-2D25E0A8501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78630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11BF3-02E8-4EB7-818E-652B82CF2C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54D3190-B78C-42F1-9D62-F523886BB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5/29/2025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381C40-F9FC-4D58-8508-F0632DF5A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01CBCC-4CC2-49BD-B155-01E0F4D79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DC13EF9C-0B5A-4364-91AA-E5DD5B536E54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8F674475-6327-490A-BD7F-084F5C07F2E4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77418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7024287-C9B9-48AC-8E4D-A282DE2F4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5/29/2025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D34C9A2-75A7-4164-B3B8-E6A9D60BA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BE73CE-2859-4D49-A9EC-26AF3FBDF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AA5ED585-FEBB-4DAD-84C0-97BEE6C360C3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EF6AC352-A720-4DB3-87CA-A33B0607CA2F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500921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FC812-4DB6-4F98-9404-29C191D3BA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F0855E-0CD6-47DD-B648-4C84C783D7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50082B-17D7-4D61-8AEB-81517D85D2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A70783-FF31-4C4E-9196-EB169B209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5/29/2025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92E260-747D-40FD-A062-9DD5E6835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7E50A0-1E05-49C5-88C9-462677512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2C155C63-9F58-4422-B669-F97486280671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385DBA62-0EDB-47AA-86C7-90463BC9B308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651173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D7521-E43D-41D1-B458-26B20DC6DD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2472CF2-2653-4B98-A416-D7A0A860ECE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EF87F5-0B10-4AC7-9599-F088C5E796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A07CB7-0520-4D64-B76C-C31AC55783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5/29/2025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EEB226-AD45-45DF-AAB5-5513AE732A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E96AEB-9481-4CCE-B110-FEDD33483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6BA9707F-7BCE-464F-BF45-E216527084EE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BC589723-2CC8-49D1-B4E1-36FECED6A2D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85441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EC5685-19F1-49DA-ADE5-D5D32F1659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FC0A4D-22A1-4554-B5DE-887974F4DF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9D5CDC-F2CE-410E-AD13-DDC235C71C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spc="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82EDB8D0-98ED-4B86-9D5F-E61ADC70144D}" type="datetimeFigureOut">
              <a:rPr lang="en-US" smtClean="0"/>
              <a:pPr/>
              <a:t>5/29/2025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40CD45-794A-4BB0-A427-0CE61AEAF4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cap="none" spc="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B3AB91-9588-4071-92D2-364F4A6ED0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cap="none" spc="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4854181D-6920-4594-9A5D-6CE56DC9F8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891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>
            <a:extLst>
              <a:ext uri="{FF2B5EF4-FFF2-40B4-BE49-F238E27FC236}">
                <a16:creationId xmlns:a16="http://schemas.microsoft.com/office/drawing/2014/main" id="{89E71F5D-6A9D-D9CA-9B98-32282E8082B8}"/>
              </a:ext>
            </a:extLst>
          </p:cNvPr>
          <p:cNvSpPr txBox="1"/>
          <p:nvPr/>
        </p:nvSpPr>
        <p:spPr>
          <a:xfrm>
            <a:off x="2511879" y="2090573"/>
            <a:ext cx="7168242" cy="397031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pl-PL" b="1" dirty="0"/>
              <a:t>program</a:t>
            </a:r>
            <a:r>
              <a:rPr lang="pl-PL" dirty="0"/>
              <a:t> </a:t>
            </a:r>
            <a:r>
              <a:rPr lang="pl-PL" dirty="0" err="1"/>
              <a:t>WczytajLiczbe</a:t>
            </a:r>
            <a:r>
              <a:rPr lang="pl-PL" dirty="0"/>
              <a:t>;</a:t>
            </a:r>
          </a:p>
          <a:p>
            <a:endParaRPr lang="pl-PL" dirty="0"/>
          </a:p>
          <a:p>
            <a:r>
              <a:rPr lang="pl-PL" b="1" dirty="0" err="1"/>
              <a:t>var</a:t>
            </a:r>
            <a:endParaRPr lang="pl-PL" b="1" dirty="0"/>
          </a:p>
          <a:p>
            <a:r>
              <a:rPr lang="pl-PL" dirty="0"/>
              <a:t>  n: integer;</a:t>
            </a:r>
          </a:p>
          <a:p>
            <a:endParaRPr lang="pl-PL" dirty="0"/>
          </a:p>
          <a:p>
            <a:r>
              <a:rPr lang="pl-PL" b="1" dirty="0"/>
              <a:t>begin</a:t>
            </a:r>
          </a:p>
          <a:p>
            <a:r>
              <a:rPr lang="pl-PL" b="1" dirty="0" err="1"/>
              <a:t>repeat</a:t>
            </a:r>
            <a:endParaRPr lang="pl-PL" b="1" dirty="0"/>
          </a:p>
          <a:p>
            <a:r>
              <a:rPr lang="pl-PL" dirty="0"/>
              <a:t>    write('Podaj </a:t>
            </a:r>
            <a:r>
              <a:rPr lang="pl-PL" dirty="0" err="1"/>
              <a:t>liczbe</a:t>
            </a:r>
            <a:r>
              <a:rPr lang="pl-PL" dirty="0"/>
              <a:t> </a:t>
            </a:r>
            <a:r>
              <a:rPr lang="pl-PL" dirty="0" err="1"/>
              <a:t>calkowita</a:t>
            </a:r>
            <a:r>
              <a:rPr lang="pl-PL" dirty="0"/>
              <a:t> n: ');</a:t>
            </a:r>
          </a:p>
          <a:p>
            <a:r>
              <a:rPr lang="pl-PL" dirty="0"/>
              <a:t>    readln(n);</a:t>
            </a:r>
          </a:p>
          <a:p>
            <a:r>
              <a:rPr lang="pl-PL" b="1" dirty="0"/>
              <a:t>until</a:t>
            </a:r>
            <a:r>
              <a:rPr lang="pl-PL" dirty="0"/>
              <a:t> n &lt; 100;</a:t>
            </a:r>
          </a:p>
          <a:p>
            <a:endParaRPr lang="pl-PL" dirty="0"/>
          </a:p>
          <a:p>
            <a:r>
              <a:rPr lang="pl-PL" dirty="0"/>
              <a:t>  writeln('Podano </a:t>
            </a:r>
            <a:r>
              <a:rPr lang="pl-PL" dirty="0" err="1"/>
              <a:t>liczbe</a:t>
            </a:r>
            <a:r>
              <a:rPr lang="pl-PL" dirty="0"/>
              <a:t> mniejsza od 100. Program </a:t>
            </a:r>
            <a:r>
              <a:rPr lang="pl-PL" dirty="0" err="1"/>
              <a:t>zakonczony</a:t>
            </a:r>
            <a:r>
              <a:rPr lang="pl-PL" dirty="0"/>
              <a:t>.’);</a:t>
            </a:r>
          </a:p>
          <a:p>
            <a:endParaRPr lang="pl-PL" dirty="0"/>
          </a:p>
          <a:p>
            <a:r>
              <a:rPr lang="pl-PL" b="1" dirty="0"/>
              <a:t>end.</a:t>
            </a: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5A880254-F878-D67A-AB08-8E189AF3E45C}"/>
              </a:ext>
            </a:extLst>
          </p:cNvPr>
          <p:cNvSpPr txBox="1"/>
          <p:nvPr/>
        </p:nvSpPr>
        <p:spPr>
          <a:xfrm>
            <a:off x="2511878" y="372982"/>
            <a:ext cx="7168241" cy="147732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pl-PL" dirty="0"/>
              <a:t>Napisz program, który:</a:t>
            </a:r>
          </a:p>
          <a:p>
            <a:endParaRPr lang="pl-PL" dirty="0"/>
          </a:p>
          <a:p>
            <a:pPr marL="342900" indent="-342900">
              <a:buAutoNum type="arabicPeriod"/>
            </a:pPr>
            <a:r>
              <a:rPr lang="pl-PL" dirty="0"/>
              <a:t>Prosi o podanie liczby całkowitej n</a:t>
            </a:r>
          </a:p>
          <a:p>
            <a:pPr marL="342900" indent="-342900">
              <a:buAutoNum type="arabicPeriod"/>
            </a:pPr>
            <a:r>
              <a:rPr lang="pl-PL" dirty="0"/>
              <a:t>Wczytuje tą liczbę</a:t>
            </a:r>
          </a:p>
          <a:p>
            <a:pPr marL="342900" indent="-342900">
              <a:buAutoNum type="arabicPeriod"/>
            </a:pPr>
            <a:r>
              <a:rPr lang="pl-PL" dirty="0"/>
              <a:t>Powyższe czynności powtarza aż n &lt; 100</a:t>
            </a:r>
          </a:p>
        </p:txBody>
      </p:sp>
    </p:spTree>
    <p:extLst>
      <p:ext uri="{BB962C8B-B14F-4D97-AF65-F5344CB8AC3E}">
        <p14:creationId xmlns:p14="http://schemas.microsoft.com/office/powerpoint/2010/main" val="30638336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e tekstowe 3">
            <a:extLst>
              <a:ext uri="{FF2B5EF4-FFF2-40B4-BE49-F238E27FC236}">
                <a16:creationId xmlns:a16="http://schemas.microsoft.com/office/drawing/2014/main" id="{35F50A36-7438-061D-CED6-BEC7F8275FB9}"/>
              </a:ext>
            </a:extLst>
          </p:cNvPr>
          <p:cNvSpPr txBox="1"/>
          <p:nvPr/>
        </p:nvSpPr>
        <p:spPr>
          <a:xfrm>
            <a:off x="4280419" y="548990"/>
            <a:ext cx="6097554" cy="59093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pl-PL" b="1" dirty="0"/>
              <a:t>program</a:t>
            </a:r>
            <a:r>
              <a:rPr lang="pl-PL" dirty="0"/>
              <a:t> </a:t>
            </a:r>
            <a:r>
              <a:rPr lang="pl-PL" dirty="0" err="1"/>
              <a:t>ReakcjeNaLiczbe</a:t>
            </a:r>
            <a:r>
              <a:rPr lang="pl-PL" dirty="0"/>
              <a:t>;</a:t>
            </a:r>
          </a:p>
          <a:p>
            <a:endParaRPr lang="pl-PL" dirty="0"/>
          </a:p>
          <a:p>
            <a:r>
              <a:rPr lang="pl-PL" b="1" dirty="0" err="1"/>
              <a:t>uses</a:t>
            </a:r>
            <a:r>
              <a:rPr lang="pl-PL" dirty="0"/>
              <a:t> </a:t>
            </a:r>
            <a:r>
              <a:rPr lang="pl-PL" dirty="0" err="1"/>
              <a:t>crt</a:t>
            </a:r>
            <a:r>
              <a:rPr lang="pl-PL" dirty="0"/>
              <a:t>;</a:t>
            </a:r>
          </a:p>
          <a:p>
            <a:endParaRPr lang="pl-PL" dirty="0"/>
          </a:p>
          <a:p>
            <a:r>
              <a:rPr lang="pl-PL" b="1" dirty="0" err="1"/>
              <a:t>var</a:t>
            </a:r>
            <a:endParaRPr lang="pl-PL" b="1" dirty="0"/>
          </a:p>
          <a:p>
            <a:r>
              <a:rPr lang="pl-PL" dirty="0"/>
              <a:t>  n: integer;</a:t>
            </a:r>
          </a:p>
          <a:p>
            <a:endParaRPr lang="pl-PL" dirty="0"/>
          </a:p>
          <a:p>
            <a:r>
              <a:rPr lang="pl-PL" b="1" dirty="0"/>
              <a:t>begin</a:t>
            </a:r>
          </a:p>
          <a:p>
            <a:r>
              <a:rPr lang="pl-PL" dirty="0"/>
              <a:t>  </a:t>
            </a:r>
            <a:r>
              <a:rPr lang="pl-PL" b="1" dirty="0" err="1"/>
              <a:t>repeat</a:t>
            </a:r>
            <a:endParaRPr lang="pl-PL" b="1" dirty="0"/>
          </a:p>
          <a:p>
            <a:r>
              <a:rPr lang="pl-PL" dirty="0"/>
              <a:t>    write('Podaj </a:t>
            </a:r>
            <a:r>
              <a:rPr lang="pl-PL" dirty="0" err="1"/>
              <a:t>liczbe</a:t>
            </a:r>
            <a:r>
              <a:rPr lang="pl-PL" dirty="0"/>
              <a:t> </a:t>
            </a:r>
            <a:r>
              <a:rPr lang="pl-PL" dirty="0" err="1"/>
              <a:t>calkowita</a:t>
            </a:r>
            <a:r>
              <a:rPr lang="pl-PL" dirty="0"/>
              <a:t> n: ');</a:t>
            </a:r>
          </a:p>
          <a:p>
            <a:r>
              <a:rPr lang="pl-PL" dirty="0"/>
              <a:t>    readln(n);</a:t>
            </a:r>
          </a:p>
          <a:p>
            <a:endParaRPr lang="pl-PL" dirty="0"/>
          </a:p>
          <a:p>
            <a:r>
              <a:rPr lang="pl-PL" dirty="0"/>
              <a:t>    </a:t>
            </a:r>
            <a:r>
              <a:rPr lang="pl-PL" b="1" dirty="0" err="1"/>
              <a:t>if</a:t>
            </a:r>
            <a:r>
              <a:rPr lang="pl-PL" dirty="0"/>
              <a:t> (n &gt;= 200) </a:t>
            </a:r>
            <a:r>
              <a:rPr lang="pl-PL" dirty="0" err="1"/>
              <a:t>then</a:t>
            </a:r>
            <a:endParaRPr lang="pl-PL" dirty="0"/>
          </a:p>
          <a:p>
            <a:r>
              <a:rPr lang="pl-PL" dirty="0"/>
              <a:t>      writeln('To bardzo </a:t>
            </a:r>
            <a:r>
              <a:rPr lang="pl-PL" dirty="0" err="1"/>
              <a:t>duza</a:t>
            </a:r>
            <a:r>
              <a:rPr lang="pl-PL" dirty="0"/>
              <a:t> liczba!')</a:t>
            </a:r>
          </a:p>
          <a:p>
            <a:r>
              <a:rPr lang="pl-PL" dirty="0"/>
              <a:t>    </a:t>
            </a:r>
            <a:r>
              <a:rPr lang="pl-PL" b="1" dirty="0" err="1"/>
              <a:t>else</a:t>
            </a:r>
            <a:r>
              <a:rPr lang="pl-PL" b="1" dirty="0"/>
              <a:t> </a:t>
            </a:r>
            <a:r>
              <a:rPr lang="pl-PL" b="1" dirty="0" err="1"/>
              <a:t>if</a:t>
            </a:r>
            <a:r>
              <a:rPr lang="pl-PL" b="1" dirty="0"/>
              <a:t> </a:t>
            </a:r>
            <a:r>
              <a:rPr lang="pl-PL" dirty="0"/>
              <a:t>(n &gt;= 100) </a:t>
            </a:r>
            <a:r>
              <a:rPr lang="pl-PL" b="1" dirty="0" err="1"/>
              <a:t>then</a:t>
            </a:r>
            <a:endParaRPr lang="pl-PL" b="1" dirty="0"/>
          </a:p>
          <a:p>
            <a:r>
              <a:rPr lang="pl-PL" dirty="0"/>
              <a:t>      writeln('Liczba jest </a:t>
            </a:r>
            <a:r>
              <a:rPr lang="pl-PL" dirty="0" err="1"/>
              <a:t>wieksza</a:t>
            </a:r>
            <a:r>
              <a:rPr lang="pl-PL" dirty="0"/>
              <a:t> lub </a:t>
            </a:r>
            <a:r>
              <a:rPr lang="pl-PL" dirty="0" err="1"/>
              <a:t>rowna</a:t>
            </a:r>
            <a:r>
              <a:rPr lang="pl-PL" dirty="0"/>
              <a:t> 100.')</a:t>
            </a:r>
          </a:p>
          <a:p>
            <a:r>
              <a:rPr lang="pl-PL" dirty="0"/>
              <a:t>    </a:t>
            </a:r>
            <a:r>
              <a:rPr lang="pl-PL" b="1" dirty="0" err="1"/>
              <a:t>else</a:t>
            </a:r>
            <a:endParaRPr lang="pl-PL" b="1" dirty="0"/>
          </a:p>
          <a:p>
            <a:r>
              <a:rPr lang="pl-PL" dirty="0"/>
              <a:t>      writeln('Liczba mniejsza od 100 - koniec.');</a:t>
            </a:r>
          </a:p>
          <a:p>
            <a:endParaRPr lang="pl-PL" dirty="0"/>
          </a:p>
          <a:p>
            <a:r>
              <a:rPr lang="pl-PL" dirty="0"/>
              <a:t>  </a:t>
            </a:r>
            <a:r>
              <a:rPr lang="pl-PL" b="1" dirty="0"/>
              <a:t>until</a:t>
            </a:r>
            <a:r>
              <a:rPr lang="pl-PL" dirty="0"/>
              <a:t> n &lt; 100;</a:t>
            </a:r>
          </a:p>
          <a:p>
            <a:r>
              <a:rPr lang="pl-PL" b="1" dirty="0"/>
              <a:t>end.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06E2B447-CAA5-7FBB-8301-7A180027D03D}"/>
              </a:ext>
            </a:extLst>
          </p:cNvPr>
          <p:cNvSpPr txBox="1"/>
          <p:nvPr/>
        </p:nvSpPr>
        <p:spPr>
          <a:xfrm>
            <a:off x="1042697" y="3134313"/>
            <a:ext cx="266155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dirty="0"/>
              <a:t>Wersja z komentarzem</a:t>
            </a:r>
          </a:p>
        </p:txBody>
      </p:sp>
    </p:spTree>
    <p:extLst>
      <p:ext uri="{BB962C8B-B14F-4D97-AF65-F5344CB8AC3E}">
        <p14:creationId xmlns:p14="http://schemas.microsoft.com/office/powerpoint/2010/main" val="22033222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pole tekstowe 1">
                <a:extLst>
                  <a:ext uri="{FF2B5EF4-FFF2-40B4-BE49-F238E27FC236}">
                    <a16:creationId xmlns:a16="http://schemas.microsoft.com/office/drawing/2014/main" id="{3951D04C-7CED-1324-3CE9-E37C31A79F1B}"/>
                  </a:ext>
                </a:extLst>
              </p:cNvPr>
              <p:cNvSpPr txBox="1"/>
              <p:nvPr/>
            </p:nvSpPr>
            <p:spPr>
              <a:xfrm>
                <a:off x="974135" y="2136337"/>
                <a:ext cx="4560724" cy="2585323"/>
              </a:xfrm>
              <a:prstGeom prst="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</p:spPr>
            <p:txBody>
              <a:bodyPr wrap="square">
                <a:spAutoFit/>
              </a:bodyPr>
              <a:lstStyle/>
              <a:p>
                <a:r>
                  <a:rPr lang="pl-PL" dirty="0"/>
                  <a:t>Napisz program, który:</a:t>
                </a:r>
              </a:p>
              <a:p>
                <a:endParaRPr lang="pl-PL" dirty="0"/>
              </a:p>
              <a:p>
                <a:pPr marL="342900" indent="-342900">
                  <a:buAutoNum type="arabicPeriod"/>
                </a:pPr>
                <a:r>
                  <a:rPr lang="pl-PL" dirty="0"/>
                  <a:t>Prosi o podanie liczby całkowitej n</a:t>
                </a:r>
              </a:p>
              <a:p>
                <a:pPr marL="342900" indent="-342900">
                  <a:buAutoNum type="arabicPeriod"/>
                </a:pPr>
                <a:r>
                  <a:rPr lang="pl-PL" dirty="0"/>
                  <a:t>Wczytuje tą liczbę</a:t>
                </a:r>
              </a:p>
              <a:p>
                <a:pPr marL="342900" indent="-342900">
                  <a:buAutoNum type="arabicPeriod"/>
                </a:pPr>
                <a:r>
                  <a:rPr lang="pl-PL" dirty="0"/>
                  <a:t>Gdy n &lt; 10 oblicza wartość wyrażenia:</a:t>
                </a:r>
              </a:p>
              <a:p>
                <a:endParaRPr lang="pl-PL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pl-PL" sz="1800" i="1" kern="100" smtClea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pl-PL" sz="1800" i="1" kern="10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800" i="1" kern="10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(</m:t>
                              </m:r>
                              <m:r>
                                <a:rPr lang="en-GB" sz="1800" i="1" kern="10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𝑛</m:t>
                              </m:r>
                              <m:r>
                                <a:rPr lang="en-GB" sz="1800" i="1" kern="10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+1)</m:t>
                              </m:r>
                            </m:e>
                            <m:sup>
                              <m:r>
                                <a:rPr lang="en-GB" sz="1800" i="1" kern="10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GB" sz="1800" i="1" kern="1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pl-PL" sz="1800" kern="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endParaRPr lang="pl-PL" dirty="0"/>
              </a:p>
            </p:txBody>
          </p:sp>
        </mc:Choice>
        <mc:Fallback xmlns="">
          <p:sp>
            <p:nvSpPr>
              <p:cNvPr id="2" name="pole tekstowe 1">
                <a:extLst>
                  <a:ext uri="{FF2B5EF4-FFF2-40B4-BE49-F238E27FC236}">
                    <a16:creationId xmlns:a16="http://schemas.microsoft.com/office/drawing/2014/main" id="{3951D04C-7CED-1324-3CE9-E37C31A79F1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4135" y="2136337"/>
                <a:ext cx="4560724" cy="2585323"/>
              </a:xfrm>
              <a:prstGeom prst="rect">
                <a:avLst/>
              </a:prstGeom>
              <a:blipFill>
                <a:blip r:embed="rId2"/>
                <a:stretch>
                  <a:fillRect l="-1203" t="-941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pole tekstowe 2">
            <a:extLst>
              <a:ext uri="{FF2B5EF4-FFF2-40B4-BE49-F238E27FC236}">
                <a16:creationId xmlns:a16="http://schemas.microsoft.com/office/drawing/2014/main" id="{8821DC8E-AFCE-2F07-001E-D7DEA370A786}"/>
              </a:ext>
            </a:extLst>
          </p:cNvPr>
          <p:cNvSpPr txBox="1"/>
          <p:nvPr/>
        </p:nvSpPr>
        <p:spPr>
          <a:xfrm>
            <a:off x="5913277" y="1420228"/>
            <a:ext cx="5777980" cy="424731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pl-PL" b="1" dirty="0"/>
              <a:t>program</a:t>
            </a:r>
            <a:r>
              <a:rPr lang="pl-PL" dirty="0"/>
              <a:t> </a:t>
            </a:r>
            <a:r>
              <a:rPr lang="pl-PL" dirty="0" err="1"/>
              <a:t>ObliczWyrazenie</a:t>
            </a:r>
            <a:r>
              <a:rPr lang="pl-PL" dirty="0"/>
              <a:t>;</a:t>
            </a:r>
          </a:p>
          <a:p>
            <a:endParaRPr lang="pl-PL" b="1" dirty="0"/>
          </a:p>
          <a:p>
            <a:r>
              <a:rPr lang="pl-PL" b="1" dirty="0" err="1"/>
              <a:t>var</a:t>
            </a:r>
            <a:endParaRPr lang="pl-PL" b="1" dirty="0"/>
          </a:p>
          <a:p>
            <a:r>
              <a:rPr lang="pl-PL" dirty="0"/>
              <a:t>  n: integer;</a:t>
            </a:r>
          </a:p>
          <a:p>
            <a:r>
              <a:rPr lang="pl-PL" dirty="0"/>
              <a:t>  wynik: real;</a:t>
            </a:r>
          </a:p>
          <a:p>
            <a:endParaRPr lang="pl-PL" dirty="0"/>
          </a:p>
          <a:p>
            <a:r>
              <a:rPr lang="pl-PL" b="1" dirty="0"/>
              <a:t>begin</a:t>
            </a:r>
          </a:p>
          <a:p>
            <a:r>
              <a:rPr lang="pl-PL" dirty="0"/>
              <a:t>  </a:t>
            </a:r>
            <a:r>
              <a:rPr lang="pl-PL" b="1" dirty="0" err="1"/>
              <a:t>repeat</a:t>
            </a:r>
            <a:endParaRPr lang="pl-PL" b="1" dirty="0"/>
          </a:p>
          <a:p>
            <a:r>
              <a:rPr lang="pl-PL" dirty="0"/>
              <a:t>    write('Podaj </a:t>
            </a:r>
            <a:r>
              <a:rPr lang="pl-PL" dirty="0" err="1"/>
              <a:t>liczbe</a:t>
            </a:r>
            <a:r>
              <a:rPr lang="pl-PL" dirty="0"/>
              <a:t> </a:t>
            </a:r>
            <a:r>
              <a:rPr lang="pl-PL" dirty="0" err="1"/>
              <a:t>calkowita</a:t>
            </a:r>
            <a:r>
              <a:rPr lang="pl-PL" dirty="0"/>
              <a:t> n: ');</a:t>
            </a:r>
          </a:p>
          <a:p>
            <a:r>
              <a:rPr lang="pl-PL" dirty="0"/>
              <a:t>    readln(n);</a:t>
            </a:r>
          </a:p>
          <a:p>
            <a:r>
              <a:rPr lang="pl-PL" dirty="0"/>
              <a:t> </a:t>
            </a:r>
            <a:r>
              <a:rPr lang="pl-PL" b="1" dirty="0"/>
              <a:t> until </a:t>
            </a:r>
            <a:r>
              <a:rPr lang="pl-PL" dirty="0"/>
              <a:t>n &lt; 10;</a:t>
            </a:r>
          </a:p>
          <a:p>
            <a:endParaRPr lang="pl-PL" dirty="0"/>
          </a:p>
          <a:p>
            <a:r>
              <a:rPr lang="pl-PL" dirty="0"/>
              <a:t>  wynik := </a:t>
            </a:r>
            <a:r>
              <a:rPr lang="pl-PL" dirty="0" err="1">
                <a:solidFill>
                  <a:srgbClr val="7030A0"/>
                </a:solidFill>
              </a:rPr>
              <a:t>sqr</a:t>
            </a:r>
            <a:r>
              <a:rPr lang="pl-PL" dirty="0"/>
              <a:t>(n + 1) / 2; {</a:t>
            </a:r>
            <a:r>
              <a:rPr lang="pl-PL" dirty="0">
                <a:solidFill>
                  <a:srgbClr val="7030A0"/>
                </a:solidFill>
              </a:rPr>
              <a:t>funkcja obliczająca potęgę</a:t>
            </a:r>
            <a:r>
              <a:rPr lang="pl-PL" dirty="0"/>
              <a:t>}</a:t>
            </a:r>
          </a:p>
          <a:p>
            <a:r>
              <a:rPr lang="pl-PL" dirty="0"/>
              <a:t>  writeln('</a:t>
            </a:r>
            <a:r>
              <a:rPr lang="pl-PL" dirty="0" err="1"/>
              <a:t>Wartosc</a:t>
            </a:r>
            <a:r>
              <a:rPr lang="pl-PL" dirty="0"/>
              <a:t> </a:t>
            </a:r>
            <a:r>
              <a:rPr lang="pl-PL" dirty="0" err="1"/>
              <a:t>wyrazenia</a:t>
            </a:r>
            <a:r>
              <a:rPr lang="pl-PL" dirty="0"/>
              <a:t> wynosi: ', wynik:0:4);</a:t>
            </a:r>
          </a:p>
          <a:p>
            <a:r>
              <a:rPr lang="pl-PL" b="1" dirty="0"/>
              <a:t>end.</a:t>
            </a:r>
          </a:p>
        </p:txBody>
      </p:sp>
    </p:spTree>
    <p:extLst>
      <p:ext uri="{BB962C8B-B14F-4D97-AF65-F5344CB8AC3E}">
        <p14:creationId xmlns:p14="http://schemas.microsoft.com/office/powerpoint/2010/main" val="19185232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>
            <a:extLst>
              <a:ext uri="{FF2B5EF4-FFF2-40B4-BE49-F238E27FC236}">
                <a16:creationId xmlns:a16="http://schemas.microsoft.com/office/drawing/2014/main" id="{4A159B5E-2324-A056-E6F3-4CC190749B1E}"/>
              </a:ext>
            </a:extLst>
          </p:cNvPr>
          <p:cNvSpPr txBox="1"/>
          <p:nvPr/>
        </p:nvSpPr>
        <p:spPr>
          <a:xfrm>
            <a:off x="6017342" y="539539"/>
            <a:ext cx="6096000" cy="624786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pl-PL" sz="1600" b="1" dirty="0"/>
              <a:t>program</a:t>
            </a:r>
            <a:r>
              <a:rPr lang="pl-PL" sz="1600" dirty="0"/>
              <a:t> </a:t>
            </a:r>
            <a:r>
              <a:rPr lang="pl-PL" sz="1600" dirty="0" err="1"/>
              <a:t>ObliczWyrazenie</a:t>
            </a:r>
            <a:r>
              <a:rPr lang="pl-PL" sz="1600" dirty="0"/>
              <a:t>;</a:t>
            </a:r>
          </a:p>
          <a:p>
            <a:endParaRPr lang="pl-PL" sz="1600" dirty="0"/>
          </a:p>
          <a:p>
            <a:r>
              <a:rPr lang="pl-PL" sz="1600" b="1" dirty="0" err="1"/>
              <a:t>var</a:t>
            </a:r>
            <a:endParaRPr lang="pl-PL" sz="1600" b="1" dirty="0"/>
          </a:p>
          <a:p>
            <a:r>
              <a:rPr lang="pl-PL" sz="1600" dirty="0"/>
              <a:t>  n: Integer;</a:t>
            </a:r>
          </a:p>
          <a:p>
            <a:r>
              <a:rPr lang="pl-PL" sz="1600" dirty="0"/>
              <a:t>  wynik: Real;</a:t>
            </a:r>
          </a:p>
          <a:p>
            <a:endParaRPr lang="pl-PL" sz="1600" dirty="0"/>
          </a:p>
          <a:p>
            <a:r>
              <a:rPr lang="pl-PL" sz="1600" b="1" dirty="0" err="1"/>
              <a:t>Label</a:t>
            </a:r>
            <a:endParaRPr lang="pl-PL" sz="1600" b="1" dirty="0"/>
          </a:p>
          <a:p>
            <a:endParaRPr lang="pl-PL" sz="1600" b="1" dirty="0"/>
          </a:p>
          <a:p>
            <a:r>
              <a:rPr lang="pl-PL" sz="1600" dirty="0"/>
              <a:t>  </a:t>
            </a:r>
            <a:r>
              <a:rPr lang="pl-PL" sz="1600" dirty="0">
                <a:solidFill>
                  <a:schemeClr val="bg2">
                    <a:lumMod val="50000"/>
                  </a:schemeClr>
                </a:solidFill>
              </a:rPr>
              <a:t>Oblicz</a:t>
            </a:r>
            <a:r>
              <a:rPr lang="pl-PL" sz="1600" dirty="0"/>
              <a:t>; { deklaracja etykiety }</a:t>
            </a:r>
          </a:p>
          <a:p>
            <a:endParaRPr lang="pl-PL" sz="1600" dirty="0"/>
          </a:p>
          <a:p>
            <a:r>
              <a:rPr lang="pl-PL" sz="1600" b="1" dirty="0"/>
              <a:t>begin</a:t>
            </a:r>
          </a:p>
          <a:p>
            <a:r>
              <a:rPr lang="pl-PL" sz="1600" dirty="0"/>
              <a:t>  Write('Podaj </a:t>
            </a:r>
            <a:r>
              <a:rPr lang="pl-PL" sz="1600" dirty="0" err="1"/>
              <a:t>liczbe</a:t>
            </a:r>
            <a:r>
              <a:rPr lang="pl-PL" sz="1600" dirty="0"/>
              <a:t> </a:t>
            </a:r>
            <a:r>
              <a:rPr lang="pl-PL" sz="1600" dirty="0" err="1"/>
              <a:t>calkowita</a:t>
            </a:r>
            <a:r>
              <a:rPr lang="pl-PL" sz="1600" dirty="0"/>
              <a:t> n: ');</a:t>
            </a:r>
          </a:p>
          <a:p>
            <a:r>
              <a:rPr lang="pl-PL" sz="1600" dirty="0"/>
              <a:t>  </a:t>
            </a:r>
            <a:r>
              <a:rPr lang="pl-PL" sz="1600" dirty="0" err="1"/>
              <a:t>ReadLn</a:t>
            </a:r>
            <a:r>
              <a:rPr lang="pl-PL" sz="1600" dirty="0"/>
              <a:t>(n);</a:t>
            </a:r>
          </a:p>
          <a:p>
            <a:endParaRPr lang="pl-PL" sz="1600" dirty="0"/>
          </a:p>
          <a:p>
            <a:r>
              <a:rPr lang="pl-PL" sz="1600" dirty="0"/>
              <a:t>  </a:t>
            </a:r>
            <a:r>
              <a:rPr lang="pl-PL" sz="1600" b="1" dirty="0" err="1"/>
              <a:t>if</a:t>
            </a:r>
            <a:r>
              <a:rPr lang="pl-PL" sz="1600" dirty="0"/>
              <a:t> n &lt; 10 </a:t>
            </a:r>
            <a:r>
              <a:rPr lang="pl-PL" sz="1600" b="1" dirty="0" err="1"/>
              <a:t>then</a:t>
            </a:r>
            <a:endParaRPr lang="pl-PL" sz="1600" b="1" dirty="0"/>
          </a:p>
          <a:p>
            <a:r>
              <a:rPr lang="pl-PL" sz="1600" dirty="0"/>
              <a:t>    </a:t>
            </a:r>
            <a:r>
              <a:rPr lang="pl-PL" sz="1600" b="1" dirty="0" err="1"/>
              <a:t>goto</a:t>
            </a:r>
            <a:r>
              <a:rPr lang="pl-PL" sz="1600" dirty="0"/>
              <a:t> </a:t>
            </a:r>
            <a:r>
              <a:rPr lang="pl-PL" sz="1600" dirty="0">
                <a:solidFill>
                  <a:schemeClr val="bg2">
                    <a:lumMod val="50000"/>
                  </a:schemeClr>
                </a:solidFill>
              </a:rPr>
              <a:t>Oblicz</a:t>
            </a:r>
          </a:p>
          <a:p>
            <a:r>
              <a:rPr lang="pl-PL" sz="1600" b="1" dirty="0"/>
              <a:t>  </a:t>
            </a:r>
            <a:r>
              <a:rPr lang="pl-PL" sz="1600" b="1" dirty="0" err="1"/>
              <a:t>else</a:t>
            </a:r>
            <a:endParaRPr lang="pl-PL" sz="1600" b="1" dirty="0"/>
          </a:p>
          <a:p>
            <a:r>
              <a:rPr lang="pl-PL" sz="1600" dirty="0"/>
              <a:t>  </a:t>
            </a:r>
            <a:r>
              <a:rPr lang="pl-PL" sz="1600" dirty="0">
                <a:solidFill>
                  <a:srgbClr val="7030A0"/>
                </a:solidFill>
              </a:rPr>
              <a:t>begin</a:t>
            </a:r>
          </a:p>
          <a:p>
            <a:r>
              <a:rPr lang="pl-PL" sz="1600" dirty="0"/>
              <a:t>    </a:t>
            </a:r>
            <a:r>
              <a:rPr lang="pl-PL" sz="1600" dirty="0" err="1"/>
              <a:t>WriteLn</a:t>
            </a:r>
            <a:r>
              <a:rPr lang="pl-PL" sz="1600" dirty="0"/>
              <a:t>('Warunek n &lt; 10 nie jest </a:t>
            </a:r>
            <a:r>
              <a:rPr lang="pl-PL" sz="1600" dirty="0" err="1"/>
              <a:t>spelniony</a:t>
            </a:r>
            <a:r>
              <a:rPr lang="pl-PL" sz="1600" dirty="0"/>
              <a:t>, brak </a:t>
            </a:r>
            <a:r>
              <a:rPr lang="pl-PL" sz="1600" dirty="0" err="1"/>
              <a:t>obliczen</a:t>
            </a:r>
            <a:r>
              <a:rPr lang="pl-PL" sz="1600" dirty="0"/>
              <a:t>.');</a:t>
            </a:r>
          </a:p>
          <a:p>
            <a:r>
              <a:rPr lang="pl-PL" sz="1600" dirty="0"/>
              <a:t>    </a:t>
            </a:r>
            <a:r>
              <a:rPr lang="pl-PL" sz="1600" b="1" dirty="0"/>
              <a:t>Exit</a:t>
            </a:r>
            <a:r>
              <a:rPr lang="pl-PL" sz="1600" dirty="0"/>
              <a:t>;</a:t>
            </a:r>
          </a:p>
          <a:p>
            <a:r>
              <a:rPr lang="pl-PL" sz="1600" dirty="0"/>
              <a:t> </a:t>
            </a:r>
            <a:r>
              <a:rPr lang="pl-PL" sz="1600" dirty="0">
                <a:solidFill>
                  <a:srgbClr val="7030A0"/>
                </a:solidFill>
              </a:rPr>
              <a:t> end</a:t>
            </a:r>
            <a:r>
              <a:rPr lang="pl-PL" sz="1600" dirty="0"/>
              <a:t>;</a:t>
            </a:r>
          </a:p>
          <a:p>
            <a:r>
              <a:rPr lang="pl-PL" sz="1600" dirty="0">
                <a:solidFill>
                  <a:schemeClr val="bg2">
                    <a:lumMod val="50000"/>
                  </a:schemeClr>
                </a:solidFill>
              </a:rPr>
              <a:t>Oblicz</a:t>
            </a:r>
            <a:r>
              <a:rPr lang="pl-PL" sz="1600" dirty="0"/>
              <a:t>:</a:t>
            </a:r>
          </a:p>
          <a:p>
            <a:r>
              <a:rPr lang="pl-PL" sz="1600" dirty="0"/>
              <a:t>  wynik := ((n + 1) * (n + 1)) / 2;</a:t>
            </a:r>
          </a:p>
          <a:p>
            <a:r>
              <a:rPr lang="pl-PL" sz="1600" dirty="0"/>
              <a:t>  </a:t>
            </a:r>
            <a:r>
              <a:rPr lang="pl-PL" sz="1600" dirty="0" err="1"/>
              <a:t>WriteLn</a:t>
            </a:r>
            <a:r>
              <a:rPr lang="pl-PL" sz="1600" dirty="0"/>
              <a:t>('</a:t>
            </a:r>
            <a:r>
              <a:rPr lang="pl-PL" sz="1600" dirty="0" err="1"/>
              <a:t>Wartosc</a:t>
            </a:r>
            <a:r>
              <a:rPr lang="pl-PL" sz="1600" dirty="0"/>
              <a:t> </a:t>
            </a:r>
            <a:r>
              <a:rPr lang="pl-PL" sz="1600" dirty="0" err="1"/>
              <a:t>wyrazenia</a:t>
            </a:r>
            <a:r>
              <a:rPr lang="pl-PL" sz="1600" dirty="0"/>
              <a:t> wynosi', wynik:0:2);</a:t>
            </a:r>
          </a:p>
          <a:p>
            <a:r>
              <a:rPr lang="pl-PL" sz="1600" b="1" dirty="0"/>
              <a:t>end.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pole tekstowe 3">
                <a:extLst>
                  <a:ext uri="{FF2B5EF4-FFF2-40B4-BE49-F238E27FC236}">
                    <a16:creationId xmlns:a16="http://schemas.microsoft.com/office/drawing/2014/main" id="{7C82ED7D-2DB6-95D2-264D-EABD2D97D8D9}"/>
                  </a:ext>
                </a:extLst>
              </p:cNvPr>
              <p:cNvSpPr txBox="1"/>
              <p:nvPr/>
            </p:nvSpPr>
            <p:spPr>
              <a:xfrm>
                <a:off x="906011" y="2151695"/>
                <a:ext cx="4560724" cy="2554610"/>
              </a:xfrm>
              <a:prstGeom prst="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</p:spPr>
            <p:txBody>
              <a:bodyPr wrap="square">
                <a:spAutoFit/>
              </a:bodyPr>
              <a:lstStyle/>
              <a:p>
                <a:r>
                  <a:rPr lang="pl-PL" sz="1600" dirty="0"/>
                  <a:t>Napisz program, który:</a:t>
                </a:r>
              </a:p>
              <a:p>
                <a:endParaRPr lang="pl-PL" sz="1600" dirty="0"/>
              </a:p>
              <a:p>
                <a:pPr marL="342900" indent="-342900">
                  <a:buAutoNum type="arabicPeriod"/>
                </a:pPr>
                <a:r>
                  <a:rPr lang="pl-PL" sz="1600" dirty="0"/>
                  <a:t>Prosi o podanie liczby całkowitej n</a:t>
                </a:r>
              </a:p>
              <a:p>
                <a:pPr marL="342900" indent="-342900">
                  <a:buAutoNum type="arabicPeriod"/>
                </a:pPr>
                <a:r>
                  <a:rPr lang="pl-PL" sz="1600" dirty="0"/>
                  <a:t>Wczytuje tą liczbę</a:t>
                </a:r>
              </a:p>
              <a:p>
                <a:pPr marL="342900" indent="-342900">
                  <a:buAutoNum type="arabicPeriod"/>
                </a:pPr>
                <a:r>
                  <a:rPr lang="pl-PL" sz="1600" dirty="0"/>
                  <a:t>Gdy n &lt; 10 oblicza wartość wyrażenia:</a:t>
                </a:r>
              </a:p>
              <a:p>
                <a:endParaRPr lang="pl-PL" sz="16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pl-PL" sz="1600" i="1" kern="100" smtClea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pl-PL" sz="1600" i="1" kern="10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600" i="1" kern="10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(</m:t>
                              </m:r>
                              <m:r>
                                <a:rPr lang="en-GB" sz="1600" i="1" kern="10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𝑛</m:t>
                              </m:r>
                              <m:r>
                                <a:rPr lang="en-GB" sz="1600" i="1" kern="10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+1)</m:t>
                              </m:r>
                            </m:e>
                            <m:sup>
                              <m:r>
                                <a:rPr lang="en-GB" sz="1600" i="1" kern="10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GB" sz="1600" i="1" kern="1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pl-PL" sz="1600" kern="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endParaRPr lang="pl-PL" sz="1600" kern="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r>
                  <a:rPr lang="pl-PL" sz="1600" dirty="0"/>
                  <a:t>4. Zastosuj konstrukcję </a:t>
                </a:r>
                <a:r>
                  <a:rPr lang="pl-PL" sz="1600" b="1" dirty="0" err="1"/>
                  <a:t>goto</a:t>
                </a:r>
                <a:endParaRPr lang="pl-PL" sz="1600" b="1" kern="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" name="pole tekstowe 3">
                <a:extLst>
                  <a:ext uri="{FF2B5EF4-FFF2-40B4-BE49-F238E27FC236}">
                    <a16:creationId xmlns:a16="http://schemas.microsoft.com/office/drawing/2014/main" id="{7C82ED7D-2DB6-95D2-264D-EABD2D97D8D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6011" y="2151695"/>
                <a:ext cx="4560724" cy="2554610"/>
              </a:xfrm>
              <a:prstGeom prst="rect">
                <a:avLst/>
              </a:prstGeom>
              <a:blipFill>
                <a:blip r:embed="rId2"/>
                <a:stretch>
                  <a:fillRect l="-802" t="-716" b="-1909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901093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pole tekstowe 1">
                <a:extLst>
                  <a:ext uri="{FF2B5EF4-FFF2-40B4-BE49-F238E27FC236}">
                    <a16:creationId xmlns:a16="http://schemas.microsoft.com/office/drawing/2014/main" id="{BD4EBECB-A3F3-42E3-ADA3-ADAFB80921A3}"/>
                  </a:ext>
                </a:extLst>
              </p:cNvPr>
              <p:cNvSpPr txBox="1"/>
              <p:nvPr/>
            </p:nvSpPr>
            <p:spPr>
              <a:xfrm>
                <a:off x="491984" y="346043"/>
                <a:ext cx="5623310" cy="3970318"/>
              </a:xfrm>
              <a:prstGeom prst="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</p:spPr>
            <p:txBody>
              <a:bodyPr wrap="square">
                <a:spAutoFit/>
              </a:bodyPr>
              <a:lstStyle/>
              <a:p>
                <a:r>
                  <a:rPr lang="pl-PL" dirty="0"/>
                  <a:t>Napisz program, który:</a:t>
                </a:r>
              </a:p>
              <a:p>
                <a:endParaRPr lang="pl-PL" dirty="0"/>
              </a:p>
              <a:p>
                <a:pPr marL="342900" indent="-342900">
                  <a:buAutoNum type="arabicPeriod"/>
                </a:pPr>
                <a:r>
                  <a:rPr lang="pl-PL" dirty="0"/>
                  <a:t>Prosi o podanie liczby całkowitej n</a:t>
                </a:r>
              </a:p>
              <a:p>
                <a:pPr marL="342900" indent="-342900">
                  <a:buAutoNum type="arabicPeriod"/>
                </a:pPr>
                <a:r>
                  <a:rPr lang="pl-PL" dirty="0"/>
                  <a:t>Wczytuje tą liczbę</a:t>
                </a:r>
              </a:p>
              <a:p>
                <a:pPr marL="342900" indent="-342900">
                  <a:buAutoNum type="arabicPeriod"/>
                </a:pPr>
                <a:r>
                  <a:rPr lang="pl-PL" dirty="0"/>
                  <a:t>Gdy n &lt; 12 oblicza wartość wyrażenia:</a:t>
                </a:r>
              </a:p>
              <a:p>
                <a:endParaRPr lang="pl-PL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pl-PL" sz="1800" i="1" kern="100" smtClea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pl-PL" sz="1800" i="1" kern="10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800" i="1" kern="10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(</m:t>
                              </m:r>
                              <m:r>
                                <a:rPr lang="en-GB" sz="1800" i="1" kern="10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𝑛</m:t>
                              </m:r>
                              <m:r>
                                <a:rPr lang="en-GB" sz="1800" i="1" kern="10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+4)</m:t>
                              </m:r>
                            </m:e>
                            <m:sup>
                              <m:r>
                                <a:rPr lang="en-GB" sz="1800" i="1" kern="10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GB" sz="1800" i="1" kern="1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pl-PL" sz="1800" kern="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endParaRPr lang="pl-PL" kern="100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r>
                  <a:rPr lang="pl-PL" dirty="0"/>
                  <a:t>4. W przeciwnym razie oblicza wartość wyrażenia</a:t>
                </a:r>
              </a:p>
              <a:p>
                <a:endParaRPr lang="pl-PL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pl-PL" sz="1800" i="1" kern="100" smtClea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pl-PL" sz="1800" i="1" kern="10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800" i="1" kern="10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(</m:t>
                              </m:r>
                              <m:r>
                                <a:rPr lang="en-GB" sz="1800" i="1" kern="10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𝑛</m:t>
                              </m:r>
                              <m:r>
                                <a:rPr lang="pl-PL" sz="1800" b="0" i="1" kern="100" smtClean="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−</m:t>
                              </m:r>
                              <m:r>
                                <a:rPr lang="en-GB" sz="1800" i="1" kern="10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1)</m:t>
                              </m:r>
                            </m:e>
                            <m:sup>
                              <m:r>
                                <a:rPr lang="en-GB" sz="1800" i="1" kern="10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GB" sz="1800" i="1" kern="1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2</m:t>
                          </m:r>
                          <m:r>
                            <a:rPr lang="pl-PL" sz="1800" b="0" i="1" kern="100" smtClea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𝑛</m:t>
                          </m:r>
                        </m:den>
                      </m:f>
                    </m:oMath>
                  </m:oMathPara>
                </a14:m>
                <a:endParaRPr lang="pl-PL" sz="1800" kern="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endParaRPr lang="pl-PL" dirty="0"/>
              </a:p>
            </p:txBody>
          </p:sp>
        </mc:Choice>
        <mc:Fallback xmlns="">
          <p:sp>
            <p:nvSpPr>
              <p:cNvPr id="2" name="pole tekstowe 1">
                <a:extLst>
                  <a:ext uri="{FF2B5EF4-FFF2-40B4-BE49-F238E27FC236}">
                    <a16:creationId xmlns:a16="http://schemas.microsoft.com/office/drawing/2014/main" id="{BD4EBECB-A3F3-42E3-ADA3-ADAFB80921A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1984" y="346043"/>
                <a:ext cx="5623310" cy="3970318"/>
              </a:xfrm>
              <a:prstGeom prst="rect">
                <a:avLst/>
              </a:prstGeom>
              <a:blipFill>
                <a:blip r:embed="rId2"/>
                <a:stretch>
                  <a:fillRect l="-976" t="-768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pole tekstowe 3">
            <a:extLst>
              <a:ext uri="{FF2B5EF4-FFF2-40B4-BE49-F238E27FC236}">
                <a16:creationId xmlns:a16="http://schemas.microsoft.com/office/drawing/2014/main" id="{15B67131-10AE-EAB6-BE9D-42FF0D4B1D03}"/>
              </a:ext>
            </a:extLst>
          </p:cNvPr>
          <p:cNvSpPr txBox="1"/>
          <p:nvPr/>
        </p:nvSpPr>
        <p:spPr>
          <a:xfrm>
            <a:off x="6508955" y="1571575"/>
            <a:ext cx="4798142" cy="480131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pl-PL" b="1" dirty="0"/>
              <a:t>program</a:t>
            </a:r>
            <a:r>
              <a:rPr lang="pl-PL" dirty="0"/>
              <a:t> </a:t>
            </a:r>
            <a:r>
              <a:rPr lang="pl-PL" dirty="0" err="1"/>
              <a:t>ObliczWyrazenie</a:t>
            </a:r>
            <a:r>
              <a:rPr lang="pl-PL" dirty="0"/>
              <a:t>;</a:t>
            </a:r>
          </a:p>
          <a:p>
            <a:endParaRPr lang="pl-PL" dirty="0"/>
          </a:p>
          <a:p>
            <a:r>
              <a:rPr lang="pl-PL" b="1" dirty="0" err="1"/>
              <a:t>var</a:t>
            </a:r>
            <a:endParaRPr lang="pl-PL" b="1" dirty="0"/>
          </a:p>
          <a:p>
            <a:r>
              <a:rPr lang="pl-PL" dirty="0"/>
              <a:t>  n: Integer;</a:t>
            </a:r>
          </a:p>
          <a:p>
            <a:r>
              <a:rPr lang="pl-PL" dirty="0"/>
              <a:t>  wynik: Real;</a:t>
            </a:r>
          </a:p>
          <a:p>
            <a:endParaRPr lang="pl-PL" dirty="0"/>
          </a:p>
          <a:p>
            <a:r>
              <a:rPr lang="pl-PL" b="1" dirty="0"/>
              <a:t>begin</a:t>
            </a:r>
          </a:p>
          <a:p>
            <a:r>
              <a:rPr lang="pl-PL" dirty="0"/>
              <a:t>  Write('Podaj </a:t>
            </a:r>
            <a:r>
              <a:rPr lang="pl-PL" dirty="0" err="1"/>
              <a:t>liczbe</a:t>
            </a:r>
            <a:r>
              <a:rPr lang="pl-PL" dirty="0"/>
              <a:t> </a:t>
            </a:r>
            <a:r>
              <a:rPr lang="pl-PL" dirty="0" err="1"/>
              <a:t>calkowita</a:t>
            </a:r>
            <a:r>
              <a:rPr lang="pl-PL" dirty="0"/>
              <a:t> n: ');</a:t>
            </a:r>
          </a:p>
          <a:p>
            <a:r>
              <a:rPr lang="pl-PL" dirty="0"/>
              <a:t>  </a:t>
            </a:r>
            <a:r>
              <a:rPr lang="pl-PL" dirty="0" err="1"/>
              <a:t>ReadLn</a:t>
            </a:r>
            <a:r>
              <a:rPr lang="pl-PL" dirty="0"/>
              <a:t>(n);</a:t>
            </a:r>
          </a:p>
          <a:p>
            <a:endParaRPr lang="pl-PL" dirty="0"/>
          </a:p>
          <a:p>
            <a:r>
              <a:rPr lang="pl-PL" dirty="0"/>
              <a:t>  </a:t>
            </a:r>
            <a:r>
              <a:rPr lang="pl-PL" b="1" dirty="0" err="1"/>
              <a:t>if</a:t>
            </a:r>
            <a:r>
              <a:rPr lang="pl-PL" b="1" dirty="0"/>
              <a:t> </a:t>
            </a:r>
            <a:r>
              <a:rPr lang="pl-PL" dirty="0"/>
              <a:t>n &lt; 12 </a:t>
            </a:r>
            <a:r>
              <a:rPr lang="pl-PL" dirty="0" err="1"/>
              <a:t>then</a:t>
            </a:r>
            <a:endParaRPr lang="pl-PL" dirty="0"/>
          </a:p>
          <a:p>
            <a:r>
              <a:rPr lang="pl-PL" dirty="0"/>
              <a:t>    wynik := </a:t>
            </a:r>
            <a:r>
              <a:rPr lang="pl-PL" dirty="0" err="1"/>
              <a:t>Sqr</a:t>
            </a:r>
            <a:r>
              <a:rPr lang="pl-PL" dirty="0"/>
              <a:t>(n + 4) / 2</a:t>
            </a:r>
          </a:p>
          <a:p>
            <a:r>
              <a:rPr lang="pl-PL" dirty="0"/>
              <a:t>  </a:t>
            </a:r>
            <a:r>
              <a:rPr lang="pl-PL" b="1" dirty="0" err="1"/>
              <a:t>else</a:t>
            </a:r>
            <a:endParaRPr lang="pl-PL" b="1" dirty="0"/>
          </a:p>
          <a:p>
            <a:r>
              <a:rPr lang="pl-PL" dirty="0"/>
              <a:t>    wynik := </a:t>
            </a:r>
            <a:r>
              <a:rPr lang="pl-PL" dirty="0" err="1"/>
              <a:t>Sqr</a:t>
            </a:r>
            <a:r>
              <a:rPr lang="pl-PL" dirty="0"/>
              <a:t>(n - 1) / (2 * n)</a:t>
            </a:r>
            <a:r>
              <a:rPr lang="pl-PL" b="1" dirty="0"/>
              <a:t>;</a:t>
            </a:r>
          </a:p>
          <a:p>
            <a:endParaRPr lang="pl-PL" dirty="0"/>
          </a:p>
          <a:p>
            <a:r>
              <a:rPr lang="pl-PL" dirty="0"/>
              <a:t>  </a:t>
            </a:r>
            <a:r>
              <a:rPr lang="pl-PL" dirty="0" err="1"/>
              <a:t>WriteLn</a:t>
            </a:r>
            <a:r>
              <a:rPr lang="pl-PL" dirty="0"/>
              <a:t>('Wynik </a:t>
            </a:r>
            <a:r>
              <a:rPr lang="pl-PL" dirty="0" err="1"/>
              <a:t>wyrazenia</a:t>
            </a:r>
            <a:r>
              <a:rPr lang="pl-PL" dirty="0"/>
              <a:t> = ', wynik:0:4);</a:t>
            </a:r>
          </a:p>
          <a:p>
            <a:r>
              <a:rPr lang="pl-PL" b="1" dirty="0"/>
              <a:t>end.</a:t>
            </a:r>
          </a:p>
        </p:txBody>
      </p:sp>
    </p:spTree>
    <p:extLst>
      <p:ext uri="{BB962C8B-B14F-4D97-AF65-F5344CB8AC3E}">
        <p14:creationId xmlns:p14="http://schemas.microsoft.com/office/powerpoint/2010/main" val="13417216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>
            <a:extLst>
              <a:ext uri="{FF2B5EF4-FFF2-40B4-BE49-F238E27FC236}">
                <a16:creationId xmlns:a16="http://schemas.microsoft.com/office/drawing/2014/main" id="{69879275-5848-159E-DD1F-9EAF86D49338}"/>
              </a:ext>
            </a:extLst>
          </p:cNvPr>
          <p:cNvSpPr txBox="1"/>
          <p:nvPr/>
        </p:nvSpPr>
        <p:spPr>
          <a:xfrm>
            <a:off x="235974" y="3059668"/>
            <a:ext cx="11720052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pl-PL" dirty="0"/>
              <a:t>Napisz program, który wczytuje całkowite współczynniki a, b i c funkcji kwadratowej i oblicza jej miejsca zerowe</a:t>
            </a:r>
          </a:p>
        </p:txBody>
      </p:sp>
    </p:spTree>
    <p:extLst>
      <p:ext uri="{BB962C8B-B14F-4D97-AF65-F5344CB8AC3E}">
        <p14:creationId xmlns:p14="http://schemas.microsoft.com/office/powerpoint/2010/main" val="19360494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ole tekstowe 6">
            <a:extLst>
              <a:ext uri="{FF2B5EF4-FFF2-40B4-BE49-F238E27FC236}">
                <a16:creationId xmlns:a16="http://schemas.microsoft.com/office/drawing/2014/main" id="{D9551D1B-1757-052C-C446-A3B43D559D44}"/>
              </a:ext>
            </a:extLst>
          </p:cNvPr>
          <p:cNvSpPr txBox="1"/>
          <p:nvPr/>
        </p:nvSpPr>
        <p:spPr>
          <a:xfrm>
            <a:off x="3156154" y="98323"/>
            <a:ext cx="6096000" cy="669414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pl-PL" sz="1100" b="1" dirty="0"/>
              <a:t>program</a:t>
            </a:r>
            <a:r>
              <a:rPr lang="pl-PL" sz="1100" dirty="0"/>
              <a:t> </a:t>
            </a:r>
            <a:r>
              <a:rPr lang="pl-PL" sz="1100" dirty="0" err="1"/>
              <a:t>MiejscaZeroweFunkcjiKwadratowej</a:t>
            </a:r>
            <a:r>
              <a:rPr lang="pl-PL" sz="1100" dirty="0"/>
              <a:t>;</a:t>
            </a:r>
          </a:p>
          <a:p>
            <a:endParaRPr lang="pl-PL" sz="1100" dirty="0"/>
          </a:p>
          <a:p>
            <a:r>
              <a:rPr lang="pl-PL" sz="1100" b="1" dirty="0" err="1"/>
              <a:t>uses</a:t>
            </a:r>
            <a:endParaRPr lang="pl-PL" sz="1100" b="1" dirty="0"/>
          </a:p>
          <a:p>
            <a:r>
              <a:rPr lang="pl-PL" sz="1100" dirty="0"/>
              <a:t>  Math;</a:t>
            </a:r>
          </a:p>
          <a:p>
            <a:r>
              <a:rPr lang="pl-PL" sz="1100" b="1" dirty="0" err="1"/>
              <a:t>var</a:t>
            </a:r>
            <a:endParaRPr lang="pl-PL" sz="1100" b="1" dirty="0"/>
          </a:p>
          <a:p>
            <a:r>
              <a:rPr lang="pl-PL" sz="1100" dirty="0"/>
              <a:t>  a, b, c: Integer;</a:t>
            </a:r>
          </a:p>
          <a:p>
            <a:r>
              <a:rPr lang="pl-PL" sz="1100" dirty="0"/>
              <a:t>  delta: Real;</a:t>
            </a:r>
          </a:p>
          <a:p>
            <a:r>
              <a:rPr lang="pl-PL" sz="1100" dirty="0"/>
              <a:t>  x1, x2: Real;</a:t>
            </a:r>
          </a:p>
          <a:p>
            <a:endParaRPr lang="pl-PL" sz="1100" dirty="0"/>
          </a:p>
          <a:p>
            <a:r>
              <a:rPr lang="pl-PL" sz="1100" b="1" dirty="0"/>
              <a:t>begin</a:t>
            </a:r>
          </a:p>
          <a:p>
            <a:r>
              <a:rPr lang="pl-PL" sz="1100" dirty="0"/>
              <a:t>  Write('Podaj </a:t>
            </a:r>
            <a:r>
              <a:rPr lang="pl-PL" sz="1100" dirty="0" err="1"/>
              <a:t>calkowity</a:t>
            </a:r>
            <a:r>
              <a:rPr lang="pl-PL" sz="1100" dirty="0"/>
              <a:t> </a:t>
            </a:r>
            <a:r>
              <a:rPr lang="pl-PL" sz="1100" dirty="0" err="1"/>
              <a:t>wspolczynnik</a:t>
            </a:r>
            <a:r>
              <a:rPr lang="pl-PL" sz="1100" dirty="0"/>
              <a:t> a: ');</a:t>
            </a:r>
          </a:p>
          <a:p>
            <a:r>
              <a:rPr lang="pl-PL" sz="1100" dirty="0"/>
              <a:t>  </a:t>
            </a:r>
            <a:r>
              <a:rPr lang="pl-PL" sz="1100" dirty="0" err="1"/>
              <a:t>ReadLn</a:t>
            </a:r>
            <a:r>
              <a:rPr lang="pl-PL" sz="1100" dirty="0"/>
              <a:t>(a);</a:t>
            </a:r>
          </a:p>
          <a:p>
            <a:r>
              <a:rPr lang="pl-PL" sz="1100" dirty="0"/>
              <a:t>  Write('Podaj </a:t>
            </a:r>
            <a:r>
              <a:rPr lang="pl-PL" sz="1100" dirty="0" err="1"/>
              <a:t>calkowity</a:t>
            </a:r>
            <a:r>
              <a:rPr lang="pl-PL" sz="1100" dirty="0"/>
              <a:t> </a:t>
            </a:r>
            <a:r>
              <a:rPr lang="pl-PL" sz="1100" dirty="0" err="1"/>
              <a:t>wspolczynnik</a:t>
            </a:r>
            <a:r>
              <a:rPr lang="pl-PL" sz="1100" dirty="0"/>
              <a:t> b: ');</a:t>
            </a:r>
          </a:p>
          <a:p>
            <a:r>
              <a:rPr lang="pl-PL" sz="1100" dirty="0"/>
              <a:t>  </a:t>
            </a:r>
            <a:r>
              <a:rPr lang="pl-PL" sz="1100" dirty="0" err="1"/>
              <a:t>ReadLn</a:t>
            </a:r>
            <a:r>
              <a:rPr lang="pl-PL" sz="1100" dirty="0"/>
              <a:t>(b);</a:t>
            </a:r>
          </a:p>
          <a:p>
            <a:r>
              <a:rPr lang="pl-PL" sz="1100" dirty="0"/>
              <a:t>  Write('Podaj </a:t>
            </a:r>
            <a:r>
              <a:rPr lang="pl-PL" sz="1100" dirty="0" err="1"/>
              <a:t>calkowity</a:t>
            </a:r>
            <a:r>
              <a:rPr lang="pl-PL" sz="1100" dirty="0"/>
              <a:t> </a:t>
            </a:r>
            <a:r>
              <a:rPr lang="pl-PL" sz="1100" dirty="0" err="1"/>
              <a:t>wspolczynnik</a:t>
            </a:r>
            <a:r>
              <a:rPr lang="pl-PL" sz="1100" dirty="0"/>
              <a:t> c: ');</a:t>
            </a:r>
          </a:p>
          <a:p>
            <a:r>
              <a:rPr lang="pl-PL" sz="1100" dirty="0"/>
              <a:t>  </a:t>
            </a:r>
            <a:r>
              <a:rPr lang="pl-PL" sz="1100" dirty="0" err="1"/>
              <a:t>ReadLn</a:t>
            </a:r>
            <a:r>
              <a:rPr lang="pl-PL" sz="1100" dirty="0"/>
              <a:t>(c);</a:t>
            </a:r>
          </a:p>
          <a:p>
            <a:endParaRPr lang="pl-PL" sz="1100" dirty="0"/>
          </a:p>
          <a:p>
            <a:r>
              <a:rPr lang="pl-PL" sz="1100" dirty="0"/>
              <a:t>  </a:t>
            </a:r>
            <a:r>
              <a:rPr lang="pl-PL" sz="1100" b="1" dirty="0" err="1"/>
              <a:t>if</a:t>
            </a:r>
            <a:r>
              <a:rPr lang="pl-PL" sz="1100" dirty="0"/>
              <a:t> a = 0 </a:t>
            </a:r>
            <a:r>
              <a:rPr lang="pl-PL" sz="1100" b="1" dirty="0" err="1"/>
              <a:t>then</a:t>
            </a:r>
            <a:endParaRPr lang="pl-PL" sz="1100" b="1" dirty="0"/>
          </a:p>
          <a:p>
            <a:r>
              <a:rPr lang="pl-PL" sz="1100" dirty="0"/>
              <a:t>  </a:t>
            </a:r>
            <a:r>
              <a:rPr lang="pl-PL" sz="1100" dirty="0">
                <a:solidFill>
                  <a:schemeClr val="bg2">
                    <a:lumMod val="50000"/>
                  </a:schemeClr>
                </a:solidFill>
              </a:rPr>
              <a:t>begin</a:t>
            </a:r>
          </a:p>
          <a:p>
            <a:r>
              <a:rPr lang="pl-PL" sz="1100" dirty="0"/>
              <a:t>    </a:t>
            </a:r>
            <a:r>
              <a:rPr lang="pl-PL" sz="1100" dirty="0" err="1"/>
              <a:t>WriteLn</a:t>
            </a:r>
            <a:r>
              <a:rPr lang="pl-PL" sz="1100" dirty="0"/>
              <a:t>('To nie jest funkcja kwadratowa (a = 0).');</a:t>
            </a:r>
          </a:p>
          <a:p>
            <a:r>
              <a:rPr lang="pl-PL" sz="1100" dirty="0"/>
              <a:t>    </a:t>
            </a:r>
            <a:r>
              <a:rPr lang="pl-PL" sz="1100" b="1" dirty="0"/>
              <a:t>Exit</a:t>
            </a:r>
            <a:r>
              <a:rPr lang="pl-PL" sz="1100" dirty="0"/>
              <a:t>;</a:t>
            </a:r>
          </a:p>
          <a:p>
            <a:r>
              <a:rPr lang="pl-PL" sz="1100" dirty="0"/>
              <a:t> </a:t>
            </a:r>
            <a:r>
              <a:rPr lang="pl-PL" sz="1100" b="1" dirty="0"/>
              <a:t> </a:t>
            </a:r>
            <a:r>
              <a:rPr lang="pl-PL" sz="1100" dirty="0">
                <a:solidFill>
                  <a:schemeClr val="bg2">
                    <a:lumMod val="50000"/>
                  </a:schemeClr>
                </a:solidFill>
              </a:rPr>
              <a:t>end</a:t>
            </a:r>
            <a:r>
              <a:rPr lang="pl-PL" sz="1100" dirty="0"/>
              <a:t>;</a:t>
            </a:r>
          </a:p>
          <a:p>
            <a:endParaRPr lang="pl-PL" sz="1100" dirty="0"/>
          </a:p>
          <a:p>
            <a:r>
              <a:rPr lang="pl-PL" sz="1100" dirty="0"/>
              <a:t>  delta := b*b - 4*a*c;</a:t>
            </a:r>
          </a:p>
          <a:p>
            <a:endParaRPr lang="pl-PL" sz="1100" dirty="0"/>
          </a:p>
          <a:p>
            <a:r>
              <a:rPr lang="pl-PL" sz="1100" dirty="0"/>
              <a:t>  </a:t>
            </a:r>
            <a:r>
              <a:rPr lang="pl-PL" sz="1100" b="1" dirty="0" err="1"/>
              <a:t>if</a:t>
            </a:r>
            <a:r>
              <a:rPr lang="pl-PL" sz="1100" b="1" dirty="0"/>
              <a:t> </a:t>
            </a:r>
            <a:r>
              <a:rPr lang="pl-PL" sz="1100" dirty="0"/>
              <a:t>delta &gt; 0 </a:t>
            </a:r>
            <a:r>
              <a:rPr lang="pl-PL" sz="1100" b="1" dirty="0" err="1"/>
              <a:t>then</a:t>
            </a:r>
            <a:endParaRPr lang="pl-PL" sz="1100" b="1" dirty="0"/>
          </a:p>
          <a:p>
            <a:r>
              <a:rPr lang="pl-PL" sz="1100" b="1" dirty="0"/>
              <a:t>  </a:t>
            </a:r>
            <a:r>
              <a:rPr lang="pl-PL" sz="1100" dirty="0">
                <a:solidFill>
                  <a:srgbClr val="0070C0"/>
                </a:solidFill>
              </a:rPr>
              <a:t>begin</a:t>
            </a:r>
          </a:p>
          <a:p>
            <a:r>
              <a:rPr lang="pl-PL" sz="1100" dirty="0"/>
              <a:t>    x1 := (-b - </a:t>
            </a:r>
            <a:r>
              <a:rPr lang="pl-PL" sz="1100" dirty="0" err="1"/>
              <a:t>Sqrt</a:t>
            </a:r>
            <a:r>
              <a:rPr lang="pl-PL" sz="1100" dirty="0"/>
              <a:t>(delta)) / (2*a);</a:t>
            </a:r>
          </a:p>
          <a:p>
            <a:r>
              <a:rPr lang="pl-PL" sz="1100" dirty="0"/>
              <a:t>    x2 := (-b + </a:t>
            </a:r>
            <a:r>
              <a:rPr lang="pl-PL" sz="1100" dirty="0" err="1"/>
              <a:t>Sqrt</a:t>
            </a:r>
            <a:r>
              <a:rPr lang="pl-PL" sz="1100" dirty="0"/>
              <a:t>(delta)) / (2*a);</a:t>
            </a:r>
          </a:p>
          <a:p>
            <a:r>
              <a:rPr lang="pl-PL" sz="1100" dirty="0"/>
              <a:t>    </a:t>
            </a:r>
            <a:r>
              <a:rPr lang="pl-PL" sz="1100" dirty="0" err="1"/>
              <a:t>WriteLn</a:t>
            </a:r>
            <a:r>
              <a:rPr lang="pl-PL" sz="1100" dirty="0"/>
              <a:t>('Dwa miejsca zerowe: x1 = ', x1:0:4, ', x2 = ', x2:0:4);</a:t>
            </a:r>
          </a:p>
          <a:p>
            <a:r>
              <a:rPr lang="pl-PL" sz="1100" dirty="0"/>
              <a:t>  </a:t>
            </a:r>
            <a:r>
              <a:rPr lang="pl-PL" sz="1100" dirty="0">
                <a:solidFill>
                  <a:srgbClr val="0070C0"/>
                </a:solidFill>
              </a:rPr>
              <a:t>end</a:t>
            </a:r>
          </a:p>
          <a:p>
            <a:r>
              <a:rPr lang="pl-PL" sz="1100" dirty="0"/>
              <a:t>  </a:t>
            </a:r>
            <a:r>
              <a:rPr lang="pl-PL" sz="1100" b="1" dirty="0" err="1"/>
              <a:t>else</a:t>
            </a:r>
            <a:r>
              <a:rPr lang="pl-PL" sz="1100" b="1" dirty="0"/>
              <a:t> </a:t>
            </a:r>
            <a:r>
              <a:rPr lang="pl-PL" sz="1100" b="1" dirty="0" err="1"/>
              <a:t>if</a:t>
            </a:r>
            <a:r>
              <a:rPr lang="pl-PL" sz="1100" b="1" dirty="0"/>
              <a:t> </a:t>
            </a:r>
            <a:r>
              <a:rPr lang="pl-PL" sz="1100" dirty="0"/>
              <a:t>delta = 0 </a:t>
            </a:r>
            <a:r>
              <a:rPr lang="pl-PL" sz="1100" b="1" dirty="0" err="1"/>
              <a:t>then</a:t>
            </a:r>
            <a:endParaRPr lang="pl-PL" sz="1100" b="1" dirty="0"/>
          </a:p>
          <a:p>
            <a:r>
              <a:rPr lang="pl-PL" sz="1100" dirty="0"/>
              <a:t>  </a:t>
            </a:r>
            <a:r>
              <a:rPr lang="pl-PL" sz="1100" dirty="0">
                <a:solidFill>
                  <a:srgbClr val="7030A0"/>
                </a:solidFill>
              </a:rPr>
              <a:t>begin</a:t>
            </a:r>
          </a:p>
          <a:p>
            <a:r>
              <a:rPr lang="pl-PL" sz="1100" dirty="0"/>
              <a:t>    x1 := -b / (2*a);</a:t>
            </a:r>
          </a:p>
          <a:p>
            <a:r>
              <a:rPr lang="pl-PL" sz="1100" dirty="0"/>
              <a:t>    </a:t>
            </a:r>
            <a:r>
              <a:rPr lang="pl-PL" sz="1100" dirty="0" err="1"/>
              <a:t>WriteLn</a:t>
            </a:r>
            <a:r>
              <a:rPr lang="pl-PL" sz="1100" dirty="0"/>
              <a:t>('Jedno miejsce zerowe: x = ', x1:0:4);</a:t>
            </a:r>
          </a:p>
          <a:p>
            <a:r>
              <a:rPr lang="pl-PL" sz="1100" dirty="0"/>
              <a:t>  </a:t>
            </a:r>
            <a:r>
              <a:rPr lang="pl-PL" sz="1100" dirty="0">
                <a:solidFill>
                  <a:srgbClr val="7030A0"/>
                </a:solidFill>
              </a:rPr>
              <a:t>end</a:t>
            </a:r>
          </a:p>
          <a:p>
            <a:r>
              <a:rPr lang="pl-PL" sz="1100" dirty="0"/>
              <a:t>  </a:t>
            </a:r>
            <a:r>
              <a:rPr lang="pl-PL" sz="1100" b="1" dirty="0" err="1"/>
              <a:t>else</a:t>
            </a:r>
            <a:endParaRPr lang="pl-PL" sz="1100" b="1" dirty="0"/>
          </a:p>
          <a:p>
            <a:r>
              <a:rPr lang="pl-PL" sz="1100" dirty="0"/>
              <a:t>    </a:t>
            </a:r>
            <a:r>
              <a:rPr lang="pl-PL" sz="1100" dirty="0" err="1"/>
              <a:t>WriteLn</a:t>
            </a:r>
            <a:r>
              <a:rPr lang="pl-PL" sz="1100" dirty="0"/>
              <a:t>('Brak miejsc zerowych - delta &lt; 0');</a:t>
            </a:r>
          </a:p>
          <a:p>
            <a:r>
              <a:rPr lang="pl-PL" sz="1100" b="1" dirty="0"/>
              <a:t>end.</a:t>
            </a:r>
          </a:p>
        </p:txBody>
      </p:sp>
    </p:spTree>
    <p:extLst>
      <p:ext uri="{BB962C8B-B14F-4D97-AF65-F5344CB8AC3E}">
        <p14:creationId xmlns:p14="http://schemas.microsoft.com/office/powerpoint/2010/main" val="20974895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B80641-F124-F9EF-B357-D507D8EEEE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pole tekstowe 1">
                <a:extLst>
                  <a:ext uri="{FF2B5EF4-FFF2-40B4-BE49-F238E27FC236}">
                    <a16:creationId xmlns:a16="http://schemas.microsoft.com/office/drawing/2014/main" id="{8B43A2E8-0560-C89B-3408-FA8F2026CF66}"/>
                  </a:ext>
                </a:extLst>
              </p:cNvPr>
              <p:cNvSpPr txBox="1"/>
              <p:nvPr/>
            </p:nvSpPr>
            <p:spPr>
              <a:xfrm>
                <a:off x="3215997" y="568926"/>
                <a:ext cx="5760005" cy="5909310"/>
              </a:xfrm>
              <a:prstGeom prst="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</p:spPr>
            <p:txBody>
              <a:bodyPr wrap="square">
                <a:spAutoFit/>
              </a:bodyPr>
              <a:lstStyle/>
              <a:p>
                <a:r>
                  <a:rPr lang="pl-PL" dirty="0"/>
                  <a:t>Napisz program, który:</a:t>
                </a:r>
              </a:p>
              <a:p>
                <a:endParaRPr lang="pl-PL" dirty="0"/>
              </a:p>
              <a:p>
                <a:pPr marL="342900" indent="-342900">
                  <a:buAutoNum type="arabicPeriod"/>
                </a:pPr>
                <a:r>
                  <a:rPr lang="pl-PL" dirty="0"/>
                  <a:t>Prosi o podanie liczb rzeczywistych a i b</a:t>
                </a:r>
              </a:p>
              <a:p>
                <a:pPr marL="342900" indent="-342900">
                  <a:buAutoNum type="arabicPeriod"/>
                </a:pPr>
                <a:r>
                  <a:rPr lang="pl-PL" dirty="0"/>
                  <a:t>Wczytuje te liczby</a:t>
                </a:r>
              </a:p>
              <a:p>
                <a:pPr marL="342900" indent="-342900">
                  <a:buAutoNum type="arabicPeriod"/>
                </a:pPr>
                <a:r>
                  <a:rPr lang="pl-PL" dirty="0"/>
                  <a:t>Czynności te powtarza aż a + b &gt; 1</a:t>
                </a:r>
              </a:p>
              <a:p>
                <a:pPr marL="342900" indent="-342900">
                  <a:buAutoNum type="arabicPeriod"/>
                </a:pPr>
                <a:r>
                  <a:rPr lang="pl-PL" dirty="0"/>
                  <a:t>Oblicza wartość wyrażenia:</a:t>
                </a:r>
              </a:p>
              <a:p>
                <a:pPr marL="342900" indent="-342900">
                  <a:buAutoNum type="arabicPeriod"/>
                </a:pPr>
                <a:endParaRPr lang="pl-PL" dirty="0"/>
              </a:p>
              <a:p>
                <a:pPr marL="342900" indent="-342900">
                  <a:buAutoNum type="arabicPeriod"/>
                </a:pPr>
                <a:endParaRPr lang="pl-PL" dirty="0"/>
              </a:p>
              <a:p>
                <a:pPr marL="342900" indent="-342900">
                  <a:buAutoNum type="arabicPeriod"/>
                </a:pPr>
                <a:endParaRPr lang="pl-PL" dirty="0"/>
              </a:p>
              <a:p>
                <a:endParaRPr lang="pl-PL" dirty="0"/>
              </a:p>
              <a:p>
                <a:endParaRPr lang="pl-PL" dirty="0"/>
              </a:p>
              <a:p>
                <a:r>
                  <a:rPr lang="pl-PL" dirty="0"/>
                  <a:t>gdzie </a:t>
                </a:r>
                <a14:m>
                  <m:oMath xmlns:m="http://schemas.openxmlformats.org/officeDocument/2006/math">
                    <m:r>
                      <a:rPr lang="pl-PL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pl-PL" b="0" i="1" smtClean="0">
                        <a:latin typeface="Cambria Math" panose="02040503050406030204" pitchFamily="18" charset="0"/>
                      </a:rPr>
                      <m:t>=0.05</m:t>
                    </m:r>
                    <m:r>
                      <a:rPr lang="pl-PL" b="0" i="1" smtClean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pl-PL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pl-PL" b="0" i="1" smtClean="0">
                        <a:latin typeface="Cambria Math" panose="02040503050406030204" pitchFamily="18" charset="0"/>
                      </a:rPr>
                      <m:t>𝑑𝑙𝑎</m:t>
                    </m:r>
                    <m:r>
                      <a:rPr lang="pl-PL" b="0" i="1" smtClean="0">
                        <a:latin typeface="Cambria Math" panose="02040503050406030204" pitchFamily="18" charset="0"/>
                      </a:rPr>
                      <m:t>  </m:t>
                    </m:r>
                    <m:r>
                      <a:rPr lang="pl-PL" b="0" i="1" smtClean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pl-PL" b="0" i="1" smtClean="0">
                        <a:latin typeface="Cambria Math" panose="02040503050406030204" pitchFamily="18" charset="0"/>
                      </a:rPr>
                      <m:t>=1,2,3, …, 40</m:t>
                    </m:r>
                  </m:oMath>
                </a14:m>
                <a:endParaRPr lang="pl-PL" dirty="0"/>
              </a:p>
              <a:p>
                <a:endParaRPr lang="pl-PL" dirty="0"/>
              </a:p>
              <a:p>
                <a:r>
                  <a:rPr lang="pl-PL" dirty="0"/>
                  <a:t>5. Wyniki zapisuje do pliku dane.dat w postaci:</a:t>
                </a:r>
              </a:p>
              <a:p>
                <a:endParaRPr lang="pl-PL" dirty="0"/>
              </a:p>
              <a:p>
                <a:r>
                  <a:rPr lang="pl-PL" dirty="0"/>
                  <a:t>                                  x        y</a:t>
                </a:r>
              </a:p>
              <a:p>
                <a:r>
                  <a:rPr lang="pl-PL" dirty="0"/>
                  <a:t>                                  .         .</a:t>
                </a:r>
              </a:p>
              <a:p>
                <a:r>
                  <a:rPr lang="pl-PL" dirty="0"/>
                  <a:t>                                  .         .</a:t>
                </a:r>
              </a:p>
              <a:p>
                <a:r>
                  <a:rPr lang="pl-PL" dirty="0"/>
                  <a:t>                                  .         .</a:t>
                </a:r>
              </a:p>
              <a:p>
                <a:endParaRPr lang="pl-PL" dirty="0"/>
              </a:p>
              <a:p>
                <a:r>
                  <a:rPr lang="pl-PL" dirty="0"/>
                  <a:t>wartości </a:t>
                </a:r>
                <a14:m>
                  <m:oMath xmlns:m="http://schemas.openxmlformats.org/officeDocument/2006/math">
                    <m:r>
                      <a:rPr lang="pl-PL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pl-PL" dirty="0"/>
                  <a:t> i </a:t>
                </a:r>
                <a14:m>
                  <m:oMath xmlns:m="http://schemas.openxmlformats.org/officeDocument/2006/math">
                    <m:r>
                      <a:rPr lang="pl-PL" b="0" i="1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pl-PL" dirty="0"/>
                  <a:t> mają mieć 3 cyfry po kropce.</a:t>
                </a:r>
              </a:p>
            </p:txBody>
          </p:sp>
        </mc:Choice>
        <mc:Fallback xmlns="">
          <p:sp>
            <p:nvSpPr>
              <p:cNvPr id="2" name="pole tekstowe 1">
                <a:extLst>
                  <a:ext uri="{FF2B5EF4-FFF2-40B4-BE49-F238E27FC236}">
                    <a16:creationId xmlns:a16="http://schemas.microsoft.com/office/drawing/2014/main" id="{8B43A2E8-0560-C89B-3408-FA8F2026CF6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15997" y="568926"/>
                <a:ext cx="5760005" cy="5909310"/>
              </a:xfrm>
              <a:prstGeom prst="rect">
                <a:avLst/>
              </a:prstGeom>
              <a:blipFill>
                <a:blip r:embed="rId2"/>
                <a:stretch>
                  <a:fillRect l="-953" t="-412" b="-722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pole tekstowe 4">
                <a:extLst>
                  <a:ext uri="{FF2B5EF4-FFF2-40B4-BE49-F238E27FC236}">
                    <a16:creationId xmlns:a16="http://schemas.microsoft.com/office/drawing/2014/main" id="{850C6474-8847-7F78-F048-AF911AB7C38A}"/>
                  </a:ext>
                </a:extLst>
              </p:cNvPr>
              <p:cNvSpPr txBox="1"/>
              <p:nvPr/>
            </p:nvSpPr>
            <p:spPr>
              <a:xfrm>
                <a:off x="3818516" y="2334040"/>
                <a:ext cx="6094070" cy="97661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l-PL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pl-PL" i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pl-PL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pl-PL" i="1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f>
                                  <m:fPr>
                                    <m:ctrlPr>
                                      <a:rPr lang="pl-PL" i="1">
                                        <a:solidFill>
                                          <a:srgbClr val="836967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func>
                                      <m:funcPr>
                                        <m:ctrlPr>
                                          <a:rPr lang="pl-PL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uncPr>
                                      <m:fName>
                                        <m:r>
                                          <m:rPr>
                                            <m:sty m:val="p"/>
                                          </m:rPr>
                                          <a:rPr lang="pl-PL" i="0">
                                            <a:latin typeface="Cambria Math" panose="02040503050406030204" pitchFamily="18" charset="0"/>
                                          </a:rPr>
                                          <m:t>cos</m:t>
                                        </m:r>
                                      </m:fName>
                                      <m:e>
                                        <m:d>
                                          <m:dPr>
                                            <m:ctrlPr>
                                              <a:rPr lang="pl-PL" i="1">
                                                <a:solidFill>
                                                  <a:srgbClr val="836967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pl-PL" i="0">
                                                <a:latin typeface="Cambria Math" panose="02040503050406030204" pitchFamily="18" charset="0"/>
                                              </a:rPr>
                                              <m:t>3</m:t>
                                            </m:r>
                                            <m:r>
                                              <a:rPr lang="pl-PL" i="1">
                                                <a:latin typeface="Cambria Math" panose="02040503050406030204" pitchFamily="18" charset="0"/>
                                              </a:rPr>
                                              <m:t>𝑥</m:t>
                                            </m:r>
                                          </m:e>
                                        </m:d>
                                      </m:e>
                                    </m:func>
                                  </m:num>
                                  <m:den>
                                    <m:d>
                                      <m:dPr>
                                        <m:ctrlPr>
                                          <a:rPr lang="pl-PL" i="1">
                                            <a:solidFill>
                                              <a:srgbClr val="836967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pl-PL" i="1">
                                            <a:latin typeface="Cambria Math" panose="02040503050406030204" pitchFamily="18" charset="0"/>
                                          </a:rPr>
                                          <m:t>𝑎</m:t>
                                        </m:r>
                                        <m:r>
                                          <a:rPr lang="pl-PL" i="0">
                                            <a:latin typeface="Cambria Math" panose="02040503050406030204" pitchFamily="18" charset="0"/>
                                          </a:rPr>
                                          <m:t>+</m:t>
                                        </m:r>
                                        <m:r>
                                          <a:rPr lang="pl-PL" i="1">
                                            <a:latin typeface="Cambria Math" panose="02040503050406030204" pitchFamily="18" charset="0"/>
                                          </a:rPr>
                                          <m:t>𝑏</m:t>
                                        </m:r>
                                        <m:r>
                                          <a:rPr lang="pl-PL" i="0">
                                            <a:latin typeface="Cambria Math" panose="02040503050406030204" pitchFamily="18" charset="0"/>
                                          </a:rPr>
                                          <m:t>−1</m:t>
                                        </m:r>
                                      </m:e>
                                    </m:d>
                                    <m:r>
                                      <a:rPr lang="pl-PL" i="0">
                                        <a:latin typeface="Cambria Math" panose="02040503050406030204" pitchFamily="18" charset="0"/>
                                      </a:rPr>
                                      <m:t>+</m:t>
                                    </m:r>
                                    <m:sSup>
                                      <m:sSupPr>
                                        <m:ctrlPr>
                                          <a:rPr lang="pl-PL" i="1">
                                            <a:solidFill>
                                              <a:srgbClr val="836967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pl-PL" i="1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p>
                                        <m:r>
                                          <a:rPr lang="pl-PL" i="0">
                                            <a:latin typeface="Cambria Math" panose="02040503050406030204" pitchFamily="18" charset="0"/>
                                          </a:rPr>
                                          <m:t>3</m:t>
                                        </m:r>
                                      </m:sup>
                                    </m:sSup>
                                  </m:den>
                                </m:f>
                                <m:r>
                                  <a:rPr lang="pl-PL" i="0">
                                    <a:latin typeface="Cambria Math" panose="02040503050406030204" pitchFamily="18" charset="0"/>
                                  </a:rPr>
                                  <m:t>  </m:t>
                                </m:r>
                                <m:r>
                                  <a:rPr lang="pl-PL" i="1">
                                    <a:latin typeface="Cambria Math" panose="02040503050406030204" pitchFamily="18" charset="0"/>
                                  </a:rPr>
                                  <m:t>𝑑𝑙𝑎</m:t>
                                </m:r>
                                <m:r>
                                  <a:rPr lang="pl-PL" i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pl-PL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pl-PL" i="0">
                                    <a:latin typeface="Cambria Math" panose="02040503050406030204" pitchFamily="18" charset="0"/>
                                  </a:rPr>
                                  <m:t>&lt;1</m:t>
                                </m:r>
                              </m:e>
                            </m:mr>
                            <m:mr>
                              <m:e>
                                <m:r>
                                  <a:rPr lang="pl-PL" i="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  <m:sSup>
                                  <m:sSupPr>
                                    <m:ctrlPr>
                                      <a:rPr lang="pl-PL" i="1">
                                        <a:solidFill>
                                          <a:srgbClr val="836967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pl-PL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pl-PL" i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pl-PL" i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d>
                                  <m:dPr>
                                    <m:ctrlPr>
                                      <a:rPr lang="pl-PL" i="1">
                                        <a:solidFill>
                                          <a:srgbClr val="836967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pl-PL" i="1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  <m:r>
                                      <a:rPr lang="pl-PL" i="0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pl-PL" i="1">
                                        <a:latin typeface="Cambria Math" panose="02040503050406030204" pitchFamily="18" charset="0"/>
                                      </a:rPr>
                                      <m:t>𝑏</m:t>
                                    </m:r>
                                  </m:e>
                                </m:d>
                                <m:r>
                                  <a:rPr lang="pl-PL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pl-PL" i="0">
                                    <a:latin typeface="Cambria Math" panose="02040503050406030204" pitchFamily="18" charset="0"/>
                                  </a:rPr>
                                  <m:t>    </m:t>
                                </m:r>
                                <m:r>
                                  <a:rPr lang="pl-PL" i="1">
                                    <a:latin typeface="Cambria Math" panose="02040503050406030204" pitchFamily="18" charset="0"/>
                                  </a:rPr>
                                  <m:t>𝑑𝑙𝑎</m:t>
                                </m:r>
                                <m:r>
                                  <a:rPr lang="pl-PL" i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pl-PL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pl-PL" i="0">
                                    <a:latin typeface="Cambria Math" panose="02040503050406030204" pitchFamily="18" charset="0"/>
                                  </a:rPr>
                                  <m:t>≥1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pl-PL" dirty="0"/>
              </a:p>
            </p:txBody>
          </p:sp>
        </mc:Choice>
        <mc:Fallback xmlns="">
          <p:sp>
            <p:nvSpPr>
              <p:cNvPr id="5" name="pole tekstowe 4">
                <a:extLst>
                  <a:ext uri="{FF2B5EF4-FFF2-40B4-BE49-F238E27FC236}">
                    <a16:creationId xmlns:a16="http://schemas.microsoft.com/office/drawing/2014/main" id="{850C6474-8847-7F78-F048-AF911AB7C38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8516" y="2334040"/>
                <a:ext cx="6094070" cy="97661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84917968"/>
      </p:ext>
    </p:extLst>
  </p:cSld>
  <p:clrMapOvr>
    <a:masterClrMapping/>
  </p:clrMapOvr>
</p:sld>
</file>

<file path=ppt/theme/theme1.xml><?xml version="1.0" encoding="utf-8"?>
<a:theme xmlns:a="http://schemas.openxmlformats.org/drawingml/2006/main" name="ShapesVTI">
  <a:themeElements>
    <a:clrScheme name="Shapes">
      <a:dk1>
        <a:sysClr val="windowText" lastClr="000000"/>
      </a:dk1>
      <a:lt1>
        <a:sysClr val="window" lastClr="FFFFFF"/>
      </a:lt1>
      <a:dk2>
        <a:srgbClr val="281B10"/>
      </a:dk2>
      <a:lt2>
        <a:srgbClr val="FFF9F5"/>
      </a:lt2>
      <a:accent1>
        <a:srgbClr val="EE7661"/>
      </a:accent1>
      <a:accent2>
        <a:srgbClr val="4E91F0"/>
      </a:accent2>
      <a:accent3>
        <a:srgbClr val="5B5260"/>
      </a:accent3>
      <a:accent4>
        <a:srgbClr val="2CC3B4"/>
      </a:accent4>
      <a:accent5>
        <a:srgbClr val="C097F8"/>
      </a:accent5>
      <a:accent6>
        <a:srgbClr val="FF9514"/>
      </a:accent6>
      <a:hlink>
        <a:srgbClr val="E50CBC"/>
      </a:hlink>
      <a:folHlink>
        <a:srgbClr val="6257FF"/>
      </a:folHlink>
    </a:clrScheme>
    <a:fontScheme name="Festival">
      <a:majorFont>
        <a:latin typeface="Tw Cen MT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hapesVTI" id="{C78D20FD-A872-4243-8597-B534C62538FF}" vid="{7CAFCCF9-7834-41D6-B6AB-7D225A18A4E9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Kształty</Template>
  <TotalTime>1808</TotalTime>
  <Words>800</Words>
  <Application>Microsoft Office PowerPoint</Application>
  <PresentationFormat>Panoramiczny</PresentationFormat>
  <Paragraphs>187</Paragraphs>
  <Slides>8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8</vt:i4>
      </vt:variant>
    </vt:vector>
  </HeadingPairs>
  <TitlesOfParts>
    <vt:vector size="14" baseType="lpstr">
      <vt:lpstr>Arial</vt:lpstr>
      <vt:lpstr>Avenir Next LT Pro</vt:lpstr>
      <vt:lpstr>Calibri</vt:lpstr>
      <vt:lpstr>Cambria Math</vt:lpstr>
      <vt:lpstr>Tw Cen MT</vt:lpstr>
      <vt:lpstr>ShapesVTI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Damian Nieckarz</dc:creator>
  <cp:lastModifiedBy>Damian Nieckarz</cp:lastModifiedBy>
  <cp:revision>969</cp:revision>
  <dcterms:created xsi:type="dcterms:W3CDTF">2025-03-04T14:01:36Z</dcterms:created>
  <dcterms:modified xsi:type="dcterms:W3CDTF">2025-05-29T12:24:01Z</dcterms:modified>
</cp:coreProperties>
</file>