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325" r:id="rId2"/>
    <p:sldId id="327" r:id="rId3"/>
    <p:sldId id="334" r:id="rId4"/>
    <p:sldId id="335" r:id="rId5"/>
    <p:sldId id="332" r:id="rId6"/>
    <p:sldId id="33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1E88C7-E756-44B7-B962-9F51A6F8C8EB}" type="datetimeFigureOut">
              <a:rPr lang="pl-PL" smtClean="0"/>
              <a:t>22.05.2025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772709-6EA3-4D95-ABF7-EB0E0423168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253521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E1A06-8754-4870-9E44-E39BADAD98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27F020-BBC3-49BB-91C2-5B2CBD64B3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7C0C22-EBDA-4130-87AE-CB28BC19B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5/22/2025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A419A8-07CA-4A4C-AEC2-C40D4D50A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FA7B86-E610-42EA-B4DC-C2F44778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8A7BA06D-B3FF-4E91-8639-B4569AE3AA23}"/>
              </a:ext>
            </a:extLst>
          </p:cNvPr>
          <p:cNvSpPr/>
          <p:nvPr/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Arc 7">
            <a:extLst>
              <a:ext uri="{FF2B5EF4-FFF2-40B4-BE49-F238E27FC236}">
                <a16:creationId xmlns:a16="http://schemas.microsoft.com/office/drawing/2014/main" id="{2B30C86D-5A07-48BC-9C9D-6F9A2DB1E9E1}"/>
              </a:ext>
            </a:extLst>
          </p:cNvPr>
          <p:cNvSpPr/>
          <p:nvPr/>
        </p:nvSpPr>
        <p:spPr>
          <a:xfrm rot="10800000" flipV="1">
            <a:off x="555710" y="106482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73354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F6E5D1-6D19-4E7F-9B4E-42326B771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D2A06C-F91A-4ADC-9CD2-61F0A4D7EE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43AA9A-2280-4F63-8B3D-20742AE69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0D986B-E58E-43B6-8A80-FFA9D8F74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140D36-2E71-4F27-967F-7A3E4C6EE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C1609904-5327-4D2C-A445-B270A00F3B5F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30FC7BEC-08C5-4D95-9C84-B48BC8AD1C94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71341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1FEA3D-0C7F-45CD-B6A0-942F707B36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8B8A12-BCE6-4D03-A637-1DEC8924BE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9755-9FF4-428A-AEB7-1A6477466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141836-11E2-49FD-877D-53B74514A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D24C42-4B05-4EEF-BE14-29041EC9C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5BADDEB1-F604-408B-B02A-A2814606E6AF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D8DF7987-332F-4D6C-81C3-990F39C76C96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49535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FF209-11EE-4A3F-9685-A155FECD0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47AF11-F208-4FDA-9E19-D6CA347213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85974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E82FA1-02B7-467E-9F16-D17814940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5/22/2025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389247-FB8A-4494-859B-B3754B02A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CA5B62-3338-46A5-B381-A63B88CB0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23DA7759-3209-4FE2-96D1-4EEDD81E9EA0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1460DAD-8769-4C9F-9C8C-BB0443909D76}"/>
              </a:ext>
            </a:extLst>
          </p:cNvPr>
          <p:cNvSpPr/>
          <p:nvPr/>
        </p:nvSpPr>
        <p:spPr>
          <a:xfrm flipH="1">
            <a:off x="123536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43025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4C0001-5D76-45A0-A9F4-7172BDDD5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1462C4-0E4B-4DB7-A8BF-FE55142760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A5F313-1240-47AE-A026-7F349292B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448158-6132-4335-B8E1-F6A896383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94C5B6-1598-48B4-9B3A-3078FDBE9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FEDBDD32-D3EE-4848-A112-BA814D4631CD}"/>
              </a:ext>
            </a:extLst>
          </p:cNvPr>
          <p:cNvSpPr/>
          <p:nvPr/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Arc 9">
            <a:extLst>
              <a:ext uri="{FF2B5EF4-FFF2-40B4-BE49-F238E27FC236}">
                <a16:creationId xmlns:a16="http://schemas.microsoft.com/office/drawing/2014/main" id="{61350361-843C-49D0-BD6A-ECDBA3842BA0}"/>
              </a:ext>
            </a:extLst>
          </p:cNvPr>
          <p:cNvSpPr/>
          <p:nvPr/>
        </p:nvSpPr>
        <p:spPr>
          <a:xfrm rot="10800000" flipV="1">
            <a:off x="555710" y="106482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07598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BFD05-2CB2-4A7E-89E7-57615BA82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9532B8-D460-476D-816F-725E8D96C0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F7120F-70AF-4ED5-B364-3AA55C6B44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D8B65F-F709-469F-9961-4D01896CA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81C6BC-B23D-48BC-AD44-654DDB8D0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00D60B-86A1-479D-BCE8-06D2C3DBC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B4EC5136-99DA-40B5-8F79-5C3A56D38BA1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4F8FB775-26C4-41BA-837C-4478D48D215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41791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92983E-E761-4429-9203-7FE8B2DB6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21E9B7-62BE-49BA-AC6B-55250D6627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41A3FD-B90A-4C31-BD6B-581F9E2E0E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0D1D55-B722-4968-B171-AF3B462DDA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1085A8-02C2-4E7F-935E-5AEECBAD19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8A5018-8A77-40E8-B159-4894ECF22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AD79441-8908-4461-9FDD-BCE638837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D29F7D-B101-4950-A2C0-F350FB26D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62D7398-9A79-4B24-9C7D-F0DEED57C70B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C07F28CD-1873-4E36-A064-2D25E0A8501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78630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11BF3-02E8-4EB7-818E-652B82CF2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4D3190-B78C-42F1-9D62-F523886BB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381C40-F9FC-4D58-8508-F0632DF5A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01CBCC-4CC2-49BD-B155-01E0F4D79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DC13EF9C-0B5A-4364-91AA-E5DD5B536E54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8F674475-6327-490A-BD7F-084F5C07F2E4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77418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024287-C9B9-48AC-8E4D-A282DE2F4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34C9A2-75A7-4164-B3B8-E6A9D60BA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BE73CE-2859-4D49-A9EC-26AF3FBDF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AA5ED585-FEBB-4DAD-84C0-97BEE6C360C3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EF6AC352-A720-4DB3-87CA-A33B0607CA2F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500921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FC812-4DB6-4F98-9404-29C191D3B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F0855E-0CD6-47DD-B648-4C84C783D7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50082B-17D7-4D61-8AEB-81517D85D2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A70783-FF31-4C4E-9196-EB169B209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92E260-747D-40FD-A062-9DD5E6835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7E50A0-1E05-49C5-88C9-462677512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2C155C63-9F58-4422-B669-F97486280671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385DBA62-0EDB-47AA-86C7-90463BC9B308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65117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D7521-E43D-41D1-B458-26B20DC6DD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472CF2-2653-4B98-A416-D7A0A860EC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EF87F5-0B10-4AC7-9599-F088C5E796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A07CB7-0520-4D64-B76C-C31AC5578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EEB226-AD45-45DF-AAB5-5513AE732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E96AEB-9481-4CCE-B110-FEDD33483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6BA9707F-7BCE-464F-BF45-E216527084EE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BC589723-2CC8-49D1-B4E1-36FECED6A2D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85441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EC5685-19F1-49DA-ADE5-D5D32F165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FC0A4D-22A1-4554-B5DE-887974F4DF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9D5CDC-F2CE-410E-AD13-DDC235C71C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82EDB8D0-98ED-4B86-9D5F-E61ADC70144D}" type="datetimeFigureOut">
              <a:rPr lang="en-US" smtClean="0"/>
              <a:pPr/>
              <a:t>5/22/2025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40CD45-794A-4BB0-A427-0CE61AEAF4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B3AB91-9588-4071-92D2-364F4A6ED0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4854181D-6920-4594-9A5D-6CE56DC9F8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891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e tekstowe 3">
            <a:extLst>
              <a:ext uri="{FF2B5EF4-FFF2-40B4-BE49-F238E27FC236}">
                <a16:creationId xmlns:a16="http://schemas.microsoft.com/office/drawing/2014/main" id="{D921C468-AC75-325E-D057-52CD8C33D271}"/>
              </a:ext>
            </a:extLst>
          </p:cNvPr>
          <p:cNvSpPr txBox="1"/>
          <p:nvPr/>
        </p:nvSpPr>
        <p:spPr>
          <a:xfrm>
            <a:off x="4423075" y="543233"/>
            <a:ext cx="347277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dirty="0"/>
              <a:t>Podwójna pętla </a:t>
            </a:r>
            <a:r>
              <a:rPr lang="pl-PL" b="1" dirty="0"/>
              <a:t>for</a:t>
            </a:r>
            <a:r>
              <a:rPr lang="pl-PL" dirty="0"/>
              <a:t> … </a:t>
            </a:r>
            <a:r>
              <a:rPr lang="pl-PL" b="1" dirty="0"/>
              <a:t>to</a:t>
            </a:r>
            <a:r>
              <a:rPr lang="pl-PL" dirty="0"/>
              <a:t> … </a:t>
            </a:r>
            <a:r>
              <a:rPr lang="pl-PL" b="1" dirty="0"/>
              <a:t>do</a:t>
            </a:r>
            <a:endParaRPr lang="pl-PL" dirty="0"/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EF818507-6547-0464-DB08-F62B4F8D78EF}"/>
              </a:ext>
            </a:extLst>
          </p:cNvPr>
          <p:cNvSpPr txBox="1"/>
          <p:nvPr/>
        </p:nvSpPr>
        <p:spPr>
          <a:xfrm>
            <a:off x="4789714" y="1369992"/>
            <a:ext cx="2739495" cy="507831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pl-PL" b="1" dirty="0"/>
              <a:t>program</a:t>
            </a:r>
            <a:r>
              <a:rPr lang="pl-PL" dirty="0"/>
              <a:t> petlax2b;</a:t>
            </a:r>
          </a:p>
          <a:p>
            <a:endParaRPr lang="pl-PL" dirty="0"/>
          </a:p>
          <a:p>
            <a:r>
              <a:rPr lang="pl-PL" b="1" dirty="0" err="1"/>
              <a:t>var</a:t>
            </a:r>
            <a:endParaRPr lang="pl-PL" b="1" dirty="0"/>
          </a:p>
          <a:p>
            <a:r>
              <a:rPr lang="pl-PL" dirty="0"/>
              <a:t>    i, j: integer;</a:t>
            </a:r>
          </a:p>
          <a:p>
            <a:endParaRPr lang="pl-PL" dirty="0"/>
          </a:p>
          <a:p>
            <a:r>
              <a:rPr lang="pl-PL" b="1" dirty="0"/>
              <a:t>begin</a:t>
            </a:r>
          </a:p>
          <a:p>
            <a:r>
              <a:rPr lang="pl-PL" dirty="0"/>
              <a:t>    </a:t>
            </a:r>
            <a:r>
              <a:rPr lang="pl-PL" b="1" dirty="0"/>
              <a:t>writeln</a:t>
            </a:r>
            <a:r>
              <a:rPr lang="pl-PL" dirty="0"/>
              <a:t>();</a:t>
            </a:r>
          </a:p>
          <a:p>
            <a:r>
              <a:rPr lang="pl-PL" dirty="0"/>
              <a:t>    </a:t>
            </a:r>
            <a:r>
              <a:rPr lang="pl-PL" b="1" dirty="0"/>
              <a:t>for</a:t>
            </a:r>
            <a:r>
              <a:rPr lang="pl-PL" dirty="0"/>
              <a:t> i := 1 </a:t>
            </a:r>
            <a:r>
              <a:rPr lang="pl-PL" b="1" dirty="0"/>
              <a:t>to</a:t>
            </a:r>
            <a:r>
              <a:rPr lang="pl-PL" dirty="0"/>
              <a:t> 10 </a:t>
            </a:r>
            <a:r>
              <a:rPr lang="pl-PL" b="1" dirty="0"/>
              <a:t>do</a:t>
            </a:r>
          </a:p>
          <a:p>
            <a:r>
              <a:rPr lang="pl-PL" dirty="0"/>
              <a:t>    </a:t>
            </a:r>
            <a:r>
              <a:rPr lang="pl-PL" dirty="0">
                <a:solidFill>
                  <a:srgbClr val="7030A0"/>
                </a:solidFill>
              </a:rPr>
              <a:t>begin</a:t>
            </a:r>
          </a:p>
          <a:p>
            <a:r>
              <a:rPr lang="pl-PL" dirty="0"/>
              <a:t>        </a:t>
            </a:r>
            <a:r>
              <a:rPr lang="pl-PL" b="1" dirty="0"/>
              <a:t>for </a:t>
            </a:r>
            <a:r>
              <a:rPr lang="pl-PL" dirty="0"/>
              <a:t>j := 1 </a:t>
            </a:r>
            <a:r>
              <a:rPr lang="pl-PL" b="1" dirty="0"/>
              <a:t>to</a:t>
            </a:r>
            <a:r>
              <a:rPr lang="pl-PL" dirty="0"/>
              <a:t> 10 </a:t>
            </a:r>
            <a:r>
              <a:rPr lang="pl-PL" b="1" dirty="0"/>
              <a:t>do</a:t>
            </a:r>
          </a:p>
          <a:p>
            <a:r>
              <a:rPr lang="pl-PL" dirty="0"/>
              <a:t>        </a:t>
            </a:r>
            <a:r>
              <a:rPr lang="pl-PL" dirty="0">
                <a:solidFill>
                  <a:srgbClr val="0070C0"/>
                </a:solidFill>
              </a:rPr>
              <a:t>begin</a:t>
            </a:r>
          </a:p>
          <a:p>
            <a:r>
              <a:rPr lang="pl-PL" dirty="0"/>
              <a:t>            </a:t>
            </a:r>
            <a:r>
              <a:rPr lang="pl-PL" b="1" dirty="0" err="1"/>
              <a:t>if</a:t>
            </a:r>
            <a:r>
              <a:rPr lang="pl-PL" dirty="0"/>
              <a:t>(i  &lt;&gt;  j)</a:t>
            </a:r>
            <a:r>
              <a:rPr lang="pl-PL" b="1" dirty="0" err="1"/>
              <a:t>then</a:t>
            </a:r>
            <a:endParaRPr lang="pl-PL" b="1" dirty="0"/>
          </a:p>
          <a:p>
            <a:r>
              <a:rPr lang="pl-PL" dirty="0">
                <a:solidFill>
                  <a:schemeClr val="bg2">
                    <a:lumMod val="50000"/>
                  </a:schemeClr>
                </a:solidFill>
              </a:rPr>
              <a:t>               begin</a:t>
            </a:r>
          </a:p>
          <a:p>
            <a:r>
              <a:rPr lang="pl-PL" dirty="0"/>
              <a:t>                </a:t>
            </a:r>
            <a:r>
              <a:rPr lang="pl-PL" b="1" dirty="0"/>
              <a:t>writeln</a:t>
            </a:r>
            <a:r>
              <a:rPr lang="pl-PL" dirty="0"/>
              <a:t>(i, ' . ', j)</a:t>
            </a:r>
            <a:endParaRPr lang="pl-PL" b="1" dirty="0"/>
          </a:p>
          <a:p>
            <a:r>
              <a:rPr lang="pl-PL" dirty="0">
                <a:solidFill>
                  <a:schemeClr val="bg2">
                    <a:lumMod val="50000"/>
                  </a:schemeClr>
                </a:solidFill>
              </a:rPr>
              <a:t>                end;</a:t>
            </a:r>
          </a:p>
          <a:p>
            <a:r>
              <a:rPr lang="pl-PL" dirty="0"/>
              <a:t>        </a:t>
            </a:r>
            <a:r>
              <a:rPr lang="pl-PL" dirty="0">
                <a:solidFill>
                  <a:srgbClr val="0070C0"/>
                </a:solidFill>
              </a:rPr>
              <a:t>end;</a:t>
            </a:r>
          </a:p>
          <a:p>
            <a:r>
              <a:rPr lang="pl-PL" dirty="0"/>
              <a:t>    </a:t>
            </a:r>
            <a:r>
              <a:rPr lang="pl-PL" dirty="0">
                <a:solidFill>
                  <a:srgbClr val="7030A0"/>
                </a:solidFill>
              </a:rPr>
              <a:t>end;</a:t>
            </a:r>
          </a:p>
          <a:p>
            <a:r>
              <a:rPr lang="pl-PL" b="1" dirty="0"/>
              <a:t>end.</a:t>
            </a:r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B6C5024D-9CE5-6F3C-2054-48E52D4AF86C}"/>
              </a:ext>
            </a:extLst>
          </p:cNvPr>
          <p:cNvSpPr txBox="1"/>
          <p:nvPr/>
        </p:nvSpPr>
        <p:spPr>
          <a:xfrm>
            <a:off x="1605526" y="1369991"/>
            <a:ext cx="2739495" cy="507831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pl-PL" b="1" dirty="0"/>
              <a:t>program</a:t>
            </a:r>
            <a:r>
              <a:rPr lang="pl-PL" dirty="0"/>
              <a:t> petlax2b;</a:t>
            </a:r>
          </a:p>
          <a:p>
            <a:endParaRPr lang="pl-PL" dirty="0"/>
          </a:p>
          <a:p>
            <a:r>
              <a:rPr lang="pl-PL" b="1" dirty="0" err="1"/>
              <a:t>var</a:t>
            </a:r>
            <a:endParaRPr lang="pl-PL" b="1" dirty="0"/>
          </a:p>
          <a:p>
            <a:r>
              <a:rPr lang="pl-PL" dirty="0"/>
              <a:t>    i, j: integer;</a:t>
            </a:r>
          </a:p>
          <a:p>
            <a:endParaRPr lang="pl-PL" dirty="0"/>
          </a:p>
          <a:p>
            <a:r>
              <a:rPr lang="pl-PL" b="1" dirty="0"/>
              <a:t>begin</a:t>
            </a:r>
          </a:p>
          <a:p>
            <a:r>
              <a:rPr lang="pl-PL" dirty="0"/>
              <a:t>    </a:t>
            </a:r>
            <a:r>
              <a:rPr lang="pl-PL" b="1" dirty="0"/>
              <a:t>writeln</a:t>
            </a:r>
            <a:r>
              <a:rPr lang="pl-PL" dirty="0"/>
              <a:t>();</a:t>
            </a:r>
          </a:p>
          <a:p>
            <a:r>
              <a:rPr lang="pl-PL" dirty="0"/>
              <a:t>    </a:t>
            </a:r>
            <a:r>
              <a:rPr lang="pl-PL" b="1" dirty="0"/>
              <a:t>for</a:t>
            </a:r>
            <a:r>
              <a:rPr lang="pl-PL" dirty="0"/>
              <a:t> i := 1 </a:t>
            </a:r>
            <a:r>
              <a:rPr lang="pl-PL" b="1" dirty="0"/>
              <a:t>to</a:t>
            </a:r>
            <a:r>
              <a:rPr lang="pl-PL" dirty="0"/>
              <a:t> 10 </a:t>
            </a:r>
            <a:r>
              <a:rPr lang="pl-PL" b="1" dirty="0"/>
              <a:t>do</a:t>
            </a:r>
          </a:p>
          <a:p>
            <a:r>
              <a:rPr lang="pl-PL" dirty="0"/>
              <a:t>    </a:t>
            </a:r>
            <a:r>
              <a:rPr lang="pl-PL" dirty="0">
                <a:solidFill>
                  <a:srgbClr val="7030A0"/>
                </a:solidFill>
              </a:rPr>
              <a:t>begin</a:t>
            </a:r>
          </a:p>
          <a:p>
            <a:r>
              <a:rPr lang="pl-PL" dirty="0"/>
              <a:t>        </a:t>
            </a:r>
            <a:r>
              <a:rPr lang="pl-PL" b="1" dirty="0"/>
              <a:t>for </a:t>
            </a:r>
            <a:r>
              <a:rPr lang="pl-PL" dirty="0"/>
              <a:t>j := 1 </a:t>
            </a:r>
            <a:r>
              <a:rPr lang="pl-PL" b="1" dirty="0"/>
              <a:t>to</a:t>
            </a:r>
            <a:r>
              <a:rPr lang="pl-PL" dirty="0"/>
              <a:t> 10 </a:t>
            </a:r>
            <a:r>
              <a:rPr lang="pl-PL" b="1" dirty="0"/>
              <a:t>do</a:t>
            </a:r>
          </a:p>
          <a:p>
            <a:r>
              <a:rPr lang="pl-PL" dirty="0"/>
              <a:t>        </a:t>
            </a:r>
            <a:r>
              <a:rPr lang="pl-PL" dirty="0">
                <a:solidFill>
                  <a:srgbClr val="0070C0"/>
                </a:solidFill>
              </a:rPr>
              <a:t>begin</a:t>
            </a:r>
          </a:p>
          <a:p>
            <a:r>
              <a:rPr lang="pl-PL" dirty="0"/>
              <a:t>            </a:t>
            </a:r>
            <a:r>
              <a:rPr lang="pl-PL" b="1" dirty="0" err="1"/>
              <a:t>if</a:t>
            </a:r>
            <a:r>
              <a:rPr lang="pl-PL" dirty="0"/>
              <a:t>(i  =  j)</a:t>
            </a:r>
            <a:r>
              <a:rPr lang="pl-PL" b="1" dirty="0" err="1"/>
              <a:t>then</a:t>
            </a:r>
            <a:endParaRPr lang="pl-PL" b="1" dirty="0"/>
          </a:p>
          <a:p>
            <a:r>
              <a:rPr lang="pl-PL" dirty="0">
                <a:solidFill>
                  <a:schemeClr val="bg2">
                    <a:lumMod val="50000"/>
                  </a:schemeClr>
                </a:solidFill>
              </a:rPr>
              <a:t>               begin</a:t>
            </a:r>
          </a:p>
          <a:p>
            <a:r>
              <a:rPr lang="pl-PL" dirty="0"/>
              <a:t>                </a:t>
            </a:r>
            <a:r>
              <a:rPr lang="pl-PL" b="1" dirty="0"/>
              <a:t>writeln</a:t>
            </a:r>
            <a:r>
              <a:rPr lang="pl-PL" dirty="0"/>
              <a:t>(i, ' . ', j)</a:t>
            </a:r>
            <a:endParaRPr lang="pl-PL" b="1" dirty="0"/>
          </a:p>
          <a:p>
            <a:r>
              <a:rPr lang="pl-PL" dirty="0">
                <a:solidFill>
                  <a:schemeClr val="bg2">
                    <a:lumMod val="50000"/>
                  </a:schemeClr>
                </a:solidFill>
              </a:rPr>
              <a:t>                end;</a:t>
            </a:r>
          </a:p>
          <a:p>
            <a:r>
              <a:rPr lang="pl-PL" dirty="0"/>
              <a:t>        </a:t>
            </a:r>
            <a:r>
              <a:rPr lang="pl-PL" dirty="0">
                <a:solidFill>
                  <a:srgbClr val="0070C0"/>
                </a:solidFill>
              </a:rPr>
              <a:t>end;</a:t>
            </a:r>
          </a:p>
          <a:p>
            <a:r>
              <a:rPr lang="pl-PL" dirty="0"/>
              <a:t>    </a:t>
            </a:r>
            <a:r>
              <a:rPr lang="pl-PL" dirty="0">
                <a:solidFill>
                  <a:srgbClr val="7030A0"/>
                </a:solidFill>
              </a:rPr>
              <a:t>end;</a:t>
            </a:r>
          </a:p>
          <a:p>
            <a:r>
              <a:rPr lang="pl-PL" b="1" dirty="0"/>
              <a:t>end.</a:t>
            </a:r>
          </a:p>
        </p:txBody>
      </p:sp>
      <p:sp>
        <p:nvSpPr>
          <p:cNvPr id="14" name="pole tekstowe 13">
            <a:extLst>
              <a:ext uri="{FF2B5EF4-FFF2-40B4-BE49-F238E27FC236}">
                <a16:creationId xmlns:a16="http://schemas.microsoft.com/office/drawing/2014/main" id="{B4131D84-6517-2267-C71F-93ADD3634E4E}"/>
              </a:ext>
            </a:extLst>
          </p:cNvPr>
          <p:cNvSpPr txBox="1"/>
          <p:nvPr/>
        </p:nvSpPr>
        <p:spPr>
          <a:xfrm>
            <a:off x="7973902" y="1369991"/>
            <a:ext cx="2739495" cy="507831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pl-PL" b="1" dirty="0"/>
              <a:t>program</a:t>
            </a:r>
            <a:r>
              <a:rPr lang="pl-PL" dirty="0"/>
              <a:t> petlax2b;</a:t>
            </a:r>
          </a:p>
          <a:p>
            <a:endParaRPr lang="pl-PL" dirty="0"/>
          </a:p>
          <a:p>
            <a:r>
              <a:rPr lang="pl-PL" b="1" dirty="0" err="1"/>
              <a:t>var</a:t>
            </a:r>
            <a:endParaRPr lang="pl-PL" b="1" dirty="0"/>
          </a:p>
          <a:p>
            <a:r>
              <a:rPr lang="pl-PL" dirty="0"/>
              <a:t>    i, j: integer;</a:t>
            </a:r>
          </a:p>
          <a:p>
            <a:endParaRPr lang="pl-PL" dirty="0"/>
          </a:p>
          <a:p>
            <a:r>
              <a:rPr lang="pl-PL" b="1" dirty="0"/>
              <a:t>begin</a:t>
            </a:r>
          </a:p>
          <a:p>
            <a:r>
              <a:rPr lang="pl-PL" dirty="0"/>
              <a:t>    </a:t>
            </a:r>
            <a:r>
              <a:rPr lang="pl-PL" b="1" dirty="0"/>
              <a:t>writeln</a:t>
            </a:r>
            <a:r>
              <a:rPr lang="pl-PL" dirty="0"/>
              <a:t>();</a:t>
            </a:r>
          </a:p>
          <a:p>
            <a:r>
              <a:rPr lang="pl-PL" dirty="0"/>
              <a:t>    </a:t>
            </a:r>
            <a:r>
              <a:rPr lang="pl-PL" b="1" dirty="0"/>
              <a:t>for</a:t>
            </a:r>
            <a:r>
              <a:rPr lang="pl-PL" dirty="0"/>
              <a:t> i := 1 </a:t>
            </a:r>
            <a:r>
              <a:rPr lang="pl-PL" b="1" dirty="0"/>
              <a:t>to</a:t>
            </a:r>
            <a:r>
              <a:rPr lang="pl-PL" dirty="0"/>
              <a:t> 10 </a:t>
            </a:r>
            <a:r>
              <a:rPr lang="pl-PL" b="1" dirty="0"/>
              <a:t>do</a:t>
            </a:r>
          </a:p>
          <a:p>
            <a:r>
              <a:rPr lang="pl-PL" dirty="0"/>
              <a:t>    </a:t>
            </a:r>
            <a:r>
              <a:rPr lang="pl-PL" dirty="0">
                <a:solidFill>
                  <a:srgbClr val="7030A0"/>
                </a:solidFill>
              </a:rPr>
              <a:t>begin</a:t>
            </a:r>
          </a:p>
          <a:p>
            <a:r>
              <a:rPr lang="pl-PL" dirty="0"/>
              <a:t>        </a:t>
            </a:r>
            <a:r>
              <a:rPr lang="pl-PL" b="1" dirty="0"/>
              <a:t>for </a:t>
            </a:r>
            <a:r>
              <a:rPr lang="pl-PL" dirty="0"/>
              <a:t>j := 1 </a:t>
            </a:r>
            <a:r>
              <a:rPr lang="pl-PL" b="1" dirty="0"/>
              <a:t>to</a:t>
            </a:r>
            <a:r>
              <a:rPr lang="pl-PL" dirty="0"/>
              <a:t> 10 </a:t>
            </a:r>
            <a:r>
              <a:rPr lang="pl-PL" b="1" dirty="0"/>
              <a:t>do</a:t>
            </a:r>
          </a:p>
          <a:p>
            <a:r>
              <a:rPr lang="pl-PL" dirty="0"/>
              <a:t>        </a:t>
            </a:r>
            <a:r>
              <a:rPr lang="pl-PL" dirty="0">
                <a:solidFill>
                  <a:srgbClr val="0070C0"/>
                </a:solidFill>
              </a:rPr>
              <a:t>begin</a:t>
            </a:r>
          </a:p>
          <a:p>
            <a:r>
              <a:rPr lang="pl-PL" dirty="0"/>
              <a:t>            </a:t>
            </a:r>
            <a:r>
              <a:rPr lang="pl-PL" b="1" dirty="0" err="1"/>
              <a:t>if</a:t>
            </a:r>
            <a:r>
              <a:rPr lang="pl-PL" dirty="0"/>
              <a:t>(i  &gt;  j)</a:t>
            </a:r>
            <a:r>
              <a:rPr lang="pl-PL" b="1" dirty="0" err="1"/>
              <a:t>then</a:t>
            </a:r>
            <a:endParaRPr lang="pl-PL" b="1" dirty="0"/>
          </a:p>
          <a:p>
            <a:r>
              <a:rPr lang="pl-PL" dirty="0">
                <a:solidFill>
                  <a:schemeClr val="bg2">
                    <a:lumMod val="50000"/>
                  </a:schemeClr>
                </a:solidFill>
              </a:rPr>
              <a:t>               begin</a:t>
            </a:r>
          </a:p>
          <a:p>
            <a:r>
              <a:rPr lang="pl-PL" dirty="0"/>
              <a:t>                </a:t>
            </a:r>
            <a:r>
              <a:rPr lang="pl-PL" b="1" dirty="0"/>
              <a:t>writeln</a:t>
            </a:r>
            <a:r>
              <a:rPr lang="pl-PL" dirty="0"/>
              <a:t>(i, ' . ', j)</a:t>
            </a:r>
            <a:endParaRPr lang="pl-PL" b="1" dirty="0"/>
          </a:p>
          <a:p>
            <a:r>
              <a:rPr lang="pl-PL" dirty="0">
                <a:solidFill>
                  <a:schemeClr val="bg2">
                    <a:lumMod val="50000"/>
                  </a:schemeClr>
                </a:solidFill>
              </a:rPr>
              <a:t>                end;</a:t>
            </a:r>
          </a:p>
          <a:p>
            <a:r>
              <a:rPr lang="pl-PL" dirty="0"/>
              <a:t>        </a:t>
            </a:r>
            <a:r>
              <a:rPr lang="pl-PL" dirty="0">
                <a:solidFill>
                  <a:srgbClr val="0070C0"/>
                </a:solidFill>
              </a:rPr>
              <a:t>end;</a:t>
            </a:r>
          </a:p>
          <a:p>
            <a:r>
              <a:rPr lang="pl-PL" dirty="0"/>
              <a:t>    </a:t>
            </a:r>
            <a:r>
              <a:rPr lang="pl-PL" dirty="0">
                <a:solidFill>
                  <a:srgbClr val="7030A0"/>
                </a:solidFill>
              </a:rPr>
              <a:t>end;</a:t>
            </a:r>
          </a:p>
          <a:p>
            <a:r>
              <a:rPr lang="pl-PL" b="1" dirty="0"/>
              <a:t>end.</a:t>
            </a:r>
          </a:p>
        </p:txBody>
      </p:sp>
    </p:spTree>
    <p:extLst>
      <p:ext uri="{BB962C8B-B14F-4D97-AF65-F5344CB8AC3E}">
        <p14:creationId xmlns:p14="http://schemas.microsoft.com/office/powerpoint/2010/main" val="34554781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e tekstowe 3">
            <a:extLst>
              <a:ext uri="{FF2B5EF4-FFF2-40B4-BE49-F238E27FC236}">
                <a16:creationId xmlns:a16="http://schemas.microsoft.com/office/drawing/2014/main" id="{E362E1BD-6CD5-4D28-804D-6251F95EA243}"/>
              </a:ext>
            </a:extLst>
          </p:cNvPr>
          <p:cNvSpPr txBox="1"/>
          <p:nvPr/>
        </p:nvSpPr>
        <p:spPr>
          <a:xfrm>
            <a:off x="220825" y="288535"/>
            <a:ext cx="11248364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l-PL" dirty="0"/>
              <a:t>W Pascalu wyróżniamy trzy główne typy </a:t>
            </a:r>
            <a:r>
              <a:rPr lang="pl-PL" b="1" dirty="0"/>
              <a:t>plików</a:t>
            </a:r>
            <a:r>
              <a:rPr lang="pl-PL" dirty="0"/>
              <a:t>:</a:t>
            </a:r>
          </a:p>
          <a:p>
            <a:pPr algn="just"/>
            <a:endParaRPr lang="pl-PL" dirty="0"/>
          </a:p>
          <a:p>
            <a:pPr algn="just"/>
            <a:r>
              <a:rPr lang="pl-PL" b="1" dirty="0"/>
              <a:t>Pliki tekstowe </a:t>
            </a:r>
            <a:r>
              <a:rPr lang="pl-PL" dirty="0"/>
              <a:t>(</a:t>
            </a:r>
            <a:r>
              <a:rPr lang="pl-PL" b="1" dirty="0" err="1"/>
              <a:t>Text</a:t>
            </a:r>
            <a:r>
              <a:rPr lang="pl-PL" dirty="0"/>
              <a:t>): zawierają dane w postaci tekstu (rozszerzenie </a:t>
            </a:r>
            <a:r>
              <a:rPr lang="pl-PL" b="1" dirty="0"/>
              <a:t>.txt </a:t>
            </a:r>
            <a:r>
              <a:rPr lang="pl-PL" dirty="0"/>
              <a:t>lub </a:t>
            </a:r>
            <a:r>
              <a:rPr lang="pl-PL" b="1" dirty="0"/>
              <a:t>.dat</a:t>
            </a:r>
            <a:r>
              <a:rPr lang="pl-PL" dirty="0"/>
              <a:t>).</a:t>
            </a:r>
          </a:p>
          <a:p>
            <a:pPr algn="just"/>
            <a:endParaRPr lang="pl-PL" dirty="0"/>
          </a:p>
          <a:p>
            <a:pPr algn="just"/>
            <a:r>
              <a:rPr lang="pl-PL" dirty="0"/>
              <a:t>Pliki typowane (File of T, gdzie T to typ, np. Integer): zawierają dane w postaci binarnej.</a:t>
            </a:r>
          </a:p>
          <a:p>
            <a:pPr algn="just"/>
            <a:endParaRPr lang="pl-PL" dirty="0"/>
          </a:p>
          <a:p>
            <a:pPr algn="just"/>
            <a:r>
              <a:rPr lang="pl-PL" dirty="0"/>
              <a:t>Pliki niestandardowe (File): ogólna deklaracja pliku bez określenia typu.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0E960361-6064-A825-61EF-6A368FDA1C5B}"/>
              </a:ext>
            </a:extLst>
          </p:cNvPr>
          <p:cNvSpPr txBox="1"/>
          <p:nvPr/>
        </p:nvSpPr>
        <p:spPr>
          <a:xfrm>
            <a:off x="737507" y="4391542"/>
            <a:ext cx="36506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dirty="0"/>
              <a:t>Tworzenie i zapisywanie do pliku</a:t>
            </a:r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id="{3066AB02-3818-E5DD-F2E9-9A1E862614D3}"/>
              </a:ext>
            </a:extLst>
          </p:cNvPr>
          <p:cNvSpPr txBox="1"/>
          <p:nvPr/>
        </p:nvSpPr>
        <p:spPr>
          <a:xfrm>
            <a:off x="4677358" y="2610683"/>
            <a:ext cx="7514642" cy="424731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r>
              <a:rPr lang="pl-PL" b="1" dirty="0"/>
              <a:t>Program</a:t>
            </a:r>
            <a:r>
              <a:rPr lang="pl-PL" dirty="0"/>
              <a:t> </a:t>
            </a:r>
            <a:r>
              <a:rPr lang="pl-PL" dirty="0" err="1"/>
              <a:t>ZapisDoPliku</a:t>
            </a:r>
            <a:r>
              <a:rPr lang="pl-PL" dirty="0"/>
              <a:t>;</a:t>
            </a:r>
          </a:p>
          <a:p>
            <a:r>
              <a:rPr lang="pl-PL" b="1" dirty="0" err="1"/>
              <a:t>Var</a:t>
            </a:r>
            <a:endParaRPr lang="pl-PL" b="1" dirty="0"/>
          </a:p>
          <a:p>
            <a:endParaRPr lang="pl-PL" dirty="0"/>
          </a:p>
          <a:p>
            <a:r>
              <a:rPr lang="pl-PL" dirty="0"/>
              <a:t>Plik: </a:t>
            </a:r>
            <a:r>
              <a:rPr lang="pl-PL" dirty="0" err="1"/>
              <a:t>Text</a:t>
            </a:r>
            <a:r>
              <a:rPr lang="pl-PL" dirty="0"/>
              <a:t>;</a:t>
            </a:r>
          </a:p>
          <a:p>
            <a:endParaRPr lang="pl-PL" dirty="0"/>
          </a:p>
          <a:p>
            <a:r>
              <a:rPr lang="pl-PL" b="1" dirty="0"/>
              <a:t>begin</a:t>
            </a:r>
          </a:p>
          <a:p>
            <a:r>
              <a:rPr lang="pl-PL" dirty="0"/>
              <a:t>  </a:t>
            </a:r>
          </a:p>
          <a:p>
            <a:r>
              <a:rPr lang="pl-PL" b="1" dirty="0" err="1"/>
              <a:t>Assign</a:t>
            </a:r>
            <a:r>
              <a:rPr lang="pl-PL" dirty="0"/>
              <a:t>(Plik, '</a:t>
            </a:r>
            <a:r>
              <a:rPr lang="pl-PL" dirty="0">
                <a:solidFill>
                  <a:schemeClr val="tx2">
                    <a:lumMod val="75000"/>
                    <a:lumOff val="25000"/>
                  </a:schemeClr>
                </a:solidFill>
              </a:rPr>
              <a:t>dane</a:t>
            </a:r>
            <a:r>
              <a:rPr lang="pl-PL" dirty="0"/>
              <a:t>.</a:t>
            </a:r>
            <a:r>
              <a:rPr lang="pl-PL" dirty="0">
                <a:solidFill>
                  <a:srgbClr val="00B050"/>
                </a:solidFill>
              </a:rPr>
              <a:t>txt</a:t>
            </a:r>
            <a:r>
              <a:rPr lang="pl-PL" dirty="0"/>
              <a:t>');   { Powiązanie </a:t>
            </a:r>
            <a:r>
              <a:rPr lang="pl-PL" dirty="0">
                <a:solidFill>
                  <a:srgbClr val="00B050"/>
                </a:solidFill>
              </a:rPr>
              <a:t>zmiennej</a:t>
            </a:r>
            <a:r>
              <a:rPr lang="pl-PL" dirty="0"/>
              <a:t> z </a:t>
            </a:r>
            <a:r>
              <a:rPr lang="pl-PL" dirty="0">
                <a:solidFill>
                  <a:schemeClr val="tx2">
                    <a:lumMod val="75000"/>
                    <a:lumOff val="25000"/>
                  </a:schemeClr>
                </a:solidFill>
              </a:rPr>
              <a:t>nazwą pliku</a:t>
            </a:r>
            <a:r>
              <a:rPr lang="pl-PL" dirty="0"/>
              <a:t>}</a:t>
            </a:r>
          </a:p>
          <a:p>
            <a:r>
              <a:rPr lang="pl-PL" b="1" dirty="0" err="1"/>
              <a:t>Rewrite</a:t>
            </a:r>
            <a:r>
              <a:rPr lang="pl-PL" dirty="0"/>
              <a:t>(Plik);              { Otwarcie pliku do zapisu (kasuje stare dane) }</a:t>
            </a:r>
          </a:p>
          <a:p>
            <a:endParaRPr lang="pl-PL" dirty="0"/>
          </a:p>
          <a:p>
            <a:r>
              <a:rPr lang="pl-PL" b="1" dirty="0"/>
              <a:t>Writeln</a:t>
            </a:r>
            <a:r>
              <a:rPr lang="pl-PL" dirty="0"/>
              <a:t>(Plik, 'To jest pierwsza linia.');</a:t>
            </a:r>
          </a:p>
          <a:p>
            <a:r>
              <a:rPr lang="pl-PL" b="1" dirty="0"/>
              <a:t>Writeln</a:t>
            </a:r>
            <a:r>
              <a:rPr lang="pl-PL" dirty="0"/>
              <a:t>(Plik, 'To jest druga linia.');</a:t>
            </a:r>
          </a:p>
          <a:p>
            <a:endParaRPr lang="pl-PL" dirty="0"/>
          </a:p>
          <a:p>
            <a:r>
              <a:rPr lang="pl-PL" dirty="0"/>
              <a:t>  </a:t>
            </a:r>
            <a:r>
              <a:rPr lang="pl-PL" b="1" dirty="0"/>
              <a:t>Close</a:t>
            </a:r>
            <a:r>
              <a:rPr lang="pl-PL" dirty="0"/>
              <a:t>(Plik);                { Zamknięcie pliku }</a:t>
            </a:r>
          </a:p>
          <a:p>
            <a:r>
              <a:rPr lang="pl-PL" b="1" dirty="0"/>
              <a:t>end.</a:t>
            </a:r>
          </a:p>
        </p:txBody>
      </p:sp>
    </p:spTree>
    <p:extLst>
      <p:ext uri="{BB962C8B-B14F-4D97-AF65-F5344CB8AC3E}">
        <p14:creationId xmlns:p14="http://schemas.microsoft.com/office/powerpoint/2010/main" val="24086239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e tekstowe 3">
            <a:extLst>
              <a:ext uri="{FF2B5EF4-FFF2-40B4-BE49-F238E27FC236}">
                <a16:creationId xmlns:a16="http://schemas.microsoft.com/office/drawing/2014/main" id="{010D8EE6-E9F3-CB7D-EFDE-97955F1ADD6E}"/>
              </a:ext>
            </a:extLst>
          </p:cNvPr>
          <p:cNvSpPr txBox="1"/>
          <p:nvPr/>
        </p:nvSpPr>
        <p:spPr>
          <a:xfrm>
            <a:off x="0" y="933321"/>
            <a:ext cx="12192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l-PL" dirty="0"/>
              <a:t>Instrukcja </a:t>
            </a:r>
            <a:r>
              <a:rPr lang="pl-PL" b="1" dirty="0" err="1"/>
              <a:t>goto</a:t>
            </a:r>
            <a:r>
              <a:rPr lang="pl-PL" dirty="0"/>
              <a:t> w Pascalu pozwala przeskakiwać do wskazanego etykietą (</a:t>
            </a:r>
            <a:r>
              <a:rPr lang="pl-PL" b="1" dirty="0" err="1"/>
              <a:t>label</a:t>
            </a:r>
            <a:r>
              <a:rPr lang="pl-PL" dirty="0"/>
              <a:t>) miejsca w kodzie. Jest to konstrukcja skokowa i jej używanie jest generalnie niezalecane, bo prowadzi do nieczytelnego i trudnego w utrzymaniu kodu („spaghetti </a:t>
            </a:r>
            <a:r>
              <a:rPr lang="pl-PL" dirty="0" err="1"/>
              <a:t>code</a:t>
            </a:r>
            <a:r>
              <a:rPr lang="pl-PL" dirty="0"/>
              <a:t>”). Uwaga! W Pascalu </a:t>
            </a:r>
            <a:r>
              <a:rPr lang="pl-PL" b="1" dirty="0" err="1"/>
              <a:t>label</a:t>
            </a:r>
            <a:r>
              <a:rPr lang="pl-PL" dirty="0"/>
              <a:t> musi być po </a:t>
            </a:r>
            <a:r>
              <a:rPr lang="pl-PL" b="1" dirty="0" err="1"/>
              <a:t>uses</a:t>
            </a:r>
            <a:r>
              <a:rPr lang="pl-PL" dirty="0"/>
              <a:t>.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5E5B444A-94BD-DA93-0636-EAC8668D618B}"/>
              </a:ext>
            </a:extLst>
          </p:cNvPr>
          <p:cNvSpPr txBox="1"/>
          <p:nvPr/>
        </p:nvSpPr>
        <p:spPr>
          <a:xfrm>
            <a:off x="4794768" y="299182"/>
            <a:ext cx="198975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b="1" dirty="0"/>
              <a:t>Instrukcja </a:t>
            </a:r>
            <a:r>
              <a:rPr lang="pl-PL" b="1" dirty="0" err="1"/>
              <a:t>goto</a:t>
            </a:r>
            <a:r>
              <a:rPr lang="pl-PL" b="1" dirty="0"/>
              <a:t> </a:t>
            </a:r>
          </a:p>
        </p:txBody>
      </p:sp>
      <p:sp>
        <p:nvSpPr>
          <p:cNvPr id="15" name="pole tekstowe 14">
            <a:extLst>
              <a:ext uri="{FF2B5EF4-FFF2-40B4-BE49-F238E27FC236}">
                <a16:creationId xmlns:a16="http://schemas.microsoft.com/office/drawing/2014/main" id="{131F8C50-C8D8-31B8-6240-CB0C01D7A3C1}"/>
              </a:ext>
            </a:extLst>
          </p:cNvPr>
          <p:cNvSpPr txBox="1"/>
          <p:nvPr/>
        </p:nvSpPr>
        <p:spPr>
          <a:xfrm>
            <a:off x="1889760" y="2500146"/>
            <a:ext cx="4397828" cy="427809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pl-PL" sz="1600" b="1" dirty="0"/>
              <a:t>program</a:t>
            </a:r>
            <a:r>
              <a:rPr lang="pl-PL" sz="1600" dirty="0"/>
              <a:t> PrzykladGoto1;</a:t>
            </a:r>
          </a:p>
          <a:p>
            <a:r>
              <a:rPr lang="pl-PL" sz="1600" b="1" dirty="0" err="1"/>
              <a:t>label</a:t>
            </a:r>
            <a:endParaRPr lang="pl-PL" sz="1600" b="1" dirty="0"/>
          </a:p>
          <a:p>
            <a:r>
              <a:rPr lang="pl-PL" sz="1600" dirty="0"/>
              <a:t>    </a:t>
            </a:r>
            <a:r>
              <a:rPr lang="pl-PL" sz="1600" dirty="0">
                <a:solidFill>
                  <a:srgbClr val="7030A0"/>
                </a:solidFill>
              </a:rPr>
              <a:t>1001</a:t>
            </a:r>
            <a:r>
              <a:rPr lang="pl-PL" sz="1600" dirty="0"/>
              <a:t>;   { deklaracja etykiety }</a:t>
            </a:r>
          </a:p>
          <a:p>
            <a:r>
              <a:rPr lang="pl-PL" sz="1600" b="1" dirty="0" err="1"/>
              <a:t>var</a:t>
            </a:r>
            <a:endParaRPr lang="pl-PL" sz="1600" b="1" dirty="0"/>
          </a:p>
          <a:p>
            <a:r>
              <a:rPr lang="pl-PL" sz="1600" dirty="0"/>
              <a:t>    n: Integer;</a:t>
            </a:r>
          </a:p>
          <a:p>
            <a:r>
              <a:rPr lang="pl-PL" sz="1600" b="1" dirty="0"/>
              <a:t>begin</a:t>
            </a:r>
          </a:p>
          <a:p>
            <a:endParaRPr lang="pl-PL" sz="1600" dirty="0"/>
          </a:p>
          <a:p>
            <a:r>
              <a:rPr lang="pl-PL" sz="1600" dirty="0">
                <a:solidFill>
                  <a:srgbClr val="7030A0"/>
                </a:solidFill>
              </a:rPr>
              <a:t>1001</a:t>
            </a:r>
            <a:r>
              <a:rPr lang="pl-PL" sz="1600" dirty="0"/>
              <a:t>:</a:t>
            </a:r>
          </a:p>
          <a:p>
            <a:r>
              <a:rPr lang="pl-PL" sz="1600" dirty="0"/>
              <a:t>    </a:t>
            </a:r>
            <a:r>
              <a:rPr lang="pl-PL" sz="1600" dirty="0" err="1"/>
              <a:t>WriteLn</a:t>
            </a:r>
            <a:r>
              <a:rPr lang="pl-PL" sz="1600" dirty="0"/>
              <a:t>('Podaj </a:t>
            </a:r>
            <a:r>
              <a:rPr lang="pl-PL" sz="1600" dirty="0" err="1"/>
              <a:t>liczbe</a:t>
            </a:r>
            <a:r>
              <a:rPr lang="pl-PL" sz="1600" dirty="0"/>
              <a:t> </a:t>
            </a:r>
            <a:r>
              <a:rPr lang="pl-PL" sz="1600" dirty="0" err="1"/>
              <a:t>calkowita</a:t>
            </a:r>
            <a:r>
              <a:rPr lang="pl-PL" sz="1600" dirty="0"/>
              <a:t> dodatnia: ');</a:t>
            </a:r>
          </a:p>
          <a:p>
            <a:r>
              <a:rPr lang="pl-PL" sz="1600" dirty="0"/>
              <a:t>    </a:t>
            </a:r>
            <a:r>
              <a:rPr lang="pl-PL" sz="1600" dirty="0" err="1"/>
              <a:t>ReadLn</a:t>
            </a:r>
            <a:r>
              <a:rPr lang="pl-PL" sz="1600" dirty="0"/>
              <a:t>(n);</a:t>
            </a:r>
          </a:p>
          <a:p>
            <a:endParaRPr lang="pl-PL" sz="1600" dirty="0"/>
          </a:p>
          <a:p>
            <a:r>
              <a:rPr lang="pl-PL" sz="1600" dirty="0"/>
              <a:t>    </a:t>
            </a:r>
            <a:r>
              <a:rPr lang="pl-PL" sz="1600" b="1" dirty="0" err="1"/>
              <a:t>if</a:t>
            </a:r>
            <a:r>
              <a:rPr lang="pl-PL" sz="1600" dirty="0"/>
              <a:t> ( n &gt; 0 ) </a:t>
            </a:r>
            <a:r>
              <a:rPr lang="pl-PL" sz="1600" b="1" dirty="0" err="1"/>
              <a:t>then</a:t>
            </a:r>
            <a:endParaRPr lang="pl-PL" sz="1600" b="1" dirty="0"/>
          </a:p>
          <a:p>
            <a:r>
              <a:rPr lang="pl-PL" sz="1600" dirty="0"/>
              <a:t>        </a:t>
            </a:r>
            <a:r>
              <a:rPr lang="pl-PL" sz="1600" dirty="0" err="1"/>
              <a:t>WriteLn</a:t>
            </a:r>
            <a:r>
              <a:rPr lang="pl-PL" sz="1600" dirty="0"/>
              <a:t>('OK: liczba jest dodatnia.')</a:t>
            </a:r>
          </a:p>
          <a:p>
            <a:r>
              <a:rPr lang="pl-PL" sz="1600" dirty="0"/>
              <a:t>    </a:t>
            </a:r>
            <a:r>
              <a:rPr lang="pl-PL" sz="1600" b="1" dirty="0" err="1"/>
              <a:t>else</a:t>
            </a:r>
            <a:endParaRPr lang="pl-PL" sz="1600" b="1" dirty="0"/>
          </a:p>
          <a:p>
            <a:r>
              <a:rPr lang="pl-PL" sz="1600" dirty="0"/>
              <a:t>        </a:t>
            </a:r>
            <a:r>
              <a:rPr lang="pl-PL" sz="1600" b="1" dirty="0" err="1"/>
              <a:t>goto</a:t>
            </a:r>
            <a:r>
              <a:rPr lang="pl-PL" sz="1600" dirty="0"/>
              <a:t> </a:t>
            </a:r>
            <a:r>
              <a:rPr lang="pl-PL" sz="1600" dirty="0">
                <a:solidFill>
                  <a:srgbClr val="7030A0"/>
                </a:solidFill>
              </a:rPr>
              <a:t>1001</a:t>
            </a:r>
            <a:r>
              <a:rPr lang="pl-PL" sz="1600" b="1" dirty="0"/>
              <a:t>;</a:t>
            </a:r>
          </a:p>
          <a:p>
            <a:endParaRPr lang="pl-PL" sz="1600" dirty="0"/>
          </a:p>
          <a:p>
            <a:r>
              <a:rPr lang="pl-PL" sz="1600" b="1" dirty="0"/>
              <a:t>end.</a:t>
            </a:r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id="{52915183-A49C-FDB1-25B5-3EFF26B25CC8}"/>
              </a:ext>
            </a:extLst>
          </p:cNvPr>
          <p:cNvSpPr txBox="1"/>
          <p:nvPr/>
        </p:nvSpPr>
        <p:spPr>
          <a:xfrm>
            <a:off x="6614160" y="2500146"/>
            <a:ext cx="4397828" cy="427809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pl-PL" sz="1600" b="1" dirty="0"/>
              <a:t>program</a:t>
            </a:r>
            <a:r>
              <a:rPr lang="pl-PL" sz="1600" dirty="0"/>
              <a:t> PrzykladGoto2;</a:t>
            </a:r>
          </a:p>
          <a:p>
            <a:r>
              <a:rPr lang="pl-PL" sz="1600" b="1" dirty="0" err="1"/>
              <a:t>label</a:t>
            </a:r>
            <a:endParaRPr lang="pl-PL" sz="1600" b="1" dirty="0"/>
          </a:p>
          <a:p>
            <a:r>
              <a:rPr lang="pl-PL" sz="1600" dirty="0"/>
              <a:t>    </a:t>
            </a:r>
            <a:r>
              <a:rPr lang="pl-PL" sz="1600" dirty="0" err="1">
                <a:solidFill>
                  <a:srgbClr val="7030A0"/>
                </a:solidFill>
              </a:rPr>
              <a:t>Poczatek</a:t>
            </a:r>
            <a:r>
              <a:rPr lang="pl-PL" sz="1600" dirty="0"/>
              <a:t>;   { deklaracja etykiety }</a:t>
            </a:r>
          </a:p>
          <a:p>
            <a:r>
              <a:rPr lang="pl-PL" sz="1600" b="1" dirty="0" err="1"/>
              <a:t>var</a:t>
            </a:r>
            <a:endParaRPr lang="pl-PL" sz="1600" b="1" dirty="0"/>
          </a:p>
          <a:p>
            <a:r>
              <a:rPr lang="pl-PL" sz="1600" dirty="0"/>
              <a:t>    n: Integer;</a:t>
            </a:r>
          </a:p>
          <a:p>
            <a:r>
              <a:rPr lang="pl-PL" sz="1600" b="1" dirty="0"/>
              <a:t>begin</a:t>
            </a:r>
          </a:p>
          <a:p>
            <a:endParaRPr lang="pl-PL" sz="1600" dirty="0"/>
          </a:p>
          <a:p>
            <a:r>
              <a:rPr lang="pl-PL" sz="1600" dirty="0" err="1">
                <a:solidFill>
                  <a:srgbClr val="7030A0"/>
                </a:solidFill>
              </a:rPr>
              <a:t>Poczatek</a:t>
            </a:r>
            <a:r>
              <a:rPr lang="pl-PL" sz="1600" dirty="0"/>
              <a:t>:</a:t>
            </a:r>
          </a:p>
          <a:p>
            <a:r>
              <a:rPr lang="pl-PL" sz="1600" dirty="0"/>
              <a:t>    </a:t>
            </a:r>
            <a:r>
              <a:rPr lang="pl-PL" sz="1600" dirty="0" err="1"/>
              <a:t>WriteLn</a:t>
            </a:r>
            <a:r>
              <a:rPr lang="pl-PL" sz="1600" dirty="0"/>
              <a:t>('Podaj </a:t>
            </a:r>
            <a:r>
              <a:rPr lang="pl-PL" sz="1600" dirty="0" err="1"/>
              <a:t>liczbe</a:t>
            </a:r>
            <a:r>
              <a:rPr lang="pl-PL" sz="1600" dirty="0"/>
              <a:t> </a:t>
            </a:r>
            <a:r>
              <a:rPr lang="pl-PL" sz="1600" dirty="0" err="1"/>
              <a:t>calkowita</a:t>
            </a:r>
            <a:r>
              <a:rPr lang="pl-PL" sz="1600" dirty="0"/>
              <a:t> dodatnia: ');</a:t>
            </a:r>
          </a:p>
          <a:p>
            <a:r>
              <a:rPr lang="pl-PL" sz="1600" dirty="0"/>
              <a:t>    </a:t>
            </a:r>
            <a:r>
              <a:rPr lang="pl-PL" sz="1600" dirty="0" err="1"/>
              <a:t>ReadLn</a:t>
            </a:r>
            <a:r>
              <a:rPr lang="pl-PL" sz="1600" dirty="0"/>
              <a:t>(n);</a:t>
            </a:r>
          </a:p>
          <a:p>
            <a:endParaRPr lang="pl-PL" sz="1600" dirty="0"/>
          </a:p>
          <a:p>
            <a:r>
              <a:rPr lang="pl-PL" sz="1600" dirty="0"/>
              <a:t>    </a:t>
            </a:r>
            <a:r>
              <a:rPr lang="pl-PL" sz="1600" b="1" dirty="0" err="1"/>
              <a:t>if</a:t>
            </a:r>
            <a:r>
              <a:rPr lang="pl-PL" sz="1600" dirty="0"/>
              <a:t> ( n &gt; 0 ) </a:t>
            </a:r>
            <a:r>
              <a:rPr lang="pl-PL" sz="1600" b="1" dirty="0" err="1"/>
              <a:t>then</a:t>
            </a:r>
            <a:endParaRPr lang="pl-PL" sz="1600" b="1" dirty="0"/>
          </a:p>
          <a:p>
            <a:r>
              <a:rPr lang="pl-PL" sz="1600" dirty="0"/>
              <a:t>        </a:t>
            </a:r>
            <a:r>
              <a:rPr lang="pl-PL" sz="1600" dirty="0" err="1"/>
              <a:t>WriteLn</a:t>
            </a:r>
            <a:r>
              <a:rPr lang="pl-PL" sz="1600" dirty="0"/>
              <a:t>('OK: liczba jest dodatnia.')</a:t>
            </a:r>
          </a:p>
          <a:p>
            <a:r>
              <a:rPr lang="pl-PL" sz="1600" dirty="0"/>
              <a:t>    </a:t>
            </a:r>
            <a:r>
              <a:rPr lang="pl-PL" sz="1600" b="1" dirty="0" err="1"/>
              <a:t>else</a:t>
            </a:r>
            <a:endParaRPr lang="pl-PL" sz="1600" b="1" dirty="0"/>
          </a:p>
          <a:p>
            <a:r>
              <a:rPr lang="pl-PL" sz="1600" dirty="0"/>
              <a:t>        </a:t>
            </a:r>
            <a:r>
              <a:rPr lang="pl-PL" sz="1600" b="1" dirty="0" err="1"/>
              <a:t>goto</a:t>
            </a:r>
            <a:r>
              <a:rPr lang="pl-PL" sz="1600" dirty="0"/>
              <a:t> </a:t>
            </a:r>
            <a:r>
              <a:rPr lang="pl-PL" sz="1600" dirty="0" err="1">
                <a:solidFill>
                  <a:srgbClr val="7030A0"/>
                </a:solidFill>
              </a:rPr>
              <a:t>Poczatek</a:t>
            </a:r>
            <a:r>
              <a:rPr lang="pl-PL" sz="1600" b="1" dirty="0"/>
              <a:t>;</a:t>
            </a:r>
          </a:p>
          <a:p>
            <a:endParaRPr lang="pl-PL" sz="1600" dirty="0"/>
          </a:p>
          <a:p>
            <a:r>
              <a:rPr lang="pl-PL" sz="1600" b="1" dirty="0"/>
              <a:t>end.</a:t>
            </a: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733BFFE6-6D33-460F-1990-5F29AA233B23}"/>
              </a:ext>
            </a:extLst>
          </p:cNvPr>
          <p:cNvSpPr txBox="1"/>
          <p:nvPr/>
        </p:nvSpPr>
        <p:spPr>
          <a:xfrm>
            <a:off x="912091" y="1993732"/>
            <a:ext cx="61468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dirty="0"/>
              <a:t> Pascalu </a:t>
            </a:r>
            <a:r>
              <a:rPr lang="pl-PL" dirty="0" err="1"/>
              <a:t>label</a:t>
            </a:r>
            <a:r>
              <a:rPr lang="pl-PL" dirty="0"/>
              <a:t> musi być po </a:t>
            </a:r>
            <a:r>
              <a:rPr lang="pl-PL" dirty="0" err="1"/>
              <a:t>uses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126591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96E28CA3-2279-70E4-7EF1-B1BD68E5EA13}"/>
              </a:ext>
            </a:extLst>
          </p:cNvPr>
          <p:cNvSpPr txBox="1"/>
          <p:nvPr/>
        </p:nvSpPr>
        <p:spPr>
          <a:xfrm>
            <a:off x="407125" y="1044079"/>
            <a:ext cx="1162158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1600" dirty="0"/>
              <a:t>Gdy w </a:t>
            </a:r>
            <a:r>
              <a:rPr lang="pl-PL" sz="1600" b="1" dirty="0" err="1"/>
              <a:t>if</a:t>
            </a:r>
            <a:r>
              <a:rPr lang="pl-PL" sz="1600" dirty="0"/>
              <a:t> albo </a:t>
            </a:r>
            <a:r>
              <a:rPr lang="pl-PL" sz="1600" b="1" dirty="0" err="1"/>
              <a:t>else</a:t>
            </a:r>
            <a:r>
              <a:rPr lang="pl-PL" sz="1600" dirty="0"/>
              <a:t> jest więcej niż jedna instrukcja (np. </a:t>
            </a:r>
            <a:r>
              <a:rPr lang="pl-PL" sz="1600" dirty="0" err="1"/>
              <a:t>WriteLn</a:t>
            </a:r>
            <a:r>
              <a:rPr lang="pl-PL" sz="1600" dirty="0"/>
              <a:t> i </a:t>
            </a:r>
            <a:r>
              <a:rPr lang="pl-PL" sz="1600" dirty="0" err="1"/>
              <a:t>goto</a:t>
            </a:r>
            <a:r>
              <a:rPr lang="pl-PL" sz="1600" dirty="0"/>
              <a:t>), trzeba te instrukcje objąć blokiem </a:t>
            </a:r>
            <a:r>
              <a:rPr lang="pl-PL" sz="1600" b="1" dirty="0"/>
              <a:t>begin</a:t>
            </a:r>
            <a:r>
              <a:rPr lang="pl-PL" sz="1600" dirty="0"/>
              <a:t> ... </a:t>
            </a:r>
            <a:r>
              <a:rPr lang="pl-PL" sz="1600" b="1" dirty="0"/>
              <a:t>end</a:t>
            </a:r>
            <a:r>
              <a:rPr lang="pl-PL" sz="1600" dirty="0"/>
              <a:t>.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76B9AFAC-37C0-1642-B400-FDBAE3B10564}"/>
              </a:ext>
            </a:extLst>
          </p:cNvPr>
          <p:cNvSpPr txBox="1"/>
          <p:nvPr/>
        </p:nvSpPr>
        <p:spPr>
          <a:xfrm>
            <a:off x="1393372" y="1552053"/>
            <a:ext cx="4632959" cy="477053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pl-PL" sz="1600" b="1" dirty="0"/>
              <a:t>program</a:t>
            </a:r>
            <a:r>
              <a:rPr lang="pl-PL" sz="1600" dirty="0"/>
              <a:t> PrzykladGoto3;</a:t>
            </a:r>
          </a:p>
          <a:p>
            <a:r>
              <a:rPr lang="pl-PL" sz="1600" b="1" dirty="0" err="1"/>
              <a:t>label</a:t>
            </a:r>
            <a:endParaRPr lang="pl-PL" sz="1600" b="1" dirty="0"/>
          </a:p>
          <a:p>
            <a:r>
              <a:rPr lang="pl-PL" sz="1600" dirty="0"/>
              <a:t>    </a:t>
            </a:r>
            <a:r>
              <a:rPr lang="pl-PL" sz="1600" dirty="0" err="1">
                <a:solidFill>
                  <a:srgbClr val="7030A0"/>
                </a:solidFill>
              </a:rPr>
              <a:t>Poczatek</a:t>
            </a:r>
            <a:r>
              <a:rPr lang="pl-PL" sz="1600" dirty="0"/>
              <a:t>;   { deklaracja etykiety }</a:t>
            </a:r>
          </a:p>
          <a:p>
            <a:r>
              <a:rPr lang="pl-PL" sz="1600" b="1" dirty="0" err="1"/>
              <a:t>var</a:t>
            </a:r>
            <a:endParaRPr lang="pl-PL" sz="1600" b="1" dirty="0"/>
          </a:p>
          <a:p>
            <a:r>
              <a:rPr lang="pl-PL" sz="1600" dirty="0"/>
              <a:t>    n: Integer;</a:t>
            </a:r>
          </a:p>
          <a:p>
            <a:r>
              <a:rPr lang="pl-PL" sz="1600" b="1" dirty="0"/>
              <a:t>begin</a:t>
            </a:r>
          </a:p>
          <a:p>
            <a:endParaRPr lang="pl-PL" sz="1600" dirty="0"/>
          </a:p>
          <a:p>
            <a:r>
              <a:rPr lang="pl-PL" sz="1600" dirty="0" err="1">
                <a:solidFill>
                  <a:srgbClr val="7030A0"/>
                </a:solidFill>
              </a:rPr>
              <a:t>Poczatek</a:t>
            </a:r>
            <a:r>
              <a:rPr lang="pl-PL" sz="1600" dirty="0"/>
              <a:t>:</a:t>
            </a:r>
          </a:p>
          <a:p>
            <a:r>
              <a:rPr lang="pl-PL" sz="1600" dirty="0"/>
              <a:t>    </a:t>
            </a:r>
            <a:r>
              <a:rPr lang="pl-PL" sz="1600" dirty="0" err="1"/>
              <a:t>WriteLn</a:t>
            </a:r>
            <a:r>
              <a:rPr lang="pl-PL" sz="1600" dirty="0"/>
              <a:t>('Podaj </a:t>
            </a:r>
            <a:r>
              <a:rPr lang="pl-PL" sz="1600" dirty="0" err="1"/>
              <a:t>liczbe</a:t>
            </a:r>
            <a:r>
              <a:rPr lang="pl-PL" sz="1600" dirty="0"/>
              <a:t> </a:t>
            </a:r>
            <a:r>
              <a:rPr lang="pl-PL" sz="1600" dirty="0" err="1"/>
              <a:t>calkowita</a:t>
            </a:r>
            <a:r>
              <a:rPr lang="pl-PL" sz="1600" dirty="0"/>
              <a:t> dodatnia: ');</a:t>
            </a:r>
          </a:p>
          <a:p>
            <a:r>
              <a:rPr lang="pl-PL" sz="1600" dirty="0"/>
              <a:t>    </a:t>
            </a:r>
            <a:r>
              <a:rPr lang="pl-PL" sz="1600" dirty="0" err="1"/>
              <a:t>ReadLn</a:t>
            </a:r>
            <a:r>
              <a:rPr lang="pl-PL" sz="1600" dirty="0"/>
              <a:t>(n);</a:t>
            </a:r>
          </a:p>
          <a:p>
            <a:endParaRPr lang="pl-PL" sz="1600" dirty="0"/>
          </a:p>
          <a:p>
            <a:r>
              <a:rPr lang="pl-PL" sz="1600" dirty="0"/>
              <a:t>    </a:t>
            </a:r>
            <a:r>
              <a:rPr lang="pl-PL" sz="1600" b="1" dirty="0" err="1"/>
              <a:t>if</a:t>
            </a:r>
            <a:r>
              <a:rPr lang="pl-PL" sz="1600" dirty="0"/>
              <a:t> ( n &gt; 0 ) </a:t>
            </a:r>
            <a:r>
              <a:rPr lang="pl-PL" sz="1600" b="1" dirty="0" err="1"/>
              <a:t>then</a:t>
            </a:r>
            <a:endParaRPr lang="pl-PL" sz="1600" b="1" dirty="0"/>
          </a:p>
          <a:p>
            <a:r>
              <a:rPr lang="pl-PL" sz="1600" dirty="0"/>
              <a:t>        </a:t>
            </a:r>
            <a:r>
              <a:rPr lang="pl-PL" sz="1600" dirty="0" err="1"/>
              <a:t>WriteLn</a:t>
            </a:r>
            <a:r>
              <a:rPr lang="pl-PL" sz="1600" dirty="0"/>
              <a:t>('OK: liczba jest dodatnia.')</a:t>
            </a:r>
          </a:p>
          <a:p>
            <a:r>
              <a:rPr lang="pl-PL" sz="1600" dirty="0"/>
              <a:t>    </a:t>
            </a:r>
            <a:r>
              <a:rPr lang="pl-PL" sz="1600" b="1" dirty="0" err="1"/>
              <a:t>else</a:t>
            </a:r>
            <a:endParaRPr lang="pl-PL" sz="1600" b="1" dirty="0"/>
          </a:p>
          <a:p>
            <a:r>
              <a:rPr lang="pl-PL" sz="1600" dirty="0"/>
              <a:t>    </a:t>
            </a:r>
            <a:r>
              <a:rPr lang="pl-PL" sz="1600" dirty="0">
                <a:solidFill>
                  <a:schemeClr val="bg2">
                    <a:lumMod val="50000"/>
                  </a:schemeClr>
                </a:solidFill>
              </a:rPr>
              <a:t>begin</a:t>
            </a:r>
          </a:p>
          <a:p>
            <a:r>
              <a:rPr lang="pl-PL" sz="1600" dirty="0"/>
              <a:t>        </a:t>
            </a:r>
            <a:r>
              <a:rPr lang="pl-PL" sz="1600" dirty="0" err="1"/>
              <a:t>WriteLn</a:t>
            </a:r>
            <a:r>
              <a:rPr lang="pl-PL" sz="1600" dirty="0"/>
              <a:t>('Nie - to nie jest liczba dodatnia');</a:t>
            </a:r>
          </a:p>
          <a:p>
            <a:r>
              <a:rPr lang="pl-PL" sz="1600" dirty="0"/>
              <a:t>        </a:t>
            </a:r>
            <a:r>
              <a:rPr lang="pl-PL" sz="1600" b="1" dirty="0" err="1"/>
              <a:t>goto</a:t>
            </a:r>
            <a:r>
              <a:rPr lang="pl-PL" sz="1600" dirty="0"/>
              <a:t> </a:t>
            </a:r>
            <a:r>
              <a:rPr lang="pl-PL" sz="1600" dirty="0" err="1">
                <a:solidFill>
                  <a:srgbClr val="7030A0"/>
                </a:solidFill>
              </a:rPr>
              <a:t>Poczatek</a:t>
            </a:r>
            <a:r>
              <a:rPr lang="pl-PL" sz="1600" dirty="0"/>
              <a:t>;</a:t>
            </a:r>
          </a:p>
          <a:p>
            <a:r>
              <a:rPr lang="pl-PL" sz="1600" dirty="0">
                <a:solidFill>
                  <a:schemeClr val="bg2">
                    <a:lumMod val="50000"/>
                  </a:schemeClr>
                </a:solidFill>
              </a:rPr>
              <a:t>        end;</a:t>
            </a:r>
          </a:p>
          <a:p>
            <a:r>
              <a:rPr lang="pl-PL" sz="1600" b="1" dirty="0"/>
              <a:t>end.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060705B8-594F-A49E-4EE0-9A2DDE3F494D}"/>
              </a:ext>
            </a:extLst>
          </p:cNvPr>
          <p:cNvSpPr txBox="1"/>
          <p:nvPr/>
        </p:nvSpPr>
        <p:spPr>
          <a:xfrm>
            <a:off x="5442857" y="535410"/>
            <a:ext cx="116694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dirty="0"/>
              <a:t>UWAGA!</a:t>
            </a:r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F4B6FAF5-E636-4C0C-3407-A4DDCFAED614}"/>
              </a:ext>
            </a:extLst>
          </p:cNvPr>
          <p:cNvSpPr txBox="1"/>
          <p:nvPr/>
        </p:nvSpPr>
        <p:spPr>
          <a:xfrm>
            <a:off x="6540136" y="1552053"/>
            <a:ext cx="4632959" cy="477053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pl-PL" sz="1600" b="1" dirty="0"/>
              <a:t>program</a:t>
            </a:r>
            <a:r>
              <a:rPr lang="pl-PL" sz="1600" dirty="0"/>
              <a:t> PrzykladGoto3;</a:t>
            </a:r>
          </a:p>
          <a:p>
            <a:r>
              <a:rPr lang="pl-PL" sz="1600" b="1" dirty="0" err="1"/>
              <a:t>label</a:t>
            </a:r>
            <a:endParaRPr lang="pl-PL" sz="1600" b="1" dirty="0"/>
          </a:p>
          <a:p>
            <a:r>
              <a:rPr lang="pl-PL" sz="1600" dirty="0"/>
              <a:t>    </a:t>
            </a:r>
            <a:r>
              <a:rPr lang="pl-PL" sz="1600" dirty="0" err="1">
                <a:solidFill>
                  <a:srgbClr val="7030A0"/>
                </a:solidFill>
              </a:rPr>
              <a:t>Poczatek</a:t>
            </a:r>
            <a:r>
              <a:rPr lang="pl-PL" sz="1600" dirty="0"/>
              <a:t>;   { deklaracja etykiety }</a:t>
            </a:r>
          </a:p>
          <a:p>
            <a:r>
              <a:rPr lang="pl-PL" sz="1600" b="1" dirty="0" err="1"/>
              <a:t>var</a:t>
            </a:r>
            <a:endParaRPr lang="pl-PL" sz="1600" b="1" dirty="0"/>
          </a:p>
          <a:p>
            <a:r>
              <a:rPr lang="pl-PL" sz="1600" dirty="0"/>
              <a:t>    n: Integer;</a:t>
            </a:r>
          </a:p>
          <a:p>
            <a:r>
              <a:rPr lang="pl-PL" sz="1600" b="1" dirty="0"/>
              <a:t>begin</a:t>
            </a:r>
          </a:p>
          <a:p>
            <a:endParaRPr lang="pl-PL" sz="1600" dirty="0"/>
          </a:p>
          <a:p>
            <a:r>
              <a:rPr lang="pl-PL" sz="1600" dirty="0" err="1">
                <a:solidFill>
                  <a:srgbClr val="7030A0"/>
                </a:solidFill>
              </a:rPr>
              <a:t>Poczatek</a:t>
            </a:r>
            <a:r>
              <a:rPr lang="pl-PL" sz="1600" dirty="0"/>
              <a:t>:</a:t>
            </a:r>
          </a:p>
          <a:p>
            <a:r>
              <a:rPr lang="pl-PL" sz="1600" dirty="0"/>
              <a:t>    </a:t>
            </a:r>
            <a:r>
              <a:rPr lang="pl-PL" sz="1600" dirty="0" err="1"/>
              <a:t>WriteLn</a:t>
            </a:r>
            <a:r>
              <a:rPr lang="pl-PL" sz="1600" dirty="0"/>
              <a:t>('Podaj </a:t>
            </a:r>
            <a:r>
              <a:rPr lang="pl-PL" sz="1600" dirty="0" err="1"/>
              <a:t>liczbe</a:t>
            </a:r>
            <a:r>
              <a:rPr lang="pl-PL" sz="1600" dirty="0"/>
              <a:t> </a:t>
            </a:r>
            <a:r>
              <a:rPr lang="pl-PL" sz="1600" dirty="0" err="1"/>
              <a:t>calkowita</a:t>
            </a:r>
            <a:r>
              <a:rPr lang="pl-PL" sz="1600" dirty="0"/>
              <a:t> dodatnia: ');</a:t>
            </a:r>
          </a:p>
          <a:p>
            <a:r>
              <a:rPr lang="pl-PL" sz="1600" dirty="0"/>
              <a:t>    </a:t>
            </a:r>
            <a:r>
              <a:rPr lang="pl-PL" sz="1600" dirty="0" err="1"/>
              <a:t>ReadLn</a:t>
            </a:r>
            <a:r>
              <a:rPr lang="pl-PL" sz="1600" dirty="0"/>
              <a:t>(n);</a:t>
            </a:r>
          </a:p>
          <a:p>
            <a:endParaRPr lang="pl-PL" sz="1600" dirty="0"/>
          </a:p>
          <a:p>
            <a:r>
              <a:rPr lang="pl-PL" sz="1600" dirty="0"/>
              <a:t>    </a:t>
            </a:r>
            <a:r>
              <a:rPr lang="pl-PL" sz="1600" b="1" dirty="0" err="1"/>
              <a:t>if</a:t>
            </a:r>
            <a:r>
              <a:rPr lang="pl-PL" sz="1600" dirty="0"/>
              <a:t> ( n &gt; 0 ) </a:t>
            </a:r>
            <a:r>
              <a:rPr lang="pl-PL" sz="1600" b="1" dirty="0" err="1"/>
              <a:t>then</a:t>
            </a:r>
            <a:endParaRPr lang="pl-PL" sz="1600" b="1" dirty="0"/>
          </a:p>
          <a:p>
            <a:r>
              <a:rPr lang="pl-PL" sz="1600" dirty="0"/>
              <a:t>        </a:t>
            </a:r>
            <a:r>
              <a:rPr lang="pl-PL" sz="1600" dirty="0" err="1"/>
              <a:t>WriteLn</a:t>
            </a:r>
            <a:r>
              <a:rPr lang="pl-PL" sz="1600" dirty="0"/>
              <a:t>('OK: liczba jest dodatnia.')</a:t>
            </a:r>
          </a:p>
          <a:p>
            <a:r>
              <a:rPr lang="pl-PL" sz="1600" dirty="0"/>
              <a:t>    </a:t>
            </a:r>
            <a:r>
              <a:rPr lang="pl-PL" sz="1600" b="1" dirty="0" err="1"/>
              <a:t>else</a:t>
            </a:r>
            <a:r>
              <a:rPr lang="pl-PL" sz="1600" b="1" dirty="0"/>
              <a:t> </a:t>
            </a:r>
            <a:r>
              <a:rPr lang="pl-PL" sz="1600" b="1" dirty="0" err="1"/>
              <a:t>if</a:t>
            </a:r>
            <a:r>
              <a:rPr lang="pl-PL" sz="1600" b="1" dirty="0"/>
              <a:t> </a:t>
            </a:r>
            <a:r>
              <a:rPr lang="pl-PL" sz="1600" dirty="0"/>
              <a:t>( n &lt;= 0) </a:t>
            </a:r>
            <a:r>
              <a:rPr lang="pl-PL" sz="1600" b="1" dirty="0" err="1"/>
              <a:t>then</a:t>
            </a:r>
            <a:endParaRPr lang="pl-PL" sz="1600" b="1" dirty="0"/>
          </a:p>
          <a:p>
            <a:r>
              <a:rPr lang="pl-PL" sz="1600" dirty="0"/>
              <a:t>    </a:t>
            </a:r>
            <a:r>
              <a:rPr lang="pl-PL" sz="1600" dirty="0">
                <a:solidFill>
                  <a:schemeClr val="bg2">
                    <a:lumMod val="50000"/>
                  </a:schemeClr>
                </a:solidFill>
              </a:rPr>
              <a:t>begin</a:t>
            </a:r>
          </a:p>
          <a:p>
            <a:r>
              <a:rPr lang="pl-PL" sz="1600" dirty="0"/>
              <a:t>        </a:t>
            </a:r>
            <a:r>
              <a:rPr lang="pl-PL" sz="1600" dirty="0" err="1"/>
              <a:t>WriteLn</a:t>
            </a:r>
            <a:r>
              <a:rPr lang="pl-PL" sz="1600" dirty="0"/>
              <a:t>('Nie - to nie jest liczba dodatnia');</a:t>
            </a:r>
          </a:p>
          <a:p>
            <a:r>
              <a:rPr lang="pl-PL" sz="1600" dirty="0"/>
              <a:t>       </a:t>
            </a:r>
            <a:r>
              <a:rPr lang="pl-PL" sz="1600" b="1" dirty="0"/>
              <a:t> </a:t>
            </a:r>
            <a:r>
              <a:rPr lang="pl-PL" sz="1600" b="1" dirty="0" err="1"/>
              <a:t>goto</a:t>
            </a:r>
            <a:r>
              <a:rPr lang="pl-PL" sz="1600" b="1" dirty="0"/>
              <a:t> </a:t>
            </a:r>
            <a:r>
              <a:rPr lang="pl-PL" sz="1600" dirty="0" err="1">
                <a:solidFill>
                  <a:srgbClr val="7030A0"/>
                </a:solidFill>
              </a:rPr>
              <a:t>Poczatek</a:t>
            </a:r>
            <a:r>
              <a:rPr lang="pl-PL" sz="1600" dirty="0"/>
              <a:t>;</a:t>
            </a:r>
          </a:p>
          <a:p>
            <a:r>
              <a:rPr lang="pl-PL" sz="1600" dirty="0"/>
              <a:t>    </a:t>
            </a:r>
            <a:r>
              <a:rPr lang="pl-PL" sz="1600" dirty="0">
                <a:solidFill>
                  <a:schemeClr val="bg2">
                    <a:lumMod val="50000"/>
                  </a:schemeClr>
                </a:solidFill>
              </a:rPr>
              <a:t>end;</a:t>
            </a:r>
          </a:p>
          <a:p>
            <a:r>
              <a:rPr lang="pl-PL" sz="1600" b="1" dirty="0"/>
              <a:t>end.</a:t>
            </a:r>
          </a:p>
        </p:txBody>
      </p:sp>
    </p:spTree>
    <p:extLst>
      <p:ext uri="{BB962C8B-B14F-4D97-AF65-F5344CB8AC3E}">
        <p14:creationId xmlns:p14="http://schemas.microsoft.com/office/powerpoint/2010/main" val="42004209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pole tekstowe 1">
                <a:extLst>
                  <a:ext uri="{FF2B5EF4-FFF2-40B4-BE49-F238E27FC236}">
                    <a16:creationId xmlns:a16="http://schemas.microsoft.com/office/drawing/2014/main" id="{75FCEBA5-2922-6B66-2588-D8831B600D64}"/>
                  </a:ext>
                </a:extLst>
              </p:cNvPr>
              <p:cNvSpPr txBox="1"/>
              <p:nvPr/>
            </p:nvSpPr>
            <p:spPr>
              <a:xfrm>
                <a:off x="2446447" y="687272"/>
                <a:ext cx="7449908" cy="5632311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</p:spPr>
            <p:txBody>
              <a:bodyPr wrap="square">
                <a:spAutoFit/>
              </a:bodyPr>
              <a:lstStyle/>
              <a:p>
                <a:r>
                  <a:rPr lang="pl-PL" dirty="0"/>
                  <a:t>Napisz program, który:</a:t>
                </a:r>
              </a:p>
              <a:p>
                <a:endParaRPr lang="pl-PL" dirty="0"/>
              </a:p>
              <a:p>
                <a:pPr marL="342900" indent="-342900">
                  <a:buAutoNum type="arabicPeriod"/>
                </a:pPr>
                <a:r>
                  <a:rPr lang="pl-PL" dirty="0"/>
                  <a:t>Prosi o podanie liczby całkowitej n</a:t>
                </a:r>
              </a:p>
              <a:p>
                <a:pPr marL="342900" indent="-342900">
                  <a:buAutoNum type="arabicPeriod"/>
                </a:pPr>
                <a:r>
                  <a:rPr lang="pl-PL" dirty="0"/>
                  <a:t>Wczytuje liczbę n</a:t>
                </a:r>
              </a:p>
              <a:p>
                <a:pPr marL="342900" indent="-342900">
                  <a:buAutoNum type="arabicPeriod"/>
                </a:pPr>
                <a:r>
                  <a:rPr lang="pl-PL" dirty="0"/>
                  <a:t>Czynności te powtarza aż zostanie spełniony warunek 0 &lt; n &lt; 100</a:t>
                </a:r>
              </a:p>
              <a:p>
                <a:pPr marL="342900" indent="-342900">
                  <a:buAutoNum type="arabicPeriod"/>
                </a:pPr>
                <a:r>
                  <a:rPr lang="pl-PL" dirty="0"/>
                  <a:t>Oblicza wartość wyrażenia:</a:t>
                </a:r>
              </a:p>
              <a:p>
                <a:pPr marL="342900" indent="-342900">
                  <a:buAutoNum type="arabicPeriod"/>
                </a:pPr>
                <a:endParaRPr lang="pl-PL" dirty="0"/>
              </a:p>
              <a:p>
                <a:pPr marL="342900" indent="-342900">
                  <a:buAutoNum type="arabicPeriod"/>
                </a:pPr>
                <a:endParaRPr lang="pl-PL" dirty="0"/>
              </a:p>
              <a:p>
                <a:pPr marL="342900" indent="-342900">
                  <a:buAutoNum type="arabicPeriod"/>
                </a:pPr>
                <a:endParaRPr lang="pl-PL" dirty="0"/>
              </a:p>
              <a:p>
                <a:pPr marL="342900" indent="-342900">
                  <a:buAutoNum type="arabicPeriod"/>
                </a:pPr>
                <a:endParaRPr lang="pl-PL" dirty="0"/>
              </a:p>
              <a:p>
                <a:r>
                  <a:rPr lang="pl-PL" dirty="0"/>
                  <a:t>gdzie </a:t>
                </a:r>
                <a14:m>
                  <m:oMath xmlns:m="http://schemas.openxmlformats.org/officeDocument/2006/math">
                    <m:r>
                      <a:rPr lang="pl-PL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pl-PL" b="0" i="1" smtClean="0">
                        <a:latin typeface="Cambria Math" panose="02040503050406030204" pitchFamily="18" charset="0"/>
                      </a:rPr>
                      <m:t>=0.3</m:t>
                    </m:r>
                    <m:r>
                      <a:rPr lang="pl-PL" b="0" i="1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pl-PL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pl-PL" b="0" i="1" smtClean="0">
                        <a:latin typeface="Cambria Math" panose="02040503050406030204" pitchFamily="18" charset="0"/>
                      </a:rPr>
                      <m:t>𝑑𝑙𝑎</m:t>
                    </m:r>
                    <m:r>
                      <a:rPr lang="pl-PL" b="0" i="1" smtClean="0">
                        <a:latin typeface="Cambria Math" panose="02040503050406030204" pitchFamily="18" charset="0"/>
                      </a:rPr>
                      <m:t>  </m:t>
                    </m:r>
                    <m:r>
                      <a:rPr lang="pl-PL" b="0" i="1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pl-PL" b="0" i="1" smtClean="0">
                        <a:latin typeface="Cambria Math" panose="02040503050406030204" pitchFamily="18" charset="0"/>
                      </a:rPr>
                      <m:t>=1,2,3, …, 20</m:t>
                    </m:r>
                  </m:oMath>
                </a14:m>
                <a:endParaRPr lang="pl-PL" dirty="0"/>
              </a:p>
              <a:p>
                <a:endParaRPr lang="pl-PL" dirty="0"/>
              </a:p>
              <a:p>
                <a:r>
                  <a:rPr lang="pl-PL" dirty="0"/>
                  <a:t>5. Wyniki zapisuje do pliku wyniki.dat w postaci:</a:t>
                </a:r>
              </a:p>
              <a:p>
                <a:endParaRPr lang="pl-PL" dirty="0"/>
              </a:p>
              <a:p>
                <a:r>
                  <a:rPr lang="pl-PL" dirty="0"/>
                  <a:t>                                  x        y</a:t>
                </a:r>
              </a:p>
              <a:p>
                <a:r>
                  <a:rPr lang="pl-PL" dirty="0"/>
                  <a:t>                                  .         .</a:t>
                </a:r>
              </a:p>
              <a:p>
                <a:r>
                  <a:rPr lang="pl-PL" dirty="0"/>
                  <a:t>                                  .         .</a:t>
                </a:r>
              </a:p>
              <a:p>
                <a:r>
                  <a:rPr lang="pl-PL" dirty="0"/>
                  <a:t>                                  .         .</a:t>
                </a:r>
              </a:p>
              <a:p>
                <a:endParaRPr lang="pl-PL" dirty="0"/>
              </a:p>
              <a:p>
                <a:r>
                  <a:rPr lang="pl-PL" dirty="0"/>
                  <a:t>wartości </a:t>
                </a:r>
                <a14:m>
                  <m:oMath xmlns:m="http://schemas.openxmlformats.org/officeDocument/2006/math">
                    <m:r>
                      <a:rPr lang="pl-PL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pl-PL" dirty="0"/>
                  <a:t> i </a:t>
                </a:r>
                <a14:m>
                  <m:oMath xmlns:m="http://schemas.openxmlformats.org/officeDocument/2006/math">
                    <m:r>
                      <a:rPr lang="pl-PL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pl-PL" dirty="0"/>
                  <a:t> mają mieć 4 cyfry po kropce.</a:t>
                </a:r>
              </a:p>
            </p:txBody>
          </p:sp>
        </mc:Choice>
        <mc:Fallback xmlns="">
          <p:sp>
            <p:nvSpPr>
              <p:cNvPr id="2" name="pole tekstowe 1">
                <a:extLst>
                  <a:ext uri="{FF2B5EF4-FFF2-40B4-BE49-F238E27FC236}">
                    <a16:creationId xmlns:a16="http://schemas.microsoft.com/office/drawing/2014/main" id="{75FCEBA5-2922-6B66-2588-D8831B600D6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6447" y="687272"/>
                <a:ext cx="7449908" cy="5632311"/>
              </a:xfrm>
              <a:prstGeom prst="rect">
                <a:avLst/>
              </a:prstGeom>
              <a:blipFill>
                <a:blip r:embed="rId2"/>
                <a:stretch>
                  <a:fillRect l="-736" t="-541" b="-866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pole tekstowe 3">
                <a:extLst>
                  <a:ext uri="{FF2B5EF4-FFF2-40B4-BE49-F238E27FC236}">
                    <a16:creationId xmlns:a16="http://schemas.microsoft.com/office/drawing/2014/main" id="{C779FE6D-2A37-02B6-CA71-85B6602D93AF}"/>
                  </a:ext>
                </a:extLst>
              </p:cNvPr>
              <p:cNvSpPr txBox="1"/>
              <p:nvPr/>
            </p:nvSpPr>
            <p:spPr>
              <a:xfrm>
                <a:off x="2776079" y="2589028"/>
                <a:ext cx="6097772" cy="62933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l-PL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pl-PL" i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pl-PL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pl-PL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p>
                                  <m:sSupPr>
                                    <m:ctrlPr>
                                      <a:rPr lang="pl-PL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pl-PL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  <m:sup>
                                    <m:r>
                                      <a:rPr lang="pl-PL" i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pl-PL" i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pl-PL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pl-PL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𝑛𝑥</m:t>
                                </m:r>
                                <m:r>
                                  <a:rPr lang="pl-PL" i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  </m:t>
                                </m:r>
                                <m:r>
                                  <a:rPr lang="pl-PL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𝑑𝑙𝑎</m:t>
                                </m:r>
                                <m:r>
                                  <a:rPr lang="pl-PL" i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pl-PL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pl-PL" i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&lt;2</m:t>
                                </m:r>
                              </m:e>
                            </m:mr>
                            <m:mr>
                              <m:e>
                                <m:func>
                                  <m:funcPr>
                                    <m:ctrlPr>
                                      <a:rPr lang="pl-PL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pl-PL" i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sin</m:t>
                                    </m:r>
                                  </m:fName>
                                  <m:e>
                                    <m:d>
                                      <m:dPr>
                                        <m:ctrlPr>
                                          <a:rPr lang="pl-PL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pl-PL" b="0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  <m:r>
                                          <a:rPr lang="pl-PL" i="1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𝑛</m:t>
                                        </m:r>
                                        <m:sSup>
                                          <m:sSupPr>
                                            <m:ctrlPr>
                                              <a:rPr lang="pl-PL" i="1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pl-PL" i="1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𝑥</m:t>
                                            </m:r>
                                          </m:e>
                                          <m:sup>
                                            <m:r>
                                              <a:rPr lang="pl-PL" i="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sup>
                                        </m:sSup>
                                      </m:e>
                                    </m:d>
                                  </m:e>
                                </m:func>
                                <m:r>
                                  <a:rPr lang="pl-PL" i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    </m:t>
                                </m:r>
                                <m:r>
                                  <a:rPr lang="pl-PL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𝑑𝑙𝑎</m:t>
                                </m:r>
                                <m:r>
                                  <a:rPr lang="pl-PL" i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pl-PL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pl-PL" i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≥2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pl-PL" dirty="0"/>
              </a:p>
            </p:txBody>
          </p:sp>
        </mc:Choice>
        <mc:Fallback xmlns="">
          <p:sp>
            <p:nvSpPr>
              <p:cNvPr id="4" name="pole tekstowe 3">
                <a:extLst>
                  <a:ext uri="{FF2B5EF4-FFF2-40B4-BE49-F238E27FC236}">
                    <a16:creationId xmlns:a16="http://schemas.microsoft.com/office/drawing/2014/main" id="{C779FE6D-2A37-02B6-CA71-85B6602D93A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6079" y="2589028"/>
                <a:ext cx="6097772" cy="62933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963723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ole tekstowe 12">
            <a:extLst>
              <a:ext uri="{FF2B5EF4-FFF2-40B4-BE49-F238E27FC236}">
                <a16:creationId xmlns:a16="http://schemas.microsoft.com/office/drawing/2014/main" id="{82FC8A09-B1BF-874F-7239-3D2AD6BCDBD0}"/>
              </a:ext>
            </a:extLst>
          </p:cNvPr>
          <p:cNvSpPr txBox="1"/>
          <p:nvPr/>
        </p:nvSpPr>
        <p:spPr>
          <a:xfrm>
            <a:off x="1494504" y="461664"/>
            <a:ext cx="4458789" cy="600164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pl-PL" sz="1200" b="1" dirty="0"/>
              <a:t>program</a:t>
            </a:r>
            <a:r>
              <a:rPr lang="pl-PL" sz="1200" dirty="0"/>
              <a:t> </a:t>
            </a:r>
            <a:r>
              <a:rPr lang="pl-PL" sz="1200" dirty="0" err="1"/>
              <a:t>ObliczeniaDoPliku</a:t>
            </a:r>
            <a:r>
              <a:rPr lang="pl-PL" sz="1200" dirty="0"/>
              <a:t>;</a:t>
            </a:r>
          </a:p>
          <a:p>
            <a:r>
              <a:rPr lang="pl-PL" sz="1200" b="1" dirty="0" err="1"/>
              <a:t>uses</a:t>
            </a:r>
            <a:endParaRPr lang="pl-PL" sz="1200" b="1" dirty="0"/>
          </a:p>
          <a:p>
            <a:r>
              <a:rPr lang="pl-PL" sz="1200" dirty="0"/>
              <a:t>    </a:t>
            </a:r>
            <a:r>
              <a:rPr lang="pl-PL" sz="1200" dirty="0" err="1"/>
              <a:t>math</a:t>
            </a:r>
            <a:r>
              <a:rPr lang="pl-PL" sz="1200" dirty="0"/>
              <a:t>;  { potrzebne dla funkcji sin }</a:t>
            </a:r>
          </a:p>
          <a:p>
            <a:r>
              <a:rPr lang="pl-PL" sz="1200" b="1" dirty="0" err="1"/>
              <a:t>var</a:t>
            </a:r>
            <a:endParaRPr lang="pl-PL" sz="1200" b="1" dirty="0"/>
          </a:p>
          <a:p>
            <a:r>
              <a:rPr lang="pl-PL" sz="1200" dirty="0"/>
              <a:t>    n, i: Integer;</a:t>
            </a:r>
          </a:p>
          <a:p>
            <a:r>
              <a:rPr lang="pl-PL" sz="1200" dirty="0"/>
              <a:t>    x, y: Real;</a:t>
            </a:r>
          </a:p>
          <a:p>
            <a:r>
              <a:rPr lang="pl-PL" sz="1200" dirty="0"/>
              <a:t>    f: </a:t>
            </a:r>
            <a:r>
              <a:rPr lang="pl-PL" sz="1200" dirty="0" err="1"/>
              <a:t>Text</a:t>
            </a:r>
            <a:r>
              <a:rPr lang="pl-PL" sz="1200" dirty="0"/>
              <a:t>;</a:t>
            </a:r>
          </a:p>
          <a:p>
            <a:r>
              <a:rPr lang="pl-PL" sz="1200" b="1" dirty="0"/>
              <a:t>begin</a:t>
            </a:r>
          </a:p>
          <a:p>
            <a:r>
              <a:rPr lang="pl-PL" sz="1200" dirty="0"/>
              <a:t>    { powtarzamy, aż użytkownik poda 0 &lt; n &lt; 100 }</a:t>
            </a:r>
          </a:p>
          <a:p>
            <a:r>
              <a:rPr lang="pl-PL" sz="1200" dirty="0"/>
              <a:t>    </a:t>
            </a:r>
            <a:r>
              <a:rPr lang="pl-PL" sz="1200" b="1" dirty="0" err="1"/>
              <a:t>repeat</a:t>
            </a:r>
            <a:endParaRPr lang="pl-PL" sz="1200" b="1" dirty="0"/>
          </a:p>
          <a:p>
            <a:r>
              <a:rPr lang="pl-PL" sz="1200" dirty="0"/>
              <a:t>        </a:t>
            </a:r>
            <a:r>
              <a:rPr lang="pl-PL" sz="1200" dirty="0" err="1"/>
              <a:t>WriteLn</a:t>
            </a:r>
            <a:r>
              <a:rPr lang="pl-PL" sz="1200" dirty="0"/>
              <a:t>('Podaj </a:t>
            </a:r>
            <a:r>
              <a:rPr lang="pl-PL" sz="1200" dirty="0" err="1"/>
              <a:t>liczbe</a:t>
            </a:r>
            <a:r>
              <a:rPr lang="pl-PL" sz="1200" dirty="0"/>
              <a:t> </a:t>
            </a:r>
            <a:r>
              <a:rPr lang="pl-PL" sz="1200" dirty="0" err="1"/>
              <a:t>calkowita</a:t>
            </a:r>
            <a:r>
              <a:rPr lang="pl-PL" sz="1200" dirty="0"/>
              <a:t> 0 &lt; n &lt; 100: ');</a:t>
            </a:r>
          </a:p>
          <a:p>
            <a:r>
              <a:rPr lang="pl-PL" sz="1200" dirty="0"/>
              <a:t>        </a:t>
            </a:r>
            <a:r>
              <a:rPr lang="pl-PL" sz="1200" dirty="0" err="1"/>
              <a:t>ReadLn</a:t>
            </a:r>
            <a:r>
              <a:rPr lang="pl-PL" sz="1200" dirty="0"/>
              <a:t>(n);</a:t>
            </a:r>
          </a:p>
          <a:p>
            <a:r>
              <a:rPr lang="pl-PL" sz="1200" b="1" dirty="0"/>
              <a:t>    until </a:t>
            </a:r>
            <a:r>
              <a:rPr lang="pl-PL" sz="1200" dirty="0"/>
              <a:t>(0 &lt; n) </a:t>
            </a:r>
            <a:r>
              <a:rPr lang="pl-PL" sz="1200" b="1" dirty="0"/>
              <a:t>and</a:t>
            </a:r>
            <a:r>
              <a:rPr lang="pl-PL" sz="1200" dirty="0"/>
              <a:t> (n &lt; 100);</a:t>
            </a:r>
          </a:p>
          <a:p>
            <a:r>
              <a:rPr lang="pl-PL" sz="1200" b="1" dirty="0"/>
              <a:t>    </a:t>
            </a:r>
            <a:r>
              <a:rPr lang="pl-PL" sz="1200" b="1" dirty="0" err="1"/>
              <a:t>Assign</a:t>
            </a:r>
            <a:r>
              <a:rPr lang="pl-PL" sz="1200" dirty="0"/>
              <a:t>(f, 'wyniki.dat');</a:t>
            </a:r>
          </a:p>
          <a:p>
            <a:r>
              <a:rPr lang="pl-PL" sz="1200" dirty="0"/>
              <a:t>    </a:t>
            </a:r>
            <a:r>
              <a:rPr lang="pl-PL" sz="1200" b="1" dirty="0" err="1"/>
              <a:t>Rewrite</a:t>
            </a:r>
            <a:r>
              <a:rPr lang="pl-PL" sz="1200" dirty="0"/>
              <a:t>(f); { otwieramy plik do zapisu }</a:t>
            </a:r>
          </a:p>
          <a:p>
            <a:r>
              <a:rPr lang="pl-PL" sz="1200" dirty="0"/>
              <a:t>    { zapis nagłówka }</a:t>
            </a:r>
          </a:p>
          <a:p>
            <a:r>
              <a:rPr lang="pl-PL" sz="1200" dirty="0"/>
              <a:t>    Writeln(f, '    x':10, '    y':10);</a:t>
            </a:r>
          </a:p>
          <a:p>
            <a:r>
              <a:rPr lang="pl-PL" sz="1200" dirty="0"/>
              <a:t>    { pętla dla i = 1..20, obliczenia x i y }</a:t>
            </a:r>
          </a:p>
          <a:p>
            <a:r>
              <a:rPr lang="pl-PL" sz="1200" dirty="0"/>
              <a:t>    </a:t>
            </a:r>
            <a:r>
              <a:rPr lang="pl-PL" sz="1200" b="1" dirty="0"/>
              <a:t>for</a:t>
            </a:r>
            <a:r>
              <a:rPr lang="pl-PL" sz="1200" dirty="0"/>
              <a:t> i := 1 </a:t>
            </a:r>
            <a:r>
              <a:rPr lang="pl-PL" sz="1200" b="1" dirty="0"/>
              <a:t>to</a:t>
            </a:r>
            <a:r>
              <a:rPr lang="pl-PL" sz="1200" dirty="0"/>
              <a:t> 20 </a:t>
            </a:r>
            <a:r>
              <a:rPr lang="pl-PL" sz="1200" b="1" dirty="0"/>
              <a:t>do</a:t>
            </a:r>
          </a:p>
          <a:p>
            <a:r>
              <a:rPr lang="pl-PL" sz="1200" dirty="0"/>
              <a:t>    </a:t>
            </a:r>
            <a:r>
              <a:rPr lang="pl-PL" sz="1200" dirty="0">
                <a:solidFill>
                  <a:schemeClr val="bg2">
                    <a:lumMod val="50000"/>
                  </a:schemeClr>
                </a:solidFill>
              </a:rPr>
              <a:t>begin</a:t>
            </a:r>
          </a:p>
          <a:p>
            <a:r>
              <a:rPr lang="pl-PL" sz="1200" dirty="0"/>
              <a:t>        x := 0.3 * i;</a:t>
            </a:r>
          </a:p>
          <a:p>
            <a:r>
              <a:rPr lang="pl-PL" sz="1200" dirty="0"/>
              <a:t>        </a:t>
            </a:r>
            <a:r>
              <a:rPr lang="pl-PL" sz="1200" b="1" dirty="0" err="1"/>
              <a:t>if</a:t>
            </a:r>
            <a:r>
              <a:rPr lang="pl-PL" sz="1200" dirty="0"/>
              <a:t> ( x &lt; 2 ) </a:t>
            </a:r>
            <a:r>
              <a:rPr lang="pl-PL" sz="1200" b="1" dirty="0" err="1"/>
              <a:t>then</a:t>
            </a:r>
            <a:endParaRPr lang="pl-PL" sz="1200" b="1" dirty="0"/>
          </a:p>
          <a:p>
            <a:r>
              <a:rPr lang="pl-PL" sz="1200" dirty="0"/>
              <a:t>            y := 2 * n * n + 3 * n * x</a:t>
            </a:r>
          </a:p>
          <a:p>
            <a:r>
              <a:rPr lang="pl-PL" sz="1200" dirty="0"/>
              <a:t>        </a:t>
            </a:r>
            <a:r>
              <a:rPr lang="pl-PL" sz="1200" b="1" dirty="0" err="1"/>
              <a:t>else</a:t>
            </a:r>
            <a:endParaRPr lang="pl-PL" sz="1200" b="1" dirty="0"/>
          </a:p>
          <a:p>
            <a:r>
              <a:rPr lang="pl-PL" sz="1200" dirty="0"/>
              <a:t>            y := sin(n * x * x)</a:t>
            </a:r>
            <a:r>
              <a:rPr lang="pl-PL" sz="1200" b="1" dirty="0"/>
              <a:t>; </a:t>
            </a:r>
            <a:r>
              <a:rPr lang="pl-PL" sz="1200" dirty="0"/>
              <a:t>{koniec instrukcji </a:t>
            </a:r>
            <a:r>
              <a:rPr lang="pl-PL" sz="1200" dirty="0" err="1"/>
              <a:t>if</a:t>
            </a:r>
            <a:r>
              <a:rPr lang="pl-PL" sz="1200" dirty="0"/>
              <a:t>}</a:t>
            </a:r>
            <a:endParaRPr lang="pl-PL" sz="1200" b="1" dirty="0"/>
          </a:p>
          <a:p>
            <a:r>
              <a:rPr lang="pl-PL" sz="1200" dirty="0"/>
              <a:t>        { zapisujemy wynik do pliku z 4 miejscami po przecinku }</a:t>
            </a:r>
          </a:p>
          <a:p>
            <a:r>
              <a:rPr lang="pl-PL" sz="1200" dirty="0"/>
              <a:t>        Writeln(f, x:10:4, y:10:4);</a:t>
            </a:r>
          </a:p>
          <a:p>
            <a:r>
              <a:rPr lang="pl-PL" sz="1200" dirty="0"/>
              <a:t>    </a:t>
            </a:r>
            <a:r>
              <a:rPr lang="pl-PL" sz="1200" dirty="0">
                <a:solidFill>
                  <a:schemeClr val="bg2">
                    <a:lumMod val="50000"/>
                  </a:schemeClr>
                </a:solidFill>
              </a:rPr>
              <a:t>end;</a:t>
            </a:r>
          </a:p>
          <a:p>
            <a:r>
              <a:rPr lang="pl-PL" sz="1200" dirty="0"/>
              <a:t>    </a:t>
            </a:r>
            <a:r>
              <a:rPr lang="pl-PL" sz="1200" b="1" dirty="0"/>
              <a:t>Close</a:t>
            </a:r>
            <a:r>
              <a:rPr lang="pl-PL" sz="1200" dirty="0"/>
              <a:t>(f);</a:t>
            </a:r>
          </a:p>
          <a:p>
            <a:r>
              <a:rPr lang="pl-PL" sz="1200" dirty="0"/>
              <a:t>    Writeln('Wyniki zapisano do pliku wyniki.dat.');</a:t>
            </a:r>
          </a:p>
          <a:p>
            <a:r>
              <a:rPr lang="pl-PL" sz="1200" b="1" dirty="0"/>
              <a:t>end.</a:t>
            </a:r>
          </a:p>
        </p:txBody>
      </p:sp>
      <p:sp>
        <p:nvSpPr>
          <p:cNvPr id="17" name="pole tekstowe 16">
            <a:extLst>
              <a:ext uri="{FF2B5EF4-FFF2-40B4-BE49-F238E27FC236}">
                <a16:creationId xmlns:a16="http://schemas.microsoft.com/office/drawing/2014/main" id="{FED23911-C88F-E5D3-3142-B095E0EF4BDC}"/>
              </a:ext>
            </a:extLst>
          </p:cNvPr>
          <p:cNvSpPr txBox="1"/>
          <p:nvPr/>
        </p:nvSpPr>
        <p:spPr>
          <a:xfrm>
            <a:off x="6454704" y="0"/>
            <a:ext cx="3652335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pl-PL" sz="1200" b="1" dirty="0"/>
              <a:t>program</a:t>
            </a:r>
            <a:r>
              <a:rPr lang="pl-PL" sz="1200" dirty="0"/>
              <a:t> </a:t>
            </a:r>
            <a:r>
              <a:rPr lang="pl-PL" sz="1200" dirty="0" err="1"/>
              <a:t>ObliczeniaDoPliku</a:t>
            </a:r>
            <a:r>
              <a:rPr lang="pl-PL" sz="1200" dirty="0"/>
              <a:t>;</a:t>
            </a:r>
          </a:p>
          <a:p>
            <a:r>
              <a:rPr lang="pl-PL" sz="1200" b="1" dirty="0" err="1"/>
              <a:t>uses</a:t>
            </a:r>
            <a:endParaRPr lang="pl-PL" sz="1200" b="1" dirty="0"/>
          </a:p>
          <a:p>
            <a:r>
              <a:rPr lang="pl-PL" sz="1200" dirty="0"/>
              <a:t>    </a:t>
            </a:r>
            <a:r>
              <a:rPr lang="pl-PL" sz="1200" dirty="0" err="1"/>
              <a:t>math</a:t>
            </a:r>
            <a:r>
              <a:rPr lang="pl-PL" sz="1200" dirty="0"/>
              <a:t>;</a:t>
            </a:r>
          </a:p>
          <a:p>
            <a:r>
              <a:rPr lang="pl-PL" sz="1200" b="1" dirty="0" err="1"/>
              <a:t>label</a:t>
            </a:r>
            <a:endParaRPr lang="pl-PL" sz="1200" b="1" dirty="0"/>
          </a:p>
          <a:p>
            <a:r>
              <a:rPr lang="pl-PL" sz="1200" dirty="0"/>
              <a:t>    </a:t>
            </a:r>
            <a:r>
              <a:rPr lang="pl-PL" sz="1200" dirty="0">
                <a:solidFill>
                  <a:srgbClr val="7030A0"/>
                </a:solidFill>
              </a:rPr>
              <a:t>1000</a:t>
            </a:r>
            <a:r>
              <a:rPr lang="pl-PL" sz="1200" dirty="0"/>
              <a:t>;</a:t>
            </a:r>
          </a:p>
          <a:p>
            <a:r>
              <a:rPr lang="pl-PL" sz="1200" b="1" dirty="0" err="1"/>
              <a:t>var</a:t>
            </a:r>
            <a:endParaRPr lang="pl-PL" sz="1200" b="1" dirty="0"/>
          </a:p>
          <a:p>
            <a:r>
              <a:rPr lang="pl-PL" sz="1200" dirty="0"/>
              <a:t>    n, i: Integer;</a:t>
            </a:r>
          </a:p>
          <a:p>
            <a:r>
              <a:rPr lang="pl-PL" sz="1200" dirty="0"/>
              <a:t>    x, y: Real; f: </a:t>
            </a:r>
            <a:r>
              <a:rPr lang="pl-PL" sz="1200" dirty="0" err="1"/>
              <a:t>Text</a:t>
            </a:r>
            <a:r>
              <a:rPr lang="pl-PL" sz="1200" dirty="0"/>
              <a:t>;</a:t>
            </a:r>
          </a:p>
          <a:p>
            <a:r>
              <a:rPr lang="pl-PL" sz="1200" b="1" dirty="0"/>
              <a:t>begin</a:t>
            </a:r>
          </a:p>
          <a:p>
            <a:r>
              <a:rPr lang="pl-PL" sz="1200" dirty="0">
                <a:solidFill>
                  <a:srgbClr val="7030A0"/>
                </a:solidFill>
              </a:rPr>
              <a:t>1000</a:t>
            </a:r>
            <a:r>
              <a:rPr lang="pl-PL" sz="1200" dirty="0"/>
              <a:t>:</a:t>
            </a:r>
          </a:p>
          <a:p>
            <a:r>
              <a:rPr lang="pl-PL" sz="1200" dirty="0"/>
              <a:t>    </a:t>
            </a:r>
            <a:r>
              <a:rPr lang="pl-PL" sz="1200" dirty="0" err="1"/>
              <a:t>WriteLn</a:t>
            </a:r>
            <a:r>
              <a:rPr lang="pl-PL" sz="1200" dirty="0"/>
              <a:t>('Podaj </a:t>
            </a:r>
            <a:r>
              <a:rPr lang="pl-PL" sz="1200" dirty="0" err="1"/>
              <a:t>liczbe</a:t>
            </a:r>
            <a:r>
              <a:rPr lang="pl-PL" sz="1200" dirty="0"/>
              <a:t> </a:t>
            </a:r>
            <a:r>
              <a:rPr lang="pl-PL" sz="1200" dirty="0" err="1"/>
              <a:t>calkowita</a:t>
            </a:r>
            <a:r>
              <a:rPr lang="pl-PL" sz="1200" dirty="0"/>
              <a:t> 0 &lt; n &lt; 100: ');</a:t>
            </a:r>
          </a:p>
          <a:p>
            <a:r>
              <a:rPr lang="pl-PL" sz="1200" dirty="0"/>
              <a:t>    </a:t>
            </a:r>
            <a:r>
              <a:rPr lang="pl-PL" sz="1200" dirty="0" err="1"/>
              <a:t>ReadLn</a:t>
            </a:r>
            <a:r>
              <a:rPr lang="pl-PL" sz="1200" dirty="0"/>
              <a:t>(n);</a:t>
            </a:r>
          </a:p>
          <a:p>
            <a:r>
              <a:rPr lang="pl-PL" sz="1200" dirty="0"/>
              <a:t>    </a:t>
            </a:r>
            <a:r>
              <a:rPr lang="pl-PL" sz="1200" b="1" dirty="0" err="1"/>
              <a:t>if</a:t>
            </a:r>
            <a:r>
              <a:rPr lang="pl-PL" sz="1200" b="1" dirty="0"/>
              <a:t> </a:t>
            </a:r>
            <a:r>
              <a:rPr lang="pl-PL" sz="1200" dirty="0"/>
              <a:t>(0 &lt; n) </a:t>
            </a:r>
            <a:r>
              <a:rPr lang="pl-PL" sz="1200" b="1" dirty="0"/>
              <a:t>and</a:t>
            </a:r>
            <a:r>
              <a:rPr lang="pl-PL" sz="1200" dirty="0"/>
              <a:t> (n &lt; 100) </a:t>
            </a:r>
            <a:r>
              <a:rPr lang="pl-PL" sz="1200" b="1" dirty="0" err="1"/>
              <a:t>then</a:t>
            </a:r>
            <a:endParaRPr lang="pl-PL" sz="1200" b="1" dirty="0"/>
          </a:p>
          <a:p>
            <a:r>
              <a:rPr lang="pl-PL" sz="1200" dirty="0"/>
              <a:t>    </a:t>
            </a:r>
            <a:r>
              <a:rPr lang="pl-PL" sz="1200" dirty="0">
                <a:solidFill>
                  <a:srgbClr val="0070C0"/>
                </a:solidFill>
              </a:rPr>
              <a:t>begin</a:t>
            </a:r>
          </a:p>
          <a:p>
            <a:r>
              <a:rPr lang="pl-PL" sz="1200" dirty="0"/>
              <a:t>        </a:t>
            </a:r>
            <a:r>
              <a:rPr lang="pl-PL" sz="1200" b="1" dirty="0" err="1"/>
              <a:t>Assign</a:t>
            </a:r>
            <a:r>
              <a:rPr lang="pl-PL" sz="1200" dirty="0"/>
              <a:t>(f, 'wyniki.dat');</a:t>
            </a:r>
          </a:p>
          <a:p>
            <a:r>
              <a:rPr lang="pl-PL" sz="1200" dirty="0"/>
              <a:t>        </a:t>
            </a:r>
            <a:r>
              <a:rPr lang="pl-PL" sz="1200" b="1" dirty="0" err="1"/>
              <a:t>Rewrite</a:t>
            </a:r>
            <a:r>
              <a:rPr lang="pl-PL" sz="1200" dirty="0"/>
              <a:t>(f); { otwieramy plik do zapisu }</a:t>
            </a:r>
          </a:p>
          <a:p>
            <a:r>
              <a:rPr lang="pl-PL" sz="1200" dirty="0"/>
              <a:t>        { zapis nagłówka }</a:t>
            </a:r>
          </a:p>
          <a:p>
            <a:r>
              <a:rPr lang="pl-PL" sz="1200" dirty="0"/>
              <a:t>        Writeln(f, '    x':10, '    y':10);</a:t>
            </a:r>
          </a:p>
          <a:p>
            <a:r>
              <a:rPr lang="pl-PL" sz="1200" dirty="0"/>
              <a:t>        { pętla dla i = 1..20, obliczenia x i y }</a:t>
            </a:r>
          </a:p>
          <a:p>
            <a:r>
              <a:rPr lang="pl-PL" sz="1200" dirty="0"/>
              <a:t>        </a:t>
            </a:r>
            <a:r>
              <a:rPr lang="pl-PL" sz="1200" b="1" dirty="0"/>
              <a:t>for</a:t>
            </a:r>
            <a:r>
              <a:rPr lang="pl-PL" sz="1200" dirty="0"/>
              <a:t> i := 1 </a:t>
            </a:r>
            <a:r>
              <a:rPr lang="pl-PL" sz="1200" b="1" dirty="0"/>
              <a:t>to</a:t>
            </a:r>
            <a:r>
              <a:rPr lang="pl-PL" sz="1200" dirty="0"/>
              <a:t> 20 </a:t>
            </a:r>
            <a:r>
              <a:rPr lang="pl-PL" sz="1200" b="1" dirty="0"/>
              <a:t>do</a:t>
            </a:r>
          </a:p>
          <a:p>
            <a:r>
              <a:rPr lang="pl-PL" sz="1200" dirty="0"/>
              <a:t>        </a:t>
            </a:r>
            <a:r>
              <a:rPr lang="pl-PL" sz="1200" dirty="0">
                <a:solidFill>
                  <a:srgbClr val="FF0000"/>
                </a:solidFill>
              </a:rPr>
              <a:t>begin</a:t>
            </a:r>
          </a:p>
          <a:p>
            <a:r>
              <a:rPr lang="pl-PL" sz="1200" dirty="0"/>
              <a:t>            x := 0.3 * i;</a:t>
            </a:r>
          </a:p>
          <a:p>
            <a:r>
              <a:rPr lang="pl-PL" sz="1200" dirty="0"/>
              <a:t>            </a:t>
            </a:r>
            <a:r>
              <a:rPr lang="pl-PL" sz="1200" b="1" dirty="0" err="1"/>
              <a:t>if</a:t>
            </a:r>
            <a:r>
              <a:rPr lang="pl-PL" sz="1200" dirty="0"/>
              <a:t> (x &lt; 2) </a:t>
            </a:r>
            <a:r>
              <a:rPr lang="pl-PL" sz="1200" b="1" dirty="0" err="1"/>
              <a:t>then</a:t>
            </a:r>
            <a:endParaRPr lang="pl-PL" sz="1200" b="1" dirty="0"/>
          </a:p>
          <a:p>
            <a:r>
              <a:rPr lang="pl-PL" sz="1200" dirty="0"/>
              <a:t>                y := 2 * n * n + 3 * n * x</a:t>
            </a:r>
          </a:p>
          <a:p>
            <a:r>
              <a:rPr lang="pl-PL" sz="1200" dirty="0"/>
              <a:t>            </a:t>
            </a:r>
            <a:r>
              <a:rPr lang="pl-PL" sz="1200" b="1" dirty="0" err="1"/>
              <a:t>else</a:t>
            </a:r>
            <a:endParaRPr lang="pl-PL" sz="1200" b="1" dirty="0"/>
          </a:p>
          <a:p>
            <a:r>
              <a:rPr lang="pl-PL" sz="1200" dirty="0"/>
              <a:t>                y := sin(n * x * x);</a:t>
            </a:r>
          </a:p>
          <a:p>
            <a:r>
              <a:rPr lang="pl-PL" sz="1200" dirty="0"/>
              <a:t>            Writeln(f, x:10:4, y:10:4);</a:t>
            </a:r>
          </a:p>
          <a:p>
            <a:r>
              <a:rPr lang="pl-PL" sz="1200" dirty="0"/>
              <a:t>        </a:t>
            </a:r>
            <a:r>
              <a:rPr lang="pl-PL" sz="1200" dirty="0">
                <a:solidFill>
                  <a:srgbClr val="FF0000"/>
                </a:solidFill>
              </a:rPr>
              <a:t>end</a:t>
            </a:r>
            <a:r>
              <a:rPr lang="pl-PL" sz="1200" dirty="0"/>
              <a:t>;</a:t>
            </a:r>
          </a:p>
          <a:p>
            <a:r>
              <a:rPr lang="pl-PL" sz="1200" dirty="0"/>
              <a:t>        </a:t>
            </a:r>
            <a:r>
              <a:rPr lang="pl-PL" sz="1200" b="1" dirty="0"/>
              <a:t>Close</a:t>
            </a:r>
            <a:r>
              <a:rPr lang="pl-PL" sz="1200" dirty="0"/>
              <a:t>(f);</a:t>
            </a:r>
          </a:p>
          <a:p>
            <a:r>
              <a:rPr lang="pl-PL" sz="1200" dirty="0"/>
              <a:t>        Writeln('Wyniki zapisano do pliku wyniki.dat.');</a:t>
            </a:r>
          </a:p>
          <a:p>
            <a:r>
              <a:rPr lang="pl-PL" sz="1200" dirty="0"/>
              <a:t>    </a:t>
            </a:r>
            <a:r>
              <a:rPr lang="pl-PL" sz="1200" dirty="0">
                <a:solidFill>
                  <a:srgbClr val="0070C0"/>
                </a:solidFill>
              </a:rPr>
              <a:t>end</a:t>
            </a:r>
          </a:p>
          <a:p>
            <a:r>
              <a:rPr lang="pl-PL" sz="1200" dirty="0"/>
              <a:t>    </a:t>
            </a:r>
            <a:r>
              <a:rPr lang="pl-PL" sz="1200" b="1" dirty="0" err="1"/>
              <a:t>else</a:t>
            </a:r>
            <a:endParaRPr lang="pl-PL" sz="1200" b="1" dirty="0"/>
          </a:p>
          <a:p>
            <a:r>
              <a:rPr lang="pl-PL" sz="1200" dirty="0"/>
              <a:t>    </a:t>
            </a:r>
            <a:r>
              <a:rPr lang="pl-PL" sz="1200" dirty="0">
                <a:solidFill>
                  <a:schemeClr val="bg2">
                    <a:lumMod val="50000"/>
                  </a:schemeClr>
                </a:solidFill>
              </a:rPr>
              <a:t>begin</a:t>
            </a:r>
          </a:p>
          <a:p>
            <a:r>
              <a:rPr lang="pl-PL" sz="1200" dirty="0"/>
              <a:t>        Writeln('</a:t>
            </a:r>
            <a:r>
              <a:rPr lang="pl-PL" sz="1200" dirty="0" err="1"/>
              <a:t>Zla</a:t>
            </a:r>
            <a:r>
              <a:rPr lang="pl-PL" sz="1200" dirty="0"/>
              <a:t> liczba');</a:t>
            </a:r>
          </a:p>
          <a:p>
            <a:r>
              <a:rPr lang="pl-PL" sz="1200" dirty="0"/>
              <a:t>        </a:t>
            </a:r>
            <a:r>
              <a:rPr lang="pl-PL" sz="1200" dirty="0" err="1"/>
              <a:t>goto</a:t>
            </a:r>
            <a:r>
              <a:rPr lang="pl-PL" sz="1200" dirty="0"/>
              <a:t> </a:t>
            </a:r>
            <a:r>
              <a:rPr lang="pl-PL" sz="1200" dirty="0">
                <a:solidFill>
                  <a:srgbClr val="7030A0"/>
                </a:solidFill>
              </a:rPr>
              <a:t>1000</a:t>
            </a:r>
            <a:r>
              <a:rPr lang="pl-PL" sz="1200" dirty="0"/>
              <a:t>;</a:t>
            </a:r>
          </a:p>
          <a:p>
            <a:r>
              <a:rPr lang="pl-PL" sz="1200" dirty="0"/>
              <a:t>    </a:t>
            </a:r>
            <a:r>
              <a:rPr lang="pl-PL" sz="1200" dirty="0">
                <a:solidFill>
                  <a:schemeClr val="bg2">
                    <a:lumMod val="50000"/>
                  </a:schemeClr>
                </a:solidFill>
              </a:rPr>
              <a:t>end</a:t>
            </a:r>
            <a:r>
              <a:rPr lang="pl-PL" sz="1200" dirty="0"/>
              <a:t>;</a:t>
            </a:r>
            <a:r>
              <a:rPr lang="pl-PL" sz="1200" b="1" dirty="0"/>
              <a:t> end.</a:t>
            </a:r>
          </a:p>
        </p:txBody>
      </p:sp>
    </p:spTree>
    <p:extLst>
      <p:ext uri="{BB962C8B-B14F-4D97-AF65-F5344CB8AC3E}">
        <p14:creationId xmlns:p14="http://schemas.microsoft.com/office/powerpoint/2010/main" val="2073606937"/>
      </p:ext>
    </p:extLst>
  </p:cSld>
  <p:clrMapOvr>
    <a:masterClrMapping/>
  </p:clrMapOvr>
</p:sld>
</file>

<file path=ppt/theme/theme1.xml><?xml version="1.0" encoding="utf-8"?>
<a:theme xmlns:a="http://schemas.openxmlformats.org/drawingml/2006/main" name="ShapesVTI">
  <a:themeElements>
    <a:clrScheme name="Shapes">
      <a:dk1>
        <a:sysClr val="windowText" lastClr="000000"/>
      </a:dk1>
      <a:lt1>
        <a:sysClr val="window" lastClr="FFFFFF"/>
      </a:lt1>
      <a:dk2>
        <a:srgbClr val="281B10"/>
      </a:dk2>
      <a:lt2>
        <a:srgbClr val="FFF9F5"/>
      </a:lt2>
      <a:accent1>
        <a:srgbClr val="EE7661"/>
      </a:accent1>
      <a:accent2>
        <a:srgbClr val="4E91F0"/>
      </a:accent2>
      <a:accent3>
        <a:srgbClr val="5B5260"/>
      </a:accent3>
      <a:accent4>
        <a:srgbClr val="2CC3B4"/>
      </a:accent4>
      <a:accent5>
        <a:srgbClr val="C097F8"/>
      </a:accent5>
      <a:accent6>
        <a:srgbClr val="FF9514"/>
      </a:accent6>
      <a:hlink>
        <a:srgbClr val="E50CBC"/>
      </a:hlink>
      <a:folHlink>
        <a:srgbClr val="6257FF"/>
      </a:folHlink>
    </a:clrScheme>
    <a:fontScheme name="Festival">
      <a:majorFont>
        <a:latin typeface="Tw Cen MT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hapesVTI" id="{C78D20FD-A872-4243-8597-B534C62538FF}" vid="{7CAFCCF9-7834-41D6-B6AB-7D225A18A4E9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Kształty</Template>
  <TotalTime>1745</TotalTime>
  <Words>1246</Words>
  <Application>Microsoft Office PowerPoint</Application>
  <PresentationFormat>Panoramiczny</PresentationFormat>
  <Paragraphs>243</Paragraphs>
  <Slides>6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12" baseType="lpstr">
      <vt:lpstr>Arial</vt:lpstr>
      <vt:lpstr>Avenir Next LT Pro</vt:lpstr>
      <vt:lpstr>Calibri</vt:lpstr>
      <vt:lpstr>Cambria Math</vt:lpstr>
      <vt:lpstr>Tw Cen MT</vt:lpstr>
      <vt:lpstr>ShapesVTI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Damian Nieckarz</dc:creator>
  <cp:lastModifiedBy>Damian Nieckarz</cp:lastModifiedBy>
  <cp:revision>920</cp:revision>
  <dcterms:created xsi:type="dcterms:W3CDTF">2025-03-04T14:01:36Z</dcterms:created>
  <dcterms:modified xsi:type="dcterms:W3CDTF">2025-05-22T09:36:17Z</dcterms:modified>
</cp:coreProperties>
</file>