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5" r:id="rId2"/>
    <p:sldId id="308" r:id="rId3"/>
    <p:sldId id="309" r:id="rId4"/>
    <p:sldId id="310" r:id="rId5"/>
    <p:sldId id="307" r:id="rId6"/>
    <p:sldId id="312" r:id="rId7"/>
    <p:sldId id="31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1E88C7-E756-44B7-B962-9F51A6F8C8EB}" type="datetimeFigureOut">
              <a:rPr lang="pl-PL" smtClean="0"/>
              <a:t>27.04.2025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72709-6EA3-4D95-ABF7-EB0E042316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5352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772709-6EA3-4D95-ABF7-EB0E04231682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107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3354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134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953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302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7598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1791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863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7418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0092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5117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5441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4/27/2025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89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0B4D4D1E-D68F-3751-7EFD-15EC678EF0AB}"/>
              </a:ext>
            </a:extLst>
          </p:cNvPr>
          <p:cNvSpPr txBox="1"/>
          <p:nvPr/>
        </p:nvSpPr>
        <p:spPr>
          <a:xfrm>
            <a:off x="4594674" y="697031"/>
            <a:ext cx="28483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1" dirty="0" err="1"/>
              <a:t>Cathode</a:t>
            </a:r>
            <a:r>
              <a:rPr lang="pl-PL" b="1" dirty="0"/>
              <a:t> Ray </a:t>
            </a:r>
            <a:r>
              <a:rPr lang="pl-PL" b="1" dirty="0" err="1"/>
              <a:t>Tube</a:t>
            </a:r>
            <a:r>
              <a:rPr lang="pl-PL" b="1" dirty="0"/>
              <a:t> </a:t>
            </a:r>
            <a:r>
              <a:rPr lang="pl-PL" dirty="0"/>
              <a:t>(</a:t>
            </a:r>
            <a:r>
              <a:rPr lang="pl-PL" b="1" dirty="0" err="1"/>
              <a:t>crt</a:t>
            </a:r>
            <a:r>
              <a:rPr lang="pl-PL" dirty="0"/>
              <a:t>)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640A2B03-3917-B902-4853-F5061E4F8E43}"/>
              </a:ext>
            </a:extLst>
          </p:cNvPr>
          <p:cNvSpPr txBox="1"/>
          <p:nvPr/>
        </p:nvSpPr>
        <p:spPr>
          <a:xfrm>
            <a:off x="1177341" y="1590948"/>
            <a:ext cx="10777680" cy="876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W Pascalu </a:t>
            </a:r>
            <a:r>
              <a:rPr lang="pl-PL" b="1" dirty="0" err="1"/>
              <a:t>Crt</a:t>
            </a:r>
            <a:r>
              <a:rPr lang="pl-PL" dirty="0"/>
              <a:t> (ang. </a:t>
            </a:r>
            <a:r>
              <a:rPr lang="pl-PL" i="1" dirty="0" err="1"/>
              <a:t>cathode</a:t>
            </a:r>
            <a:r>
              <a:rPr lang="pl-PL" i="1" dirty="0"/>
              <a:t> </a:t>
            </a:r>
            <a:r>
              <a:rPr lang="pl-PL" i="1" dirty="0" err="1"/>
              <a:t>ray</a:t>
            </a:r>
            <a:r>
              <a:rPr lang="pl-PL" i="1" dirty="0"/>
              <a:t> </a:t>
            </a:r>
            <a:r>
              <a:rPr lang="pl-PL" i="1" dirty="0" err="1"/>
              <a:t>tube</a:t>
            </a:r>
            <a:r>
              <a:rPr lang="pl-PL" i="1" dirty="0"/>
              <a:t> </a:t>
            </a:r>
            <a:r>
              <a:rPr lang="pl-PL" dirty="0"/>
              <a:t>– kineskop) to </a:t>
            </a:r>
            <a:r>
              <a:rPr lang="pl-PL" b="1" dirty="0"/>
              <a:t>biblioteka</a:t>
            </a:r>
            <a:r>
              <a:rPr lang="pl-PL" dirty="0"/>
              <a:t>, która zawiera różne funkcje do obsługi ekranu tekstowego i klawiatury. Przykłady funkcji dostępnych z poziomu </a:t>
            </a:r>
            <a:r>
              <a:rPr lang="pl-PL" dirty="0" err="1"/>
              <a:t>Crt</a:t>
            </a:r>
            <a:r>
              <a:rPr lang="pl-PL" dirty="0"/>
              <a:t>: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9D50522E-31B9-14FD-DFDE-6BEBF8854B31}"/>
              </a:ext>
            </a:extLst>
          </p:cNvPr>
          <p:cNvSpPr txBox="1"/>
          <p:nvPr/>
        </p:nvSpPr>
        <p:spPr>
          <a:xfrm>
            <a:off x="1903538" y="3143970"/>
            <a:ext cx="8970580" cy="25385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b="1" dirty="0"/>
              <a:t>Clrscr</a:t>
            </a:r>
            <a:r>
              <a:rPr lang="pl-PL" dirty="0"/>
              <a:t> (ang. </a:t>
            </a:r>
            <a:r>
              <a:rPr lang="pl-PL" i="1" dirty="0"/>
              <a:t>clear </a:t>
            </a:r>
            <a:r>
              <a:rPr lang="pl-PL" i="1" dirty="0" err="1"/>
              <a:t>screen</a:t>
            </a:r>
            <a:r>
              <a:rPr lang="pl-PL" dirty="0"/>
              <a:t>) – czyści ekran konsoli.</a:t>
            </a:r>
          </a:p>
          <a:p>
            <a:pPr>
              <a:lnSpc>
                <a:spcPct val="150000"/>
              </a:lnSpc>
            </a:pPr>
            <a:r>
              <a:rPr lang="pl-PL" b="1" dirty="0" err="1"/>
              <a:t>TextColor</a:t>
            </a:r>
            <a:r>
              <a:rPr lang="pl-PL" b="1" dirty="0"/>
              <a:t>(</a:t>
            </a:r>
            <a:r>
              <a:rPr lang="pl-PL" b="1" dirty="0" err="1"/>
              <a:t>color</a:t>
            </a:r>
            <a:r>
              <a:rPr lang="pl-PL" b="1" dirty="0"/>
              <a:t>) </a:t>
            </a:r>
            <a:r>
              <a:rPr lang="pl-PL" dirty="0"/>
              <a:t>– zmienia kolor tekstu.</a:t>
            </a:r>
          </a:p>
          <a:p>
            <a:pPr>
              <a:lnSpc>
                <a:spcPct val="150000"/>
              </a:lnSpc>
            </a:pPr>
            <a:r>
              <a:rPr lang="pl-PL" b="1" dirty="0" err="1"/>
              <a:t>TextBackground</a:t>
            </a:r>
            <a:r>
              <a:rPr lang="pl-PL" b="1" dirty="0"/>
              <a:t>(</a:t>
            </a:r>
            <a:r>
              <a:rPr lang="pl-PL" b="1" dirty="0" err="1"/>
              <a:t>color</a:t>
            </a:r>
            <a:r>
              <a:rPr lang="pl-PL" b="1" dirty="0"/>
              <a:t>) </a:t>
            </a:r>
            <a:r>
              <a:rPr lang="pl-PL" dirty="0"/>
              <a:t>– zmienia kolor fragmentu tła, na którym wypisany jest tekst.</a:t>
            </a:r>
          </a:p>
          <a:p>
            <a:pPr>
              <a:lnSpc>
                <a:spcPct val="150000"/>
              </a:lnSpc>
            </a:pPr>
            <a:r>
              <a:rPr lang="pl-PL" b="1" dirty="0" err="1"/>
              <a:t>GotoXY</a:t>
            </a:r>
            <a:r>
              <a:rPr lang="pl-PL" dirty="0"/>
              <a:t>(n, m) – ustawia kursor w n-tej kolumnie m-tego wiersza</a:t>
            </a:r>
          </a:p>
          <a:p>
            <a:pPr>
              <a:lnSpc>
                <a:spcPct val="150000"/>
              </a:lnSpc>
            </a:pPr>
            <a:r>
              <a:rPr lang="pl-PL" b="1" dirty="0" err="1"/>
              <a:t>Readkey</a:t>
            </a:r>
            <a:r>
              <a:rPr lang="pl-PL" dirty="0"/>
              <a:t> – czeka na naciśnięcie dowolnego klawisza.</a:t>
            </a:r>
          </a:p>
          <a:p>
            <a:pPr>
              <a:lnSpc>
                <a:spcPct val="150000"/>
              </a:lnSpc>
            </a:pPr>
            <a:r>
              <a:rPr lang="pl-PL" b="1" dirty="0" err="1"/>
              <a:t>Delay</a:t>
            </a:r>
            <a:r>
              <a:rPr lang="pl-PL" dirty="0"/>
              <a:t>(n) – czeka n milisekund (1s = 1000 ms)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4D9C533F-A681-A154-265E-71D85868F718}"/>
              </a:ext>
            </a:extLst>
          </p:cNvPr>
          <p:cNvSpPr txBox="1"/>
          <p:nvPr/>
        </p:nvSpPr>
        <p:spPr>
          <a:xfrm>
            <a:off x="658808" y="6263633"/>
            <a:ext cx="11460040" cy="461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b="1" dirty="0"/>
              <a:t>Anachronizm technologiczny </a:t>
            </a:r>
            <a:r>
              <a:rPr lang="pl-PL" dirty="0"/>
              <a:t>- stosowanie przestarzałych terminów technicznych w nowych rozwiązaniach</a:t>
            </a:r>
          </a:p>
        </p:txBody>
      </p:sp>
    </p:spTree>
    <p:extLst>
      <p:ext uri="{BB962C8B-B14F-4D97-AF65-F5344CB8AC3E}">
        <p14:creationId xmlns:p14="http://schemas.microsoft.com/office/powerpoint/2010/main" val="3741601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1F530E4A-8B0C-84DD-B826-B55EA037C9AA}"/>
              </a:ext>
            </a:extLst>
          </p:cNvPr>
          <p:cNvSpPr txBox="1"/>
          <p:nvPr/>
        </p:nvSpPr>
        <p:spPr>
          <a:xfrm>
            <a:off x="3566238" y="635777"/>
            <a:ext cx="5059524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</a:t>
            </a:r>
            <a:r>
              <a:rPr lang="pl-PL" dirty="0" err="1"/>
              <a:t>KolorowyTekst</a:t>
            </a:r>
            <a:r>
              <a:rPr lang="pl-PL" dirty="0"/>
              <a:t>;</a:t>
            </a:r>
          </a:p>
          <a:p>
            <a:r>
              <a:rPr lang="pl-PL" b="1" dirty="0" err="1"/>
              <a:t>uses</a:t>
            </a:r>
            <a:r>
              <a:rPr lang="pl-PL" b="1" dirty="0"/>
              <a:t> </a:t>
            </a:r>
            <a:r>
              <a:rPr lang="pl-PL" b="1" dirty="0" err="1"/>
              <a:t>crt</a:t>
            </a:r>
            <a:r>
              <a:rPr lang="pl-PL" dirty="0"/>
              <a:t>;</a:t>
            </a:r>
          </a:p>
          <a:p>
            <a:endParaRPr lang="pl-PL" dirty="0"/>
          </a:p>
          <a:p>
            <a:r>
              <a:rPr lang="pl-PL" b="1" dirty="0"/>
              <a:t>  begin</a:t>
            </a:r>
          </a:p>
          <a:p>
            <a:r>
              <a:rPr lang="pl-PL" b="1" dirty="0"/>
              <a:t>  </a:t>
            </a:r>
            <a:r>
              <a:rPr lang="pl-PL" b="1" dirty="0" err="1"/>
              <a:t>ClrScr</a:t>
            </a:r>
            <a:r>
              <a:rPr lang="pl-PL" dirty="0"/>
              <a:t>;                { </a:t>
            </a:r>
            <a:r>
              <a:rPr lang="pl-PL" dirty="0" err="1"/>
              <a:t>Wyczysc</a:t>
            </a:r>
            <a:r>
              <a:rPr lang="pl-PL" dirty="0"/>
              <a:t> ekran }</a:t>
            </a:r>
            <a:endParaRPr lang="pl-PL" b="1" dirty="0"/>
          </a:p>
          <a:p>
            <a:r>
              <a:rPr lang="pl-PL" dirty="0"/>
              <a:t>  </a:t>
            </a:r>
            <a:r>
              <a:rPr lang="pl-PL" b="1" dirty="0" err="1"/>
              <a:t>TextColor</a:t>
            </a:r>
            <a:r>
              <a:rPr lang="pl-PL" dirty="0"/>
              <a:t>(Red);        { Ustaw kolor tekstu }</a:t>
            </a:r>
          </a:p>
          <a:p>
            <a:r>
              <a:rPr lang="pl-PL" dirty="0"/>
              <a:t>  </a:t>
            </a:r>
            <a:r>
              <a:rPr lang="pl-PL" b="1" dirty="0" err="1"/>
              <a:t>TextBackground</a:t>
            </a:r>
            <a:r>
              <a:rPr lang="pl-PL" dirty="0"/>
              <a:t>(Black); { Ustaw kolor </a:t>
            </a:r>
            <a:r>
              <a:rPr lang="pl-PL" dirty="0" err="1"/>
              <a:t>tla</a:t>
            </a:r>
            <a:r>
              <a:rPr lang="pl-PL" dirty="0"/>
              <a:t> }</a:t>
            </a:r>
          </a:p>
          <a:p>
            <a:r>
              <a:rPr lang="pl-PL" dirty="0"/>
              <a:t>writeln('Czerwony tekst na czarnym tle');</a:t>
            </a:r>
          </a:p>
          <a:p>
            <a:r>
              <a:rPr lang="pl-PL" b="1" dirty="0"/>
              <a:t>end.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4061404A-41A4-0271-7F10-728A137B8992}"/>
              </a:ext>
            </a:extLst>
          </p:cNvPr>
          <p:cNvSpPr txBox="1"/>
          <p:nvPr/>
        </p:nvSpPr>
        <p:spPr>
          <a:xfrm>
            <a:off x="2957240" y="3636901"/>
            <a:ext cx="609452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</a:t>
            </a:r>
            <a:r>
              <a:rPr lang="pl-PL" dirty="0" err="1"/>
              <a:t>NacisnijKlawisz</a:t>
            </a:r>
            <a:r>
              <a:rPr lang="pl-PL" dirty="0"/>
              <a:t>;</a:t>
            </a:r>
          </a:p>
          <a:p>
            <a:r>
              <a:rPr lang="pl-PL" b="1" dirty="0" err="1"/>
              <a:t>uses</a:t>
            </a:r>
            <a:r>
              <a:rPr lang="pl-PL" b="1" dirty="0"/>
              <a:t> </a:t>
            </a:r>
            <a:r>
              <a:rPr lang="pl-PL" b="1" dirty="0" err="1"/>
              <a:t>crt</a:t>
            </a:r>
            <a:r>
              <a:rPr lang="pl-PL" dirty="0"/>
              <a:t>;</a:t>
            </a:r>
          </a:p>
          <a:p>
            <a:endParaRPr lang="pl-PL" dirty="0"/>
          </a:p>
          <a:p>
            <a:r>
              <a:rPr lang="pl-PL" b="1" dirty="0"/>
              <a:t>begin</a:t>
            </a:r>
          </a:p>
          <a:p>
            <a:r>
              <a:rPr lang="pl-PL" dirty="0"/>
              <a:t>  writeln('</a:t>
            </a:r>
            <a:r>
              <a:rPr lang="pl-PL" dirty="0" err="1"/>
              <a:t>Nacisnij</a:t>
            </a:r>
            <a:r>
              <a:rPr lang="pl-PL" dirty="0"/>
              <a:t> dowolny klawisz ...');</a:t>
            </a:r>
          </a:p>
          <a:p>
            <a:r>
              <a:rPr lang="pl-PL" dirty="0"/>
              <a:t>  </a:t>
            </a:r>
            <a:r>
              <a:rPr lang="pl-PL" b="1" dirty="0" err="1"/>
              <a:t>ReadKey</a:t>
            </a:r>
            <a:r>
              <a:rPr lang="pl-PL" dirty="0"/>
              <a:t>;               { Czeka na klawisz (bez Entera) }</a:t>
            </a:r>
          </a:p>
          <a:p>
            <a:r>
              <a:rPr lang="pl-PL" b="1" dirty="0"/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3995737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56157810-BF76-FF86-C4F7-F5E65CA1007E}"/>
              </a:ext>
            </a:extLst>
          </p:cNvPr>
          <p:cNvSpPr txBox="1"/>
          <p:nvPr/>
        </p:nvSpPr>
        <p:spPr>
          <a:xfrm>
            <a:off x="2479094" y="1720840"/>
            <a:ext cx="7233811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</a:t>
            </a:r>
            <a:r>
              <a:rPr lang="pl-PL" dirty="0" err="1"/>
              <a:t>TekstNaPozycji</a:t>
            </a:r>
            <a:r>
              <a:rPr lang="pl-PL" dirty="0"/>
              <a:t>;</a:t>
            </a:r>
          </a:p>
          <a:p>
            <a:r>
              <a:rPr lang="pl-PL" b="1" dirty="0" err="1"/>
              <a:t>uses</a:t>
            </a:r>
            <a:r>
              <a:rPr lang="pl-PL" b="1" dirty="0"/>
              <a:t> </a:t>
            </a:r>
            <a:r>
              <a:rPr lang="pl-PL" b="1" dirty="0" err="1"/>
              <a:t>crt</a:t>
            </a:r>
            <a:r>
              <a:rPr lang="pl-PL" dirty="0"/>
              <a:t>;</a:t>
            </a:r>
          </a:p>
          <a:p>
            <a:endParaRPr lang="pl-PL" dirty="0"/>
          </a:p>
          <a:p>
            <a:r>
              <a:rPr lang="pl-PL" b="1" dirty="0"/>
              <a:t>begin</a:t>
            </a:r>
          </a:p>
          <a:p>
            <a:r>
              <a:rPr lang="pl-PL" dirty="0"/>
              <a:t>    </a:t>
            </a:r>
            <a:r>
              <a:rPr lang="pl-PL" b="1" dirty="0" err="1"/>
              <a:t>ClrScr</a:t>
            </a:r>
            <a:r>
              <a:rPr lang="pl-PL" dirty="0"/>
              <a:t>;</a:t>
            </a:r>
          </a:p>
          <a:p>
            <a:r>
              <a:rPr lang="pl-PL" dirty="0"/>
              <a:t>    </a:t>
            </a:r>
            <a:r>
              <a:rPr lang="pl-PL" b="1" dirty="0" err="1"/>
              <a:t>GotoXY</a:t>
            </a:r>
            <a:r>
              <a:rPr lang="pl-PL" dirty="0"/>
              <a:t>(10, 5);         { </a:t>
            </a:r>
            <a:r>
              <a:rPr lang="pl-PL" dirty="0" err="1"/>
              <a:t>Przesun</a:t>
            </a:r>
            <a:r>
              <a:rPr lang="pl-PL" dirty="0"/>
              <a:t> kursor do kolumny 10, wiersza 5 }</a:t>
            </a:r>
          </a:p>
          <a:p>
            <a:r>
              <a:rPr lang="pl-PL" dirty="0"/>
              <a:t>    writeln('Tutaj jest tekst!');</a:t>
            </a:r>
          </a:p>
          <a:p>
            <a:r>
              <a:rPr lang="pl-PL" dirty="0"/>
              <a:t>    </a:t>
            </a:r>
            <a:r>
              <a:rPr lang="pl-PL" b="1" dirty="0" err="1"/>
              <a:t>GotoXY</a:t>
            </a:r>
            <a:r>
              <a:rPr lang="pl-PL" dirty="0"/>
              <a:t>(20, 10);        { </a:t>
            </a:r>
            <a:r>
              <a:rPr lang="pl-PL" dirty="0" err="1"/>
              <a:t>Przesun</a:t>
            </a:r>
            <a:r>
              <a:rPr lang="pl-PL" dirty="0"/>
              <a:t> kursor do kolumny 20, wiersza 10 }</a:t>
            </a:r>
          </a:p>
          <a:p>
            <a:r>
              <a:rPr lang="pl-PL" dirty="0"/>
              <a:t>    </a:t>
            </a:r>
            <a:r>
              <a:rPr lang="pl-PL" b="1" dirty="0" err="1"/>
              <a:t>Textcolor</a:t>
            </a:r>
            <a:r>
              <a:rPr lang="pl-PL" dirty="0"/>
              <a:t>(red);</a:t>
            </a:r>
          </a:p>
          <a:p>
            <a:r>
              <a:rPr lang="pl-PL" dirty="0"/>
              <a:t>    writeln('Tutaj jest czerwony tekst!’);</a:t>
            </a:r>
          </a:p>
          <a:p>
            <a:r>
              <a:rPr lang="pl-PL" b="1" dirty="0" err="1"/>
              <a:t>Readkey</a:t>
            </a:r>
            <a:r>
              <a:rPr lang="pl-PL" dirty="0"/>
              <a:t>;</a:t>
            </a:r>
          </a:p>
          <a:p>
            <a:r>
              <a:rPr lang="pl-PL" b="1" dirty="0"/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2545279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517A6C90-495E-39E4-A8EE-8568877F3D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9924846"/>
              </p:ext>
            </p:extLst>
          </p:nvPr>
        </p:nvGraphicFramePr>
        <p:xfrm>
          <a:off x="2177601" y="1458517"/>
          <a:ext cx="8183379" cy="4455870"/>
        </p:xfrm>
        <a:graphic>
          <a:graphicData uri="http://schemas.openxmlformats.org/drawingml/2006/table">
            <a:tbl>
              <a:tblPr/>
              <a:tblGrid>
                <a:gridCol w="2727793">
                  <a:extLst>
                    <a:ext uri="{9D8B030D-6E8A-4147-A177-3AD203B41FA5}">
                      <a16:colId xmlns:a16="http://schemas.microsoft.com/office/drawing/2014/main" val="3230194557"/>
                    </a:ext>
                  </a:extLst>
                </a:gridCol>
                <a:gridCol w="2727793">
                  <a:extLst>
                    <a:ext uri="{9D8B030D-6E8A-4147-A177-3AD203B41FA5}">
                      <a16:colId xmlns:a16="http://schemas.microsoft.com/office/drawing/2014/main" val="314169830"/>
                    </a:ext>
                  </a:extLst>
                </a:gridCol>
                <a:gridCol w="2727793">
                  <a:extLst>
                    <a:ext uri="{9D8B030D-6E8A-4147-A177-3AD203B41FA5}">
                      <a16:colId xmlns:a16="http://schemas.microsoft.com/office/drawing/2014/main" val="2033270539"/>
                    </a:ext>
                  </a:extLst>
                </a:gridCol>
              </a:tblGrid>
              <a:tr h="255961">
                <a:tc>
                  <a:txBody>
                    <a:bodyPr/>
                    <a:lstStyle/>
                    <a:p>
                      <a:r>
                        <a:rPr lang="pl-PL" sz="1300"/>
                        <a:t>Numer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Nazwa koloru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Wygląd (w typowym terminalu)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1728928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r>
                        <a:rPr lang="pl-PL" sz="1300"/>
                        <a:t>0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Black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 dirty="0"/>
                        <a:t>🖤 czarny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498206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r>
                        <a:rPr lang="pl-PL" sz="1300"/>
                        <a:t>1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Blue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🔵 niebieski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5668414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r>
                        <a:rPr lang="pl-PL" sz="1300"/>
                        <a:t>2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Green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🟢 zielony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4947313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r>
                        <a:rPr lang="pl-PL" sz="1300"/>
                        <a:t>3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 dirty="0" err="1"/>
                        <a:t>Cyan</a:t>
                      </a:r>
                      <a:endParaRPr lang="pl-PL" sz="1300" dirty="0"/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🟦 cyjan (jasnoniebieski)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74226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r>
                        <a:rPr lang="pl-PL" sz="1300"/>
                        <a:t>4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Red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🔴 czerwony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8088007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r>
                        <a:rPr lang="pl-PL" sz="1300"/>
                        <a:t>5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Magenta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🟣 fioletowy (purpurowy)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6097746"/>
                  </a:ext>
                </a:extLst>
              </a:tr>
              <a:tr h="251632">
                <a:tc>
                  <a:txBody>
                    <a:bodyPr/>
                    <a:lstStyle/>
                    <a:p>
                      <a:r>
                        <a:rPr lang="pl-PL" sz="1300"/>
                        <a:t>6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Brown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🟤 brązowy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3785789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r>
                        <a:rPr lang="pl-PL" sz="1300"/>
                        <a:t>7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LightGray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⚪ jasnoszary (domyślny)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6039630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r>
                        <a:rPr lang="pl-PL" sz="1300"/>
                        <a:t>8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DarkGray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🔘 ciemnoszary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9933769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r>
                        <a:rPr lang="pl-PL" sz="1300"/>
                        <a:t>9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LightBlue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🔹 jasnoniebieski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884283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r>
                        <a:rPr lang="pl-PL" sz="1300"/>
                        <a:t>10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LightGreen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🟩 jasnozielony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3882453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r>
                        <a:rPr lang="pl-PL" sz="1300"/>
                        <a:t>11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LightCyan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🧊 jasny cyjan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9153469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r>
                        <a:rPr lang="pl-PL" sz="1300"/>
                        <a:t>12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LightRed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🟥 jasnoczerwony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5026622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r>
                        <a:rPr lang="pl-PL" sz="1300"/>
                        <a:t>13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LightMagenta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🌸 jasnofioletowy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5263573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r>
                        <a:rPr lang="pl-PL" sz="1300"/>
                        <a:t>14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Yellow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/>
                        <a:t>💛 żółty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0896607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r>
                        <a:rPr lang="pl-PL" sz="1300"/>
                        <a:t>15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 dirty="0"/>
                        <a:t>White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300" dirty="0"/>
                        <a:t>⬜ biały</a:t>
                      </a: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6525235"/>
                  </a:ext>
                </a:extLst>
              </a:tr>
            </a:tbl>
          </a:graphicData>
        </a:graphic>
      </p:graphicFrame>
      <p:sp>
        <p:nvSpPr>
          <p:cNvPr id="4" name="pole tekstowe 3">
            <a:extLst>
              <a:ext uri="{FF2B5EF4-FFF2-40B4-BE49-F238E27FC236}">
                <a16:creationId xmlns:a16="http://schemas.microsoft.com/office/drawing/2014/main" id="{C2ABDA17-3D91-89DB-872A-8E75609E679B}"/>
              </a:ext>
            </a:extLst>
          </p:cNvPr>
          <p:cNvSpPr txBox="1"/>
          <p:nvPr/>
        </p:nvSpPr>
        <p:spPr>
          <a:xfrm>
            <a:off x="1755929" y="821160"/>
            <a:ext cx="86801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W Pascalu kolory tekstu i tła są kodowane za pomocą liczb całkowitych od 0 do 15</a:t>
            </a:r>
          </a:p>
        </p:txBody>
      </p:sp>
    </p:spTree>
    <p:extLst>
      <p:ext uri="{BB962C8B-B14F-4D97-AF65-F5344CB8AC3E}">
        <p14:creationId xmlns:p14="http://schemas.microsoft.com/office/powerpoint/2010/main" val="2662650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1F9100F5-BADD-D061-922D-14D803B76160}"/>
              </a:ext>
            </a:extLst>
          </p:cNvPr>
          <p:cNvSpPr txBox="1"/>
          <p:nvPr/>
        </p:nvSpPr>
        <p:spPr>
          <a:xfrm>
            <a:off x="765698" y="616971"/>
            <a:ext cx="110593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Organizacja obliczeń cyklicznych w Pascalu opiera się na użyciu pętli. Omówimy trzy rodzaje pętli: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2FA68EB5-B20F-52F5-19B1-617AE237BC68}"/>
              </a:ext>
            </a:extLst>
          </p:cNvPr>
          <p:cNvSpPr txBox="1"/>
          <p:nvPr/>
        </p:nvSpPr>
        <p:spPr>
          <a:xfrm>
            <a:off x="765699" y="1426630"/>
            <a:ext cx="71443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1. Pętla </a:t>
            </a:r>
            <a:r>
              <a:rPr lang="pl-PL" b="1" dirty="0"/>
              <a:t>for </a:t>
            </a:r>
            <a:r>
              <a:rPr lang="pl-PL" dirty="0"/>
              <a:t>... </a:t>
            </a:r>
            <a:r>
              <a:rPr lang="pl-PL" b="1" dirty="0"/>
              <a:t>do </a:t>
            </a:r>
            <a:r>
              <a:rPr lang="pl-PL" dirty="0"/>
              <a:t>jest idealna, gdy wiemy, ile razy ma się wykonać.  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051A06DF-ED6C-EBCF-769E-114D09A2F48D}"/>
              </a:ext>
            </a:extLst>
          </p:cNvPr>
          <p:cNvSpPr txBox="1"/>
          <p:nvPr/>
        </p:nvSpPr>
        <p:spPr>
          <a:xfrm>
            <a:off x="1674552" y="2034458"/>
            <a:ext cx="331507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</a:t>
            </a:r>
            <a:r>
              <a:rPr lang="pl-PL" dirty="0" err="1"/>
              <a:t>PetlaFor</a:t>
            </a:r>
            <a:r>
              <a:rPr lang="pl-PL" dirty="0"/>
              <a:t>;</a:t>
            </a:r>
          </a:p>
          <a:p>
            <a:r>
              <a:rPr lang="pl-PL" b="1" dirty="0" err="1"/>
              <a:t>var</a:t>
            </a:r>
            <a:endParaRPr lang="pl-PL" b="1" dirty="0"/>
          </a:p>
          <a:p>
            <a:r>
              <a:rPr lang="pl-PL" dirty="0"/>
              <a:t>  i: Integer;</a:t>
            </a:r>
          </a:p>
          <a:p>
            <a:r>
              <a:rPr lang="pl-PL" b="1" dirty="0"/>
              <a:t>begin</a:t>
            </a:r>
          </a:p>
          <a:p>
            <a:r>
              <a:rPr lang="pl-PL" dirty="0"/>
              <a:t>  </a:t>
            </a:r>
            <a:r>
              <a:rPr lang="pl-PL" b="1" dirty="0"/>
              <a:t>for</a:t>
            </a:r>
            <a:r>
              <a:rPr lang="pl-PL" dirty="0"/>
              <a:t> i := 1 </a:t>
            </a:r>
            <a:r>
              <a:rPr lang="pl-PL" b="1" dirty="0"/>
              <a:t>to</a:t>
            </a:r>
            <a:r>
              <a:rPr lang="pl-PL" dirty="0"/>
              <a:t> 5 </a:t>
            </a:r>
            <a:r>
              <a:rPr lang="pl-PL" b="1" dirty="0"/>
              <a:t>do</a:t>
            </a:r>
          </a:p>
          <a:p>
            <a:r>
              <a:rPr lang="pl-PL" dirty="0"/>
              <a:t>    writeln('To jest krok nr ', i);</a:t>
            </a:r>
          </a:p>
          <a:p>
            <a:r>
              <a:rPr lang="pl-PL" b="1" dirty="0"/>
              <a:t>end.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4C0D88A1-0613-E689-73E2-26D4216C9587}"/>
              </a:ext>
            </a:extLst>
          </p:cNvPr>
          <p:cNvSpPr txBox="1"/>
          <p:nvPr/>
        </p:nvSpPr>
        <p:spPr>
          <a:xfrm>
            <a:off x="5437573" y="2865454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i := 1 to 5 – pętla wykona się od 1 do 5 (włącznie).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10A93D8E-394C-691B-A674-D6F5B324EBBC}"/>
              </a:ext>
            </a:extLst>
          </p:cNvPr>
          <p:cNvSpPr txBox="1"/>
          <p:nvPr/>
        </p:nvSpPr>
        <p:spPr>
          <a:xfrm>
            <a:off x="765698" y="4247757"/>
            <a:ext cx="72242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Możemy użyć również polecenia </a:t>
            </a:r>
            <a:r>
              <a:rPr lang="pl-PL" b="1" dirty="0" err="1"/>
              <a:t>downto</a:t>
            </a:r>
            <a:r>
              <a:rPr lang="pl-PL" dirty="0"/>
              <a:t>, jeśli chcemy liczyć w dół: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8DBDA325-21F9-0A2C-A32B-62AF6B5743CB}"/>
              </a:ext>
            </a:extLst>
          </p:cNvPr>
          <p:cNvSpPr txBox="1"/>
          <p:nvPr/>
        </p:nvSpPr>
        <p:spPr>
          <a:xfrm>
            <a:off x="4227990" y="4727441"/>
            <a:ext cx="3389051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</a:t>
            </a:r>
            <a:r>
              <a:rPr lang="pl-PL" dirty="0" err="1"/>
              <a:t>PetlaFor</a:t>
            </a:r>
            <a:r>
              <a:rPr lang="pl-PL" dirty="0"/>
              <a:t>;</a:t>
            </a:r>
          </a:p>
          <a:p>
            <a:r>
              <a:rPr lang="pl-PL" b="1" dirty="0" err="1"/>
              <a:t>var</a:t>
            </a:r>
            <a:endParaRPr lang="pl-PL" b="1" dirty="0"/>
          </a:p>
          <a:p>
            <a:r>
              <a:rPr lang="pl-PL" dirty="0"/>
              <a:t>    i: Integer;</a:t>
            </a:r>
          </a:p>
          <a:p>
            <a:r>
              <a:rPr lang="pl-PL" b="1" dirty="0"/>
              <a:t>begin</a:t>
            </a:r>
          </a:p>
          <a:p>
            <a:r>
              <a:rPr lang="pl-PL" dirty="0"/>
              <a:t>    </a:t>
            </a:r>
            <a:r>
              <a:rPr lang="pl-PL" b="1" dirty="0"/>
              <a:t>for</a:t>
            </a:r>
            <a:r>
              <a:rPr lang="pl-PL" dirty="0"/>
              <a:t> i := 5 </a:t>
            </a:r>
            <a:r>
              <a:rPr lang="pl-PL" b="1" dirty="0" err="1"/>
              <a:t>downto</a:t>
            </a:r>
            <a:r>
              <a:rPr lang="pl-PL" dirty="0"/>
              <a:t> 1 </a:t>
            </a:r>
            <a:r>
              <a:rPr lang="pl-PL" b="1" dirty="0"/>
              <a:t>do</a:t>
            </a:r>
          </a:p>
          <a:p>
            <a:r>
              <a:rPr lang="pl-PL" dirty="0"/>
              <a:t>        writeln('To jest krok nr ', i);</a:t>
            </a:r>
          </a:p>
          <a:p>
            <a:r>
              <a:rPr lang="pl-PL" b="1" dirty="0"/>
              <a:t>end.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765645A9-2C6B-9FAF-B19D-4B1E6CC0B455}"/>
              </a:ext>
            </a:extLst>
          </p:cNvPr>
          <p:cNvSpPr txBox="1"/>
          <p:nvPr/>
        </p:nvSpPr>
        <p:spPr>
          <a:xfrm>
            <a:off x="339571" y="1426630"/>
            <a:ext cx="5304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🔁</a:t>
            </a:r>
          </a:p>
        </p:txBody>
      </p:sp>
    </p:spTree>
    <p:extLst>
      <p:ext uri="{BB962C8B-B14F-4D97-AF65-F5344CB8AC3E}">
        <p14:creationId xmlns:p14="http://schemas.microsoft.com/office/powerpoint/2010/main" val="3700588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7AD12-3CA2-B617-E1C5-8E30BA386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02B5AC8D-7C5C-EA30-1BBB-15667AE813EB}"/>
              </a:ext>
            </a:extLst>
          </p:cNvPr>
          <p:cNvSpPr txBox="1"/>
          <p:nvPr/>
        </p:nvSpPr>
        <p:spPr>
          <a:xfrm>
            <a:off x="526002" y="645399"/>
            <a:ext cx="105977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2. Pętla </a:t>
            </a:r>
            <a:r>
              <a:rPr lang="pl-PL" b="1" dirty="0" err="1"/>
              <a:t>while</a:t>
            </a:r>
            <a:r>
              <a:rPr lang="pl-PL" b="1" dirty="0"/>
              <a:t> </a:t>
            </a:r>
            <a:r>
              <a:rPr lang="pl-PL" dirty="0"/>
              <a:t>... </a:t>
            </a:r>
            <a:r>
              <a:rPr lang="pl-PL" b="1" dirty="0"/>
              <a:t>do </a:t>
            </a:r>
            <a:r>
              <a:rPr lang="pl-PL" dirty="0"/>
              <a:t>jest używana, gdy pewien warunek jest sprawdzany przed każdą iteracją. 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70B34AC4-5E95-FC23-CAC2-651B0434FEBC}"/>
              </a:ext>
            </a:extLst>
          </p:cNvPr>
          <p:cNvSpPr txBox="1"/>
          <p:nvPr/>
        </p:nvSpPr>
        <p:spPr>
          <a:xfrm>
            <a:off x="4352278" y="1506455"/>
            <a:ext cx="3291396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</a:t>
            </a:r>
            <a:r>
              <a:rPr lang="pl-PL" dirty="0" err="1"/>
              <a:t>PetlaWhile</a:t>
            </a:r>
            <a:r>
              <a:rPr lang="pl-PL" dirty="0"/>
              <a:t>;</a:t>
            </a:r>
          </a:p>
          <a:p>
            <a:r>
              <a:rPr lang="pl-PL" b="1" dirty="0" err="1"/>
              <a:t>var</a:t>
            </a:r>
            <a:endParaRPr lang="pl-PL" b="1" dirty="0"/>
          </a:p>
          <a:p>
            <a:r>
              <a:rPr lang="pl-PL" dirty="0"/>
              <a:t>  i: Integer;</a:t>
            </a:r>
          </a:p>
          <a:p>
            <a:r>
              <a:rPr lang="pl-PL" b="1" dirty="0"/>
              <a:t>begin</a:t>
            </a:r>
          </a:p>
          <a:p>
            <a:r>
              <a:rPr lang="pl-PL" dirty="0"/>
              <a:t>  i := 1;</a:t>
            </a:r>
          </a:p>
          <a:p>
            <a:r>
              <a:rPr lang="pl-PL" dirty="0"/>
              <a:t>  </a:t>
            </a:r>
            <a:r>
              <a:rPr lang="pl-PL" b="1" dirty="0" err="1"/>
              <a:t>while</a:t>
            </a:r>
            <a:r>
              <a:rPr lang="pl-PL" dirty="0"/>
              <a:t> i &lt;= 5 </a:t>
            </a:r>
            <a:r>
              <a:rPr lang="pl-PL" b="1" dirty="0"/>
              <a:t>do</a:t>
            </a:r>
          </a:p>
          <a:p>
            <a:r>
              <a:rPr lang="pl-PL" dirty="0"/>
              <a:t>  begin</a:t>
            </a:r>
          </a:p>
          <a:p>
            <a:r>
              <a:rPr lang="pl-PL" dirty="0"/>
              <a:t>    writeln('To jest iteracja ', i);</a:t>
            </a:r>
          </a:p>
          <a:p>
            <a:r>
              <a:rPr lang="pl-PL" dirty="0"/>
              <a:t>    i := i + 1;</a:t>
            </a:r>
          </a:p>
          <a:p>
            <a:r>
              <a:rPr lang="pl-PL" dirty="0"/>
              <a:t>  end;</a:t>
            </a:r>
          </a:p>
          <a:p>
            <a:r>
              <a:rPr lang="pl-PL" b="1" dirty="0"/>
              <a:t>end.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D87ADB7C-D69A-1426-E17E-A39130F5C267}"/>
              </a:ext>
            </a:extLst>
          </p:cNvPr>
          <p:cNvSpPr txBox="1"/>
          <p:nvPr/>
        </p:nvSpPr>
        <p:spPr>
          <a:xfrm>
            <a:off x="1397215" y="5041610"/>
            <a:ext cx="92015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Uwaga! Jeśli warunek jest fałszywy na początku, pętla może się nie wykonać ani razu.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9C3FE33D-3EF0-E137-29FA-65FCD2487662}"/>
              </a:ext>
            </a:extLst>
          </p:cNvPr>
          <p:cNvSpPr txBox="1"/>
          <p:nvPr/>
        </p:nvSpPr>
        <p:spPr>
          <a:xfrm>
            <a:off x="108751" y="645399"/>
            <a:ext cx="4860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🔄</a:t>
            </a:r>
          </a:p>
        </p:txBody>
      </p:sp>
    </p:spTree>
    <p:extLst>
      <p:ext uri="{BB962C8B-B14F-4D97-AF65-F5344CB8AC3E}">
        <p14:creationId xmlns:p14="http://schemas.microsoft.com/office/powerpoint/2010/main" val="1226712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D84B3ECC-42B6-4C89-6BCC-2440518BF225}"/>
              </a:ext>
            </a:extLst>
          </p:cNvPr>
          <p:cNvSpPr txBox="1"/>
          <p:nvPr/>
        </p:nvSpPr>
        <p:spPr>
          <a:xfrm>
            <a:off x="126506" y="403726"/>
            <a:ext cx="503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🔂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DEF76DC1-E72D-6629-F7B5-7B3A15D72460}"/>
              </a:ext>
            </a:extLst>
          </p:cNvPr>
          <p:cNvSpPr txBox="1"/>
          <p:nvPr/>
        </p:nvSpPr>
        <p:spPr>
          <a:xfrm>
            <a:off x="630313" y="403726"/>
            <a:ext cx="83982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3. Pętla </a:t>
            </a:r>
            <a:r>
              <a:rPr lang="pl-PL" b="1" dirty="0" err="1"/>
              <a:t>repeat</a:t>
            </a:r>
            <a:r>
              <a:rPr lang="pl-PL" dirty="0"/>
              <a:t> ... </a:t>
            </a:r>
            <a:r>
              <a:rPr lang="pl-PL" b="1" dirty="0"/>
              <a:t>until </a:t>
            </a:r>
            <a:r>
              <a:rPr lang="pl-PL" dirty="0"/>
              <a:t>– pewien warunek jest sprawdzany po każdej iteracji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2A0638E8-E01E-4501-61A3-C0D1B1D4D19B}"/>
              </a:ext>
            </a:extLst>
          </p:cNvPr>
          <p:cNvSpPr txBox="1"/>
          <p:nvPr/>
        </p:nvSpPr>
        <p:spPr>
          <a:xfrm>
            <a:off x="4672243" y="1104919"/>
            <a:ext cx="3238130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</a:t>
            </a:r>
            <a:r>
              <a:rPr lang="pl-PL" dirty="0" err="1"/>
              <a:t>PetlaRepeat</a:t>
            </a:r>
            <a:r>
              <a:rPr lang="pl-PL" dirty="0"/>
              <a:t>;</a:t>
            </a:r>
          </a:p>
          <a:p>
            <a:r>
              <a:rPr lang="pl-PL" b="1" dirty="0" err="1"/>
              <a:t>var</a:t>
            </a:r>
            <a:endParaRPr lang="pl-PL" b="1" dirty="0"/>
          </a:p>
          <a:p>
            <a:r>
              <a:rPr lang="pl-PL" dirty="0"/>
              <a:t>  i: Integer;</a:t>
            </a:r>
          </a:p>
          <a:p>
            <a:r>
              <a:rPr lang="pl-PL" b="1" dirty="0"/>
              <a:t>begin</a:t>
            </a:r>
          </a:p>
          <a:p>
            <a:r>
              <a:rPr lang="pl-PL" dirty="0"/>
              <a:t>  i := 1;</a:t>
            </a:r>
          </a:p>
          <a:p>
            <a:r>
              <a:rPr lang="pl-PL" dirty="0"/>
              <a:t>  </a:t>
            </a:r>
            <a:r>
              <a:rPr lang="pl-PL" b="1" dirty="0" err="1"/>
              <a:t>repeat</a:t>
            </a:r>
            <a:endParaRPr lang="pl-PL" b="1" dirty="0"/>
          </a:p>
          <a:p>
            <a:r>
              <a:rPr lang="pl-PL" dirty="0"/>
              <a:t>    writeln('To jest numer ', i);</a:t>
            </a:r>
          </a:p>
          <a:p>
            <a:r>
              <a:rPr lang="pl-PL" dirty="0"/>
              <a:t>    i := i + 1;</a:t>
            </a:r>
          </a:p>
          <a:p>
            <a:r>
              <a:rPr lang="pl-PL" dirty="0"/>
              <a:t>  </a:t>
            </a:r>
            <a:r>
              <a:rPr lang="pl-PL" b="1" dirty="0"/>
              <a:t>until</a:t>
            </a:r>
            <a:r>
              <a:rPr lang="pl-PL" dirty="0"/>
              <a:t> i &gt; 5;</a:t>
            </a:r>
          </a:p>
          <a:p>
            <a:r>
              <a:rPr lang="pl-PL" b="1" dirty="0"/>
              <a:t>end.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2716C684-2CAD-9E6E-E2A5-FACB637654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369021"/>
              </p:ext>
            </p:extLst>
          </p:nvPr>
        </p:nvGraphicFramePr>
        <p:xfrm>
          <a:off x="1495148" y="4114436"/>
          <a:ext cx="10515600" cy="2237996"/>
        </p:xfrm>
        <a:graphic>
          <a:graphicData uri="http://schemas.openxmlformats.org/drawingml/2006/table">
            <a:tbl>
              <a:tblPr/>
              <a:tblGrid>
                <a:gridCol w="2628900">
                  <a:extLst>
                    <a:ext uri="{9D8B030D-6E8A-4147-A177-3AD203B41FA5}">
                      <a16:colId xmlns:a16="http://schemas.microsoft.com/office/drawing/2014/main" val="323986529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30845092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57189358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8253387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pl-PL" dirty="0"/>
                        <a:t>Rodzaj pętli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pl-PL"/>
                        <a:t>Gdy wiesz ile iteracji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pl-PL"/>
                        <a:t>Warunek na początku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pl-PL"/>
                        <a:t>Warunek na końcu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91905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pl-PL" b="1" dirty="0"/>
                        <a:t>for</a:t>
                      </a:r>
                      <a:r>
                        <a:rPr lang="pl-PL" dirty="0"/>
                        <a:t> ... </a:t>
                      </a:r>
                      <a:r>
                        <a:rPr lang="pl-PL" b="1" dirty="0"/>
                        <a:t>do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pl-PL"/>
                        <a:t>✅ tak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pl-PL"/>
                        <a:t>❌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pl-PL"/>
                        <a:t>❌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17666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pl-PL" b="1" dirty="0" err="1"/>
                        <a:t>while</a:t>
                      </a:r>
                      <a:r>
                        <a:rPr lang="pl-PL" dirty="0"/>
                        <a:t> ... </a:t>
                      </a:r>
                      <a:r>
                        <a:rPr lang="pl-PL" b="1" dirty="0"/>
                        <a:t>do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pl-PL"/>
                        <a:t>❌ niekoniecznie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pl-PL"/>
                        <a:t>✅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pl-PL"/>
                        <a:t>❌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04801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pl-PL" b="1" dirty="0" err="1"/>
                        <a:t>repeat</a:t>
                      </a:r>
                      <a:r>
                        <a:rPr lang="pl-PL" dirty="0"/>
                        <a:t> ... </a:t>
                      </a:r>
                      <a:r>
                        <a:rPr lang="pl-PL" b="1" dirty="0"/>
                        <a:t>until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pl-PL" dirty="0"/>
                        <a:t>❌ niekoniecznie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pl-PL"/>
                        <a:t>❌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pl-PL" dirty="0"/>
                        <a:t>✅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8876521"/>
                  </a:ext>
                </a:extLst>
              </a:tr>
            </a:tbl>
          </a:graphicData>
        </a:graphic>
      </p:graphicFrame>
      <p:sp>
        <p:nvSpPr>
          <p:cNvPr id="10" name="pole tekstowe 9">
            <a:extLst>
              <a:ext uri="{FF2B5EF4-FFF2-40B4-BE49-F238E27FC236}">
                <a16:creationId xmlns:a16="http://schemas.microsoft.com/office/drawing/2014/main" id="{B0743C64-BA63-6A6E-A432-F64C35D414A1}"/>
              </a:ext>
            </a:extLst>
          </p:cNvPr>
          <p:cNvSpPr txBox="1"/>
          <p:nvPr/>
        </p:nvSpPr>
        <p:spPr>
          <a:xfrm>
            <a:off x="126506" y="3450713"/>
            <a:ext cx="32470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🧠 Kiedy używać jakiej pętli?</a:t>
            </a:r>
          </a:p>
        </p:txBody>
      </p:sp>
    </p:spTree>
    <p:extLst>
      <p:ext uri="{BB962C8B-B14F-4D97-AF65-F5344CB8AC3E}">
        <p14:creationId xmlns:p14="http://schemas.microsoft.com/office/powerpoint/2010/main" val="1012622241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Shapes">
      <a:dk1>
        <a:sysClr val="windowText" lastClr="000000"/>
      </a:dk1>
      <a:lt1>
        <a:sysClr val="window" lastClr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Kształty</Template>
  <TotalTime>1228</TotalTime>
  <Words>661</Words>
  <Application>Microsoft Office PowerPoint</Application>
  <PresentationFormat>Panoramiczny</PresentationFormat>
  <Paragraphs>152</Paragraphs>
  <Slides>7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2" baseType="lpstr">
      <vt:lpstr>Arial</vt:lpstr>
      <vt:lpstr>Avenir Next LT Pro</vt:lpstr>
      <vt:lpstr>Calibri</vt:lpstr>
      <vt:lpstr>Tw Cen MT</vt:lpstr>
      <vt:lpstr>ShapesVTI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Damian Nieckarz</dc:creator>
  <cp:lastModifiedBy>Damian Nieckarz</cp:lastModifiedBy>
  <cp:revision>660</cp:revision>
  <dcterms:created xsi:type="dcterms:W3CDTF">2025-03-04T14:01:36Z</dcterms:created>
  <dcterms:modified xsi:type="dcterms:W3CDTF">2025-04-27T20:35:33Z</dcterms:modified>
</cp:coreProperties>
</file>