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4"/>
  </p:sldMasterIdLst>
  <p:notesMasterIdLst>
    <p:notesMasterId r:id="rId38"/>
  </p:notesMasterIdLst>
  <p:handoutMasterIdLst>
    <p:handoutMasterId r:id="rId39"/>
  </p:handoutMasterIdLst>
  <p:sldIdLst>
    <p:sldId id="496" r:id="rId5"/>
    <p:sldId id="498" r:id="rId6"/>
    <p:sldId id="499" r:id="rId7"/>
    <p:sldId id="500" r:id="rId8"/>
    <p:sldId id="504" r:id="rId9"/>
    <p:sldId id="503" r:id="rId10"/>
    <p:sldId id="501" r:id="rId11"/>
    <p:sldId id="520" r:id="rId12"/>
    <p:sldId id="521" r:id="rId13"/>
    <p:sldId id="502" r:id="rId14"/>
    <p:sldId id="522" r:id="rId15"/>
    <p:sldId id="523" r:id="rId16"/>
    <p:sldId id="524" r:id="rId17"/>
    <p:sldId id="505" r:id="rId18"/>
    <p:sldId id="529" r:id="rId19"/>
    <p:sldId id="528" r:id="rId20"/>
    <p:sldId id="525" r:id="rId21"/>
    <p:sldId id="506" r:id="rId22"/>
    <p:sldId id="507" r:id="rId23"/>
    <p:sldId id="509" r:id="rId24"/>
    <p:sldId id="510" r:id="rId25"/>
    <p:sldId id="511" r:id="rId26"/>
    <p:sldId id="512" r:id="rId27"/>
    <p:sldId id="513" r:id="rId28"/>
    <p:sldId id="514" r:id="rId29"/>
    <p:sldId id="515" r:id="rId30"/>
    <p:sldId id="516" r:id="rId31"/>
    <p:sldId id="517" r:id="rId32"/>
    <p:sldId id="518" r:id="rId33"/>
    <p:sldId id="519" r:id="rId34"/>
    <p:sldId id="530" r:id="rId35"/>
    <p:sldId id="531" r:id="rId36"/>
    <p:sldId id="508" r:id="rId3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 varScale="1">
        <p:scale>
          <a:sx n="51" d="100"/>
          <a:sy n="51" d="100"/>
        </p:scale>
        <p:origin x="1256" y="264"/>
      </p:cViewPr>
      <p:guideLst>
        <p:guide orient="horz" pos="19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79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DBA6C86A-E696-4915-84A9-365D513683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75EFA275-E5BD-42D5-86C3-D4A66EF382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07B6E44-EC74-44FF-9331-C8DF3EA6727E}" type="datetime1">
              <a:rPr lang="pl-PL" smtClean="0"/>
              <a:t>11.04.2025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0D08037F-BC33-4B71-9390-1FCCB44C8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7F7A39EB-596B-48AB-BC3E-069215B769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BEDFD5B-C328-43D8-A4C7-929BECA315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2701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34EAE-92A2-4C22-A063-8E296A270B6E}" type="datetime1">
              <a:rPr lang="pl-PL" smtClean="0"/>
              <a:pPr/>
              <a:t>11.04.2025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F8D0E63-0F6A-47B0-8BD1-6E95B004C87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5323284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7687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87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05424E-3DEC-EBAF-683E-60294A712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6DC4E0E-F994-A46E-47C3-46A0BA3C9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25B956-23A4-E210-4CA0-7D4609F23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029A-A008-4F3C-950D-179456A71822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C4EC0EC-C72F-EE8F-4960-2AE48B463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F67B658-6F97-63EA-58D9-6D632A59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F58B-F080-43AD-B543-50FBD69CDC7F}" type="slidenum">
              <a:rPr lang="pl-PL" smtClean="0"/>
              <a:t>‹#›</a:t>
            </a:fld>
            <a:endParaRPr lang="pl-PL"/>
          </a:p>
        </p:txBody>
      </p:sp>
      <p:sp>
        <p:nvSpPr>
          <p:cNvPr id="7" name="Grafika 33" descr="Tag=AccentColor&#10;Flavor=Light&#10;Target=Fill">
            <a:extLst>
              <a:ext uri="{FF2B5EF4-FFF2-40B4-BE49-F238E27FC236}">
                <a16:creationId xmlns:a16="http://schemas.microsoft.com/office/drawing/2014/main" id="{8DF29B2C-4B41-D493-4587-0F4B1D0CBE57}"/>
              </a:ext>
            </a:extLst>
          </p:cNvPr>
          <p:cNvSpPr>
            <a:spLocks noChangeAspect="1"/>
          </p:cNvSpPr>
          <p:nvPr userDrawn="1"/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8" name="Prostokąt 6">
            <a:extLst>
              <a:ext uri="{FF2B5EF4-FFF2-40B4-BE49-F238E27FC236}">
                <a16:creationId xmlns:a16="http://schemas.microsoft.com/office/drawing/2014/main" id="{DEB6A612-74EA-C20C-1B3E-25D9665AAE1C}"/>
              </a:ext>
            </a:extLst>
          </p:cNvPr>
          <p:cNvSpPr/>
          <p:nvPr userDrawn="1"/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18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29431-498A-6AFE-7EF8-2CB9DFAAD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E61DA22-3E62-8FBE-6621-E85AA8DA0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75E688-9E8E-5109-3AEC-139D2C25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noProof="0"/>
              <a:t>20XX-09-03</a:t>
            </a:r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7D5FA84-9608-C770-FC3D-93CD6B2E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Tytuł prezentacji</a:t>
            </a:r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D929186-93A5-6CA9-0ACD-48931D4E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pl-PL" noProof="0" smtClean="0"/>
              <a:pPr/>
              <a:t>‹#›</a:t>
            </a:fld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964104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91ECAA8-CAD1-116D-96B4-27678DA4EE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4305076-3530-A2FD-4976-1DC11502D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6E767AF-51AE-5FD3-C34F-9D012723D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noProof="0"/>
              <a:t>20XX-09-03</a:t>
            </a:r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25CC2ED-42E7-3251-2779-1F42ABABE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Tytuł prezentacji</a:t>
            </a:r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6990D2-61AD-F368-506A-1BC5A350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pl-PL" noProof="0" smtClean="0"/>
              <a:pPr/>
              <a:t>‹#›</a:t>
            </a:fld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55931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— 2 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az — symbol zastępczy 19">
            <a:extLst>
              <a:ext uri="{FF2B5EF4-FFF2-40B4-BE49-F238E27FC236}">
                <a16:creationId xmlns:a16="http://schemas.microsoft.com/office/drawing/2014/main" id="{17D0AB67-E176-475C-977C-73640253B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4361970"/>
            <a:ext cx="4038599" cy="2496030"/>
          </a:xfrm>
          <a:custGeom>
            <a:avLst/>
            <a:gdLst>
              <a:gd name="connsiteX0" fmla="*/ 2464753 w 4038599"/>
              <a:gd name="connsiteY0" fmla="*/ 4 h 2496030"/>
              <a:gd name="connsiteX1" fmla="*/ 2599067 w 4038599"/>
              <a:gd name="connsiteY1" fmla="*/ 4428 h 2496030"/>
              <a:gd name="connsiteX2" fmla="*/ 3052443 w 4038599"/>
              <a:gd name="connsiteY2" fmla="*/ 14222 h 2496030"/>
              <a:gd name="connsiteX3" fmla="*/ 3417420 w 4038599"/>
              <a:gd name="connsiteY3" fmla="*/ 9782 h 2496030"/>
              <a:gd name="connsiteX4" fmla="*/ 3757835 w 4038599"/>
              <a:gd name="connsiteY4" fmla="*/ 19315 h 2496030"/>
              <a:gd name="connsiteX5" fmla="*/ 3892671 w 4038599"/>
              <a:gd name="connsiteY5" fmla="*/ 13177 h 2496030"/>
              <a:gd name="connsiteX6" fmla="*/ 4016790 w 4038599"/>
              <a:gd name="connsiteY6" fmla="*/ 8134 h 2496030"/>
              <a:gd name="connsiteX7" fmla="*/ 4034037 w 4038599"/>
              <a:gd name="connsiteY7" fmla="*/ 8999 h 2496030"/>
              <a:gd name="connsiteX8" fmla="*/ 4035370 w 4038599"/>
              <a:gd name="connsiteY8" fmla="*/ 62503 h 2496030"/>
              <a:gd name="connsiteX9" fmla="*/ 4020562 w 4038599"/>
              <a:gd name="connsiteY9" fmla="*/ 231143 h 2496030"/>
              <a:gd name="connsiteX10" fmla="*/ 4019168 w 4038599"/>
              <a:gd name="connsiteY10" fmla="*/ 393470 h 2496030"/>
              <a:gd name="connsiteX11" fmla="*/ 4014100 w 4038599"/>
              <a:gd name="connsiteY11" fmla="*/ 651618 h 2496030"/>
              <a:gd name="connsiteX12" fmla="*/ 4019295 w 4038599"/>
              <a:gd name="connsiteY12" fmla="*/ 902406 h 2496030"/>
              <a:gd name="connsiteX13" fmla="*/ 4033231 w 4038599"/>
              <a:gd name="connsiteY13" fmla="*/ 1078946 h 2496030"/>
              <a:gd name="connsiteX14" fmla="*/ 4011566 w 4038599"/>
              <a:gd name="connsiteY14" fmla="*/ 1189872 h 2496030"/>
              <a:gd name="connsiteX15" fmla="*/ 4011566 w 4038599"/>
              <a:gd name="connsiteY15" fmla="*/ 1387989 h 2496030"/>
              <a:gd name="connsiteX16" fmla="*/ 4038599 w 4038599"/>
              <a:gd name="connsiteY16" fmla="*/ 1495613 h 2496030"/>
              <a:gd name="connsiteX17" fmla="*/ 4038599 w 4038599"/>
              <a:gd name="connsiteY17" fmla="*/ 1746509 h 2496030"/>
              <a:gd name="connsiteX18" fmla="*/ 4038283 w 4038599"/>
              <a:gd name="connsiteY18" fmla="*/ 1749734 h 2496030"/>
              <a:gd name="connsiteX19" fmla="*/ 4026896 w 4038599"/>
              <a:gd name="connsiteY19" fmla="*/ 1837274 h 2496030"/>
              <a:gd name="connsiteX20" fmla="*/ 4029684 w 4038599"/>
              <a:gd name="connsiteY20" fmla="*/ 2121948 h 2496030"/>
              <a:gd name="connsiteX21" fmla="*/ 4032978 w 4038599"/>
              <a:gd name="connsiteY21" fmla="*/ 2359155 h 2496030"/>
              <a:gd name="connsiteX22" fmla="*/ 4023519 w 4038599"/>
              <a:gd name="connsiteY22" fmla="*/ 2496030 h 2496030"/>
              <a:gd name="connsiteX23" fmla="*/ 0 w 4038599"/>
              <a:gd name="connsiteY23" fmla="*/ 2496030 h 2496030"/>
              <a:gd name="connsiteX24" fmla="*/ 0 w 4038599"/>
              <a:gd name="connsiteY24" fmla="*/ 12459 h 2496030"/>
              <a:gd name="connsiteX25" fmla="*/ 17104 w 4038599"/>
              <a:gd name="connsiteY25" fmla="*/ 15006 h 2496030"/>
              <a:gd name="connsiteX26" fmla="*/ 216416 w 4038599"/>
              <a:gd name="connsiteY26" fmla="*/ 7824 h 2496030"/>
              <a:gd name="connsiteX27" fmla="*/ 651370 w 4038599"/>
              <a:gd name="connsiteY27" fmla="*/ 17748 h 2496030"/>
              <a:gd name="connsiteX28" fmla="*/ 958396 w 4038599"/>
              <a:gd name="connsiteY28" fmla="*/ 14092 h 2496030"/>
              <a:gd name="connsiteX29" fmla="*/ 1519486 w 4038599"/>
              <a:gd name="connsiteY29" fmla="*/ 21666 h 2496030"/>
              <a:gd name="connsiteX30" fmla="*/ 2062411 w 4038599"/>
              <a:gd name="connsiteY30" fmla="*/ 17487 h 2496030"/>
              <a:gd name="connsiteX31" fmla="*/ 2464753 w 4038599"/>
              <a:gd name="connsiteY31" fmla="*/ 4 h 249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38599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lnTo>
                  <a:pt x="4038599" y="1495613"/>
                </a:lnTo>
                <a:lnTo>
                  <a:pt x="4038599" y="1746509"/>
                </a:lnTo>
                <a:lnTo>
                  <a:pt x="4038283" y="1749734"/>
                </a:lnTo>
                <a:cubicBezTo>
                  <a:pt x="4035575" y="1779147"/>
                  <a:pt x="4032408" y="180846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6" name="Obraz — symbol zastępczy 15">
            <a:extLst>
              <a:ext uri="{FF2B5EF4-FFF2-40B4-BE49-F238E27FC236}">
                <a16:creationId xmlns:a16="http://schemas.microsoft.com/office/drawing/2014/main" id="{2ABE113B-49CB-42B2-AC93-B3DF04407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336" cy="4193763"/>
          </a:xfrm>
          <a:custGeom>
            <a:avLst/>
            <a:gdLst>
              <a:gd name="connsiteX0" fmla="*/ 0 w 4041336"/>
              <a:gd name="connsiteY0" fmla="*/ 0 h 4193763"/>
              <a:gd name="connsiteX1" fmla="*/ 4019848 w 4041336"/>
              <a:gd name="connsiteY1" fmla="*/ 0 h 4193763"/>
              <a:gd name="connsiteX2" fmla="*/ 4021195 w 4041336"/>
              <a:gd name="connsiteY2" fmla="*/ 11419 h 4193763"/>
              <a:gd name="connsiteX3" fmla="*/ 4037665 w 4041336"/>
              <a:gd name="connsiteY3" fmla="*/ 264364 h 4193763"/>
              <a:gd name="connsiteX4" fmla="*/ 4034118 w 4041336"/>
              <a:gd name="connsiteY4" fmla="*/ 574168 h 4193763"/>
              <a:gd name="connsiteX5" fmla="*/ 4026263 w 4041336"/>
              <a:gd name="connsiteY5" fmla="*/ 838028 h 4193763"/>
              <a:gd name="connsiteX6" fmla="*/ 4026263 w 4041336"/>
              <a:gd name="connsiteY6" fmla="*/ 847166 h 4193763"/>
              <a:gd name="connsiteX7" fmla="*/ 4026263 w 4041336"/>
              <a:gd name="connsiteY7" fmla="*/ 1138186 h 4193763"/>
              <a:gd name="connsiteX8" fmla="*/ 4024109 w 4041336"/>
              <a:gd name="connsiteY8" fmla="*/ 1259137 h 4193763"/>
              <a:gd name="connsiteX9" fmla="*/ 4016887 w 4041336"/>
              <a:gd name="connsiteY9" fmla="*/ 1412960 h 4193763"/>
              <a:gd name="connsiteX10" fmla="*/ 4026263 w 4041336"/>
              <a:gd name="connsiteY10" fmla="*/ 1539116 h 4193763"/>
              <a:gd name="connsiteX11" fmla="*/ 4024869 w 4041336"/>
              <a:gd name="connsiteY11" fmla="*/ 1823155 h 4193763"/>
              <a:gd name="connsiteX12" fmla="*/ 4017014 w 4041336"/>
              <a:gd name="connsiteY12" fmla="*/ 2154154 h 4193763"/>
              <a:gd name="connsiteX13" fmla="*/ 4017014 w 4041336"/>
              <a:gd name="connsiteY13" fmla="*/ 2421948 h 4193763"/>
              <a:gd name="connsiteX14" fmla="*/ 4029684 w 4041336"/>
              <a:gd name="connsiteY14" fmla="*/ 2667279 h 4193763"/>
              <a:gd name="connsiteX15" fmla="*/ 4019421 w 4041336"/>
              <a:gd name="connsiteY15" fmla="*/ 2956268 h 4193763"/>
              <a:gd name="connsiteX16" fmla="*/ 4022082 w 4041336"/>
              <a:gd name="connsiteY16" fmla="*/ 3094480 h 4193763"/>
              <a:gd name="connsiteX17" fmla="*/ 4027656 w 4041336"/>
              <a:gd name="connsiteY17" fmla="*/ 3260614 h 4193763"/>
              <a:gd name="connsiteX18" fmla="*/ 4009412 w 4041336"/>
              <a:gd name="connsiteY18" fmla="*/ 3538181 h 4193763"/>
              <a:gd name="connsiteX19" fmla="*/ 4031711 w 4041336"/>
              <a:gd name="connsiteY19" fmla="*/ 3694923 h 4193763"/>
              <a:gd name="connsiteX20" fmla="*/ 4038425 w 4041336"/>
              <a:gd name="connsiteY20" fmla="*/ 3836308 h 4193763"/>
              <a:gd name="connsiteX21" fmla="*/ 4029810 w 4041336"/>
              <a:gd name="connsiteY21" fmla="*/ 3956245 h 4193763"/>
              <a:gd name="connsiteX22" fmla="*/ 4013847 w 4041336"/>
              <a:gd name="connsiteY22" fmla="*/ 4114764 h 4193763"/>
              <a:gd name="connsiteX23" fmla="*/ 4010970 w 4041336"/>
              <a:gd name="connsiteY23" fmla="*/ 4161894 h 4193763"/>
              <a:gd name="connsiteX24" fmla="*/ 4002764 w 4041336"/>
              <a:gd name="connsiteY24" fmla="*/ 4161042 h 4193763"/>
              <a:gd name="connsiteX25" fmla="*/ 3868108 w 4041336"/>
              <a:gd name="connsiteY25" fmla="*/ 4163980 h 4193763"/>
              <a:gd name="connsiteX26" fmla="*/ 3174741 w 4041336"/>
              <a:gd name="connsiteY26" fmla="*/ 4175341 h 4193763"/>
              <a:gd name="connsiteX27" fmla="*/ 2247906 w 4041336"/>
              <a:gd name="connsiteY27" fmla="*/ 4167376 h 4193763"/>
              <a:gd name="connsiteX28" fmla="*/ 2057934 w 4041336"/>
              <a:gd name="connsiteY28" fmla="*/ 4175733 h 4193763"/>
              <a:gd name="connsiteX29" fmla="*/ 1797729 w 4041336"/>
              <a:gd name="connsiteY29" fmla="*/ 4165547 h 4193763"/>
              <a:gd name="connsiteX30" fmla="*/ 1485458 w 4041336"/>
              <a:gd name="connsiteY30" fmla="*/ 4175995 h 4193763"/>
              <a:gd name="connsiteX31" fmla="*/ 949185 w 4041336"/>
              <a:gd name="connsiteY31" fmla="*/ 4186181 h 4193763"/>
              <a:gd name="connsiteX32" fmla="*/ 357136 w 4041336"/>
              <a:gd name="connsiteY32" fmla="*/ 4175995 h 4193763"/>
              <a:gd name="connsiteX33" fmla="*/ 0 w 4041336"/>
              <a:gd name="connsiteY33" fmla="*/ 4175060 h 41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4296" y="329184"/>
            <a:ext cx="6894576" cy="1783080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pl-PL" noProof="0"/>
              <a:t>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228600">
              <a:defRPr sz="2000"/>
            </a:lvl2pPr>
            <a:lvl3pPr marL="457200">
              <a:defRPr sz="1800"/>
            </a:lvl3pPr>
            <a:lvl4pPr marL="685800">
              <a:defRPr sz="1600"/>
            </a:lvl4pPr>
            <a:lvl5pPr marL="914400">
              <a:defRPr sz="14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7" name="Prostokąt 6" descr="Tag=AccentColor&#10;Flavor=Light&#10;Target=FillAndLine">
            <a:extLst>
              <a:ext uri="{FF2B5EF4-FFF2-40B4-BE49-F238E27FC236}">
                <a16:creationId xmlns:a16="http://schemas.microsoft.com/office/drawing/2014/main" id="{9B1377BC-1A5F-4113-953E-30CA51FC6F91}"/>
              </a:ext>
            </a:extLst>
          </p:cNvPr>
          <p:cNvSpPr/>
          <p:nvPr userDrawn="1"/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803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: Kształt 6" descr="Tag=AccentColor&#10;Flavor=Light&#10;Target=Fill">
            <a:extLst>
              <a:ext uri="{FF2B5EF4-FFF2-40B4-BE49-F238E27FC236}">
                <a16:creationId xmlns:a16="http://schemas.microsoft.com/office/drawing/2014/main" id="{CB56F624-1B75-47D6-8B9E-1F3E7840AE13}"/>
              </a:ext>
            </a:extLst>
          </p:cNvPr>
          <p:cNvSpPr>
            <a:spLocks noChangeAspect="1"/>
          </p:cNvSpPr>
          <p:nvPr userDrawn="1"/>
        </p:nvSpPr>
        <p:spPr>
          <a:xfrm>
            <a:off x="807242" y="612648"/>
            <a:ext cx="10577516" cy="5566372"/>
          </a:xfrm>
          <a:custGeom>
            <a:avLst/>
            <a:gdLst>
              <a:gd name="connsiteX0" fmla="*/ 2871593 w 10577516"/>
              <a:gd name="connsiteY0" fmla="*/ 5218333 h 5566372"/>
              <a:gd name="connsiteX1" fmla="*/ 3890441 w 10577516"/>
              <a:gd name="connsiteY1" fmla="*/ 5441298 h 5566372"/>
              <a:gd name="connsiteX2" fmla="*/ 4931282 w 10577516"/>
              <a:gd name="connsiteY2" fmla="*/ 5506891 h 5566372"/>
              <a:gd name="connsiteX3" fmla="*/ 2871593 w 10577516"/>
              <a:gd name="connsiteY3" fmla="*/ 5218333 h 5566372"/>
              <a:gd name="connsiteX4" fmla="*/ 4720395 w 10577516"/>
              <a:gd name="connsiteY4" fmla="*/ 128662 h 5566372"/>
              <a:gd name="connsiteX5" fmla="*/ 3554723 w 10577516"/>
              <a:gd name="connsiteY5" fmla="*/ 250059 h 5566372"/>
              <a:gd name="connsiteX6" fmla="*/ 2497230 w 10577516"/>
              <a:gd name="connsiteY6" fmla="*/ 530354 h 5566372"/>
              <a:gd name="connsiteX7" fmla="*/ 2960194 w 10577516"/>
              <a:gd name="connsiteY7" fmla="*/ 403237 h 5566372"/>
              <a:gd name="connsiteX8" fmla="*/ 3980314 w 10577516"/>
              <a:gd name="connsiteY8" fmla="*/ 212560 h 5566372"/>
              <a:gd name="connsiteX9" fmla="*/ 4677428 w 10577516"/>
              <a:gd name="connsiteY9" fmla="*/ 139593 h 5566372"/>
              <a:gd name="connsiteX10" fmla="*/ 4760675 w 10577516"/>
              <a:gd name="connsiteY10" fmla="*/ 134906 h 5566372"/>
              <a:gd name="connsiteX11" fmla="*/ 4792997 w 10577516"/>
              <a:gd name="connsiteY11" fmla="*/ 130123 h 5566372"/>
              <a:gd name="connsiteX12" fmla="*/ 4798006 w 10577516"/>
              <a:gd name="connsiteY12" fmla="*/ 130828 h 5566372"/>
              <a:gd name="connsiteX13" fmla="*/ 4798006 w 10577516"/>
              <a:gd name="connsiteY13" fmla="*/ 129381 h 5566372"/>
              <a:gd name="connsiteX14" fmla="*/ 4792997 w 10577516"/>
              <a:gd name="connsiteY14" fmla="*/ 130123 h 5566372"/>
              <a:gd name="connsiteX15" fmla="*/ 4788863 w 10577516"/>
              <a:gd name="connsiteY15" fmla="*/ 129541 h 5566372"/>
              <a:gd name="connsiteX16" fmla="*/ 4720395 w 10577516"/>
              <a:gd name="connsiteY16" fmla="*/ 128662 h 5566372"/>
              <a:gd name="connsiteX17" fmla="*/ 6438297 w 10577516"/>
              <a:gd name="connsiteY17" fmla="*/ 19 h 5566372"/>
              <a:gd name="connsiteX18" fmla="*/ 7523724 w 10577516"/>
              <a:gd name="connsiteY18" fmla="*/ 104129 h 5566372"/>
              <a:gd name="connsiteX19" fmla="*/ 8525668 w 10577516"/>
              <a:gd name="connsiteY19" fmla="*/ 421922 h 5566372"/>
              <a:gd name="connsiteX20" fmla="*/ 9518204 w 10577516"/>
              <a:gd name="connsiteY20" fmla="*/ 1055605 h 5566372"/>
              <a:gd name="connsiteX21" fmla="*/ 10008242 w 10577516"/>
              <a:gd name="connsiteY21" fmla="*/ 1589500 h 5566372"/>
              <a:gd name="connsiteX22" fmla="*/ 10325274 w 10577516"/>
              <a:gd name="connsiteY22" fmla="*/ 2051574 h 5566372"/>
              <a:gd name="connsiteX23" fmla="*/ 10565908 w 10577516"/>
              <a:gd name="connsiteY23" fmla="*/ 2649028 h 5566372"/>
              <a:gd name="connsiteX24" fmla="*/ 10542137 w 10577516"/>
              <a:gd name="connsiteY24" fmla="*/ 2966823 h 5566372"/>
              <a:gd name="connsiteX25" fmla="*/ 10513789 w 10577516"/>
              <a:gd name="connsiteY25" fmla="*/ 3066355 h 5566372"/>
              <a:gd name="connsiteX26" fmla="*/ 10417308 w 10577516"/>
              <a:gd name="connsiteY26" fmla="*/ 3369150 h 5566372"/>
              <a:gd name="connsiteX27" fmla="*/ 9794430 w 10577516"/>
              <a:gd name="connsiteY27" fmla="*/ 4220840 h 5566372"/>
              <a:gd name="connsiteX28" fmla="*/ 8719522 w 10577516"/>
              <a:gd name="connsiteY28" fmla="*/ 4888463 h 5566372"/>
              <a:gd name="connsiteX29" fmla="*/ 7693808 w 10577516"/>
              <a:gd name="connsiteY29" fmla="*/ 5234223 h 5566372"/>
              <a:gd name="connsiteX30" fmla="*/ 7092669 w 10577516"/>
              <a:gd name="connsiteY30" fmla="*/ 5363248 h 5566372"/>
              <a:gd name="connsiteX31" fmla="*/ 6240978 w 10577516"/>
              <a:gd name="connsiteY31" fmla="*/ 5507272 h 5566372"/>
              <a:gd name="connsiteX32" fmla="*/ 5462508 w 10577516"/>
              <a:gd name="connsiteY32" fmla="*/ 5559010 h 5566372"/>
              <a:gd name="connsiteX33" fmla="*/ 4386329 w 10577516"/>
              <a:gd name="connsiteY33" fmla="*/ 5548839 h 5566372"/>
              <a:gd name="connsiteX34" fmla="*/ 3501461 w 10577516"/>
              <a:gd name="connsiteY34" fmla="*/ 5432782 h 5566372"/>
              <a:gd name="connsiteX35" fmla="*/ 2624348 w 10577516"/>
              <a:gd name="connsiteY35" fmla="*/ 5200409 h 5566372"/>
              <a:gd name="connsiteX36" fmla="*/ 2221385 w 10577516"/>
              <a:gd name="connsiteY36" fmla="*/ 5053589 h 5566372"/>
              <a:gd name="connsiteX37" fmla="*/ 1173934 w 10577516"/>
              <a:gd name="connsiteY37" fmla="*/ 4636388 h 5566372"/>
              <a:gd name="connsiteX38" fmla="*/ 438176 w 10577516"/>
              <a:gd name="connsiteY38" fmla="*/ 4080883 h 5566372"/>
              <a:gd name="connsiteX39" fmla="*/ 18687 w 10577516"/>
              <a:gd name="connsiteY39" fmla="*/ 2942161 h 5566372"/>
              <a:gd name="connsiteX40" fmla="*/ 0 w 10577516"/>
              <a:gd name="connsiteY40" fmla="*/ 2832713 h 5566372"/>
              <a:gd name="connsiteX41" fmla="*/ 0 w 10577516"/>
              <a:gd name="connsiteY41" fmla="*/ 2747290 h 5566372"/>
              <a:gd name="connsiteX42" fmla="*/ 14746 w 10577516"/>
              <a:gd name="connsiteY42" fmla="*/ 2661993 h 5566372"/>
              <a:gd name="connsiteX43" fmla="*/ 292753 w 10577516"/>
              <a:gd name="connsiteY43" fmla="*/ 1968947 h 5566372"/>
              <a:gd name="connsiteX44" fmla="*/ 923893 w 10577516"/>
              <a:gd name="connsiteY44" fmla="*/ 1299417 h 5566372"/>
              <a:gd name="connsiteX45" fmla="*/ 2035538 w 10577516"/>
              <a:gd name="connsiteY45" fmla="*/ 648828 h 5566372"/>
              <a:gd name="connsiteX46" fmla="*/ 3545571 w 10577516"/>
              <a:gd name="connsiteY46" fmla="*/ 196289 h 5566372"/>
              <a:gd name="connsiteX47" fmla="*/ 5211705 w 10577516"/>
              <a:gd name="connsiteY47" fmla="*/ 78323 h 5566372"/>
              <a:gd name="connsiteX48" fmla="*/ 5467720 w 10577516"/>
              <a:gd name="connsiteY48" fmla="*/ 77052 h 5566372"/>
              <a:gd name="connsiteX49" fmla="*/ 6073564 w 10577516"/>
              <a:gd name="connsiteY49" fmla="*/ 11840 h 5566372"/>
              <a:gd name="connsiteX50" fmla="*/ 6438297 w 10577516"/>
              <a:gd name="connsiteY50" fmla="*/ 19 h 55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77516" h="5566372">
                <a:moveTo>
                  <a:pt x="2871593" y="5218333"/>
                </a:moveTo>
                <a:cubicBezTo>
                  <a:pt x="2990956" y="5269180"/>
                  <a:pt x="3517223" y="5383586"/>
                  <a:pt x="3890441" y="5441298"/>
                </a:cubicBezTo>
                <a:cubicBezTo>
                  <a:pt x="4162855" y="5483248"/>
                  <a:pt x="4828063" y="5526341"/>
                  <a:pt x="4931282" y="5506891"/>
                </a:cubicBezTo>
                <a:cubicBezTo>
                  <a:pt x="4236330" y="5449560"/>
                  <a:pt x="3552816" y="5364900"/>
                  <a:pt x="2871593" y="5218333"/>
                </a:cubicBezTo>
                <a:close/>
                <a:moveTo>
                  <a:pt x="4720395" y="128662"/>
                </a:moveTo>
                <a:cubicBezTo>
                  <a:pt x="4329266" y="138551"/>
                  <a:pt x="3939509" y="179153"/>
                  <a:pt x="3554723" y="250059"/>
                </a:cubicBezTo>
                <a:cubicBezTo>
                  <a:pt x="3195336" y="315207"/>
                  <a:pt x="2841707" y="408943"/>
                  <a:pt x="2497230" y="530354"/>
                </a:cubicBezTo>
                <a:cubicBezTo>
                  <a:pt x="2650917" y="485354"/>
                  <a:pt x="2804728" y="441372"/>
                  <a:pt x="2960194" y="403237"/>
                </a:cubicBezTo>
                <a:cubicBezTo>
                  <a:pt x="3296586" y="321538"/>
                  <a:pt x="3637121" y="257890"/>
                  <a:pt x="3980314" y="212560"/>
                </a:cubicBezTo>
                <a:cubicBezTo>
                  <a:pt x="4212050" y="181797"/>
                  <a:pt x="4444422" y="158280"/>
                  <a:pt x="4677428" y="139593"/>
                </a:cubicBezTo>
                <a:cubicBezTo>
                  <a:pt x="4704949" y="137369"/>
                  <a:pt x="4732915" y="137369"/>
                  <a:pt x="4760675" y="134906"/>
                </a:cubicBezTo>
                <a:lnTo>
                  <a:pt x="4792997" y="130123"/>
                </a:lnTo>
                <a:lnTo>
                  <a:pt x="4798006" y="130828"/>
                </a:lnTo>
                <a:lnTo>
                  <a:pt x="4798006" y="129381"/>
                </a:lnTo>
                <a:lnTo>
                  <a:pt x="4792997" y="130123"/>
                </a:lnTo>
                <a:lnTo>
                  <a:pt x="4788863" y="129541"/>
                </a:lnTo>
                <a:cubicBezTo>
                  <a:pt x="4766106" y="127801"/>
                  <a:pt x="4743237" y="127505"/>
                  <a:pt x="4720395" y="128662"/>
                </a:cubicBezTo>
                <a:close/>
                <a:moveTo>
                  <a:pt x="6438297" y="19"/>
                </a:moveTo>
                <a:cubicBezTo>
                  <a:pt x="6802322" y="-887"/>
                  <a:pt x="7164203" y="31671"/>
                  <a:pt x="7523724" y="104129"/>
                </a:cubicBezTo>
                <a:cubicBezTo>
                  <a:pt x="7868594" y="172060"/>
                  <a:pt x="8204694" y="278661"/>
                  <a:pt x="8525668" y="421922"/>
                </a:cubicBezTo>
                <a:cubicBezTo>
                  <a:pt x="8886414" y="582180"/>
                  <a:pt x="9221001" y="795802"/>
                  <a:pt x="9518204" y="1055605"/>
                </a:cubicBezTo>
                <a:cubicBezTo>
                  <a:pt x="9701176" y="1214502"/>
                  <a:pt x="9865578" y="1393612"/>
                  <a:pt x="10008242" y="1589500"/>
                </a:cubicBezTo>
                <a:cubicBezTo>
                  <a:pt x="10117308" y="1741190"/>
                  <a:pt x="10222982" y="1895218"/>
                  <a:pt x="10325274" y="2051574"/>
                </a:cubicBezTo>
                <a:cubicBezTo>
                  <a:pt x="10446215" y="2231789"/>
                  <a:pt x="10528180" y="2435291"/>
                  <a:pt x="10565908" y="2649028"/>
                </a:cubicBezTo>
                <a:cubicBezTo>
                  <a:pt x="10584595" y="2757459"/>
                  <a:pt x="10583451" y="2862839"/>
                  <a:pt x="10542137" y="2966823"/>
                </a:cubicBezTo>
                <a:cubicBezTo>
                  <a:pt x="10530023" y="2999186"/>
                  <a:pt x="10520540" y="3032466"/>
                  <a:pt x="10513789" y="3066355"/>
                </a:cubicBezTo>
                <a:cubicBezTo>
                  <a:pt x="10490298" y="3169843"/>
                  <a:pt x="10458023" y="3271142"/>
                  <a:pt x="10417308" y="3369150"/>
                </a:cubicBezTo>
                <a:cubicBezTo>
                  <a:pt x="10279257" y="3703851"/>
                  <a:pt x="10062140" y="3980714"/>
                  <a:pt x="9794430" y="4220840"/>
                </a:cubicBezTo>
                <a:cubicBezTo>
                  <a:pt x="9475364" y="4506346"/>
                  <a:pt x="9109391" y="4716599"/>
                  <a:pt x="8719522" y="4888463"/>
                </a:cubicBezTo>
                <a:cubicBezTo>
                  <a:pt x="8388126" y="5034394"/>
                  <a:pt x="8044526" y="5145368"/>
                  <a:pt x="7693808" y="5234223"/>
                </a:cubicBezTo>
                <a:cubicBezTo>
                  <a:pt x="7495123" y="5285070"/>
                  <a:pt x="7294022" y="5324223"/>
                  <a:pt x="7092669" y="5363248"/>
                </a:cubicBezTo>
                <a:cubicBezTo>
                  <a:pt x="6809577" y="5418035"/>
                  <a:pt x="6527120" y="5474730"/>
                  <a:pt x="6240978" y="5507272"/>
                </a:cubicBezTo>
                <a:cubicBezTo>
                  <a:pt x="5982166" y="5536509"/>
                  <a:pt x="5722845" y="5554814"/>
                  <a:pt x="5462508" y="5559010"/>
                </a:cubicBezTo>
                <a:cubicBezTo>
                  <a:pt x="5103782" y="5564730"/>
                  <a:pt x="4744928" y="5576298"/>
                  <a:pt x="4386329" y="5548839"/>
                </a:cubicBezTo>
                <a:cubicBezTo>
                  <a:pt x="4089394" y="5527103"/>
                  <a:pt x="3793960" y="5488344"/>
                  <a:pt x="3501461" y="5432782"/>
                </a:cubicBezTo>
                <a:cubicBezTo>
                  <a:pt x="3204247" y="5374930"/>
                  <a:pt x="2911229" y="5297299"/>
                  <a:pt x="2624348" y="5200409"/>
                </a:cubicBezTo>
                <a:cubicBezTo>
                  <a:pt x="2488841" y="5154775"/>
                  <a:pt x="2358417" y="5094775"/>
                  <a:pt x="2221385" y="5053589"/>
                </a:cubicBezTo>
                <a:cubicBezTo>
                  <a:pt x="1859988" y="4945157"/>
                  <a:pt x="1506856" y="4815878"/>
                  <a:pt x="1173934" y="4636388"/>
                </a:cubicBezTo>
                <a:cubicBezTo>
                  <a:pt x="900250" y="4488931"/>
                  <a:pt x="647539" y="4313508"/>
                  <a:pt x="438176" y="4080883"/>
                </a:cubicBezTo>
                <a:cubicBezTo>
                  <a:pt x="146695" y="3757114"/>
                  <a:pt x="3178" y="3378811"/>
                  <a:pt x="18687" y="2942161"/>
                </a:cubicBezTo>
                <a:cubicBezTo>
                  <a:pt x="19582" y="2904814"/>
                  <a:pt x="13236" y="2867645"/>
                  <a:pt x="0" y="2832713"/>
                </a:cubicBezTo>
                <a:lnTo>
                  <a:pt x="0" y="2747290"/>
                </a:lnTo>
                <a:cubicBezTo>
                  <a:pt x="13474" y="2720341"/>
                  <a:pt x="10296" y="2690468"/>
                  <a:pt x="14746" y="2661993"/>
                </a:cubicBezTo>
                <a:cubicBezTo>
                  <a:pt x="54533" y="2409665"/>
                  <a:pt x="152923" y="2181106"/>
                  <a:pt x="292753" y="1968947"/>
                </a:cubicBezTo>
                <a:cubicBezTo>
                  <a:pt x="464108" y="1708991"/>
                  <a:pt x="680970" y="1491747"/>
                  <a:pt x="923893" y="1299417"/>
                </a:cubicBezTo>
                <a:cubicBezTo>
                  <a:pt x="1263678" y="1030182"/>
                  <a:pt x="1638930" y="820945"/>
                  <a:pt x="2035538" y="648828"/>
                </a:cubicBezTo>
                <a:cubicBezTo>
                  <a:pt x="2521001" y="438575"/>
                  <a:pt x="3025660" y="291755"/>
                  <a:pt x="3545571" y="196289"/>
                </a:cubicBezTo>
                <a:cubicBezTo>
                  <a:pt x="4094899" y="95674"/>
                  <a:pt x="4653670" y="56116"/>
                  <a:pt x="5211705" y="78323"/>
                </a:cubicBezTo>
                <a:cubicBezTo>
                  <a:pt x="5297128" y="81756"/>
                  <a:pt x="5383313" y="88620"/>
                  <a:pt x="5467720" y="77052"/>
                </a:cubicBezTo>
                <a:cubicBezTo>
                  <a:pt x="5669076" y="49467"/>
                  <a:pt x="5870557" y="24299"/>
                  <a:pt x="6073564" y="11840"/>
                </a:cubicBezTo>
                <a:cubicBezTo>
                  <a:pt x="6195374" y="4340"/>
                  <a:pt x="6316955" y="320"/>
                  <a:pt x="6438297" y="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6544" y="1911096"/>
            <a:ext cx="8055864" cy="2075688"/>
          </a:xfrm>
        </p:spPr>
        <p:txBody>
          <a:bodyPr rtlCol="0" anchor="b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Tytuł</a:t>
            </a:r>
          </a:p>
        </p:txBody>
      </p:sp>
      <p:sp>
        <p:nvSpPr>
          <p:cNvPr id="11" name="Prostokąt 6">
            <a:extLst>
              <a:ext uri="{FF2B5EF4-FFF2-40B4-BE49-F238E27FC236}">
                <a16:creationId xmlns:a16="http://schemas.microsoft.com/office/drawing/2014/main" id="{EC686F5F-8990-4C72-9CE5-9517854EA994}"/>
              </a:ext>
            </a:extLst>
          </p:cNvPr>
          <p:cNvSpPr/>
          <p:nvPr userDrawn="1"/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13" name="Tekst — symbol zastępczy 12">
            <a:extLst>
              <a:ext uri="{FF2B5EF4-FFF2-40B4-BE49-F238E27FC236}">
                <a16:creationId xmlns:a16="http://schemas.microsoft.com/office/drawing/2014/main" id="{1BBF36E3-BC05-42D6-BE88-CFA8276D6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7832" y="4352544"/>
            <a:ext cx="5733288" cy="932688"/>
          </a:xfrm>
        </p:spPr>
        <p:txBody>
          <a:bodyPr rtlCol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/>
              <a:t>Podtytuł</a:t>
            </a:r>
          </a:p>
        </p:txBody>
      </p:sp>
    </p:spTree>
    <p:extLst>
      <p:ext uri="{BB962C8B-B14F-4D97-AF65-F5344CB8AC3E}">
        <p14:creationId xmlns:p14="http://schemas.microsoft.com/office/powerpoint/2010/main" val="2915773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: Kształt 6" descr="Tag=AccentColor&#10;Flavor=Light&#10;Target=Fill">
            <a:extLst>
              <a:ext uri="{FF2B5EF4-FFF2-40B4-BE49-F238E27FC236}">
                <a16:creationId xmlns:a16="http://schemas.microsoft.com/office/drawing/2014/main" id="{76F9E1DA-21B7-46CB-A98B-FA0C2179E1DE}"/>
              </a:ext>
            </a:extLst>
          </p:cNvPr>
          <p:cNvSpPr/>
          <p:nvPr userDrawn="1"/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048" y="932688"/>
            <a:ext cx="9144000" cy="2523744"/>
          </a:xfrm>
        </p:spPr>
        <p:txBody>
          <a:bodyPr rtlCol="0"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20XX-09-03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474AF53-8E5D-4CC4-B341-32DDBD4237D3}"/>
              </a:ext>
            </a:extLst>
          </p:cNvPr>
          <p:cNvSpPr/>
          <p:nvPr userDrawn="1"/>
        </p:nvSpPr>
        <p:spPr>
          <a:xfrm>
            <a:off x="3974206" y="3542284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13" name="Tekst — symbol zastępczy 12">
            <a:extLst>
              <a:ext uri="{FF2B5EF4-FFF2-40B4-BE49-F238E27FC236}">
                <a16:creationId xmlns:a16="http://schemas.microsoft.com/office/drawing/2014/main" id="{D9470D2B-C603-4551-B51F-8216C72B2D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7048" y="3694176"/>
            <a:ext cx="9144000" cy="1627632"/>
          </a:xfrm>
        </p:spPr>
        <p:txBody>
          <a:bodyPr rtlCol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/>
              <a:t>Podtytuł</a:t>
            </a:r>
          </a:p>
        </p:txBody>
      </p:sp>
    </p:spTree>
    <p:extLst>
      <p:ext uri="{BB962C8B-B14F-4D97-AF65-F5344CB8AC3E}">
        <p14:creationId xmlns:p14="http://schemas.microsoft.com/office/powerpoint/2010/main" val="3744367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raz — symbol zastępczy 30">
            <a:extLst>
              <a:ext uri="{FF2B5EF4-FFF2-40B4-BE49-F238E27FC236}">
                <a16:creationId xmlns:a16="http://schemas.microsoft.com/office/drawing/2014/main" id="{BCD35F50-8168-4166-90C4-6A55BA443E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2109" y="3063095"/>
            <a:ext cx="1463039" cy="1479810"/>
          </a:xfrm>
          <a:custGeom>
            <a:avLst/>
            <a:gdLst>
              <a:gd name="connsiteX0" fmla="*/ 866622 w 1463039"/>
              <a:gd name="connsiteY0" fmla="*/ 571 h 1479810"/>
              <a:gd name="connsiteX1" fmla="*/ 964706 w 1463039"/>
              <a:gd name="connsiteY1" fmla="*/ 8669 h 1479810"/>
              <a:gd name="connsiteX2" fmla="*/ 1111825 w 1463039"/>
              <a:gd name="connsiteY2" fmla="*/ 8366 h 1479810"/>
              <a:gd name="connsiteX3" fmla="*/ 1290055 w 1463039"/>
              <a:gd name="connsiteY3" fmla="*/ 8730 h 1479810"/>
              <a:gd name="connsiteX4" fmla="*/ 1417397 w 1463039"/>
              <a:gd name="connsiteY4" fmla="*/ 6608 h 1479810"/>
              <a:gd name="connsiteX5" fmla="*/ 1454473 w 1463039"/>
              <a:gd name="connsiteY5" fmla="*/ 5290 h 1479810"/>
              <a:gd name="connsiteX6" fmla="*/ 1449518 w 1463039"/>
              <a:gd name="connsiteY6" fmla="*/ 94305 h 1479810"/>
              <a:gd name="connsiteX7" fmla="*/ 1454054 w 1463039"/>
              <a:gd name="connsiteY7" fmla="*/ 198723 h 1479810"/>
              <a:gd name="connsiteX8" fmla="*/ 1456615 w 1463039"/>
              <a:gd name="connsiteY8" fmla="*/ 391199 h 1479810"/>
              <a:gd name="connsiteX9" fmla="*/ 1452607 w 1463039"/>
              <a:gd name="connsiteY9" fmla="*/ 565102 h 1479810"/>
              <a:gd name="connsiteX10" fmla="*/ 1461012 w 1463039"/>
              <a:gd name="connsiteY10" fmla="*/ 624834 h 1479810"/>
              <a:gd name="connsiteX11" fmla="*/ 1451383 w 1463039"/>
              <a:gd name="connsiteY11" fmla="*/ 907022 h 1479810"/>
              <a:gd name="connsiteX12" fmla="*/ 1452663 w 1463039"/>
              <a:gd name="connsiteY12" fmla="*/ 1009694 h 1479810"/>
              <a:gd name="connsiteX13" fmla="*/ 1456002 w 1463039"/>
              <a:gd name="connsiteY13" fmla="*/ 1096988 h 1479810"/>
              <a:gd name="connsiteX14" fmla="*/ 1453720 w 1463039"/>
              <a:gd name="connsiteY14" fmla="*/ 1174562 h 1479810"/>
              <a:gd name="connsiteX15" fmla="*/ 1461722 w 1463039"/>
              <a:gd name="connsiteY15" fmla="*/ 1280018 h 1479810"/>
              <a:gd name="connsiteX16" fmla="*/ 1463039 w 1463039"/>
              <a:gd name="connsiteY16" fmla="*/ 1330769 h 1479810"/>
              <a:gd name="connsiteX17" fmla="*/ 1463039 w 1463039"/>
              <a:gd name="connsiteY17" fmla="*/ 1433804 h 1479810"/>
              <a:gd name="connsiteX18" fmla="*/ 1458897 w 1463039"/>
              <a:gd name="connsiteY18" fmla="*/ 1471900 h 1479810"/>
              <a:gd name="connsiteX19" fmla="*/ 1458306 w 1463039"/>
              <a:gd name="connsiteY19" fmla="*/ 1476109 h 1479810"/>
              <a:gd name="connsiteX20" fmla="*/ 1456251 w 1463039"/>
              <a:gd name="connsiteY20" fmla="*/ 1476006 h 1479810"/>
              <a:gd name="connsiteX21" fmla="*/ 1358699 w 1463039"/>
              <a:gd name="connsiteY21" fmla="*/ 1478795 h 1479810"/>
              <a:gd name="connsiteX22" fmla="*/ 1337088 w 1463039"/>
              <a:gd name="connsiteY22" fmla="*/ 1479810 h 1479810"/>
              <a:gd name="connsiteX23" fmla="*/ 1199842 w 1463039"/>
              <a:gd name="connsiteY23" fmla="*/ 1479810 h 1479810"/>
              <a:gd name="connsiteX24" fmla="*/ 1178285 w 1463039"/>
              <a:gd name="connsiteY24" fmla="*/ 1478795 h 1479810"/>
              <a:gd name="connsiteX25" fmla="*/ 859950 w 1463039"/>
              <a:gd name="connsiteY25" fmla="*/ 1471898 h 1479810"/>
              <a:gd name="connsiteX26" fmla="*/ 711774 w 1463039"/>
              <a:gd name="connsiteY26" fmla="*/ 1479810 h 1479810"/>
              <a:gd name="connsiteX27" fmla="*/ 637511 w 1463039"/>
              <a:gd name="connsiteY27" fmla="*/ 1479810 h 1479810"/>
              <a:gd name="connsiteX28" fmla="*/ 500700 w 1463039"/>
              <a:gd name="connsiteY28" fmla="*/ 1474455 h 1479810"/>
              <a:gd name="connsiteX29" fmla="*/ 234328 w 1463039"/>
              <a:gd name="connsiteY29" fmla="*/ 1468257 h 1479810"/>
              <a:gd name="connsiteX30" fmla="*/ 183686 w 1463039"/>
              <a:gd name="connsiteY30" fmla="*/ 1476228 h 1479810"/>
              <a:gd name="connsiteX31" fmla="*/ 157756 w 1463039"/>
              <a:gd name="connsiteY31" fmla="*/ 1479810 h 1479810"/>
              <a:gd name="connsiteX32" fmla="*/ 13214 w 1463039"/>
              <a:gd name="connsiteY32" fmla="*/ 1479810 h 1479810"/>
              <a:gd name="connsiteX33" fmla="*/ 15315 w 1463039"/>
              <a:gd name="connsiteY33" fmla="*/ 1462749 h 1479810"/>
              <a:gd name="connsiteX34" fmla="*/ 11891 w 1463039"/>
              <a:gd name="connsiteY34" fmla="*/ 1410409 h 1479810"/>
              <a:gd name="connsiteX35" fmla="*/ 6411 w 1463039"/>
              <a:gd name="connsiteY35" fmla="*/ 1244508 h 1479810"/>
              <a:gd name="connsiteX36" fmla="*/ 6849 w 1463039"/>
              <a:gd name="connsiteY36" fmla="*/ 1119455 h 1479810"/>
              <a:gd name="connsiteX37" fmla="*/ 6849 w 1463039"/>
              <a:gd name="connsiteY37" fmla="*/ 1060773 h 1479810"/>
              <a:gd name="connsiteX38" fmla="*/ 9698 w 1463039"/>
              <a:gd name="connsiteY38" fmla="*/ 982321 h 1479810"/>
              <a:gd name="connsiteX39" fmla="*/ 4219 w 1463039"/>
              <a:gd name="connsiteY39" fmla="*/ 947592 h 1479810"/>
              <a:gd name="connsiteX40" fmla="*/ 6903 w 1463039"/>
              <a:gd name="connsiteY40" fmla="*/ 858680 h 1479810"/>
              <a:gd name="connsiteX41" fmla="*/ 9808 w 1463039"/>
              <a:gd name="connsiteY41" fmla="*/ 755960 h 1479810"/>
              <a:gd name="connsiteX42" fmla="*/ 10247 w 1463039"/>
              <a:gd name="connsiteY42" fmla="*/ 673166 h 1479810"/>
              <a:gd name="connsiteX43" fmla="*/ 11452 w 1463039"/>
              <a:gd name="connsiteY43" fmla="*/ 516733 h 1479810"/>
              <a:gd name="connsiteX44" fmla="*/ 10465 w 1463039"/>
              <a:gd name="connsiteY44" fmla="*/ 425571 h 1479810"/>
              <a:gd name="connsiteX45" fmla="*/ 10465 w 1463039"/>
              <a:gd name="connsiteY45" fmla="*/ 216366 h 1479810"/>
              <a:gd name="connsiteX46" fmla="*/ 10795 w 1463039"/>
              <a:gd name="connsiteY46" fmla="*/ 104023 h 1479810"/>
              <a:gd name="connsiteX47" fmla="*/ 3534 w 1463039"/>
              <a:gd name="connsiteY47" fmla="*/ 20936 h 1479810"/>
              <a:gd name="connsiteX48" fmla="*/ 3924 w 1463039"/>
              <a:gd name="connsiteY48" fmla="*/ 8444 h 1479810"/>
              <a:gd name="connsiteX49" fmla="*/ 72291 w 1463039"/>
              <a:gd name="connsiteY49" fmla="*/ 7146 h 1479810"/>
              <a:gd name="connsiteX50" fmla="*/ 231770 w 1463039"/>
              <a:gd name="connsiteY50" fmla="*/ 4001 h 1479810"/>
              <a:gd name="connsiteX51" fmla="*/ 364602 w 1463039"/>
              <a:gd name="connsiteY51" fmla="*/ 11882 h 1479810"/>
              <a:gd name="connsiteX52" fmla="*/ 768233 w 1463039"/>
              <a:gd name="connsiteY52" fmla="*/ 2061 h 1479810"/>
              <a:gd name="connsiteX53" fmla="*/ 866622 w 1463039"/>
              <a:gd name="connsiteY53" fmla="*/ 571 h 147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63039" h="1479810">
                <a:moveTo>
                  <a:pt x="866622" y="571"/>
                </a:moveTo>
                <a:cubicBezTo>
                  <a:pt x="899405" y="1673"/>
                  <a:pt x="932136" y="4374"/>
                  <a:pt x="964706" y="8669"/>
                </a:cubicBezTo>
                <a:cubicBezTo>
                  <a:pt x="1013529" y="15823"/>
                  <a:pt x="1062766" y="11397"/>
                  <a:pt x="1111825" y="8366"/>
                </a:cubicBezTo>
                <a:cubicBezTo>
                  <a:pt x="1171216" y="4668"/>
                  <a:pt x="1230547" y="2667"/>
                  <a:pt x="1290055" y="8730"/>
                </a:cubicBezTo>
                <a:cubicBezTo>
                  <a:pt x="1332384" y="13094"/>
                  <a:pt x="1374949" y="9033"/>
                  <a:pt x="1417397" y="6608"/>
                </a:cubicBezTo>
                <a:lnTo>
                  <a:pt x="1454473" y="5290"/>
                </a:lnTo>
                <a:lnTo>
                  <a:pt x="1449518" y="94305"/>
                </a:lnTo>
                <a:cubicBezTo>
                  <a:pt x="1449059" y="129134"/>
                  <a:pt x="1450325" y="163951"/>
                  <a:pt x="1454054" y="198723"/>
                </a:cubicBezTo>
                <a:cubicBezTo>
                  <a:pt x="1459999" y="262767"/>
                  <a:pt x="1460856" y="327062"/>
                  <a:pt x="1456615" y="391199"/>
                </a:cubicBezTo>
                <a:cubicBezTo>
                  <a:pt x="1453665" y="449151"/>
                  <a:pt x="1446428" y="507012"/>
                  <a:pt x="1452607" y="565102"/>
                </a:cubicBezTo>
                <a:cubicBezTo>
                  <a:pt x="1454722" y="585089"/>
                  <a:pt x="1459843" y="604710"/>
                  <a:pt x="1461012" y="624834"/>
                </a:cubicBezTo>
                <a:cubicBezTo>
                  <a:pt x="1466578" y="719110"/>
                  <a:pt x="1458229" y="813066"/>
                  <a:pt x="1451383" y="907022"/>
                </a:cubicBezTo>
                <a:cubicBezTo>
                  <a:pt x="1448878" y="941246"/>
                  <a:pt x="1445816" y="975470"/>
                  <a:pt x="1452663" y="1009694"/>
                </a:cubicBezTo>
                <a:cubicBezTo>
                  <a:pt x="1458090" y="1038574"/>
                  <a:pt x="1459209" y="1067889"/>
                  <a:pt x="1456002" y="1096988"/>
                </a:cubicBezTo>
                <a:cubicBezTo>
                  <a:pt x="1452796" y="1122760"/>
                  <a:pt x="1452034" y="1148693"/>
                  <a:pt x="1453720" y="1174562"/>
                </a:cubicBezTo>
                <a:cubicBezTo>
                  <a:pt x="1457199" y="1209699"/>
                  <a:pt x="1459899" y="1244847"/>
                  <a:pt x="1461722" y="1280018"/>
                </a:cubicBezTo>
                <a:lnTo>
                  <a:pt x="1463039" y="1330769"/>
                </a:lnTo>
                <a:lnTo>
                  <a:pt x="1463039" y="1433804"/>
                </a:lnTo>
                <a:lnTo>
                  <a:pt x="1458897" y="1471900"/>
                </a:lnTo>
                <a:lnTo>
                  <a:pt x="1458306" y="1476109"/>
                </a:lnTo>
                <a:lnTo>
                  <a:pt x="1456251" y="1476006"/>
                </a:lnTo>
                <a:cubicBezTo>
                  <a:pt x="1423775" y="1477710"/>
                  <a:pt x="1391236" y="1478252"/>
                  <a:pt x="1358699" y="1478795"/>
                </a:cubicBezTo>
                <a:lnTo>
                  <a:pt x="1337088" y="1479810"/>
                </a:lnTo>
                <a:lnTo>
                  <a:pt x="1199842" y="1479810"/>
                </a:lnTo>
                <a:lnTo>
                  <a:pt x="1178285" y="1478795"/>
                </a:lnTo>
                <a:cubicBezTo>
                  <a:pt x="1072671" y="1461942"/>
                  <a:pt x="965946" y="1459625"/>
                  <a:pt x="859950" y="1471898"/>
                </a:cubicBezTo>
                <a:lnTo>
                  <a:pt x="711774" y="1479810"/>
                </a:lnTo>
                <a:lnTo>
                  <a:pt x="637511" y="1479810"/>
                </a:lnTo>
                <a:lnTo>
                  <a:pt x="500700" y="1474455"/>
                </a:lnTo>
                <a:cubicBezTo>
                  <a:pt x="412071" y="1467172"/>
                  <a:pt x="323261" y="1461748"/>
                  <a:pt x="234328" y="1468257"/>
                </a:cubicBezTo>
                <a:cubicBezTo>
                  <a:pt x="217301" y="1469536"/>
                  <a:pt x="200486" y="1472964"/>
                  <a:pt x="183686" y="1476228"/>
                </a:cubicBezTo>
                <a:lnTo>
                  <a:pt x="157756" y="1479810"/>
                </a:lnTo>
                <a:lnTo>
                  <a:pt x="13214" y="1479810"/>
                </a:lnTo>
                <a:lnTo>
                  <a:pt x="15315" y="1462749"/>
                </a:lnTo>
                <a:cubicBezTo>
                  <a:pt x="16576" y="1445267"/>
                  <a:pt x="16192" y="1427772"/>
                  <a:pt x="11891" y="1410409"/>
                </a:cubicBezTo>
                <a:cubicBezTo>
                  <a:pt x="-1809" y="1355230"/>
                  <a:pt x="931" y="1300104"/>
                  <a:pt x="6411" y="1244508"/>
                </a:cubicBezTo>
                <a:cubicBezTo>
                  <a:pt x="10521" y="1203137"/>
                  <a:pt x="15069" y="1161296"/>
                  <a:pt x="6849" y="1119455"/>
                </a:cubicBezTo>
                <a:cubicBezTo>
                  <a:pt x="3315" y="1100041"/>
                  <a:pt x="3315" y="1080187"/>
                  <a:pt x="6849" y="1060773"/>
                </a:cubicBezTo>
                <a:cubicBezTo>
                  <a:pt x="11123" y="1034622"/>
                  <a:pt x="15178" y="1008733"/>
                  <a:pt x="9698" y="982321"/>
                </a:cubicBezTo>
                <a:cubicBezTo>
                  <a:pt x="7288" y="970815"/>
                  <a:pt x="5480" y="959204"/>
                  <a:pt x="4219" y="947592"/>
                </a:cubicBezTo>
                <a:cubicBezTo>
                  <a:pt x="1709" y="917948"/>
                  <a:pt x="2608" y="888136"/>
                  <a:pt x="6903" y="858680"/>
                </a:cubicBezTo>
                <a:cubicBezTo>
                  <a:pt x="11014" y="824475"/>
                  <a:pt x="4328" y="790061"/>
                  <a:pt x="9808" y="755960"/>
                </a:cubicBezTo>
                <a:cubicBezTo>
                  <a:pt x="13699" y="728497"/>
                  <a:pt x="13847" y="700667"/>
                  <a:pt x="10247" y="673166"/>
                </a:cubicBezTo>
                <a:cubicBezTo>
                  <a:pt x="3769" y="621179"/>
                  <a:pt x="4174" y="568621"/>
                  <a:pt x="11452" y="516733"/>
                </a:cubicBezTo>
                <a:cubicBezTo>
                  <a:pt x="15946" y="486450"/>
                  <a:pt x="18521" y="455279"/>
                  <a:pt x="10465" y="425571"/>
                </a:cubicBezTo>
                <a:cubicBezTo>
                  <a:pt x="-8495" y="355749"/>
                  <a:pt x="2575" y="285822"/>
                  <a:pt x="10465" y="216366"/>
                </a:cubicBezTo>
                <a:cubicBezTo>
                  <a:pt x="15261" y="179065"/>
                  <a:pt x="15370" y="141350"/>
                  <a:pt x="10795" y="104023"/>
                </a:cubicBezTo>
                <a:cubicBezTo>
                  <a:pt x="6734" y="76457"/>
                  <a:pt x="4312" y="48717"/>
                  <a:pt x="3534" y="20936"/>
                </a:cubicBezTo>
                <a:lnTo>
                  <a:pt x="3924" y="8444"/>
                </a:lnTo>
                <a:lnTo>
                  <a:pt x="72291" y="7146"/>
                </a:lnTo>
                <a:cubicBezTo>
                  <a:pt x="125549" y="5562"/>
                  <a:pt x="178727" y="3395"/>
                  <a:pt x="231770" y="4001"/>
                </a:cubicBezTo>
                <a:cubicBezTo>
                  <a:pt x="276048" y="4486"/>
                  <a:pt x="320207" y="13579"/>
                  <a:pt x="364602" y="11882"/>
                </a:cubicBezTo>
                <a:cubicBezTo>
                  <a:pt x="499146" y="6911"/>
                  <a:pt x="633749" y="8548"/>
                  <a:pt x="768233" y="2061"/>
                </a:cubicBezTo>
                <a:cubicBezTo>
                  <a:pt x="801007" y="-37"/>
                  <a:pt x="833840" y="-532"/>
                  <a:pt x="866622" y="571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0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0" name="Obraz — symbol zastępczy 29">
            <a:extLst>
              <a:ext uri="{FF2B5EF4-FFF2-40B4-BE49-F238E27FC236}">
                <a16:creationId xmlns:a16="http://schemas.microsoft.com/office/drawing/2014/main" id="{163C3609-48D8-42DB-AD9E-61699A6F13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01259" y="3064916"/>
            <a:ext cx="1442437" cy="1477990"/>
          </a:xfrm>
          <a:custGeom>
            <a:avLst/>
            <a:gdLst>
              <a:gd name="connsiteX0" fmla="*/ 866623 w 1442437"/>
              <a:gd name="connsiteY0" fmla="*/ 571 h 1477990"/>
              <a:gd name="connsiteX1" fmla="*/ 964707 w 1442437"/>
              <a:gd name="connsiteY1" fmla="*/ 8669 h 1477990"/>
              <a:gd name="connsiteX2" fmla="*/ 1111826 w 1442437"/>
              <a:gd name="connsiteY2" fmla="*/ 8366 h 1477990"/>
              <a:gd name="connsiteX3" fmla="*/ 1290056 w 1442437"/>
              <a:gd name="connsiteY3" fmla="*/ 8730 h 1477990"/>
              <a:gd name="connsiteX4" fmla="*/ 1417398 w 1442437"/>
              <a:gd name="connsiteY4" fmla="*/ 6608 h 1477990"/>
              <a:gd name="connsiteX5" fmla="*/ 1442437 w 1442437"/>
              <a:gd name="connsiteY5" fmla="*/ 5718 h 1477990"/>
              <a:gd name="connsiteX6" fmla="*/ 1442437 w 1442437"/>
              <a:gd name="connsiteY6" fmla="*/ 1476401 h 1477990"/>
              <a:gd name="connsiteX7" fmla="*/ 1386857 w 1442437"/>
              <a:gd name="connsiteY7" fmla="*/ 1477990 h 1477990"/>
              <a:gd name="connsiteX8" fmla="*/ 1169378 w 1442437"/>
              <a:gd name="connsiteY8" fmla="*/ 1477990 h 1477990"/>
              <a:gd name="connsiteX9" fmla="*/ 1019262 w 1442437"/>
              <a:gd name="connsiteY9" fmla="*/ 1464424 h 1477990"/>
              <a:gd name="connsiteX10" fmla="*/ 859951 w 1442437"/>
              <a:gd name="connsiteY10" fmla="*/ 1471898 h 1477990"/>
              <a:gd name="connsiteX11" fmla="*/ 745859 w 1442437"/>
              <a:gd name="connsiteY11" fmla="*/ 1477990 h 1477990"/>
              <a:gd name="connsiteX12" fmla="*/ 591014 w 1442437"/>
              <a:gd name="connsiteY12" fmla="*/ 1477990 h 1477990"/>
              <a:gd name="connsiteX13" fmla="*/ 500701 w 1442437"/>
              <a:gd name="connsiteY13" fmla="*/ 1474455 h 1477990"/>
              <a:gd name="connsiteX14" fmla="*/ 234329 w 1442437"/>
              <a:gd name="connsiteY14" fmla="*/ 1468257 h 1477990"/>
              <a:gd name="connsiteX15" fmla="*/ 183687 w 1442437"/>
              <a:gd name="connsiteY15" fmla="*/ 1476228 h 1477990"/>
              <a:gd name="connsiteX16" fmla="*/ 170933 w 1442437"/>
              <a:gd name="connsiteY16" fmla="*/ 1477990 h 1477990"/>
              <a:gd name="connsiteX17" fmla="*/ 13439 w 1442437"/>
              <a:gd name="connsiteY17" fmla="*/ 1477990 h 1477990"/>
              <a:gd name="connsiteX18" fmla="*/ 15316 w 1442437"/>
              <a:gd name="connsiteY18" fmla="*/ 1462749 h 1477990"/>
              <a:gd name="connsiteX19" fmla="*/ 11892 w 1442437"/>
              <a:gd name="connsiteY19" fmla="*/ 1410409 h 1477990"/>
              <a:gd name="connsiteX20" fmla="*/ 6412 w 1442437"/>
              <a:gd name="connsiteY20" fmla="*/ 1244508 h 1477990"/>
              <a:gd name="connsiteX21" fmla="*/ 6850 w 1442437"/>
              <a:gd name="connsiteY21" fmla="*/ 1119455 h 1477990"/>
              <a:gd name="connsiteX22" fmla="*/ 6850 w 1442437"/>
              <a:gd name="connsiteY22" fmla="*/ 1060773 h 1477990"/>
              <a:gd name="connsiteX23" fmla="*/ 9699 w 1442437"/>
              <a:gd name="connsiteY23" fmla="*/ 982321 h 1477990"/>
              <a:gd name="connsiteX24" fmla="*/ 4220 w 1442437"/>
              <a:gd name="connsiteY24" fmla="*/ 947592 h 1477990"/>
              <a:gd name="connsiteX25" fmla="*/ 6904 w 1442437"/>
              <a:gd name="connsiteY25" fmla="*/ 858680 h 1477990"/>
              <a:gd name="connsiteX26" fmla="*/ 9809 w 1442437"/>
              <a:gd name="connsiteY26" fmla="*/ 755960 h 1477990"/>
              <a:gd name="connsiteX27" fmla="*/ 10248 w 1442437"/>
              <a:gd name="connsiteY27" fmla="*/ 673166 h 1477990"/>
              <a:gd name="connsiteX28" fmla="*/ 11453 w 1442437"/>
              <a:gd name="connsiteY28" fmla="*/ 516733 h 1477990"/>
              <a:gd name="connsiteX29" fmla="*/ 10466 w 1442437"/>
              <a:gd name="connsiteY29" fmla="*/ 425571 h 1477990"/>
              <a:gd name="connsiteX30" fmla="*/ 10466 w 1442437"/>
              <a:gd name="connsiteY30" fmla="*/ 216366 h 1477990"/>
              <a:gd name="connsiteX31" fmla="*/ 10796 w 1442437"/>
              <a:gd name="connsiteY31" fmla="*/ 104023 h 1477990"/>
              <a:gd name="connsiteX32" fmla="*/ 3535 w 1442437"/>
              <a:gd name="connsiteY32" fmla="*/ 20936 h 1477990"/>
              <a:gd name="connsiteX33" fmla="*/ 3925 w 1442437"/>
              <a:gd name="connsiteY33" fmla="*/ 8444 h 1477990"/>
              <a:gd name="connsiteX34" fmla="*/ 72292 w 1442437"/>
              <a:gd name="connsiteY34" fmla="*/ 7146 h 1477990"/>
              <a:gd name="connsiteX35" fmla="*/ 231771 w 1442437"/>
              <a:gd name="connsiteY35" fmla="*/ 4001 h 1477990"/>
              <a:gd name="connsiteX36" fmla="*/ 364603 w 1442437"/>
              <a:gd name="connsiteY36" fmla="*/ 11882 h 1477990"/>
              <a:gd name="connsiteX37" fmla="*/ 768234 w 1442437"/>
              <a:gd name="connsiteY37" fmla="*/ 2061 h 1477990"/>
              <a:gd name="connsiteX38" fmla="*/ 866623 w 1442437"/>
              <a:gd name="connsiteY38" fmla="*/ 571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42437" h="1477990">
                <a:moveTo>
                  <a:pt x="866623" y="571"/>
                </a:moveTo>
                <a:cubicBezTo>
                  <a:pt x="899406" y="1673"/>
                  <a:pt x="932137" y="4374"/>
                  <a:pt x="964707" y="8669"/>
                </a:cubicBezTo>
                <a:cubicBezTo>
                  <a:pt x="1013530" y="15823"/>
                  <a:pt x="1062767" y="11397"/>
                  <a:pt x="1111826" y="8366"/>
                </a:cubicBezTo>
                <a:cubicBezTo>
                  <a:pt x="1171217" y="4668"/>
                  <a:pt x="1230548" y="2667"/>
                  <a:pt x="1290056" y="8730"/>
                </a:cubicBezTo>
                <a:cubicBezTo>
                  <a:pt x="1332385" y="13094"/>
                  <a:pt x="1374950" y="9033"/>
                  <a:pt x="1417398" y="6608"/>
                </a:cubicBezTo>
                <a:lnTo>
                  <a:pt x="1442437" y="5718"/>
                </a:lnTo>
                <a:lnTo>
                  <a:pt x="1442437" y="1476401"/>
                </a:lnTo>
                <a:lnTo>
                  <a:pt x="1386857" y="1477990"/>
                </a:lnTo>
                <a:lnTo>
                  <a:pt x="1169378" y="1477990"/>
                </a:lnTo>
                <a:lnTo>
                  <a:pt x="1019262" y="1464424"/>
                </a:lnTo>
                <a:cubicBezTo>
                  <a:pt x="966129" y="1463273"/>
                  <a:pt x="912949" y="1465762"/>
                  <a:pt x="859951" y="1471898"/>
                </a:cubicBezTo>
                <a:lnTo>
                  <a:pt x="745859" y="1477990"/>
                </a:lnTo>
                <a:lnTo>
                  <a:pt x="591014" y="1477990"/>
                </a:lnTo>
                <a:lnTo>
                  <a:pt x="500701" y="1474455"/>
                </a:lnTo>
                <a:cubicBezTo>
                  <a:pt x="412072" y="1467172"/>
                  <a:pt x="323262" y="1461748"/>
                  <a:pt x="234329" y="1468257"/>
                </a:cubicBezTo>
                <a:cubicBezTo>
                  <a:pt x="217302" y="1469536"/>
                  <a:pt x="200487" y="1472964"/>
                  <a:pt x="183687" y="1476228"/>
                </a:cubicBezTo>
                <a:lnTo>
                  <a:pt x="170933" y="1477990"/>
                </a:lnTo>
                <a:lnTo>
                  <a:pt x="13439" y="1477990"/>
                </a:lnTo>
                <a:lnTo>
                  <a:pt x="15316" y="1462749"/>
                </a:lnTo>
                <a:cubicBezTo>
                  <a:pt x="16577" y="1445267"/>
                  <a:pt x="16193" y="1427772"/>
                  <a:pt x="11892" y="1410409"/>
                </a:cubicBezTo>
                <a:cubicBezTo>
                  <a:pt x="-1808" y="1355230"/>
                  <a:pt x="932" y="1300104"/>
                  <a:pt x="6412" y="1244508"/>
                </a:cubicBezTo>
                <a:cubicBezTo>
                  <a:pt x="10522" y="1203137"/>
                  <a:pt x="15070" y="1161296"/>
                  <a:pt x="6850" y="1119455"/>
                </a:cubicBezTo>
                <a:cubicBezTo>
                  <a:pt x="3316" y="1100041"/>
                  <a:pt x="3316" y="1080187"/>
                  <a:pt x="6850" y="1060773"/>
                </a:cubicBezTo>
                <a:cubicBezTo>
                  <a:pt x="11124" y="1034622"/>
                  <a:pt x="15179" y="1008733"/>
                  <a:pt x="9699" y="982321"/>
                </a:cubicBezTo>
                <a:cubicBezTo>
                  <a:pt x="7289" y="970815"/>
                  <a:pt x="5481" y="959204"/>
                  <a:pt x="4220" y="947592"/>
                </a:cubicBezTo>
                <a:cubicBezTo>
                  <a:pt x="1710" y="917948"/>
                  <a:pt x="2609" y="888136"/>
                  <a:pt x="6904" y="858680"/>
                </a:cubicBezTo>
                <a:cubicBezTo>
                  <a:pt x="11015" y="824475"/>
                  <a:pt x="4329" y="790061"/>
                  <a:pt x="9809" y="755960"/>
                </a:cubicBezTo>
                <a:cubicBezTo>
                  <a:pt x="13700" y="728497"/>
                  <a:pt x="13848" y="700667"/>
                  <a:pt x="10248" y="673166"/>
                </a:cubicBezTo>
                <a:cubicBezTo>
                  <a:pt x="3770" y="621179"/>
                  <a:pt x="4175" y="568621"/>
                  <a:pt x="11453" y="516733"/>
                </a:cubicBezTo>
                <a:cubicBezTo>
                  <a:pt x="15947" y="486450"/>
                  <a:pt x="18522" y="455279"/>
                  <a:pt x="10466" y="425571"/>
                </a:cubicBezTo>
                <a:cubicBezTo>
                  <a:pt x="-8494" y="355749"/>
                  <a:pt x="2576" y="285822"/>
                  <a:pt x="10466" y="216366"/>
                </a:cubicBezTo>
                <a:cubicBezTo>
                  <a:pt x="15262" y="179065"/>
                  <a:pt x="15371" y="141350"/>
                  <a:pt x="10796" y="104023"/>
                </a:cubicBezTo>
                <a:cubicBezTo>
                  <a:pt x="6735" y="76457"/>
                  <a:pt x="4313" y="48717"/>
                  <a:pt x="3535" y="20936"/>
                </a:cubicBezTo>
                <a:lnTo>
                  <a:pt x="3925" y="8444"/>
                </a:lnTo>
                <a:lnTo>
                  <a:pt x="72292" y="7146"/>
                </a:lnTo>
                <a:cubicBezTo>
                  <a:pt x="125550" y="5562"/>
                  <a:pt x="178728" y="3395"/>
                  <a:pt x="231771" y="4001"/>
                </a:cubicBezTo>
                <a:cubicBezTo>
                  <a:pt x="276049" y="4486"/>
                  <a:pt x="320208" y="13579"/>
                  <a:pt x="364603" y="11882"/>
                </a:cubicBezTo>
                <a:cubicBezTo>
                  <a:pt x="499147" y="6911"/>
                  <a:pt x="633750" y="8548"/>
                  <a:pt x="768234" y="2061"/>
                </a:cubicBezTo>
                <a:cubicBezTo>
                  <a:pt x="801008" y="-37"/>
                  <a:pt x="833841" y="-532"/>
                  <a:pt x="866623" y="571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0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8" name="Obraz — symbol zastępczy 27">
            <a:extLst>
              <a:ext uri="{FF2B5EF4-FFF2-40B4-BE49-F238E27FC236}">
                <a16:creationId xmlns:a16="http://schemas.microsoft.com/office/drawing/2014/main" id="{2B03F1E7-A2BE-4059-85FC-6546945FA3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0488" y="3064916"/>
            <a:ext cx="1455507" cy="1477990"/>
          </a:xfrm>
          <a:custGeom>
            <a:avLst/>
            <a:gdLst>
              <a:gd name="connsiteX0" fmla="*/ 100458 w 1455507"/>
              <a:gd name="connsiteY0" fmla="*/ 0 h 1477990"/>
              <a:gd name="connsiteX1" fmla="*/ 258284 w 1455507"/>
              <a:gd name="connsiteY1" fmla="*/ 0 h 1477990"/>
              <a:gd name="connsiteX2" fmla="*/ 290610 w 1455507"/>
              <a:gd name="connsiteY2" fmla="*/ 2318 h 1477990"/>
              <a:gd name="connsiteX3" fmla="*/ 357070 w 1455507"/>
              <a:gd name="connsiteY3" fmla="*/ 5440 h 1477990"/>
              <a:gd name="connsiteX4" fmla="*/ 558908 w 1455507"/>
              <a:gd name="connsiteY4" fmla="*/ 1098 h 1477990"/>
              <a:gd name="connsiteX5" fmla="*/ 599348 w 1455507"/>
              <a:gd name="connsiteY5" fmla="*/ 0 h 1477990"/>
              <a:gd name="connsiteX6" fmla="*/ 930201 w 1455507"/>
              <a:gd name="connsiteY6" fmla="*/ 0 h 1477990"/>
              <a:gd name="connsiteX7" fmla="*/ 957174 w 1455507"/>
              <a:gd name="connsiteY7" fmla="*/ 2227 h 1477990"/>
              <a:gd name="connsiteX8" fmla="*/ 1104293 w 1455507"/>
              <a:gd name="connsiteY8" fmla="*/ 1924 h 1477990"/>
              <a:gd name="connsiteX9" fmla="*/ 1153561 w 1455507"/>
              <a:gd name="connsiteY9" fmla="*/ 0 h 1477990"/>
              <a:gd name="connsiteX10" fmla="*/ 1229432 w 1455507"/>
              <a:gd name="connsiteY10" fmla="*/ 0 h 1477990"/>
              <a:gd name="connsiteX11" fmla="*/ 1282523 w 1455507"/>
              <a:gd name="connsiteY11" fmla="*/ 2288 h 1477990"/>
              <a:gd name="connsiteX12" fmla="*/ 1409865 w 1455507"/>
              <a:gd name="connsiteY12" fmla="*/ 166 h 1477990"/>
              <a:gd name="connsiteX13" fmla="*/ 1414535 w 1455507"/>
              <a:gd name="connsiteY13" fmla="*/ 0 h 1477990"/>
              <a:gd name="connsiteX14" fmla="*/ 1446877 w 1455507"/>
              <a:gd name="connsiteY14" fmla="*/ 0 h 1477990"/>
              <a:gd name="connsiteX15" fmla="*/ 1441986 w 1455507"/>
              <a:gd name="connsiteY15" fmla="*/ 87863 h 1477990"/>
              <a:gd name="connsiteX16" fmla="*/ 1446522 w 1455507"/>
              <a:gd name="connsiteY16" fmla="*/ 192281 h 1477990"/>
              <a:gd name="connsiteX17" fmla="*/ 1449083 w 1455507"/>
              <a:gd name="connsiteY17" fmla="*/ 384757 h 1477990"/>
              <a:gd name="connsiteX18" fmla="*/ 1445075 w 1455507"/>
              <a:gd name="connsiteY18" fmla="*/ 558660 h 1477990"/>
              <a:gd name="connsiteX19" fmla="*/ 1453480 w 1455507"/>
              <a:gd name="connsiteY19" fmla="*/ 618392 h 1477990"/>
              <a:gd name="connsiteX20" fmla="*/ 1443851 w 1455507"/>
              <a:gd name="connsiteY20" fmla="*/ 900580 h 1477990"/>
              <a:gd name="connsiteX21" fmla="*/ 1445131 w 1455507"/>
              <a:gd name="connsiteY21" fmla="*/ 1003252 h 1477990"/>
              <a:gd name="connsiteX22" fmla="*/ 1448470 w 1455507"/>
              <a:gd name="connsiteY22" fmla="*/ 1090546 h 1477990"/>
              <a:gd name="connsiteX23" fmla="*/ 1446188 w 1455507"/>
              <a:gd name="connsiteY23" fmla="*/ 1168120 h 1477990"/>
              <a:gd name="connsiteX24" fmla="*/ 1454190 w 1455507"/>
              <a:gd name="connsiteY24" fmla="*/ 1273576 h 1477990"/>
              <a:gd name="connsiteX25" fmla="*/ 1455507 w 1455507"/>
              <a:gd name="connsiteY25" fmla="*/ 1324327 h 1477990"/>
              <a:gd name="connsiteX26" fmla="*/ 1455507 w 1455507"/>
              <a:gd name="connsiteY26" fmla="*/ 1427362 h 1477990"/>
              <a:gd name="connsiteX27" fmla="*/ 1451365 w 1455507"/>
              <a:gd name="connsiteY27" fmla="*/ 1465458 h 1477990"/>
              <a:gd name="connsiteX28" fmla="*/ 1450774 w 1455507"/>
              <a:gd name="connsiteY28" fmla="*/ 1469667 h 1477990"/>
              <a:gd name="connsiteX29" fmla="*/ 1448719 w 1455507"/>
              <a:gd name="connsiteY29" fmla="*/ 1469564 h 1477990"/>
              <a:gd name="connsiteX30" fmla="*/ 1351167 w 1455507"/>
              <a:gd name="connsiteY30" fmla="*/ 1472353 h 1477990"/>
              <a:gd name="connsiteX31" fmla="*/ 1170753 w 1455507"/>
              <a:gd name="connsiteY31" fmla="*/ 1472353 h 1477990"/>
              <a:gd name="connsiteX32" fmla="*/ 852418 w 1455507"/>
              <a:gd name="connsiteY32" fmla="*/ 1465456 h 1477990"/>
              <a:gd name="connsiteX33" fmla="*/ 493168 w 1455507"/>
              <a:gd name="connsiteY33" fmla="*/ 1468013 h 1477990"/>
              <a:gd name="connsiteX34" fmla="*/ 226796 w 1455507"/>
              <a:gd name="connsiteY34" fmla="*/ 1461815 h 1477990"/>
              <a:gd name="connsiteX35" fmla="*/ 125602 w 1455507"/>
              <a:gd name="connsiteY35" fmla="*/ 1476769 h 1477990"/>
              <a:gd name="connsiteX36" fmla="*/ 5112 w 1455507"/>
              <a:gd name="connsiteY36" fmla="*/ 1477990 h 1477990"/>
              <a:gd name="connsiteX37" fmla="*/ 7783 w 1455507"/>
              <a:gd name="connsiteY37" fmla="*/ 1456307 h 1477990"/>
              <a:gd name="connsiteX38" fmla="*/ 4359 w 1455507"/>
              <a:gd name="connsiteY38" fmla="*/ 1403967 h 1477990"/>
              <a:gd name="connsiteX39" fmla="*/ 295 w 1455507"/>
              <a:gd name="connsiteY39" fmla="*/ 1370091 h 1477990"/>
              <a:gd name="connsiteX40" fmla="*/ 295 w 1455507"/>
              <a:gd name="connsiteY40" fmla="*/ 1219835 h 1477990"/>
              <a:gd name="connsiteX41" fmla="*/ 3722 w 1455507"/>
              <a:gd name="connsiteY41" fmla="*/ 1175716 h 1477990"/>
              <a:gd name="connsiteX42" fmla="*/ 295 w 1455507"/>
              <a:gd name="connsiteY42" fmla="*/ 1126935 h 1477990"/>
              <a:gd name="connsiteX43" fmla="*/ 295 w 1455507"/>
              <a:gd name="connsiteY43" fmla="*/ 1046801 h 1477990"/>
              <a:gd name="connsiteX44" fmla="*/ 4400 w 1455507"/>
              <a:gd name="connsiteY44" fmla="*/ 1015203 h 1477990"/>
              <a:gd name="connsiteX45" fmla="*/ 2166 w 1455507"/>
              <a:gd name="connsiteY45" fmla="*/ 975879 h 1477990"/>
              <a:gd name="connsiteX46" fmla="*/ 295 w 1455507"/>
              <a:gd name="connsiteY46" fmla="*/ 964020 h 1477990"/>
              <a:gd name="connsiteX47" fmla="*/ 295 w 1455507"/>
              <a:gd name="connsiteY47" fmla="*/ 801667 h 1477990"/>
              <a:gd name="connsiteX48" fmla="*/ 310 w 1455507"/>
              <a:gd name="connsiteY48" fmla="*/ 800839 h 1477990"/>
              <a:gd name="connsiteX49" fmla="*/ 2276 w 1455507"/>
              <a:gd name="connsiteY49" fmla="*/ 749518 h 1477990"/>
              <a:gd name="connsiteX50" fmla="*/ 2715 w 1455507"/>
              <a:gd name="connsiteY50" fmla="*/ 666724 h 1477990"/>
              <a:gd name="connsiteX51" fmla="*/ 295 w 1455507"/>
              <a:gd name="connsiteY51" fmla="*/ 625158 h 1477990"/>
              <a:gd name="connsiteX52" fmla="*/ 295 w 1455507"/>
              <a:gd name="connsiteY52" fmla="*/ 559484 h 1477990"/>
              <a:gd name="connsiteX53" fmla="*/ 3920 w 1455507"/>
              <a:gd name="connsiteY53" fmla="*/ 510291 h 1477990"/>
              <a:gd name="connsiteX54" fmla="*/ 2933 w 1455507"/>
              <a:gd name="connsiteY54" fmla="*/ 419129 h 1477990"/>
              <a:gd name="connsiteX55" fmla="*/ 295 w 1455507"/>
              <a:gd name="connsiteY55" fmla="*/ 403959 h 1477990"/>
              <a:gd name="connsiteX56" fmla="*/ 295 w 1455507"/>
              <a:gd name="connsiteY56" fmla="*/ 237294 h 1477990"/>
              <a:gd name="connsiteX57" fmla="*/ 2933 w 1455507"/>
              <a:gd name="connsiteY57" fmla="*/ 209924 h 1477990"/>
              <a:gd name="connsiteX58" fmla="*/ 3263 w 1455507"/>
              <a:gd name="connsiteY58" fmla="*/ 97581 h 1477990"/>
              <a:gd name="connsiteX59" fmla="*/ 295 w 1455507"/>
              <a:gd name="connsiteY59" fmla="*/ 63619 h 1477990"/>
              <a:gd name="connsiteX60" fmla="*/ 295 w 1455507"/>
              <a:gd name="connsiteY60" fmla="*/ 1928 h 1477990"/>
              <a:gd name="connsiteX61" fmla="*/ 64759 w 1455507"/>
              <a:gd name="connsiteY61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55507" h="1477990">
                <a:moveTo>
                  <a:pt x="100458" y="0"/>
                </a:moveTo>
                <a:lnTo>
                  <a:pt x="258284" y="0"/>
                </a:lnTo>
                <a:lnTo>
                  <a:pt x="290610" y="2318"/>
                </a:lnTo>
                <a:cubicBezTo>
                  <a:pt x="312734" y="4440"/>
                  <a:pt x="334873" y="6289"/>
                  <a:pt x="357070" y="5440"/>
                </a:cubicBezTo>
                <a:cubicBezTo>
                  <a:pt x="424342" y="2955"/>
                  <a:pt x="491629" y="2121"/>
                  <a:pt x="558908" y="1098"/>
                </a:cubicBezTo>
                <a:lnTo>
                  <a:pt x="599348" y="0"/>
                </a:lnTo>
                <a:lnTo>
                  <a:pt x="930201" y="0"/>
                </a:lnTo>
                <a:lnTo>
                  <a:pt x="957174" y="2227"/>
                </a:lnTo>
                <a:cubicBezTo>
                  <a:pt x="1005997" y="9381"/>
                  <a:pt x="1055234" y="4955"/>
                  <a:pt x="1104293" y="1924"/>
                </a:cubicBezTo>
                <a:lnTo>
                  <a:pt x="1153561" y="0"/>
                </a:lnTo>
                <a:lnTo>
                  <a:pt x="1229432" y="0"/>
                </a:lnTo>
                <a:lnTo>
                  <a:pt x="1282523" y="2288"/>
                </a:lnTo>
                <a:cubicBezTo>
                  <a:pt x="1324852" y="6652"/>
                  <a:pt x="1367417" y="2591"/>
                  <a:pt x="1409865" y="166"/>
                </a:cubicBezTo>
                <a:lnTo>
                  <a:pt x="1414535" y="0"/>
                </a:lnTo>
                <a:lnTo>
                  <a:pt x="1446877" y="0"/>
                </a:lnTo>
                <a:lnTo>
                  <a:pt x="1441986" y="87863"/>
                </a:lnTo>
                <a:cubicBezTo>
                  <a:pt x="1441527" y="122692"/>
                  <a:pt x="1442793" y="157509"/>
                  <a:pt x="1446522" y="192281"/>
                </a:cubicBezTo>
                <a:cubicBezTo>
                  <a:pt x="1452467" y="256325"/>
                  <a:pt x="1453324" y="320620"/>
                  <a:pt x="1449083" y="384757"/>
                </a:cubicBezTo>
                <a:cubicBezTo>
                  <a:pt x="1446133" y="442709"/>
                  <a:pt x="1438896" y="500570"/>
                  <a:pt x="1445075" y="558660"/>
                </a:cubicBezTo>
                <a:cubicBezTo>
                  <a:pt x="1447190" y="578647"/>
                  <a:pt x="1452311" y="598268"/>
                  <a:pt x="1453480" y="618392"/>
                </a:cubicBezTo>
                <a:cubicBezTo>
                  <a:pt x="1459046" y="712668"/>
                  <a:pt x="1450697" y="806624"/>
                  <a:pt x="1443851" y="900580"/>
                </a:cubicBezTo>
                <a:cubicBezTo>
                  <a:pt x="1441346" y="934804"/>
                  <a:pt x="1438284" y="969028"/>
                  <a:pt x="1445131" y="1003252"/>
                </a:cubicBezTo>
                <a:cubicBezTo>
                  <a:pt x="1450558" y="1032132"/>
                  <a:pt x="1451677" y="1061447"/>
                  <a:pt x="1448470" y="1090546"/>
                </a:cubicBezTo>
                <a:cubicBezTo>
                  <a:pt x="1445264" y="1116318"/>
                  <a:pt x="1444502" y="1142251"/>
                  <a:pt x="1446188" y="1168120"/>
                </a:cubicBezTo>
                <a:cubicBezTo>
                  <a:pt x="1449667" y="1203257"/>
                  <a:pt x="1452367" y="1238405"/>
                  <a:pt x="1454190" y="1273576"/>
                </a:cubicBezTo>
                <a:lnTo>
                  <a:pt x="1455507" y="1324327"/>
                </a:lnTo>
                <a:lnTo>
                  <a:pt x="1455507" y="1427362"/>
                </a:lnTo>
                <a:lnTo>
                  <a:pt x="1451365" y="1465458"/>
                </a:lnTo>
                <a:lnTo>
                  <a:pt x="1450774" y="1469667"/>
                </a:lnTo>
                <a:lnTo>
                  <a:pt x="1448719" y="1469564"/>
                </a:lnTo>
                <a:cubicBezTo>
                  <a:pt x="1416243" y="1471268"/>
                  <a:pt x="1383704" y="1471810"/>
                  <a:pt x="1351167" y="1472353"/>
                </a:cubicBezTo>
                <a:cubicBezTo>
                  <a:pt x="1291009" y="1473360"/>
                  <a:pt x="1230608" y="1482658"/>
                  <a:pt x="1170753" y="1472353"/>
                </a:cubicBezTo>
                <a:cubicBezTo>
                  <a:pt x="1065139" y="1455500"/>
                  <a:pt x="958414" y="1453183"/>
                  <a:pt x="852418" y="1465456"/>
                </a:cubicBezTo>
                <a:cubicBezTo>
                  <a:pt x="732873" y="1477389"/>
                  <a:pt x="612811" y="1478242"/>
                  <a:pt x="493168" y="1468013"/>
                </a:cubicBezTo>
                <a:cubicBezTo>
                  <a:pt x="404539" y="1460730"/>
                  <a:pt x="315729" y="1455306"/>
                  <a:pt x="226796" y="1461815"/>
                </a:cubicBezTo>
                <a:cubicBezTo>
                  <a:pt x="192742" y="1464372"/>
                  <a:pt x="159536" y="1475530"/>
                  <a:pt x="125602" y="1476769"/>
                </a:cubicBezTo>
                <a:lnTo>
                  <a:pt x="5112" y="1477990"/>
                </a:lnTo>
                <a:lnTo>
                  <a:pt x="7783" y="1456307"/>
                </a:lnTo>
                <a:cubicBezTo>
                  <a:pt x="9044" y="1438825"/>
                  <a:pt x="8660" y="1421330"/>
                  <a:pt x="4359" y="1403967"/>
                </a:cubicBezTo>
                <a:lnTo>
                  <a:pt x="295" y="1370091"/>
                </a:lnTo>
                <a:lnTo>
                  <a:pt x="295" y="1219835"/>
                </a:lnTo>
                <a:lnTo>
                  <a:pt x="3722" y="1175716"/>
                </a:lnTo>
                <a:lnTo>
                  <a:pt x="295" y="1126935"/>
                </a:lnTo>
                <a:lnTo>
                  <a:pt x="295" y="1046801"/>
                </a:lnTo>
                <a:lnTo>
                  <a:pt x="4400" y="1015203"/>
                </a:lnTo>
                <a:cubicBezTo>
                  <a:pt x="5263" y="1002160"/>
                  <a:pt x="4906" y="989085"/>
                  <a:pt x="2166" y="975879"/>
                </a:cubicBezTo>
                <a:lnTo>
                  <a:pt x="295" y="964020"/>
                </a:lnTo>
                <a:lnTo>
                  <a:pt x="295" y="801667"/>
                </a:lnTo>
                <a:lnTo>
                  <a:pt x="310" y="800839"/>
                </a:lnTo>
                <a:cubicBezTo>
                  <a:pt x="-163" y="783697"/>
                  <a:pt x="-464" y="766569"/>
                  <a:pt x="2276" y="749518"/>
                </a:cubicBezTo>
                <a:cubicBezTo>
                  <a:pt x="6167" y="722055"/>
                  <a:pt x="6315" y="694225"/>
                  <a:pt x="2715" y="666724"/>
                </a:cubicBezTo>
                <a:lnTo>
                  <a:pt x="295" y="625158"/>
                </a:lnTo>
                <a:lnTo>
                  <a:pt x="295" y="559484"/>
                </a:lnTo>
                <a:lnTo>
                  <a:pt x="3920" y="510291"/>
                </a:lnTo>
                <a:cubicBezTo>
                  <a:pt x="8414" y="480008"/>
                  <a:pt x="10989" y="448837"/>
                  <a:pt x="2933" y="419129"/>
                </a:cubicBezTo>
                <a:lnTo>
                  <a:pt x="295" y="403959"/>
                </a:lnTo>
                <a:lnTo>
                  <a:pt x="295" y="237294"/>
                </a:lnTo>
                <a:lnTo>
                  <a:pt x="2933" y="209924"/>
                </a:lnTo>
                <a:cubicBezTo>
                  <a:pt x="7729" y="172623"/>
                  <a:pt x="7838" y="134908"/>
                  <a:pt x="3263" y="97581"/>
                </a:cubicBezTo>
                <a:lnTo>
                  <a:pt x="295" y="63619"/>
                </a:lnTo>
                <a:lnTo>
                  <a:pt x="295" y="1928"/>
                </a:lnTo>
                <a:lnTo>
                  <a:pt x="64759" y="70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0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7" name="Obraz — symbol zastępczy 26">
            <a:extLst>
              <a:ext uri="{FF2B5EF4-FFF2-40B4-BE49-F238E27FC236}">
                <a16:creationId xmlns:a16="http://schemas.microsoft.com/office/drawing/2014/main" id="{C62C212D-2434-4610-A983-7FC587B517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09627" y="3064916"/>
            <a:ext cx="1447216" cy="1477990"/>
          </a:xfrm>
          <a:custGeom>
            <a:avLst/>
            <a:gdLst>
              <a:gd name="connsiteX0" fmla="*/ 107991 w 1447216"/>
              <a:gd name="connsiteY0" fmla="*/ 0 h 1477990"/>
              <a:gd name="connsiteX1" fmla="*/ 265817 w 1447216"/>
              <a:gd name="connsiteY1" fmla="*/ 0 h 1477990"/>
              <a:gd name="connsiteX2" fmla="*/ 298143 w 1447216"/>
              <a:gd name="connsiteY2" fmla="*/ 2318 h 1477990"/>
              <a:gd name="connsiteX3" fmla="*/ 364603 w 1447216"/>
              <a:gd name="connsiteY3" fmla="*/ 5440 h 1477990"/>
              <a:gd name="connsiteX4" fmla="*/ 566441 w 1447216"/>
              <a:gd name="connsiteY4" fmla="*/ 1098 h 1477990"/>
              <a:gd name="connsiteX5" fmla="*/ 606880 w 1447216"/>
              <a:gd name="connsiteY5" fmla="*/ 0 h 1477990"/>
              <a:gd name="connsiteX6" fmla="*/ 937733 w 1447216"/>
              <a:gd name="connsiteY6" fmla="*/ 0 h 1477990"/>
              <a:gd name="connsiteX7" fmla="*/ 964707 w 1447216"/>
              <a:gd name="connsiteY7" fmla="*/ 2227 h 1477990"/>
              <a:gd name="connsiteX8" fmla="*/ 1111826 w 1447216"/>
              <a:gd name="connsiteY8" fmla="*/ 1924 h 1477990"/>
              <a:gd name="connsiteX9" fmla="*/ 1161094 w 1447216"/>
              <a:gd name="connsiteY9" fmla="*/ 0 h 1477990"/>
              <a:gd name="connsiteX10" fmla="*/ 1236965 w 1447216"/>
              <a:gd name="connsiteY10" fmla="*/ 0 h 1477990"/>
              <a:gd name="connsiteX11" fmla="*/ 1290056 w 1447216"/>
              <a:gd name="connsiteY11" fmla="*/ 2288 h 1477990"/>
              <a:gd name="connsiteX12" fmla="*/ 1417398 w 1447216"/>
              <a:gd name="connsiteY12" fmla="*/ 166 h 1477990"/>
              <a:gd name="connsiteX13" fmla="*/ 1422068 w 1447216"/>
              <a:gd name="connsiteY13" fmla="*/ 0 h 1477990"/>
              <a:gd name="connsiteX14" fmla="*/ 1447216 w 1447216"/>
              <a:gd name="connsiteY14" fmla="*/ 0 h 1477990"/>
              <a:gd name="connsiteX15" fmla="*/ 1447216 w 1447216"/>
              <a:gd name="connsiteY15" fmla="*/ 1469823 h 1477990"/>
              <a:gd name="connsiteX16" fmla="*/ 1358700 w 1447216"/>
              <a:gd name="connsiteY16" fmla="*/ 1472353 h 1477990"/>
              <a:gd name="connsiteX17" fmla="*/ 1178286 w 1447216"/>
              <a:gd name="connsiteY17" fmla="*/ 1472353 h 1477990"/>
              <a:gd name="connsiteX18" fmla="*/ 859951 w 1447216"/>
              <a:gd name="connsiteY18" fmla="*/ 1465456 h 1477990"/>
              <a:gd name="connsiteX19" fmla="*/ 500701 w 1447216"/>
              <a:gd name="connsiteY19" fmla="*/ 1468013 h 1477990"/>
              <a:gd name="connsiteX20" fmla="*/ 234329 w 1447216"/>
              <a:gd name="connsiteY20" fmla="*/ 1461815 h 1477990"/>
              <a:gd name="connsiteX21" fmla="*/ 133135 w 1447216"/>
              <a:gd name="connsiteY21" fmla="*/ 1476769 h 1477990"/>
              <a:gd name="connsiteX22" fmla="*/ 12645 w 1447216"/>
              <a:gd name="connsiteY22" fmla="*/ 1477990 h 1477990"/>
              <a:gd name="connsiteX23" fmla="*/ 15316 w 1447216"/>
              <a:gd name="connsiteY23" fmla="*/ 1456307 h 1477990"/>
              <a:gd name="connsiteX24" fmla="*/ 11892 w 1447216"/>
              <a:gd name="connsiteY24" fmla="*/ 1403967 h 1477990"/>
              <a:gd name="connsiteX25" fmla="*/ 6412 w 1447216"/>
              <a:gd name="connsiteY25" fmla="*/ 1238066 h 1477990"/>
              <a:gd name="connsiteX26" fmla="*/ 6850 w 1447216"/>
              <a:gd name="connsiteY26" fmla="*/ 1113013 h 1477990"/>
              <a:gd name="connsiteX27" fmla="*/ 6850 w 1447216"/>
              <a:gd name="connsiteY27" fmla="*/ 1054331 h 1477990"/>
              <a:gd name="connsiteX28" fmla="*/ 9699 w 1447216"/>
              <a:gd name="connsiteY28" fmla="*/ 975879 h 1477990"/>
              <a:gd name="connsiteX29" fmla="*/ 4220 w 1447216"/>
              <a:gd name="connsiteY29" fmla="*/ 941150 h 1477990"/>
              <a:gd name="connsiteX30" fmla="*/ 6904 w 1447216"/>
              <a:gd name="connsiteY30" fmla="*/ 852238 h 1477990"/>
              <a:gd name="connsiteX31" fmla="*/ 9809 w 1447216"/>
              <a:gd name="connsiteY31" fmla="*/ 749518 h 1477990"/>
              <a:gd name="connsiteX32" fmla="*/ 10248 w 1447216"/>
              <a:gd name="connsiteY32" fmla="*/ 666724 h 1477990"/>
              <a:gd name="connsiteX33" fmla="*/ 11453 w 1447216"/>
              <a:gd name="connsiteY33" fmla="*/ 510291 h 1477990"/>
              <a:gd name="connsiteX34" fmla="*/ 10466 w 1447216"/>
              <a:gd name="connsiteY34" fmla="*/ 419129 h 1477990"/>
              <a:gd name="connsiteX35" fmla="*/ 10466 w 1447216"/>
              <a:gd name="connsiteY35" fmla="*/ 209924 h 1477990"/>
              <a:gd name="connsiteX36" fmla="*/ 10796 w 1447216"/>
              <a:gd name="connsiteY36" fmla="*/ 97581 h 1477990"/>
              <a:gd name="connsiteX37" fmla="*/ 3535 w 1447216"/>
              <a:gd name="connsiteY37" fmla="*/ 14494 h 1477990"/>
              <a:gd name="connsiteX38" fmla="*/ 3925 w 1447216"/>
              <a:gd name="connsiteY38" fmla="*/ 2002 h 1477990"/>
              <a:gd name="connsiteX39" fmla="*/ 72292 w 1447216"/>
              <a:gd name="connsiteY39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47216" h="1477990">
                <a:moveTo>
                  <a:pt x="107991" y="0"/>
                </a:moveTo>
                <a:lnTo>
                  <a:pt x="265817" y="0"/>
                </a:lnTo>
                <a:lnTo>
                  <a:pt x="298143" y="2318"/>
                </a:lnTo>
                <a:cubicBezTo>
                  <a:pt x="320267" y="4440"/>
                  <a:pt x="342406" y="6289"/>
                  <a:pt x="364603" y="5440"/>
                </a:cubicBezTo>
                <a:cubicBezTo>
                  <a:pt x="431875" y="2955"/>
                  <a:pt x="499162" y="2121"/>
                  <a:pt x="566441" y="1098"/>
                </a:cubicBezTo>
                <a:lnTo>
                  <a:pt x="606880" y="0"/>
                </a:lnTo>
                <a:lnTo>
                  <a:pt x="937733" y="0"/>
                </a:lnTo>
                <a:lnTo>
                  <a:pt x="964707" y="2227"/>
                </a:lnTo>
                <a:cubicBezTo>
                  <a:pt x="1013530" y="9381"/>
                  <a:pt x="1062767" y="4955"/>
                  <a:pt x="1111826" y="1924"/>
                </a:cubicBezTo>
                <a:lnTo>
                  <a:pt x="1161094" y="0"/>
                </a:lnTo>
                <a:lnTo>
                  <a:pt x="1236965" y="0"/>
                </a:lnTo>
                <a:lnTo>
                  <a:pt x="1290056" y="2288"/>
                </a:lnTo>
                <a:cubicBezTo>
                  <a:pt x="1332385" y="6652"/>
                  <a:pt x="1374950" y="2591"/>
                  <a:pt x="1417398" y="166"/>
                </a:cubicBezTo>
                <a:lnTo>
                  <a:pt x="1422068" y="0"/>
                </a:lnTo>
                <a:lnTo>
                  <a:pt x="1447216" y="0"/>
                </a:lnTo>
                <a:lnTo>
                  <a:pt x="1447216" y="1469823"/>
                </a:lnTo>
                <a:lnTo>
                  <a:pt x="1358700" y="1472353"/>
                </a:lnTo>
                <a:cubicBezTo>
                  <a:pt x="1298542" y="1473360"/>
                  <a:pt x="1238141" y="1482658"/>
                  <a:pt x="1178286" y="1472353"/>
                </a:cubicBezTo>
                <a:cubicBezTo>
                  <a:pt x="1072672" y="1455500"/>
                  <a:pt x="965947" y="1453183"/>
                  <a:pt x="859951" y="1465456"/>
                </a:cubicBezTo>
                <a:cubicBezTo>
                  <a:pt x="740406" y="1477389"/>
                  <a:pt x="620344" y="1478242"/>
                  <a:pt x="500701" y="1468013"/>
                </a:cubicBezTo>
                <a:cubicBezTo>
                  <a:pt x="412072" y="1460730"/>
                  <a:pt x="323262" y="1455306"/>
                  <a:pt x="234329" y="1461815"/>
                </a:cubicBezTo>
                <a:cubicBezTo>
                  <a:pt x="200275" y="1464372"/>
                  <a:pt x="167069" y="1475530"/>
                  <a:pt x="133135" y="1476769"/>
                </a:cubicBezTo>
                <a:lnTo>
                  <a:pt x="12645" y="1477990"/>
                </a:lnTo>
                <a:lnTo>
                  <a:pt x="15316" y="1456307"/>
                </a:lnTo>
                <a:cubicBezTo>
                  <a:pt x="16577" y="1438825"/>
                  <a:pt x="16193" y="1421330"/>
                  <a:pt x="11892" y="1403967"/>
                </a:cubicBezTo>
                <a:cubicBezTo>
                  <a:pt x="-1808" y="1348788"/>
                  <a:pt x="932" y="1293662"/>
                  <a:pt x="6412" y="1238066"/>
                </a:cubicBezTo>
                <a:cubicBezTo>
                  <a:pt x="10522" y="1196695"/>
                  <a:pt x="15070" y="1154854"/>
                  <a:pt x="6850" y="1113013"/>
                </a:cubicBezTo>
                <a:cubicBezTo>
                  <a:pt x="3316" y="1093599"/>
                  <a:pt x="3316" y="1073745"/>
                  <a:pt x="6850" y="1054331"/>
                </a:cubicBezTo>
                <a:cubicBezTo>
                  <a:pt x="11124" y="1028180"/>
                  <a:pt x="15179" y="1002291"/>
                  <a:pt x="9699" y="975879"/>
                </a:cubicBezTo>
                <a:cubicBezTo>
                  <a:pt x="7289" y="964373"/>
                  <a:pt x="5481" y="952762"/>
                  <a:pt x="4220" y="941150"/>
                </a:cubicBezTo>
                <a:cubicBezTo>
                  <a:pt x="1710" y="911506"/>
                  <a:pt x="2609" y="881694"/>
                  <a:pt x="6904" y="852238"/>
                </a:cubicBezTo>
                <a:cubicBezTo>
                  <a:pt x="11015" y="818033"/>
                  <a:pt x="4329" y="783619"/>
                  <a:pt x="9809" y="749518"/>
                </a:cubicBezTo>
                <a:cubicBezTo>
                  <a:pt x="13700" y="722055"/>
                  <a:pt x="13848" y="694225"/>
                  <a:pt x="10248" y="666724"/>
                </a:cubicBezTo>
                <a:cubicBezTo>
                  <a:pt x="3770" y="614737"/>
                  <a:pt x="4175" y="562179"/>
                  <a:pt x="11453" y="510291"/>
                </a:cubicBezTo>
                <a:cubicBezTo>
                  <a:pt x="15947" y="480008"/>
                  <a:pt x="18522" y="448837"/>
                  <a:pt x="10466" y="419129"/>
                </a:cubicBezTo>
                <a:cubicBezTo>
                  <a:pt x="-8494" y="349307"/>
                  <a:pt x="2576" y="279380"/>
                  <a:pt x="10466" y="209924"/>
                </a:cubicBezTo>
                <a:cubicBezTo>
                  <a:pt x="15262" y="172623"/>
                  <a:pt x="15371" y="134908"/>
                  <a:pt x="10796" y="97581"/>
                </a:cubicBezTo>
                <a:cubicBezTo>
                  <a:pt x="6735" y="70015"/>
                  <a:pt x="4313" y="42275"/>
                  <a:pt x="3535" y="14494"/>
                </a:cubicBezTo>
                <a:lnTo>
                  <a:pt x="3925" y="2002"/>
                </a:lnTo>
                <a:lnTo>
                  <a:pt x="72292" y="70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0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6" name="Obraz — symbol zastępczy 25">
            <a:extLst>
              <a:ext uri="{FF2B5EF4-FFF2-40B4-BE49-F238E27FC236}">
                <a16:creationId xmlns:a16="http://schemas.microsoft.com/office/drawing/2014/main" id="{32959C17-53EC-4A48-8276-E73A5CF125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04" y="3058476"/>
            <a:ext cx="1463039" cy="1484431"/>
          </a:xfrm>
          <a:custGeom>
            <a:avLst/>
            <a:gdLst>
              <a:gd name="connsiteX0" fmla="*/ 866623 w 1463039"/>
              <a:gd name="connsiteY0" fmla="*/ 570 h 1484431"/>
              <a:gd name="connsiteX1" fmla="*/ 964707 w 1463039"/>
              <a:gd name="connsiteY1" fmla="*/ 8668 h 1484431"/>
              <a:gd name="connsiteX2" fmla="*/ 1111826 w 1463039"/>
              <a:gd name="connsiteY2" fmla="*/ 8365 h 1484431"/>
              <a:gd name="connsiteX3" fmla="*/ 1290056 w 1463039"/>
              <a:gd name="connsiteY3" fmla="*/ 8729 h 1484431"/>
              <a:gd name="connsiteX4" fmla="*/ 1417398 w 1463039"/>
              <a:gd name="connsiteY4" fmla="*/ 6607 h 1484431"/>
              <a:gd name="connsiteX5" fmla="*/ 1454474 w 1463039"/>
              <a:gd name="connsiteY5" fmla="*/ 5289 h 1484431"/>
              <a:gd name="connsiteX6" fmla="*/ 1449519 w 1463039"/>
              <a:gd name="connsiteY6" fmla="*/ 94304 h 1484431"/>
              <a:gd name="connsiteX7" fmla="*/ 1454055 w 1463039"/>
              <a:gd name="connsiteY7" fmla="*/ 198722 h 1484431"/>
              <a:gd name="connsiteX8" fmla="*/ 1456616 w 1463039"/>
              <a:gd name="connsiteY8" fmla="*/ 391198 h 1484431"/>
              <a:gd name="connsiteX9" fmla="*/ 1452608 w 1463039"/>
              <a:gd name="connsiteY9" fmla="*/ 565101 h 1484431"/>
              <a:gd name="connsiteX10" fmla="*/ 1461013 w 1463039"/>
              <a:gd name="connsiteY10" fmla="*/ 624833 h 1484431"/>
              <a:gd name="connsiteX11" fmla="*/ 1451384 w 1463039"/>
              <a:gd name="connsiteY11" fmla="*/ 907021 h 1484431"/>
              <a:gd name="connsiteX12" fmla="*/ 1452664 w 1463039"/>
              <a:gd name="connsiteY12" fmla="*/ 1009693 h 1484431"/>
              <a:gd name="connsiteX13" fmla="*/ 1456003 w 1463039"/>
              <a:gd name="connsiteY13" fmla="*/ 1096987 h 1484431"/>
              <a:gd name="connsiteX14" fmla="*/ 1453721 w 1463039"/>
              <a:gd name="connsiteY14" fmla="*/ 1174561 h 1484431"/>
              <a:gd name="connsiteX15" fmla="*/ 1461723 w 1463039"/>
              <a:gd name="connsiteY15" fmla="*/ 1280017 h 1484431"/>
              <a:gd name="connsiteX16" fmla="*/ 1463039 w 1463039"/>
              <a:gd name="connsiteY16" fmla="*/ 1330730 h 1484431"/>
              <a:gd name="connsiteX17" fmla="*/ 1463039 w 1463039"/>
              <a:gd name="connsiteY17" fmla="*/ 1433812 h 1484431"/>
              <a:gd name="connsiteX18" fmla="*/ 1458898 w 1463039"/>
              <a:gd name="connsiteY18" fmla="*/ 1471899 h 1484431"/>
              <a:gd name="connsiteX19" fmla="*/ 1458307 w 1463039"/>
              <a:gd name="connsiteY19" fmla="*/ 1476108 h 1484431"/>
              <a:gd name="connsiteX20" fmla="*/ 1456252 w 1463039"/>
              <a:gd name="connsiteY20" fmla="*/ 1476005 h 1484431"/>
              <a:gd name="connsiteX21" fmla="*/ 1358700 w 1463039"/>
              <a:gd name="connsiteY21" fmla="*/ 1478794 h 1484431"/>
              <a:gd name="connsiteX22" fmla="*/ 1178286 w 1463039"/>
              <a:gd name="connsiteY22" fmla="*/ 1478794 h 1484431"/>
              <a:gd name="connsiteX23" fmla="*/ 859951 w 1463039"/>
              <a:gd name="connsiteY23" fmla="*/ 1471897 h 1484431"/>
              <a:gd name="connsiteX24" fmla="*/ 500701 w 1463039"/>
              <a:gd name="connsiteY24" fmla="*/ 1474454 h 1484431"/>
              <a:gd name="connsiteX25" fmla="*/ 234329 w 1463039"/>
              <a:gd name="connsiteY25" fmla="*/ 1468256 h 1484431"/>
              <a:gd name="connsiteX26" fmla="*/ 133135 w 1463039"/>
              <a:gd name="connsiteY26" fmla="*/ 1483210 h 1484431"/>
              <a:gd name="connsiteX27" fmla="*/ 12645 w 1463039"/>
              <a:gd name="connsiteY27" fmla="*/ 1484431 h 1484431"/>
              <a:gd name="connsiteX28" fmla="*/ 15316 w 1463039"/>
              <a:gd name="connsiteY28" fmla="*/ 1462748 h 1484431"/>
              <a:gd name="connsiteX29" fmla="*/ 11892 w 1463039"/>
              <a:gd name="connsiteY29" fmla="*/ 1410408 h 1484431"/>
              <a:gd name="connsiteX30" fmla="*/ 6412 w 1463039"/>
              <a:gd name="connsiteY30" fmla="*/ 1244507 h 1484431"/>
              <a:gd name="connsiteX31" fmla="*/ 6850 w 1463039"/>
              <a:gd name="connsiteY31" fmla="*/ 1119454 h 1484431"/>
              <a:gd name="connsiteX32" fmla="*/ 6850 w 1463039"/>
              <a:gd name="connsiteY32" fmla="*/ 1060772 h 1484431"/>
              <a:gd name="connsiteX33" fmla="*/ 9699 w 1463039"/>
              <a:gd name="connsiteY33" fmla="*/ 982320 h 1484431"/>
              <a:gd name="connsiteX34" fmla="*/ 4220 w 1463039"/>
              <a:gd name="connsiteY34" fmla="*/ 947591 h 1484431"/>
              <a:gd name="connsiteX35" fmla="*/ 6904 w 1463039"/>
              <a:gd name="connsiteY35" fmla="*/ 858679 h 1484431"/>
              <a:gd name="connsiteX36" fmla="*/ 9809 w 1463039"/>
              <a:gd name="connsiteY36" fmla="*/ 755959 h 1484431"/>
              <a:gd name="connsiteX37" fmla="*/ 10248 w 1463039"/>
              <a:gd name="connsiteY37" fmla="*/ 673165 h 1484431"/>
              <a:gd name="connsiteX38" fmla="*/ 11453 w 1463039"/>
              <a:gd name="connsiteY38" fmla="*/ 516732 h 1484431"/>
              <a:gd name="connsiteX39" fmla="*/ 10466 w 1463039"/>
              <a:gd name="connsiteY39" fmla="*/ 425570 h 1484431"/>
              <a:gd name="connsiteX40" fmla="*/ 10466 w 1463039"/>
              <a:gd name="connsiteY40" fmla="*/ 216365 h 1484431"/>
              <a:gd name="connsiteX41" fmla="*/ 10796 w 1463039"/>
              <a:gd name="connsiteY41" fmla="*/ 104022 h 1484431"/>
              <a:gd name="connsiteX42" fmla="*/ 3535 w 1463039"/>
              <a:gd name="connsiteY42" fmla="*/ 20935 h 1484431"/>
              <a:gd name="connsiteX43" fmla="*/ 3925 w 1463039"/>
              <a:gd name="connsiteY43" fmla="*/ 8443 h 1484431"/>
              <a:gd name="connsiteX44" fmla="*/ 72292 w 1463039"/>
              <a:gd name="connsiteY44" fmla="*/ 7145 h 1484431"/>
              <a:gd name="connsiteX45" fmla="*/ 231771 w 1463039"/>
              <a:gd name="connsiteY45" fmla="*/ 4000 h 1484431"/>
              <a:gd name="connsiteX46" fmla="*/ 364603 w 1463039"/>
              <a:gd name="connsiteY46" fmla="*/ 11881 h 1484431"/>
              <a:gd name="connsiteX47" fmla="*/ 768234 w 1463039"/>
              <a:gd name="connsiteY47" fmla="*/ 2060 h 1484431"/>
              <a:gd name="connsiteX48" fmla="*/ 866623 w 1463039"/>
              <a:gd name="connsiteY48" fmla="*/ 570 h 148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63039" h="1484431">
                <a:moveTo>
                  <a:pt x="866623" y="570"/>
                </a:moveTo>
                <a:cubicBezTo>
                  <a:pt x="899406" y="1672"/>
                  <a:pt x="932137" y="4373"/>
                  <a:pt x="964707" y="8668"/>
                </a:cubicBezTo>
                <a:cubicBezTo>
                  <a:pt x="1013530" y="15822"/>
                  <a:pt x="1062767" y="11396"/>
                  <a:pt x="1111826" y="8365"/>
                </a:cubicBezTo>
                <a:cubicBezTo>
                  <a:pt x="1171217" y="4667"/>
                  <a:pt x="1230548" y="2666"/>
                  <a:pt x="1290056" y="8729"/>
                </a:cubicBezTo>
                <a:cubicBezTo>
                  <a:pt x="1332385" y="13093"/>
                  <a:pt x="1374950" y="9032"/>
                  <a:pt x="1417398" y="6607"/>
                </a:cubicBezTo>
                <a:lnTo>
                  <a:pt x="1454474" y="5289"/>
                </a:lnTo>
                <a:lnTo>
                  <a:pt x="1449519" y="94304"/>
                </a:lnTo>
                <a:cubicBezTo>
                  <a:pt x="1449060" y="129133"/>
                  <a:pt x="1450326" y="163950"/>
                  <a:pt x="1454055" y="198722"/>
                </a:cubicBezTo>
                <a:cubicBezTo>
                  <a:pt x="1460000" y="262766"/>
                  <a:pt x="1460857" y="327061"/>
                  <a:pt x="1456616" y="391198"/>
                </a:cubicBezTo>
                <a:cubicBezTo>
                  <a:pt x="1453666" y="449150"/>
                  <a:pt x="1446429" y="507011"/>
                  <a:pt x="1452608" y="565101"/>
                </a:cubicBezTo>
                <a:cubicBezTo>
                  <a:pt x="1454723" y="585088"/>
                  <a:pt x="1459844" y="604709"/>
                  <a:pt x="1461013" y="624833"/>
                </a:cubicBezTo>
                <a:cubicBezTo>
                  <a:pt x="1466579" y="719109"/>
                  <a:pt x="1458230" y="813065"/>
                  <a:pt x="1451384" y="907021"/>
                </a:cubicBezTo>
                <a:cubicBezTo>
                  <a:pt x="1448879" y="941245"/>
                  <a:pt x="1445817" y="975469"/>
                  <a:pt x="1452664" y="1009693"/>
                </a:cubicBezTo>
                <a:cubicBezTo>
                  <a:pt x="1458091" y="1038573"/>
                  <a:pt x="1459210" y="1067888"/>
                  <a:pt x="1456003" y="1096987"/>
                </a:cubicBezTo>
                <a:cubicBezTo>
                  <a:pt x="1452797" y="1122759"/>
                  <a:pt x="1452035" y="1148692"/>
                  <a:pt x="1453721" y="1174561"/>
                </a:cubicBezTo>
                <a:cubicBezTo>
                  <a:pt x="1457200" y="1209698"/>
                  <a:pt x="1459900" y="1244846"/>
                  <a:pt x="1461723" y="1280017"/>
                </a:cubicBezTo>
                <a:lnTo>
                  <a:pt x="1463039" y="1330730"/>
                </a:lnTo>
                <a:lnTo>
                  <a:pt x="1463039" y="1433812"/>
                </a:lnTo>
                <a:lnTo>
                  <a:pt x="1458898" y="1471899"/>
                </a:lnTo>
                <a:lnTo>
                  <a:pt x="1458307" y="1476108"/>
                </a:lnTo>
                <a:lnTo>
                  <a:pt x="1456252" y="1476005"/>
                </a:lnTo>
                <a:cubicBezTo>
                  <a:pt x="1423776" y="1477709"/>
                  <a:pt x="1391237" y="1478251"/>
                  <a:pt x="1358700" y="1478794"/>
                </a:cubicBezTo>
                <a:cubicBezTo>
                  <a:pt x="1298542" y="1479801"/>
                  <a:pt x="1238141" y="1489099"/>
                  <a:pt x="1178286" y="1478794"/>
                </a:cubicBezTo>
                <a:cubicBezTo>
                  <a:pt x="1072672" y="1461941"/>
                  <a:pt x="965947" y="1459624"/>
                  <a:pt x="859951" y="1471897"/>
                </a:cubicBezTo>
                <a:cubicBezTo>
                  <a:pt x="740406" y="1483830"/>
                  <a:pt x="620344" y="1484683"/>
                  <a:pt x="500701" y="1474454"/>
                </a:cubicBezTo>
                <a:cubicBezTo>
                  <a:pt x="412072" y="1467171"/>
                  <a:pt x="323262" y="1461747"/>
                  <a:pt x="234329" y="1468256"/>
                </a:cubicBezTo>
                <a:cubicBezTo>
                  <a:pt x="200275" y="1470813"/>
                  <a:pt x="167069" y="1481971"/>
                  <a:pt x="133135" y="1483210"/>
                </a:cubicBezTo>
                <a:lnTo>
                  <a:pt x="12645" y="1484431"/>
                </a:lnTo>
                <a:lnTo>
                  <a:pt x="15316" y="1462748"/>
                </a:lnTo>
                <a:cubicBezTo>
                  <a:pt x="16577" y="1445266"/>
                  <a:pt x="16193" y="1427771"/>
                  <a:pt x="11892" y="1410408"/>
                </a:cubicBezTo>
                <a:cubicBezTo>
                  <a:pt x="-1808" y="1355229"/>
                  <a:pt x="932" y="1300103"/>
                  <a:pt x="6412" y="1244507"/>
                </a:cubicBezTo>
                <a:cubicBezTo>
                  <a:pt x="10522" y="1203136"/>
                  <a:pt x="15070" y="1161295"/>
                  <a:pt x="6850" y="1119454"/>
                </a:cubicBezTo>
                <a:cubicBezTo>
                  <a:pt x="3316" y="1100040"/>
                  <a:pt x="3316" y="1080186"/>
                  <a:pt x="6850" y="1060772"/>
                </a:cubicBezTo>
                <a:cubicBezTo>
                  <a:pt x="11124" y="1034621"/>
                  <a:pt x="15179" y="1008732"/>
                  <a:pt x="9699" y="982320"/>
                </a:cubicBezTo>
                <a:cubicBezTo>
                  <a:pt x="7289" y="970814"/>
                  <a:pt x="5481" y="959203"/>
                  <a:pt x="4220" y="947591"/>
                </a:cubicBezTo>
                <a:cubicBezTo>
                  <a:pt x="1710" y="917947"/>
                  <a:pt x="2609" y="888135"/>
                  <a:pt x="6904" y="858679"/>
                </a:cubicBezTo>
                <a:cubicBezTo>
                  <a:pt x="11015" y="824474"/>
                  <a:pt x="4329" y="790060"/>
                  <a:pt x="9809" y="755959"/>
                </a:cubicBezTo>
                <a:cubicBezTo>
                  <a:pt x="13700" y="728496"/>
                  <a:pt x="13848" y="700666"/>
                  <a:pt x="10248" y="673165"/>
                </a:cubicBezTo>
                <a:cubicBezTo>
                  <a:pt x="3770" y="621178"/>
                  <a:pt x="4175" y="568620"/>
                  <a:pt x="11453" y="516732"/>
                </a:cubicBezTo>
                <a:cubicBezTo>
                  <a:pt x="15947" y="486449"/>
                  <a:pt x="18522" y="455278"/>
                  <a:pt x="10466" y="425570"/>
                </a:cubicBezTo>
                <a:cubicBezTo>
                  <a:pt x="-8494" y="355748"/>
                  <a:pt x="2576" y="285821"/>
                  <a:pt x="10466" y="216365"/>
                </a:cubicBezTo>
                <a:cubicBezTo>
                  <a:pt x="15262" y="179064"/>
                  <a:pt x="15371" y="141349"/>
                  <a:pt x="10796" y="104022"/>
                </a:cubicBezTo>
                <a:cubicBezTo>
                  <a:pt x="6735" y="76456"/>
                  <a:pt x="4313" y="48716"/>
                  <a:pt x="3535" y="20935"/>
                </a:cubicBezTo>
                <a:lnTo>
                  <a:pt x="3925" y="8443"/>
                </a:lnTo>
                <a:lnTo>
                  <a:pt x="72292" y="7145"/>
                </a:lnTo>
                <a:cubicBezTo>
                  <a:pt x="125550" y="5561"/>
                  <a:pt x="178728" y="3394"/>
                  <a:pt x="231771" y="4000"/>
                </a:cubicBezTo>
                <a:cubicBezTo>
                  <a:pt x="276049" y="4485"/>
                  <a:pt x="320208" y="13578"/>
                  <a:pt x="364603" y="11881"/>
                </a:cubicBezTo>
                <a:cubicBezTo>
                  <a:pt x="499147" y="6910"/>
                  <a:pt x="633750" y="8547"/>
                  <a:pt x="768234" y="2060"/>
                </a:cubicBezTo>
                <a:cubicBezTo>
                  <a:pt x="801008" y="-38"/>
                  <a:pt x="833841" y="-533"/>
                  <a:pt x="866623" y="57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0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12188952" cy="1325563"/>
          </a:xfrm>
        </p:spPr>
        <p:txBody>
          <a:bodyPr rtlCol="0"/>
          <a:lstStyle>
            <a:lvl1pPr algn="ctr">
              <a:defRPr sz="7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20XX-09-03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9" name="Prostokąt 18" descr="Tag=AccentColor&#10;Flavor=Light&#10;Target=FillAndLine">
            <a:extLst>
              <a:ext uri="{FF2B5EF4-FFF2-40B4-BE49-F238E27FC236}">
                <a16:creationId xmlns:a16="http://schemas.microsoft.com/office/drawing/2014/main" id="{2D7984C8-AF4A-4D59-BB2D-72D92F873C0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33" name="Tekst — symbol zastępczy 32">
            <a:extLst>
              <a:ext uri="{FF2B5EF4-FFF2-40B4-BE49-F238E27FC236}">
                <a16:creationId xmlns:a16="http://schemas.microsoft.com/office/drawing/2014/main" id="{EC125114-9BE9-4C21-BEC1-81B6851622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" y="4754880"/>
            <a:ext cx="1481328" cy="74066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pl-PL" noProof="0"/>
              <a:t>Imię i nazwisko</a:t>
            </a:r>
          </a:p>
          <a:p>
            <a:pPr lvl="1" rtl="0"/>
            <a:r>
              <a:rPr lang="pl-PL" noProof="0"/>
              <a:t>Stanowisko</a:t>
            </a:r>
          </a:p>
        </p:txBody>
      </p:sp>
      <p:sp>
        <p:nvSpPr>
          <p:cNvPr id="34" name="Tekst — symbol zastępczy 32">
            <a:extLst>
              <a:ext uri="{FF2B5EF4-FFF2-40B4-BE49-F238E27FC236}">
                <a16:creationId xmlns:a16="http://schemas.microsoft.com/office/drawing/2014/main" id="{2AB98BFD-4068-4EDA-8DE5-E5D978EDDF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93136" y="4754880"/>
            <a:ext cx="1481328" cy="74066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pl-PL" noProof="0"/>
              <a:t>Imię i nazwisko</a:t>
            </a:r>
          </a:p>
          <a:p>
            <a:pPr lvl="1" rtl="0"/>
            <a:r>
              <a:rPr lang="pl-PL" noProof="0"/>
              <a:t>Stanowisko</a:t>
            </a:r>
          </a:p>
        </p:txBody>
      </p:sp>
      <p:sp>
        <p:nvSpPr>
          <p:cNvPr id="35" name="Tekst — symbol zastępczy 32">
            <a:extLst>
              <a:ext uri="{FF2B5EF4-FFF2-40B4-BE49-F238E27FC236}">
                <a16:creationId xmlns:a16="http://schemas.microsoft.com/office/drawing/2014/main" id="{937737FC-57C8-4243-BE91-4E9684B836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5336" y="4754880"/>
            <a:ext cx="1481328" cy="74066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pl-PL" noProof="0"/>
              <a:t>Imię i nazwisko</a:t>
            </a:r>
          </a:p>
          <a:p>
            <a:pPr lvl="1" rtl="0"/>
            <a:r>
              <a:rPr lang="pl-PL" noProof="0"/>
              <a:t>Stanowisko</a:t>
            </a:r>
          </a:p>
        </p:txBody>
      </p:sp>
      <p:sp>
        <p:nvSpPr>
          <p:cNvPr id="36" name="Tekst — symbol zastępczy 32">
            <a:extLst>
              <a:ext uri="{FF2B5EF4-FFF2-40B4-BE49-F238E27FC236}">
                <a16:creationId xmlns:a16="http://schemas.microsoft.com/office/drawing/2014/main" id="{CA78FA67-D083-4763-B647-4554C3C509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17536" y="4754880"/>
            <a:ext cx="1481328" cy="74066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pl-PL" noProof="0"/>
              <a:t>Imię i nazwisko</a:t>
            </a:r>
          </a:p>
          <a:p>
            <a:pPr lvl="1" rtl="0"/>
            <a:r>
              <a:rPr lang="pl-PL" noProof="0"/>
              <a:t>Stanowisko</a:t>
            </a:r>
          </a:p>
        </p:txBody>
      </p:sp>
      <p:sp>
        <p:nvSpPr>
          <p:cNvPr id="37" name="Tekst — symbol zastępczy 32">
            <a:extLst>
              <a:ext uri="{FF2B5EF4-FFF2-40B4-BE49-F238E27FC236}">
                <a16:creationId xmlns:a16="http://schemas.microsoft.com/office/drawing/2014/main" id="{F1892FE5-DAA3-4902-93EF-46D6565FFB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79736" y="4754880"/>
            <a:ext cx="1481328" cy="74066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pl-PL" noProof="0"/>
              <a:t>Imię i nazwisko</a:t>
            </a:r>
          </a:p>
          <a:p>
            <a:pPr lvl="1" rtl="0"/>
            <a:r>
              <a:rPr lang="pl-PL" noProof="0"/>
              <a:t>Stanowisko</a:t>
            </a:r>
          </a:p>
        </p:txBody>
      </p:sp>
    </p:spTree>
    <p:extLst>
      <p:ext uri="{BB962C8B-B14F-4D97-AF65-F5344CB8AC3E}">
        <p14:creationId xmlns:p14="http://schemas.microsoft.com/office/powerpoint/2010/main" val="2183427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— 4 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raz — symbol zastępczy 25">
            <a:extLst>
              <a:ext uri="{FF2B5EF4-FFF2-40B4-BE49-F238E27FC236}">
                <a16:creationId xmlns:a16="http://schemas.microsoft.com/office/drawing/2014/main" id="{95429EAB-EC88-4283-9CAC-5C4336D68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63901" y="-1"/>
            <a:ext cx="3928091" cy="4143506"/>
          </a:xfrm>
          <a:custGeom>
            <a:avLst/>
            <a:gdLst>
              <a:gd name="connsiteX0" fmla="*/ 23605 w 3928091"/>
              <a:gd name="connsiteY0" fmla="*/ 0 h 4143506"/>
              <a:gd name="connsiteX1" fmla="*/ 3928091 w 3928091"/>
              <a:gd name="connsiteY1" fmla="*/ 0 h 4143506"/>
              <a:gd name="connsiteX2" fmla="*/ 3928091 w 3928091"/>
              <a:gd name="connsiteY2" fmla="*/ 4125656 h 4143506"/>
              <a:gd name="connsiteX3" fmla="*/ 3780617 w 3928091"/>
              <a:gd name="connsiteY3" fmla="*/ 4131078 h 4143506"/>
              <a:gd name="connsiteX4" fmla="*/ 3281801 w 3928091"/>
              <a:gd name="connsiteY4" fmla="*/ 4125634 h 4143506"/>
              <a:gd name="connsiteX5" fmla="*/ 2622887 w 3928091"/>
              <a:gd name="connsiteY5" fmla="*/ 4130456 h 4143506"/>
              <a:gd name="connsiteX6" fmla="*/ 2169916 w 3928091"/>
              <a:gd name="connsiteY6" fmla="*/ 4111570 h 4143506"/>
              <a:gd name="connsiteX7" fmla="*/ 1705097 w 3928091"/>
              <a:gd name="connsiteY7" fmla="*/ 4140234 h 4143506"/>
              <a:gd name="connsiteX8" fmla="*/ 1364801 w 3928091"/>
              <a:gd name="connsiteY8" fmla="*/ 4124429 h 4143506"/>
              <a:gd name="connsiteX9" fmla="*/ 1123316 w 3928091"/>
              <a:gd name="connsiteY9" fmla="*/ 4121750 h 4143506"/>
              <a:gd name="connsiteX10" fmla="*/ 688243 w 3928091"/>
              <a:gd name="connsiteY10" fmla="*/ 4130323 h 4143506"/>
              <a:gd name="connsiteX11" fmla="*/ 298918 w 3928091"/>
              <a:gd name="connsiteY11" fmla="*/ 4118266 h 4143506"/>
              <a:gd name="connsiteX12" fmla="*/ 105785 w 3928091"/>
              <a:gd name="connsiteY12" fmla="*/ 4130037 h 4143506"/>
              <a:gd name="connsiteX13" fmla="*/ 15503 w 3928091"/>
              <a:gd name="connsiteY13" fmla="*/ 4130462 h 4143506"/>
              <a:gd name="connsiteX14" fmla="*/ 14458 w 3928091"/>
              <a:gd name="connsiteY14" fmla="*/ 4122289 h 4143506"/>
              <a:gd name="connsiteX15" fmla="*/ 346 w 3928091"/>
              <a:gd name="connsiteY15" fmla="*/ 3882149 h 4143506"/>
              <a:gd name="connsiteX16" fmla="*/ 27583 w 3928091"/>
              <a:gd name="connsiteY16" fmla="*/ 3294816 h 4143506"/>
              <a:gd name="connsiteX17" fmla="*/ 21797 w 3928091"/>
              <a:gd name="connsiteY17" fmla="*/ 3078932 h 4143506"/>
              <a:gd name="connsiteX18" fmla="*/ 30264 w 3928091"/>
              <a:gd name="connsiteY18" fmla="*/ 2835999 h 4143506"/>
              <a:gd name="connsiteX19" fmla="*/ 33510 w 3928091"/>
              <a:gd name="connsiteY19" fmla="*/ 2550270 h 4143506"/>
              <a:gd name="connsiteX20" fmla="*/ 9096 w 3928091"/>
              <a:gd name="connsiteY20" fmla="*/ 1764959 h 4143506"/>
              <a:gd name="connsiteX21" fmla="*/ 30406 w 3928091"/>
              <a:gd name="connsiteY21" fmla="*/ 1598729 h 4143506"/>
              <a:gd name="connsiteX22" fmla="*/ 20244 w 3928091"/>
              <a:gd name="connsiteY22" fmla="*/ 1114767 h 4143506"/>
              <a:gd name="connsiteX23" fmla="*/ 26736 w 3928091"/>
              <a:gd name="connsiteY23" fmla="*/ 579120 h 4143506"/>
              <a:gd name="connsiteX24" fmla="*/ 38237 w 3928091"/>
              <a:gd name="connsiteY24" fmla="*/ 288533 h 414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28091" h="4143506">
                <a:moveTo>
                  <a:pt x="23605" y="0"/>
                </a:moveTo>
                <a:lnTo>
                  <a:pt x="3928091" y="0"/>
                </a:lnTo>
                <a:lnTo>
                  <a:pt x="3928091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5" name="Obraz — symbol zastępczy 24">
            <a:extLst>
              <a:ext uri="{FF2B5EF4-FFF2-40B4-BE49-F238E27FC236}">
                <a16:creationId xmlns:a16="http://schemas.microsoft.com/office/drawing/2014/main" id="{95853130-EDA3-41D2-A3D5-E39613A79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1029" y="4328340"/>
            <a:ext cx="3910962" cy="2529660"/>
          </a:xfrm>
          <a:custGeom>
            <a:avLst/>
            <a:gdLst>
              <a:gd name="connsiteX0" fmla="*/ 842684 w 3910962"/>
              <a:gd name="connsiteY0" fmla="*/ 662 h 2529660"/>
              <a:gd name="connsiteX1" fmla="*/ 1140350 w 3910962"/>
              <a:gd name="connsiteY1" fmla="*/ 3173 h 2529660"/>
              <a:gd name="connsiteX2" fmla="*/ 1350451 w 3910962"/>
              <a:gd name="connsiteY2" fmla="*/ 29025 h 2529660"/>
              <a:gd name="connsiteX3" fmla="*/ 1903495 w 3910962"/>
              <a:gd name="connsiteY3" fmla="*/ 18310 h 2529660"/>
              <a:gd name="connsiteX4" fmla="*/ 2649374 w 3910962"/>
              <a:gd name="connsiteY4" fmla="*/ 22730 h 2529660"/>
              <a:gd name="connsiteX5" fmla="*/ 3310304 w 3910962"/>
              <a:gd name="connsiteY5" fmla="*/ 10808 h 2529660"/>
              <a:gd name="connsiteX6" fmla="*/ 3684881 w 3910962"/>
              <a:gd name="connsiteY6" fmla="*/ 10808 h 2529660"/>
              <a:gd name="connsiteX7" fmla="*/ 3887420 w 3910962"/>
              <a:gd name="connsiteY7" fmla="*/ 15630 h 2529660"/>
              <a:gd name="connsiteX8" fmla="*/ 3910962 w 3910962"/>
              <a:gd name="connsiteY8" fmla="*/ 11105 h 2529660"/>
              <a:gd name="connsiteX9" fmla="*/ 3910962 w 3910962"/>
              <a:gd name="connsiteY9" fmla="*/ 2529660 h 2529660"/>
              <a:gd name="connsiteX10" fmla="*/ 6242 w 3910962"/>
              <a:gd name="connsiteY10" fmla="*/ 2529660 h 2529660"/>
              <a:gd name="connsiteX11" fmla="*/ 25280 w 3910962"/>
              <a:gd name="connsiteY11" fmla="*/ 2158134 h 2529660"/>
              <a:gd name="connsiteX12" fmla="*/ 11167 w 3910962"/>
              <a:gd name="connsiteY12" fmla="*/ 1427303 h 2529660"/>
              <a:gd name="connsiteX13" fmla="*/ 3970 w 3910962"/>
              <a:gd name="connsiteY13" fmla="*/ 934453 h 2529660"/>
              <a:gd name="connsiteX14" fmla="*/ 5805 w 3910962"/>
              <a:gd name="connsiteY14" fmla="*/ 380010 h 2529660"/>
              <a:gd name="connsiteX15" fmla="*/ 18506 w 3910962"/>
              <a:gd name="connsiteY15" fmla="*/ 139744 h 2529660"/>
              <a:gd name="connsiteX16" fmla="*/ 19072 w 3910962"/>
              <a:gd name="connsiteY16" fmla="*/ 23791 h 2529660"/>
              <a:gd name="connsiteX17" fmla="*/ 67093 w 3910962"/>
              <a:gd name="connsiteY17" fmla="*/ 27133 h 2529660"/>
              <a:gd name="connsiteX18" fmla="*/ 545085 w 3910962"/>
              <a:gd name="connsiteY18" fmla="*/ 11612 h 2529660"/>
              <a:gd name="connsiteX19" fmla="*/ 842684 w 3910962"/>
              <a:gd name="connsiteY19" fmla="*/ 662 h 252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10962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62" y="11105"/>
                </a:lnTo>
                <a:lnTo>
                  <a:pt x="3910962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4" name="Obraz — symbol zastępczy 23">
            <a:extLst>
              <a:ext uri="{FF2B5EF4-FFF2-40B4-BE49-F238E27FC236}">
                <a16:creationId xmlns:a16="http://schemas.microsoft.com/office/drawing/2014/main" id="{3A9F270A-23C2-4A09-BC7C-5CB160B890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1992" y="3792430"/>
            <a:ext cx="3041329" cy="3065569"/>
          </a:xfrm>
          <a:custGeom>
            <a:avLst/>
            <a:gdLst>
              <a:gd name="connsiteX0" fmla="*/ 2750933 w 3041329"/>
              <a:gd name="connsiteY0" fmla="*/ 0 h 3065569"/>
              <a:gd name="connsiteX1" fmla="*/ 3041329 w 3041329"/>
              <a:gd name="connsiteY1" fmla="*/ 10946 h 3065569"/>
              <a:gd name="connsiteX2" fmla="*/ 3041329 w 3041329"/>
              <a:gd name="connsiteY2" fmla="*/ 175882 h 3065569"/>
              <a:gd name="connsiteX3" fmla="*/ 3034394 w 3041329"/>
              <a:gd name="connsiteY3" fmla="*/ 266109 h 3065569"/>
              <a:gd name="connsiteX4" fmla="*/ 3037217 w 3041329"/>
              <a:gd name="connsiteY4" fmla="*/ 802010 h 3065569"/>
              <a:gd name="connsiteX5" fmla="*/ 3025363 w 3041329"/>
              <a:gd name="connsiteY5" fmla="*/ 1170283 h 3065569"/>
              <a:gd name="connsiteX6" fmla="*/ 3020000 w 3041329"/>
              <a:gd name="connsiteY6" fmla="*/ 1316450 h 3065569"/>
              <a:gd name="connsiteX7" fmla="*/ 3014637 w 3041329"/>
              <a:gd name="connsiteY7" fmla="*/ 1344641 h 3065569"/>
              <a:gd name="connsiteX8" fmla="*/ 3014637 w 3041329"/>
              <a:gd name="connsiteY8" fmla="*/ 1357340 h 3065569"/>
              <a:gd name="connsiteX9" fmla="*/ 3021693 w 3041329"/>
              <a:gd name="connsiteY9" fmla="*/ 1384898 h 3065569"/>
              <a:gd name="connsiteX10" fmla="*/ 3029173 w 3041329"/>
              <a:gd name="connsiteY10" fmla="*/ 1911401 h 3065569"/>
              <a:gd name="connsiteX11" fmla="*/ 3039899 w 3041329"/>
              <a:gd name="connsiteY11" fmla="*/ 2395617 h 3065569"/>
              <a:gd name="connsiteX12" fmla="*/ 3041329 w 3041329"/>
              <a:gd name="connsiteY12" fmla="*/ 2446475 h 3065569"/>
              <a:gd name="connsiteX13" fmla="*/ 3041329 w 3041329"/>
              <a:gd name="connsiteY13" fmla="*/ 2649259 h 3065569"/>
              <a:gd name="connsiteX14" fmla="*/ 3040516 w 3041329"/>
              <a:gd name="connsiteY14" fmla="*/ 2683378 h 3065569"/>
              <a:gd name="connsiteX15" fmla="*/ 3029596 w 3041329"/>
              <a:gd name="connsiteY15" fmla="*/ 2971138 h 3065569"/>
              <a:gd name="connsiteX16" fmla="*/ 3031678 w 3041329"/>
              <a:gd name="connsiteY16" fmla="*/ 3022824 h 3065569"/>
              <a:gd name="connsiteX17" fmla="*/ 3034625 w 3041329"/>
              <a:gd name="connsiteY17" fmla="*/ 3065569 h 3065569"/>
              <a:gd name="connsiteX18" fmla="*/ 24938 w 3041329"/>
              <a:gd name="connsiteY18" fmla="*/ 3065569 h 3065569"/>
              <a:gd name="connsiteX19" fmla="*/ 25911 w 3041329"/>
              <a:gd name="connsiteY19" fmla="*/ 3001918 h 3065569"/>
              <a:gd name="connsiteX20" fmla="*/ 38276 w 3041329"/>
              <a:gd name="connsiteY20" fmla="*/ 2918677 h 3065569"/>
              <a:gd name="connsiteX21" fmla="*/ 28835 w 3041329"/>
              <a:gd name="connsiteY21" fmla="*/ 2491295 h 3065569"/>
              <a:gd name="connsiteX22" fmla="*/ 21053 w 3041329"/>
              <a:gd name="connsiteY22" fmla="*/ 2094786 h 3065569"/>
              <a:gd name="connsiteX23" fmla="*/ 16716 w 3041329"/>
              <a:gd name="connsiteY23" fmla="*/ 1719456 h 3065569"/>
              <a:gd name="connsiteX24" fmla="*/ 3192 w 3041329"/>
              <a:gd name="connsiteY24" fmla="*/ 1622752 h 3065569"/>
              <a:gd name="connsiteX25" fmla="*/ 24242 w 3041329"/>
              <a:gd name="connsiteY25" fmla="*/ 1269110 h 3065569"/>
              <a:gd name="connsiteX26" fmla="*/ 24242 w 3041329"/>
              <a:gd name="connsiteY26" fmla="*/ 1044447 h 3065569"/>
              <a:gd name="connsiteX27" fmla="*/ 13654 w 3041329"/>
              <a:gd name="connsiteY27" fmla="*/ 884594 h 3065569"/>
              <a:gd name="connsiteX28" fmla="*/ 23477 w 3041329"/>
              <a:gd name="connsiteY28" fmla="*/ 597929 h 3065569"/>
              <a:gd name="connsiteX29" fmla="*/ 26284 w 3041329"/>
              <a:gd name="connsiteY29" fmla="*/ 408605 h 3065569"/>
              <a:gd name="connsiteX30" fmla="*/ 33300 w 3041329"/>
              <a:gd name="connsiteY30" fmla="*/ 153452 h 3065569"/>
              <a:gd name="connsiteX31" fmla="*/ 16058 w 3041329"/>
              <a:gd name="connsiteY31" fmla="*/ 52511 h 3065569"/>
              <a:gd name="connsiteX32" fmla="*/ 13611 w 3041329"/>
              <a:gd name="connsiteY32" fmla="*/ 10473 h 3065569"/>
              <a:gd name="connsiteX33" fmla="*/ 222689 w 3041329"/>
              <a:gd name="connsiteY33" fmla="*/ 5194 h 3065569"/>
              <a:gd name="connsiteX34" fmla="*/ 988364 w 3041329"/>
              <a:gd name="connsiteY34" fmla="*/ 17002 h 3065569"/>
              <a:gd name="connsiteX35" fmla="*/ 1316477 w 3041329"/>
              <a:gd name="connsiteY35" fmla="*/ 7977 h 3065569"/>
              <a:gd name="connsiteX36" fmla="*/ 1738973 w 3041329"/>
              <a:gd name="connsiteY36" fmla="*/ 11247 h 3065569"/>
              <a:gd name="connsiteX37" fmla="*/ 2438148 w 3041329"/>
              <a:gd name="connsiteY37" fmla="*/ 11247 h 3065569"/>
              <a:gd name="connsiteX38" fmla="*/ 2750933 w 3041329"/>
              <a:gd name="connsiteY38" fmla="*/ 0 h 306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041329" h="3065569">
                <a:moveTo>
                  <a:pt x="2750933" y="0"/>
                </a:moveTo>
                <a:lnTo>
                  <a:pt x="3041329" y="10946"/>
                </a:lnTo>
                <a:lnTo>
                  <a:pt x="3041329" y="175882"/>
                </a:lnTo>
                <a:lnTo>
                  <a:pt x="3034394" y="266109"/>
                </a:ln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lnTo>
                  <a:pt x="3041329" y="2446475"/>
                </a:lnTo>
                <a:lnTo>
                  <a:pt x="3041329" y="2649259"/>
                </a:lnTo>
                <a:lnTo>
                  <a:pt x="3040516" y="2683378"/>
                </a:lnTo>
                <a:cubicBezTo>
                  <a:pt x="3036759" y="2779288"/>
                  <a:pt x="3031078" y="2875197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69"/>
                </a:lnTo>
                <a:lnTo>
                  <a:pt x="24938" y="3065569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3" name="Obraz — symbol zastępczy 22">
            <a:extLst>
              <a:ext uri="{FF2B5EF4-FFF2-40B4-BE49-F238E27FC236}">
                <a16:creationId xmlns:a16="http://schemas.microsoft.com/office/drawing/2014/main" id="{AE3DF8F2-18BB-45CB-8A9F-A6F8DED4CE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7598" y="0"/>
            <a:ext cx="3035794" cy="3597039"/>
          </a:xfrm>
          <a:custGeom>
            <a:avLst/>
            <a:gdLst>
              <a:gd name="connsiteX0" fmla="*/ 19840 w 3035794"/>
              <a:gd name="connsiteY0" fmla="*/ 0 h 3597039"/>
              <a:gd name="connsiteX1" fmla="*/ 3028263 w 3035794"/>
              <a:gd name="connsiteY1" fmla="*/ 0 h 3597039"/>
              <a:gd name="connsiteX2" fmla="*/ 3024697 w 3035794"/>
              <a:gd name="connsiteY2" fmla="*/ 140686 h 3597039"/>
              <a:gd name="connsiteX3" fmla="*/ 3035552 w 3035794"/>
              <a:gd name="connsiteY3" fmla="*/ 655695 h 3597039"/>
              <a:gd name="connsiteX4" fmla="*/ 3017206 w 3035794"/>
              <a:gd name="connsiteY4" fmla="*/ 941424 h 3597039"/>
              <a:gd name="connsiteX5" fmla="*/ 3027314 w 3035794"/>
              <a:gd name="connsiteY5" fmla="*/ 1375590 h 3597039"/>
              <a:gd name="connsiteX6" fmla="*/ 3035723 w 3035794"/>
              <a:gd name="connsiteY6" fmla="*/ 1661758 h 3597039"/>
              <a:gd name="connsiteX7" fmla="*/ 3035723 w 3035794"/>
              <a:gd name="connsiteY7" fmla="*/ 2108768 h 3597039"/>
              <a:gd name="connsiteX8" fmla="*/ 3024686 w 3035794"/>
              <a:gd name="connsiteY8" fmla="*/ 2232285 h 3597039"/>
              <a:gd name="connsiteX9" fmla="*/ 3025391 w 3035794"/>
              <a:gd name="connsiteY9" fmla="*/ 2548746 h 3597039"/>
              <a:gd name="connsiteX10" fmla="*/ 3024544 w 3035794"/>
              <a:gd name="connsiteY10" fmla="*/ 2932131 h 3597039"/>
              <a:gd name="connsiteX11" fmla="*/ 3029484 w 3035794"/>
              <a:gd name="connsiteY11" fmla="*/ 3206050 h 3597039"/>
              <a:gd name="connsiteX12" fmla="*/ 3029484 w 3035794"/>
              <a:gd name="connsiteY12" fmla="*/ 3492287 h 3597039"/>
              <a:gd name="connsiteX13" fmla="*/ 3026528 w 3035794"/>
              <a:gd name="connsiteY13" fmla="*/ 3584038 h 3597039"/>
              <a:gd name="connsiteX14" fmla="*/ 2536033 w 3035794"/>
              <a:gd name="connsiteY14" fmla="*/ 3578457 h 3597039"/>
              <a:gd name="connsiteX15" fmla="*/ 2062105 w 3035794"/>
              <a:gd name="connsiteY15" fmla="*/ 3578457 h 3597039"/>
              <a:gd name="connsiteX16" fmla="*/ 1545736 w 3035794"/>
              <a:gd name="connsiteY16" fmla="*/ 3591536 h 3597039"/>
              <a:gd name="connsiteX17" fmla="*/ 1047737 w 3035794"/>
              <a:gd name="connsiteY17" fmla="*/ 3582381 h 3597039"/>
              <a:gd name="connsiteX18" fmla="*/ 522627 w 3035794"/>
              <a:gd name="connsiteY18" fmla="*/ 3586174 h 3597039"/>
              <a:gd name="connsiteX19" fmla="*/ 179310 w 3035794"/>
              <a:gd name="connsiteY19" fmla="*/ 3582119 h 3597039"/>
              <a:gd name="connsiteX20" fmla="*/ 12768 w 3035794"/>
              <a:gd name="connsiteY20" fmla="*/ 3583434 h 3597039"/>
              <a:gd name="connsiteX21" fmla="*/ 14927 w 3035794"/>
              <a:gd name="connsiteY21" fmla="*/ 3541208 h 3597039"/>
              <a:gd name="connsiteX22" fmla="*/ 15947 w 3035794"/>
              <a:gd name="connsiteY22" fmla="*/ 3236172 h 3597039"/>
              <a:gd name="connsiteX23" fmla="*/ 15947 w 3035794"/>
              <a:gd name="connsiteY23" fmla="*/ 3093031 h 3597039"/>
              <a:gd name="connsiteX24" fmla="*/ 22581 w 3035794"/>
              <a:gd name="connsiteY24" fmla="*/ 2901666 h 3597039"/>
              <a:gd name="connsiteX25" fmla="*/ 9823 w 3035794"/>
              <a:gd name="connsiteY25" fmla="*/ 2816955 h 3597039"/>
              <a:gd name="connsiteX26" fmla="*/ 16074 w 3035794"/>
              <a:gd name="connsiteY26" fmla="*/ 2600075 h 3597039"/>
              <a:gd name="connsiteX27" fmla="*/ 22836 w 3035794"/>
              <a:gd name="connsiteY27" fmla="*/ 2349514 h 3597039"/>
              <a:gd name="connsiteX28" fmla="*/ 23857 w 3035794"/>
              <a:gd name="connsiteY28" fmla="*/ 2147560 h 3597039"/>
              <a:gd name="connsiteX29" fmla="*/ 26663 w 3035794"/>
              <a:gd name="connsiteY29" fmla="*/ 1765978 h 3597039"/>
              <a:gd name="connsiteX30" fmla="*/ 24367 w 3035794"/>
              <a:gd name="connsiteY30" fmla="*/ 1543612 h 3597039"/>
              <a:gd name="connsiteX31" fmla="*/ 24367 w 3035794"/>
              <a:gd name="connsiteY31" fmla="*/ 1033305 h 3597039"/>
              <a:gd name="connsiteX32" fmla="*/ 25133 w 3035794"/>
              <a:gd name="connsiteY32" fmla="*/ 759271 h 3597039"/>
              <a:gd name="connsiteX33" fmla="*/ 14289 w 3035794"/>
              <a:gd name="connsiteY33" fmla="*/ 353321 h 3597039"/>
              <a:gd name="connsiteX34" fmla="*/ 22581 w 3035794"/>
              <a:gd name="connsiteY34" fmla="*/ 20346 h 359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035794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2992" y="1086130"/>
                  <a:pt x="3024933" y="1230868"/>
                  <a:pt x="3027314" y="1375590"/>
                </a:cubicBezTo>
                <a:lnTo>
                  <a:pt x="3035723" y="1661758"/>
                </a:lnTo>
                <a:lnTo>
                  <a:pt x="3035723" y="2108768"/>
                </a:lnTo>
                <a:lnTo>
                  <a:pt x="3024686" y="2232285"/>
                </a:ln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429768"/>
            <a:ext cx="3922776" cy="1645920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pl-PL" noProof="0"/>
              <a:t>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706624"/>
            <a:ext cx="3931920" cy="338328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Prostokąt 6" descr="Tag=AccentColor&#10;Flavor=Light&#10;Target=FillAndLine">
            <a:extLst>
              <a:ext uri="{FF2B5EF4-FFF2-40B4-BE49-F238E27FC236}">
                <a16:creationId xmlns:a16="http://schemas.microsoft.com/office/drawing/2014/main" id="{3D56BB16-3103-4F61-889C-DDC4E4A678C2}"/>
              </a:ext>
            </a:extLst>
          </p:cNvPr>
          <p:cNvSpPr/>
          <p:nvPr userDrawn="1"/>
        </p:nvSpPr>
        <p:spPr>
          <a:xfrm>
            <a:off x="629328" y="2423160"/>
            <a:ext cx="3877056" cy="27432"/>
          </a:xfrm>
          <a:custGeom>
            <a:avLst/>
            <a:gdLst>
              <a:gd name="connsiteX0" fmla="*/ 0 w 3877056"/>
              <a:gd name="connsiteY0" fmla="*/ 0 h 27432"/>
              <a:gd name="connsiteX1" fmla="*/ 723717 w 3877056"/>
              <a:gd name="connsiteY1" fmla="*/ 0 h 27432"/>
              <a:gd name="connsiteX2" fmla="*/ 1408664 w 3877056"/>
              <a:gd name="connsiteY2" fmla="*/ 0 h 27432"/>
              <a:gd name="connsiteX3" fmla="*/ 2093610 w 3877056"/>
              <a:gd name="connsiteY3" fmla="*/ 0 h 27432"/>
              <a:gd name="connsiteX4" fmla="*/ 2623475 w 3877056"/>
              <a:gd name="connsiteY4" fmla="*/ 0 h 27432"/>
              <a:gd name="connsiteX5" fmla="*/ 3192109 w 3877056"/>
              <a:gd name="connsiteY5" fmla="*/ 0 h 27432"/>
              <a:gd name="connsiteX6" fmla="*/ 3877056 w 3877056"/>
              <a:gd name="connsiteY6" fmla="*/ 0 h 27432"/>
              <a:gd name="connsiteX7" fmla="*/ 3877056 w 3877056"/>
              <a:gd name="connsiteY7" fmla="*/ 27432 h 27432"/>
              <a:gd name="connsiteX8" fmla="*/ 3230880 w 3877056"/>
              <a:gd name="connsiteY8" fmla="*/ 27432 h 27432"/>
              <a:gd name="connsiteX9" fmla="*/ 2701016 w 3877056"/>
              <a:gd name="connsiteY9" fmla="*/ 27432 h 27432"/>
              <a:gd name="connsiteX10" fmla="*/ 2171151 w 3877056"/>
              <a:gd name="connsiteY10" fmla="*/ 27432 h 27432"/>
              <a:gd name="connsiteX11" fmla="*/ 1486205 w 3877056"/>
              <a:gd name="connsiteY11" fmla="*/ 27432 h 27432"/>
              <a:gd name="connsiteX12" fmla="*/ 917570 w 3877056"/>
              <a:gd name="connsiteY12" fmla="*/ 27432 h 27432"/>
              <a:gd name="connsiteX13" fmla="*/ 0 w 3877056"/>
              <a:gd name="connsiteY13" fmla="*/ 27432 h 27432"/>
              <a:gd name="connsiteX14" fmla="*/ 0 w 3877056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27432" fill="none" extrusionOk="0">
                <a:moveTo>
                  <a:pt x="0" y="0"/>
                </a:moveTo>
                <a:cubicBezTo>
                  <a:pt x="212376" y="-32836"/>
                  <a:pt x="570944" y="24926"/>
                  <a:pt x="723717" y="0"/>
                </a:cubicBezTo>
                <a:cubicBezTo>
                  <a:pt x="876490" y="-24926"/>
                  <a:pt x="1149502" y="-13047"/>
                  <a:pt x="1408664" y="0"/>
                </a:cubicBezTo>
                <a:cubicBezTo>
                  <a:pt x="1667826" y="13047"/>
                  <a:pt x="1931449" y="-10086"/>
                  <a:pt x="2093610" y="0"/>
                </a:cubicBezTo>
                <a:cubicBezTo>
                  <a:pt x="2255771" y="10086"/>
                  <a:pt x="2364217" y="17704"/>
                  <a:pt x="2623475" y="0"/>
                </a:cubicBezTo>
                <a:cubicBezTo>
                  <a:pt x="2882734" y="-17704"/>
                  <a:pt x="3039913" y="-18191"/>
                  <a:pt x="3192109" y="0"/>
                </a:cubicBezTo>
                <a:cubicBezTo>
                  <a:pt x="3344305" y="18191"/>
                  <a:pt x="3704655" y="9863"/>
                  <a:pt x="3877056" y="0"/>
                </a:cubicBezTo>
                <a:cubicBezTo>
                  <a:pt x="3876099" y="8431"/>
                  <a:pt x="3876707" y="14612"/>
                  <a:pt x="3877056" y="27432"/>
                </a:cubicBezTo>
                <a:cubicBezTo>
                  <a:pt x="3653020" y="26009"/>
                  <a:pt x="3480940" y="44647"/>
                  <a:pt x="3230880" y="27432"/>
                </a:cubicBezTo>
                <a:cubicBezTo>
                  <a:pt x="2980820" y="10217"/>
                  <a:pt x="2872670" y="48866"/>
                  <a:pt x="2701016" y="27432"/>
                </a:cubicBezTo>
                <a:cubicBezTo>
                  <a:pt x="2529362" y="5998"/>
                  <a:pt x="2364157" y="35954"/>
                  <a:pt x="2171151" y="27432"/>
                </a:cubicBezTo>
                <a:cubicBezTo>
                  <a:pt x="1978146" y="18910"/>
                  <a:pt x="1773461" y="38798"/>
                  <a:pt x="1486205" y="27432"/>
                </a:cubicBezTo>
                <a:cubicBezTo>
                  <a:pt x="1198949" y="16066"/>
                  <a:pt x="1139376" y="-574"/>
                  <a:pt x="917570" y="27432"/>
                </a:cubicBezTo>
                <a:cubicBezTo>
                  <a:pt x="695765" y="55438"/>
                  <a:pt x="293344" y="-545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877056" h="27432" stroke="0" extrusionOk="0">
                <a:moveTo>
                  <a:pt x="0" y="0"/>
                </a:moveTo>
                <a:cubicBezTo>
                  <a:pt x="192669" y="-10137"/>
                  <a:pt x="331692" y="-29256"/>
                  <a:pt x="607405" y="0"/>
                </a:cubicBezTo>
                <a:cubicBezTo>
                  <a:pt x="883118" y="29256"/>
                  <a:pt x="907253" y="-6037"/>
                  <a:pt x="1137270" y="0"/>
                </a:cubicBezTo>
                <a:cubicBezTo>
                  <a:pt x="1367288" y="6037"/>
                  <a:pt x="1546023" y="-32212"/>
                  <a:pt x="1860987" y="0"/>
                </a:cubicBezTo>
                <a:cubicBezTo>
                  <a:pt x="2175951" y="32212"/>
                  <a:pt x="2298836" y="29855"/>
                  <a:pt x="2468392" y="0"/>
                </a:cubicBezTo>
                <a:cubicBezTo>
                  <a:pt x="2637949" y="-29855"/>
                  <a:pt x="2790821" y="13504"/>
                  <a:pt x="3075798" y="0"/>
                </a:cubicBezTo>
                <a:cubicBezTo>
                  <a:pt x="3360775" y="-13504"/>
                  <a:pt x="3584812" y="38899"/>
                  <a:pt x="3877056" y="0"/>
                </a:cubicBezTo>
                <a:cubicBezTo>
                  <a:pt x="3875701" y="9524"/>
                  <a:pt x="3875854" y="13975"/>
                  <a:pt x="3877056" y="27432"/>
                </a:cubicBezTo>
                <a:cubicBezTo>
                  <a:pt x="3651600" y="-703"/>
                  <a:pt x="3532844" y="44229"/>
                  <a:pt x="3230880" y="27432"/>
                </a:cubicBezTo>
                <a:cubicBezTo>
                  <a:pt x="2928916" y="10635"/>
                  <a:pt x="2860399" y="20237"/>
                  <a:pt x="2701016" y="27432"/>
                </a:cubicBezTo>
                <a:cubicBezTo>
                  <a:pt x="2541633" y="34627"/>
                  <a:pt x="2238516" y="40277"/>
                  <a:pt x="2054840" y="27432"/>
                </a:cubicBezTo>
                <a:cubicBezTo>
                  <a:pt x="1871164" y="14587"/>
                  <a:pt x="1583795" y="3252"/>
                  <a:pt x="1408664" y="27432"/>
                </a:cubicBezTo>
                <a:cubicBezTo>
                  <a:pt x="1233533" y="51612"/>
                  <a:pt x="956608" y="20984"/>
                  <a:pt x="801258" y="27432"/>
                </a:cubicBezTo>
                <a:cubicBezTo>
                  <a:pt x="645908" y="33880"/>
                  <a:pt x="165566" y="12646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36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mkni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olny kształt: Kształt 8" descr="Tag=AccentColor&#10;Flavor=Light&#10;Target=Fill">
            <a:extLst>
              <a:ext uri="{FF2B5EF4-FFF2-40B4-BE49-F238E27FC236}">
                <a16:creationId xmlns:a16="http://schemas.microsoft.com/office/drawing/2014/main" id="{6E9FA88B-AFEE-4852-B85E-7E7C8AF78BFF}"/>
              </a:ext>
            </a:extLst>
          </p:cNvPr>
          <p:cNvSpPr/>
          <p:nvPr userDrawn="1"/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402336"/>
            <a:ext cx="10515600" cy="1344168"/>
          </a:xfrm>
        </p:spPr>
        <p:txBody>
          <a:bodyPr rtlCol="0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20XX-09-03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0" name="Obraz — symbol zastępczy 9">
            <a:extLst>
              <a:ext uri="{FF2B5EF4-FFF2-40B4-BE49-F238E27FC236}">
                <a16:creationId xmlns:a16="http://schemas.microsoft.com/office/drawing/2014/main" id="{4308AE94-7094-4D70-9812-D22ECD79C7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06356" y="3511296"/>
            <a:ext cx="731520" cy="731520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id="{2B505429-1B51-4AA8-8307-05F6447493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28716" y="3511296"/>
            <a:ext cx="731520" cy="731520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2" name="Obraz — symbol zastępczy 11">
            <a:extLst>
              <a:ext uri="{FF2B5EF4-FFF2-40B4-BE49-F238E27FC236}">
                <a16:creationId xmlns:a16="http://schemas.microsoft.com/office/drawing/2014/main" id="{F3F3360D-2801-410A-A4E5-7AE529A3E3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51076" y="3511296"/>
            <a:ext cx="731520" cy="731520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algn="ctr">
              <a:buNone/>
              <a:defRPr sz="20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3" name="Tekst — symbol zastępczy 32">
            <a:extLst>
              <a:ext uri="{FF2B5EF4-FFF2-40B4-BE49-F238E27FC236}">
                <a16:creationId xmlns:a16="http://schemas.microsoft.com/office/drawing/2014/main" id="{B745A5D6-A4E0-4308-9600-DE5E19572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216" y="4315968"/>
            <a:ext cx="3063240" cy="54864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pl-PL" noProof="0"/>
              <a:t>Imię i nazwisko osoby prowadzącej</a:t>
            </a:r>
          </a:p>
        </p:txBody>
      </p:sp>
      <p:sp>
        <p:nvSpPr>
          <p:cNvPr id="14" name="Tekst — symbol zastępczy 32">
            <a:extLst>
              <a:ext uri="{FF2B5EF4-FFF2-40B4-BE49-F238E27FC236}">
                <a16:creationId xmlns:a16="http://schemas.microsoft.com/office/drawing/2014/main" id="{C3466BB8-D955-4280-BA4D-66F3DC0341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2856" y="4315968"/>
            <a:ext cx="3063240" cy="548640"/>
          </a:xfrm>
        </p:spPr>
        <p:txBody>
          <a:bodyPr rtlCol="0"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pl-PL" noProof="0"/>
              <a:t>Adres e-mail</a:t>
            </a:r>
          </a:p>
        </p:txBody>
      </p:sp>
      <p:sp>
        <p:nvSpPr>
          <p:cNvPr id="15" name="Tekst — symbol zastępczy 32">
            <a:extLst>
              <a:ext uri="{FF2B5EF4-FFF2-40B4-BE49-F238E27FC236}">
                <a16:creationId xmlns:a16="http://schemas.microsoft.com/office/drawing/2014/main" id="{F829B8DE-3184-4E0A-AAD4-8F27B55DA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0496" y="4315968"/>
            <a:ext cx="3063240" cy="548640"/>
          </a:xfrm>
        </p:spPr>
        <p:txBody>
          <a:bodyPr rtlCol="0"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pl-PL" noProof="0"/>
              <a:t>Witryna internetowa</a:t>
            </a:r>
          </a:p>
        </p:txBody>
      </p:sp>
    </p:spTree>
    <p:extLst>
      <p:ext uri="{BB962C8B-B14F-4D97-AF65-F5344CB8AC3E}">
        <p14:creationId xmlns:p14="http://schemas.microsoft.com/office/powerpoint/2010/main" val="248033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43396F-0401-2059-A63C-6BE5599B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CDB15B-582A-2A4B-4412-C809DF871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279D0A-5717-8E2F-A616-0A65831B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 noProof="0"/>
              <a:t>20XX-09-03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7991648-0D43-A6E5-F416-9477A1D5D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C3E1B1-0FED-7896-A255-3978B7FA9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9334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32869E-6406-C3F8-EA85-5A1DABDF6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B9FC4D2-D5B0-4A20-DE31-099F3E037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1FDFE73-0590-E7C6-07C2-285360D28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noProof="0"/>
              <a:t>20XX-09-03</a:t>
            </a:r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A246D0D-5879-E91E-932F-7177DAC4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Tytuł prezentacji</a:t>
            </a:r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667889-062F-EE4D-F2A7-F51D8849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pl-PL" noProof="0" smtClean="0"/>
              <a:pPr/>
              <a:t>‹#›</a:t>
            </a:fld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73197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17F7C3-1882-DBC9-FB16-28CFB538C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C7CD7A-F179-A569-C01E-772BE3F7A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5FB3F49-4864-1FE5-408B-63C06F18D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ACBC724-26F9-FC88-FEF1-13FDD35A5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 noProof="0"/>
              <a:t>20XX-09-03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C131AD0-154B-9F5F-111E-0EB7E9A6B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D0990E0-7D57-692D-066C-5B397FA1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Prostokąt 7" descr="Tag=AccentColor&#10;Flavor=Light&#10;Target=FillAndLine">
            <a:extLst>
              <a:ext uri="{FF2B5EF4-FFF2-40B4-BE49-F238E27FC236}">
                <a16:creationId xmlns:a16="http://schemas.microsoft.com/office/drawing/2014/main" id="{5B6C38BF-DD33-855D-BDB4-91BC1113A8BE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3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F603D9-3442-7698-5EA0-7A8CE71BA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649A40-53EE-D295-C40E-D25A319F0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96F226-2AA2-9C70-7A83-D019B2597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C5357FC-407E-F8AD-751E-67C1E9A0F9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8B1E843-A00E-E321-8EDA-A355C3985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9ED698A-63EC-7243-57C8-9F998FE87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 noProof="0"/>
              <a:t>20XX-09-03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BCF1F56-6D06-1A05-26B3-FD9DB8B7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F3F6D8B-EF63-FF2A-BACB-86EF963EC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0" name="Prostokąt 9" descr="Tag=AccentColor&#10;Flavor=Light&#10;Target=FillAndLine">
            <a:extLst>
              <a:ext uri="{FF2B5EF4-FFF2-40B4-BE49-F238E27FC236}">
                <a16:creationId xmlns:a16="http://schemas.microsoft.com/office/drawing/2014/main" id="{5E524B01-0A8F-77B5-C299-E5AF8BD616BD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0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690C26-D6E1-E2E2-4F41-C10C874B4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916EEB0-0928-0201-4FB8-DE1983125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noProof="0"/>
              <a:t>20XX-09-03</a:t>
            </a:r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4A727D3-C8E3-B5EC-FFC2-95581A840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Tytuł prezentacji</a:t>
            </a:r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8196FEF-BA3C-0D34-2AA3-1DA0AE60E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pl-PL" noProof="0" smtClean="0"/>
              <a:pPr/>
              <a:t>‹#›</a:t>
            </a:fld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9197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31E15A4-5C99-3578-76B3-A360C7B7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 noProof="0"/>
              <a:t>20XX-09-03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C29D6FB-64DC-E217-4A56-0DF50533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4FA5CF9-0235-7E34-8E5D-ED52735D4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1617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8C6771-EA29-B615-B72C-D89A000D7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AE2E45-2D26-66A7-0803-F6E8F4FBE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8149F74-A8F5-036B-6538-7D171ADDC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EC5D863-7B94-1622-072E-C24A5FA9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 noProof="0"/>
              <a:t>20XX-09-03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F82270B-DDA3-9CA5-4F58-51244D6ED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1E3FA0D-98FF-9BD7-2ECC-399130764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48398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9479F1-545A-644C-9349-555CA77C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661009-896C-9EC6-E7B2-63ABA9FB3E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60DE117-1C45-5748-DF0B-F1E44580A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95CE40-3579-4D8E-5BB3-3AA783CF1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 noProof="0"/>
              <a:t>20XX-09-03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998E61-EF6B-43D6-CCAC-70926D78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7E6158E-6342-15D1-81C2-3ED3158FB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05657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B4E0888-BE56-1913-D680-E3EE23DAA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2CF9E03-7ED8-6537-26F8-507232AF9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D8B718-4454-DF97-3EA1-AF2ADAFF4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pl-PL" noProof="0"/>
              <a:t>20XX-09-03</a:t>
            </a:r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F4F4D7-B648-9368-E2AC-2DFC15152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pl-PL" noProof="0"/>
              <a:t>Tytuł prezentacji</a:t>
            </a:r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735749-500E-666D-06DA-2340A04BF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18C1E5-FB55-42F5-BD6D-9CC153FCDBE6}" type="slidenum">
              <a:rPr lang="pl-PL" noProof="0" smtClean="0"/>
              <a:pPr/>
              <a:t>‹#›</a:t>
            </a:fld>
            <a:endParaRPr lang="pl-PL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66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49" r:id="rId12"/>
    <p:sldLayoutId id="2147483750" r:id="rId13"/>
    <p:sldLayoutId id="2147483751" r:id="rId14"/>
    <p:sldLayoutId id="2147483752" r:id="rId15"/>
    <p:sldLayoutId id="2147483754" r:id="rId16"/>
    <p:sldLayoutId id="2147483756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mcps.com.pl/wp-content/uploads/2020/10/odnosnik3a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531B3DD-35BD-42F7-9AD7-7F3402B26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8715" y="955309"/>
            <a:ext cx="7251711" cy="2898975"/>
          </a:xfrm>
        </p:spPr>
        <p:txBody>
          <a:bodyPr rtlCol="0">
            <a:normAutofit/>
          </a:bodyPr>
          <a:lstStyle/>
          <a:p>
            <a:pPr rtl="0"/>
            <a:r>
              <a:rPr lang="pl-PL" sz="6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Praca wychowawcza z rodziną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F5A2D86-784C-417D-9AD4-AF18311FB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4916" y="4533813"/>
            <a:ext cx="6930189" cy="938463"/>
          </a:xfrm>
        </p:spPr>
        <p:txBody>
          <a:bodyPr rtlCol="0">
            <a:normAutofit/>
          </a:bodyPr>
          <a:lstStyle/>
          <a:p>
            <a:pPr rtl="0"/>
            <a:r>
              <a:rPr lang="pl-PL" b="1" dirty="0">
                <a:solidFill>
                  <a:srgbClr val="FFFFFF"/>
                </a:solidFill>
              </a:rPr>
              <a:t>Założenia praktyczne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7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2BD033-08E3-B9E5-36C7-17F73FEFB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/>
              <a:t>Diagnoza sytuacji rodziny z trudnościami w prawidłowym wypełnianiu swoich funkcji opiekuńczo-wychowawczych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B879DE-C7FC-5EEC-DFB2-127535B20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diagnoza</a:t>
            </a:r>
            <a:r>
              <a:rPr lang="en-US" sz="2200" dirty="0"/>
              <a:t> – </a:t>
            </a:r>
            <a:r>
              <a:rPr lang="en-US" sz="2200" dirty="0" err="1"/>
              <a:t>założenia</a:t>
            </a:r>
            <a:endParaRPr lang="en-US" sz="2200" dirty="0"/>
          </a:p>
          <a:p>
            <a:r>
              <a:rPr lang="en-US" sz="2200" dirty="0" err="1"/>
              <a:t>analiza</a:t>
            </a:r>
            <a:r>
              <a:rPr lang="en-US" sz="2200" dirty="0"/>
              <a:t> </a:t>
            </a:r>
            <a:r>
              <a:rPr lang="en-US" sz="2200" dirty="0" err="1"/>
              <a:t>sytuacji</a:t>
            </a:r>
            <a:r>
              <a:rPr lang="en-US" sz="2200" dirty="0"/>
              <a:t> </a:t>
            </a:r>
            <a:r>
              <a:rPr lang="en-US" sz="2200" dirty="0" err="1"/>
              <a:t>rodziny</a:t>
            </a:r>
            <a:endParaRPr lang="en-US" sz="2200" dirty="0"/>
          </a:p>
          <a:p>
            <a:r>
              <a:rPr lang="en-US" sz="2200" dirty="0" err="1"/>
              <a:t>wskazanie</a:t>
            </a:r>
            <a:r>
              <a:rPr lang="en-US" sz="2200" dirty="0"/>
              <a:t> </a:t>
            </a:r>
            <a:r>
              <a:rPr lang="en-US" sz="2200" dirty="0" err="1"/>
              <a:t>mocnych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słabych</a:t>
            </a:r>
            <a:r>
              <a:rPr lang="en-US" sz="2200" dirty="0"/>
              <a:t> </a:t>
            </a:r>
            <a:r>
              <a:rPr lang="en-US" sz="2200" dirty="0" err="1"/>
              <a:t>stron</a:t>
            </a:r>
            <a:r>
              <a:rPr lang="en-US" sz="2200" dirty="0"/>
              <a:t> </a:t>
            </a:r>
            <a:r>
              <a:rPr lang="en-US" sz="2200" dirty="0" err="1"/>
              <a:t>rodziny</a:t>
            </a:r>
            <a:r>
              <a:rPr lang="en-US" sz="2200" dirty="0"/>
              <a:t> – </a:t>
            </a:r>
            <a:r>
              <a:rPr lang="en-US" sz="2200" dirty="0" err="1"/>
              <a:t>analiza</a:t>
            </a:r>
            <a:r>
              <a:rPr lang="en-US" sz="2200" dirty="0"/>
              <a:t> SWOT</a:t>
            </a:r>
          </a:p>
        </p:txBody>
      </p:sp>
      <p:pic>
        <p:nvPicPr>
          <p:cNvPr id="8" name="Obraz 7" descr="ilustracja Osoby siedzącego przy stole">
            <a:extLst>
              <a:ext uri="{FF2B5EF4-FFF2-40B4-BE49-F238E27FC236}">
                <a16:creationId xmlns:a16="http://schemas.microsoft.com/office/drawing/2014/main" id="{53D280E1-AC99-3CE4-07E9-C47B05C04E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07" r="1217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156063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8B02AF51-D575-CA6E-C18D-4B5DC855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l-PL" sz="5400"/>
              <a:t>Diagnoza – założenia 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88CA9264-E6D7-6436-780A-7CB405B6E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pl-PL" sz="2000"/>
              <a:t>Sporządzenie planu pracy z rodziną z trudnościami w prawidłowym wypełnianiu swoich funkcji opiekuńczo-wychowawczych poprzedza sporządzenie diagnozy sytuacji rodziny. </a:t>
            </a:r>
          </a:p>
          <a:p>
            <a:r>
              <a:rPr lang="pl-PL" sz="2000"/>
              <a:t>Współcześnie, w pracy z rodziną, przyjmuje się tendencję współudziału rodziny na każdym etapie metodycznego działania, nie tylko podczas tworzenia planu i jego realizacji, ale również w procesie diagnostycznym. </a:t>
            </a:r>
          </a:p>
          <a:p>
            <a:r>
              <a:rPr lang="pl-PL" sz="2000"/>
              <a:t>Diagnoza sytuacji rodziny powinna więc zawierać postrzeganie zastanej sytuacji nie tylko przez asystenta rodziny i inne służby społeczne, ale również samych członków rodziny. </a:t>
            </a:r>
          </a:p>
          <a:p>
            <a:r>
              <a:rPr lang="pl-PL" sz="2000"/>
              <a:t>Diagnoza sytuacji rodziny powinna być przedstawiona rodzinie. </a:t>
            </a:r>
          </a:p>
          <a:p>
            <a:r>
              <a:rPr lang="pl-PL" sz="2000"/>
              <a:t>Kopia dokumentu zawierającego diagnozę sytuacji rodziny może, ale nie musi być dana rodzinie.</a:t>
            </a:r>
          </a:p>
        </p:txBody>
      </p:sp>
    </p:spTree>
    <p:extLst>
      <p:ext uri="{BB962C8B-B14F-4D97-AF65-F5344CB8AC3E}">
        <p14:creationId xmlns:p14="http://schemas.microsoft.com/office/powerpoint/2010/main" val="2722293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25EE17E-776D-199D-5D44-D48C3A3C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l-PL" sz="5400"/>
              <a:t>Analiza sytuacji rodziny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EEB7CD-AB67-209D-F4DB-8C3032011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000"/>
              <a:t>Dokonując analizy sytuacji rodziny asystent powinien powstrzymywać się od sformułowań stygmatyzujących, czy etykietujących rodzinę poprzez chociażby zastosowanie techniki zwanej eksternalizacją (polega ona na odłączeniu problemu od członka rodziny) i używać określeń np. zamiast: </a:t>
            </a:r>
          </a:p>
          <a:p>
            <a:r>
              <a:rPr lang="pl-PL" sz="2000"/>
              <a:t>„alkoholik” - „osoba nadużywająca alkoholu” </a:t>
            </a:r>
          </a:p>
          <a:p>
            <a:r>
              <a:rPr lang="pl-PL" sz="2000"/>
              <a:t>„rodzina wieloproblemowa” - „rodzina z wieloma problemami”</a:t>
            </a:r>
          </a:p>
          <a:p>
            <a:r>
              <a:rPr lang="pl-PL" sz="2000"/>
              <a:t>„niepełnosprawny” – „osoba z niepełnosprawnością” </a:t>
            </a:r>
          </a:p>
          <a:p>
            <a:r>
              <a:rPr lang="pl-PL" sz="2000"/>
              <a:t>„bezradność w sprawach opiekuńczo-wychowawczych” – niskie umiejętności opiekuńczo-wychowawcze” </a:t>
            </a:r>
          </a:p>
          <a:p>
            <a:r>
              <a:rPr lang="pl-PL" sz="2000"/>
              <a:t>„bezradny”, „niezaradny życiowo” – „o niskich umiejętnościach prowadzenia gospodarstwa domowego oraz realizacji spraw na rzecz domu i rodziny”.</a:t>
            </a:r>
          </a:p>
        </p:txBody>
      </p:sp>
    </p:spTree>
    <p:extLst>
      <p:ext uri="{BB962C8B-B14F-4D97-AF65-F5344CB8AC3E}">
        <p14:creationId xmlns:p14="http://schemas.microsoft.com/office/powerpoint/2010/main" val="180773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CC786B2-4176-7ADD-62E5-129D2392D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l-PL" sz="5400"/>
              <a:t>W</a:t>
            </a:r>
            <a:r>
              <a:rPr lang="en-US" sz="5400"/>
              <a:t>skazanie mocnych i słabych stron rodziny – analiza SWOT</a:t>
            </a:r>
            <a:endParaRPr lang="pl-PL" sz="540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7FA991-8ECE-AEC8-C220-3C8CE0C97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pl-PL" sz="2200"/>
              <a:t>Analiza SWOT to technika służąca do porządkowania i analizy informacji. </a:t>
            </a:r>
          </a:p>
          <a:p>
            <a:r>
              <a:rPr lang="pl-PL" sz="2200"/>
              <a:t>W pracy socjalnej wykonanie analizy SWOT ułatwia dokonanie analizy przyczyn trudnej sytuacji rodziny. </a:t>
            </a:r>
          </a:p>
          <a:p>
            <a:r>
              <a:rPr lang="pl-PL" sz="2200"/>
              <a:t>To odpowiedzialne działanie, które wymaga przemyślenia w skupieniu, problemu występującego w rodzinie.</a:t>
            </a:r>
          </a:p>
          <a:p>
            <a:r>
              <a:rPr lang="pl-PL" sz="2200"/>
              <a:t> Zazwyczaj to nie jeden problem w rodzinie a kilka podlega rozpoznaniu a ich rozkład ma charakter przyczynowo – skutkowy (obejmuje kilka przyczyn i powoduje kilka skutków). </a:t>
            </a:r>
          </a:p>
          <a:p>
            <a:r>
              <a:rPr lang="pl-PL" sz="2200"/>
              <a:t>Wskazane jest sporządzenie oddzielnej analizy SWOT dla każdego z problemów oddzielnie. Umożliwi to analizę mocnych i słabych stron klienta w każdym z obszarów z osobna.</a:t>
            </a:r>
          </a:p>
        </p:txBody>
      </p:sp>
    </p:spTree>
    <p:extLst>
      <p:ext uri="{BB962C8B-B14F-4D97-AF65-F5344CB8AC3E}">
        <p14:creationId xmlns:p14="http://schemas.microsoft.com/office/powerpoint/2010/main" val="4126477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E75D61-F8C8-F2B0-59F0-6112B84AF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2600">
                <a:latin typeface="Calibri" panose="020F0502020204030204" pitchFamily="34" charset="0"/>
                <a:cs typeface="Calibri" panose="020F0502020204030204" pitchFamily="34" charset="0"/>
              </a:rPr>
              <a:t>Praca z rodziną z trudnościami w prawidłowym wypełnianiu swoich funkcji opiekuńczo- wychowawczych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007B57-F139-4891-9BA4-6A6144FEF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pl-PL" sz="1700" dirty="0"/>
              <a:t>określenie celów w programie </a:t>
            </a:r>
          </a:p>
          <a:p>
            <a:r>
              <a:rPr lang="pl-PL" sz="1700" dirty="0"/>
              <a:t>możliwość realizacji celów a zasoby rodziny</a:t>
            </a:r>
          </a:p>
          <a:p>
            <a:r>
              <a:rPr lang="pl-PL" sz="1700" dirty="0"/>
              <a:t>rola kontraktu socjalnego </a:t>
            </a:r>
          </a:p>
          <a:p>
            <a:r>
              <a:rPr lang="pl-PL" sz="1700" dirty="0"/>
              <a:t>trudności i ograniczenia a realizacja programu wsparcia rodziny</a:t>
            </a:r>
          </a:p>
        </p:txBody>
      </p:sp>
      <p:pic>
        <p:nvPicPr>
          <p:cNvPr id="8" name="Picture 7" descr="Kolorowe carvede dane na temat ludzi">
            <a:extLst>
              <a:ext uri="{FF2B5EF4-FFF2-40B4-BE49-F238E27FC236}">
                <a16:creationId xmlns:a16="http://schemas.microsoft.com/office/drawing/2014/main" id="{1228E7BA-02EB-9B88-0E79-AEE1EBD0A6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83" r="1415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1379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BD84B9-F9F0-2738-C7AD-79938FBF9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l-PL" sz="5400"/>
              <a:t>Określenie celów w programie</a:t>
            </a:r>
          </a:p>
        </p:txBody>
      </p:sp>
      <p:pic>
        <p:nvPicPr>
          <p:cNvPr id="8" name="Picture 7" descr="Jedyny w tłumie">
            <a:extLst>
              <a:ext uri="{FF2B5EF4-FFF2-40B4-BE49-F238E27FC236}">
                <a16:creationId xmlns:a16="http://schemas.microsoft.com/office/drawing/2014/main" id="{2679DDEF-651B-C0BE-7D6F-130BD1961D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99" r="23482"/>
          <a:stretch/>
        </p:blipFill>
        <p:spPr>
          <a:xfrm>
            <a:off x="0" y="76309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25345-A0FB-1496-F0A7-20FDCF4E1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/>
              <a:t>Określenie celów w programie to etap </a:t>
            </a:r>
            <a:r>
              <a:rPr lang="pl-PL" sz="2200" u="sng"/>
              <a:t>programowania</a:t>
            </a:r>
            <a:r>
              <a:rPr lang="pl-PL" sz="2200"/>
              <a:t> pomocy rodzinie. </a:t>
            </a:r>
          </a:p>
          <a:p>
            <a:pPr marL="0" indent="0">
              <a:buNone/>
            </a:pPr>
            <a:r>
              <a:rPr lang="pl-PL" sz="2200"/>
              <a:t>Wyznaczanie celów współpracy powinno odbywać się wspólnie z członkami rodziny bowiem cele te dotyczą poprawy sytuacji rodziny, zatem to przedstawiciel rodziny powinien je określać a nie pracownik socjalny. </a:t>
            </a: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3932416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AD240E1-2F5F-A513-1F09-5CDF7FB19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l-PL" sz="5400"/>
              <a:t>Możliwość realizacji celów a zasoby rodziny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944926-5F98-8251-7F56-79F37F562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000" dirty="0"/>
              <a:t>Możliwość realizacji założonych celów uzależniona jest od wielu czynników a jednym z nich są zasoby rodziny. </a:t>
            </a:r>
          </a:p>
          <a:p>
            <a:pPr marL="0" indent="0">
              <a:buNone/>
            </a:pPr>
            <a:r>
              <a:rPr lang="pl-PL" sz="2000" b="1" dirty="0"/>
              <a:t>Praca na zasobach rodziny, poszukiwanie mocnych stron (podkreślanie umiejętności poszczególnych członków, wspomnienia sytuacji trudnych, w których przezwyciężanie włączyła się cała rodzina), </a:t>
            </a:r>
            <a:r>
              <a:rPr lang="pl-PL" sz="2000" dirty="0"/>
              <a:t>wspomnienia ze wspólnie doświadczanych przyjemnych chwil (np. wycieczki, wspólne prace, gry), które powielane są podczas współpracy, </a:t>
            </a:r>
            <a:r>
              <a:rPr lang="pl-PL" sz="2000" b="1" dirty="0"/>
              <a:t>odbudowują u członków rodziny poczucie własnej wartości, wpływając pozytywnie na wzmacnianie i rozwijanie się więzi rodzinnych, dając motywację do dalszego działania w zakresie poprawy trudnej sytuacji w rodzinie. </a:t>
            </a:r>
          </a:p>
          <a:p>
            <a:pPr marL="0" indent="0">
              <a:buNone/>
            </a:pPr>
            <a:r>
              <a:rPr lang="pl-PL" sz="2000" dirty="0"/>
              <a:t>Trzeba pamiętać o tym, że pracownik socjalny nie skupia się na błędach i problemach rodziny ale na mocnych jej stronach.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262696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E090E86-1867-6BF4-A622-18F4D5804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Trudności i ograniczenia a realizacja programu wsparcia rodziny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8260D5-3624-EAD9-76DA-8679F4F16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484" y="319088"/>
            <a:ext cx="7062351" cy="590272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sz="1400" dirty="0"/>
              <a:t>W trakcie realizacji programu wsparcia rodziny mogą pojawić się trudności i ograniczenia. </a:t>
            </a:r>
          </a:p>
          <a:p>
            <a:pPr marL="0" indent="0">
              <a:buNone/>
            </a:pPr>
            <a:r>
              <a:rPr lang="pl-PL" sz="1400" dirty="0"/>
              <a:t>Rodzaje tych trudności mogą być wielorakie i mogą być powodowane: </a:t>
            </a:r>
          </a:p>
          <a:p>
            <a:r>
              <a:rPr lang="pl-PL" sz="1400" dirty="0"/>
              <a:t>brakiem możliwości i osłabionymi zasobami środowiska lokalnego rodziny: </a:t>
            </a:r>
          </a:p>
          <a:p>
            <a:pPr lvl="1"/>
            <a:r>
              <a:rPr lang="pl-PL" sz="1400" dirty="0"/>
              <a:t>brak bliższej i dalszej rodziny, od której można otrzymać wsparcie, </a:t>
            </a:r>
          </a:p>
          <a:p>
            <a:pPr lvl="1"/>
            <a:r>
              <a:rPr lang="pl-PL" sz="1400" dirty="0"/>
              <a:t>brak wsparcia w zakresie opieki nad dziećmi, </a:t>
            </a:r>
          </a:p>
          <a:p>
            <a:pPr lvl="1"/>
            <a:r>
              <a:rPr lang="pl-PL" sz="1400" dirty="0"/>
              <a:t>brak wsparcia najbliższego otoczenia (np. sąsiedzkiego), </a:t>
            </a:r>
          </a:p>
          <a:p>
            <a:pPr lvl="1"/>
            <a:r>
              <a:rPr lang="pl-PL" sz="1400" dirty="0"/>
              <a:t>inne, zależne od możliwości i inicjatyw podjętych przez władze w miejscu zamieszkania.</a:t>
            </a:r>
          </a:p>
          <a:p>
            <a:r>
              <a:rPr lang="pl-PL" sz="1400" dirty="0"/>
              <a:t>ograniczeniami klienta: </a:t>
            </a:r>
          </a:p>
          <a:p>
            <a:pPr lvl="1"/>
            <a:r>
              <a:rPr lang="pl-PL" sz="1400" dirty="0"/>
              <a:t>nieumiejętność organizowania czasu, </a:t>
            </a:r>
          </a:p>
          <a:p>
            <a:pPr lvl="1"/>
            <a:r>
              <a:rPr lang="pl-PL" sz="1400" dirty="0"/>
              <a:t>ograniczenia pracy zawodowej (wykształcenie, kwalifikacje zawodowe, brak doświadczenia zawodowego, nieumiejętność bądź niechęć poszukiwania pracy), </a:t>
            </a:r>
          </a:p>
          <a:p>
            <a:pPr lvl="1"/>
            <a:r>
              <a:rPr lang="pl-PL" sz="1400" dirty="0"/>
              <a:t>w zakresie sytuacji bytowej (trudna sytuacja mieszkaniowa, zagrożenie bezdomnością, niskie dochody lub ich brak),</a:t>
            </a:r>
          </a:p>
          <a:p>
            <a:pPr lvl="1"/>
            <a:r>
              <a:rPr lang="pl-PL" sz="1400" dirty="0"/>
              <a:t>związane z sytuacją rodzinną (doświadczanie przemocy, rozwód, separacja, zły stan zdrowia, niepełnosprawność, nałogi),  odzwierciedlanie wzorców wyniesionych z domu rodzinnego,  brak troski o własne zdrowie i zdrowie rodziny. </a:t>
            </a:r>
          </a:p>
          <a:p>
            <a:r>
              <a:rPr lang="pl-PL" sz="1400" dirty="0"/>
              <a:t>ograniczenia i deficyty środowiska:</a:t>
            </a:r>
          </a:p>
          <a:p>
            <a:pPr lvl="1"/>
            <a:r>
              <a:rPr lang="pl-PL" sz="1400" dirty="0"/>
              <a:t>brak wsparcia ze strony rodziny, brak kontaktu z rodziną, </a:t>
            </a:r>
          </a:p>
          <a:p>
            <a:pPr lvl="1"/>
            <a:r>
              <a:rPr lang="pl-PL" sz="1400" dirty="0"/>
              <a:t>nieadekwatna do potrzeb infrastruktura pomocowa (brak miejsc w placówkach świadczących pomoc).</a:t>
            </a:r>
          </a:p>
        </p:txBody>
      </p:sp>
    </p:spTree>
    <p:extLst>
      <p:ext uri="{BB962C8B-B14F-4D97-AF65-F5344CB8AC3E}">
        <p14:creationId xmlns:p14="http://schemas.microsoft.com/office/powerpoint/2010/main" val="716119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D90A842-E0E4-21FB-C7D2-9510512C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l-PL" sz="3000" b="1" dirty="0"/>
              <a:t>Indywidualny program pomocy i wsparcia </a:t>
            </a:r>
            <a:r>
              <a:rPr lang="pl-PL" sz="3000" dirty="0"/>
              <a:t>dla rodzin przeżywających trudności w wypełnianiu funkcji opiekuńczo-wychowawczych 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CD1092-0312-82FF-5507-0B69246FF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200" dirty="0"/>
              <a:t>W ujęciu definicyjnym - program to </a:t>
            </a:r>
            <a:r>
              <a:rPr lang="pl-PL" sz="2200" u="sng" dirty="0"/>
              <a:t>czasowa struktura organizacyjna</a:t>
            </a:r>
            <a:r>
              <a:rPr lang="pl-PL" sz="2200" dirty="0"/>
              <a:t> łącząca się z zarządzaniem grupą projektów/działań. Pojęcie jest różnie definiowane w literaturze i nie ma jego ujednoliconej definicji, jednak zasadniczo program jest strukturą nadrzędną dla projektów. </a:t>
            </a:r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r>
              <a:rPr lang="pl-PL" sz="2200" dirty="0"/>
              <a:t>Celem nadrzędnym jest poprawa jakości funkcjonowania beneficjentów przy wykorzystaniu różnych działań naprawczych.</a:t>
            </a:r>
          </a:p>
        </p:txBody>
      </p:sp>
      <p:pic>
        <p:nvPicPr>
          <p:cNvPr id="8" name="Obraz 7" descr="Osoby ilustrację pracy zespołowej">
            <a:extLst>
              <a:ext uri="{FF2B5EF4-FFF2-40B4-BE49-F238E27FC236}">
                <a16:creationId xmlns:a16="http://schemas.microsoft.com/office/drawing/2014/main" id="{8B9D0EC0-9A2E-86C4-89EF-94105F1FED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60" r="18491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77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40D74C6-08D7-7696-9C82-0D86A0B8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pl-PL" sz="5000" dirty="0"/>
              <a:t>Etapy pracy </a:t>
            </a:r>
            <a:br>
              <a:rPr lang="pl-PL" sz="5000" dirty="0"/>
            </a:br>
            <a:r>
              <a:rPr lang="pl-PL" sz="5000" dirty="0"/>
              <a:t>z rodziną</a:t>
            </a:r>
          </a:p>
        </p:txBody>
      </p:sp>
      <p:pic>
        <p:nvPicPr>
          <p:cNvPr id="8" name="Obraz 7" descr="Renderowanie 3W zabawki w kształcie zabawki z kształtami kwadratowymi, trójkątnymi i okrągłymi">
            <a:extLst>
              <a:ext uri="{FF2B5EF4-FFF2-40B4-BE49-F238E27FC236}">
                <a16:creationId xmlns:a16="http://schemas.microsoft.com/office/drawing/2014/main" id="{A1E891AF-5592-0FDE-4B49-419EB4A1B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1381887"/>
            <a:ext cx="5458968" cy="4094226"/>
          </a:xfrm>
          <a:prstGeom prst="rect">
            <a:avLst/>
          </a:prstGeom>
        </p:spPr>
      </p:pic>
      <p:sp>
        <p:nvSpPr>
          <p:cNvPr id="27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9F6CC8-BC52-7C87-9D6A-C1116E931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1700"/>
              <a:t>Zapoznanie się z potrzebami i oczekiwaniami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1700"/>
              <a:t>Opis i analiza sytuacji rodziny z dziećmi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1700"/>
              <a:t>Konstrukt diagnozy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1700"/>
              <a:t>Określenie celów pracy socjalnej z rodziną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1700"/>
              <a:t>Zbudowanie planu/projektu działania i budowa indywidualnego pakietu usług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1700"/>
              <a:t>Realizacja planu działania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1700"/>
              <a:t>Monitorowanie i ocena rezultatów (ewaluacja)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1700"/>
              <a:t>Zakończenie działania</a:t>
            </a:r>
          </a:p>
        </p:txBody>
      </p:sp>
    </p:spTree>
    <p:extLst>
      <p:ext uri="{BB962C8B-B14F-4D97-AF65-F5344CB8AC3E}">
        <p14:creationId xmlns:p14="http://schemas.microsoft.com/office/powerpoint/2010/main" val="3427010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858C0DDC-D116-43DA-B0B5-A6A82668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Celem pracy socjalnej z rodzinami jest poprawa jej funkcjonowania w zakresie:</a:t>
            </a:r>
          </a:p>
        </p:txBody>
      </p:sp>
      <p:pic>
        <p:nvPicPr>
          <p:cNvPr id="8" name="Obraz — symbol zastępczy 7" descr="grupa ludzi przybijających piątki&#10;">
            <a:extLst>
              <a:ext uri="{FF2B5EF4-FFF2-40B4-BE49-F238E27FC236}">
                <a16:creationId xmlns:a16="http://schemas.microsoft.com/office/drawing/2014/main" id="{F602090C-4003-4A9A-8F17-0FDDFD83F8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9039" r="2040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3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awartość — symbol zastępczy 4">
            <a:extLst>
              <a:ext uri="{FF2B5EF4-FFF2-40B4-BE49-F238E27FC236}">
                <a16:creationId xmlns:a16="http://schemas.microsoft.com/office/drawing/2014/main" id="{5B430F02-9645-4F56-99F7-1DC2F76FF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lvl="0"/>
            <a:r>
              <a:rPr lang="en-US" sz="2200"/>
              <a:t>pełnienia ról rodzicielskich, </a:t>
            </a:r>
          </a:p>
          <a:p>
            <a:pPr marL="342900" lvl="0"/>
            <a:r>
              <a:rPr lang="en-US" sz="2200"/>
              <a:t>prawidłowej komunikacji w rodzinie, </a:t>
            </a:r>
          </a:p>
          <a:p>
            <a:pPr marL="342900" lvl="0"/>
            <a:r>
              <a:rPr lang="en-US" sz="2200"/>
              <a:t>kształtowania norm i wartości rodzinnych, </a:t>
            </a:r>
          </a:p>
          <a:p>
            <a:pPr marL="342900" lvl="0"/>
            <a:r>
              <a:rPr lang="en-US" sz="2200"/>
              <a:t>rozpoznawania potrzeb rozwojowych dziecka, </a:t>
            </a:r>
          </a:p>
          <a:p>
            <a:pPr marL="342900" lvl="0"/>
            <a:r>
              <a:rPr lang="en-US" sz="2200"/>
              <a:t>organizacji czasu wolnego, </a:t>
            </a:r>
          </a:p>
          <a:p>
            <a:pPr marL="342900" lvl="0"/>
            <a:r>
              <a:rPr lang="en-US" sz="2200"/>
              <a:t>racjonalnego gospodarowania budżetem domowym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795373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8D7F120-AB33-0254-9689-32E7738A0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 sz="3700">
                <a:solidFill>
                  <a:srgbClr val="FFFFFF"/>
                </a:solidFill>
              </a:rPr>
              <a:t>ETAP 1. Zapoznanie się z potrzebami i oczekiwaniami: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1DEC89-5920-4ADC-FBB2-4BC71BBA7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pl-PL" sz="1800" dirty="0"/>
              <a:t>poznanie i zrozumienie oczekiwań rodziny,</a:t>
            </a:r>
          </a:p>
          <a:p>
            <a:r>
              <a:rPr lang="pl-PL" sz="1800" dirty="0"/>
              <a:t>wstępna analiza informacji oraz podjęcie decyzji w zakresie czy rozwiązanie problemu leży w kompetencjach pracownika socjalnego czy też kieruje osobę zainteresowaną do innej właściwej instytucji i ułatwiając przy tym pierwszy z nią kontakt,</a:t>
            </a:r>
          </a:p>
          <a:p>
            <a:r>
              <a:rPr lang="pl-PL" sz="1800" dirty="0"/>
              <a:t>przedstawienie możliwości i zasad udzielania wsparcia rodzinie w jej obecnej sytuacji,</a:t>
            </a:r>
          </a:p>
          <a:p>
            <a:r>
              <a:rPr lang="pl-PL" sz="1800" dirty="0"/>
              <a:t>ustalenie z rodziną terminu spotkania w miejscu zamieszkania w celu rozpoznania sytuacji rodziny z dziećmi (jeśli spotkanie odbywa się poza miejscem zamieszkania klienta),</a:t>
            </a:r>
          </a:p>
          <a:p>
            <a:r>
              <a:rPr lang="pl-PL" sz="1800" dirty="0"/>
              <a:t>ewentualne przygotowanie się pracownika socjalnego do zebrania bardziej szczegółowych informacji niezbędnych do rozpoznania sytuacji rodziny</a:t>
            </a:r>
          </a:p>
          <a:p>
            <a:pPr lvl="1"/>
            <a:r>
              <a:rPr lang="pl-PL" sz="1400" dirty="0"/>
              <a:t>pracownik podejmie tu decyzję o narzędziach badawczych jakie zastosuje w badaniu sytuacji rodziny z dziećmi.</a:t>
            </a:r>
          </a:p>
        </p:txBody>
      </p:sp>
    </p:spTree>
    <p:extLst>
      <p:ext uri="{BB962C8B-B14F-4D97-AF65-F5344CB8AC3E}">
        <p14:creationId xmlns:p14="http://schemas.microsoft.com/office/powerpoint/2010/main" val="2162140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0A48962-3DD4-450A-889D-CA3A9B6A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ETAP 2. 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Opis i analiza sytuacji rodziny z dziećmi:</a:t>
            </a:r>
            <a:br>
              <a:rPr lang="pl-PL" dirty="0">
                <a:solidFill>
                  <a:srgbClr val="FFFFFF"/>
                </a:solidFill>
              </a:rPr>
            </a:b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7CAD35-F893-EA86-68F0-49F8F9C9A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500" dirty="0"/>
              <a:t>Pracownik socjalny gromadzi, porządkuje, analizuje informacje i opinie o rodzinie w celu właściwego rozpoznania jej sytuacji życiowej,</a:t>
            </a:r>
          </a:p>
          <a:p>
            <a:pPr marL="0" indent="0">
              <a:buNone/>
            </a:pPr>
            <a:endParaRPr lang="pl-PL" sz="1500" dirty="0"/>
          </a:p>
          <a:p>
            <a:pPr marL="0" indent="0">
              <a:buNone/>
            </a:pPr>
            <a:r>
              <a:rPr lang="pl-PL" sz="1500" u="sng" dirty="0"/>
              <a:t>rekomendowane narzędzia badawcze:</a:t>
            </a:r>
          </a:p>
          <a:p>
            <a:r>
              <a:rPr lang="pl-PL" sz="1500" dirty="0"/>
              <a:t>wywiad – rozeznanie sytuacji,</a:t>
            </a:r>
          </a:p>
          <a:p>
            <a:r>
              <a:rPr lang="pl-PL" sz="1500" dirty="0"/>
              <a:t>wywiad z rodziną z dziećmi,</a:t>
            </a:r>
          </a:p>
          <a:p>
            <a:r>
              <a:rPr lang="pl-PL" sz="1500" dirty="0"/>
              <a:t>ocena zagrożenia rozwoju dziecka,</a:t>
            </a:r>
          </a:p>
          <a:p>
            <a:r>
              <a:rPr lang="pl-PL" sz="1500" dirty="0" err="1"/>
              <a:t>genogram</a:t>
            </a:r>
            <a:r>
              <a:rPr lang="pl-PL" sz="1500" dirty="0"/>
              <a:t> rodziny,</a:t>
            </a:r>
          </a:p>
          <a:p>
            <a:r>
              <a:rPr lang="pl-PL" sz="1500" dirty="0" err="1"/>
              <a:t>ekogram</a:t>
            </a:r>
            <a:r>
              <a:rPr lang="pl-PL" sz="1500" dirty="0"/>
              <a:t> rodziny,</a:t>
            </a:r>
          </a:p>
          <a:p>
            <a:r>
              <a:rPr lang="pl-PL" sz="1500" dirty="0"/>
              <a:t>ankieta umiejętności wychowawczych.</a:t>
            </a:r>
          </a:p>
          <a:p>
            <a:pPr marL="0" indent="0">
              <a:buNone/>
            </a:pPr>
            <a:endParaRPr lang="pl-PL" sz="1500" dirty="0"/>
          </a:p>
          <a:p>
            <a:pPr marL="0" indent="0">
              <a:buNone/>
            </a:pPr>
            <a:r>
              <a:rPr lang="pl-PL" sz="1500" u="sng" dirty="0"/>
              <a:t>rekomendowane techniki badawcze:</a:t>
            </a:r>
          </a:p>
          <a:p>
            <a:r>
              <a:rPr lang="pl-PL" sz="1500" dirty="0"/>
              <a:t>rozmowa z poszczególnymi członkami rodziny,</a:t>
            </a:r>
          </a:p>
          <a:p>
            <a:r>
              <a:rPr lang="pl-PL" sz="1500" dirty="0"/>
              <a:t>obserwacja bezpośrednia,</a:t>
            </a:r>
          </a:p>
          <a:p>
            <a:r>
              <a:rPr lang="pl-PL" sz="1500" dirty="0"/>
              <a:t>analiza dokumentów i opinii innych specjalistów (np. pedagoga, psychologa, prawnika).</a:t>
            </a:r>
          </a:p>
        </p:txBody>
      </p:sp>
    </p:spTree>
    <p:extLst>
      <p:ext uri="{BB962C8B-B14F-4D97-AF65-F5344CB8AC3E}">
        <p14:creationId xmlns:p14="http://schemas.microsoft.com/office/powerpoint/2010/main" val="3520859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0A48962-3DD4-450A-889D-CA3A9B6A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ETAP 2. cd</a:t>
            </a:r>
            <a:br>
              <a:rPr lang="pl-PL" dirty="0">
                <a:solidFill>
                  <a:srgbClr val="FFFFFF"/>
                </a:solidFill>
              </a:rPr>
            </a:b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7CAD35-F893-EA86-68F0-49F8F9C9A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r>
              <a:rPr lang="pl-PL" sz="2200" dirty="0"/>
              <a:t>Zasady analizowania informacji:</a:t>
            </a:r>
          </a:p>
          <a:p>
            <a:r>
              <a:rPr lang="pl-PL" sz="2200" dirty="0"/>
              <a:t>analiza nie powinna zawierać własnych odczuć, interpretacji,</a:t>
            </a:r>
          </a:p>
          <a:p>
            <a:r>
              <a:rPr lang="pl-PL" sz="2200" dirty="0"/>
              <a:t>zawierać fakty,</a:t>
            </a:r>
          </a:p>
          <a:p>
            <a:r>
              <a:rPr lang="pl-PL" sz="2200" dirty="0"/>
              <a:t>nie zawierać uprzedzeń i stereotypowego myślenia.</a:t>
            </a:r>
          </a:p>
          <a:p>
            <a:r>
              <a:rPr lang="pl-PL" sz="2200" dirty="0"/>
              <a:t>szczególnego wyczucia wymaga ocena ryzyka wobec małoletnich dzieci</a:t>
            </a:r>
          </a:p>
          <a:p>
            <a:r>
              <a:rPr lang="pl-PL" sz="2200" dirty="0"/>
              <a:t>ważne jest określenie, czy zdrowie i życie któregoś z członków rodziny nie jest zagrożone.</a:t>
            </a:r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r>
              <a:rPr lang="pl-PL" sz="2200" i="1" dirty="0"/>
              <a:t>W ramach standardu pracy socjalnej z rodziną zaleca się podejście, zgodnie z którym im więcej informacji, tym łatwiej i trafniej ocenić sytuację rodziny.</a:t>
            </a:r>
          </a:p>
        </p:txBody>
      </p:sp>
    </p:spTree>
    <p:extLst>
      <p:ext uri="{BB962C8B-B14F-4D97-AF65-F5344CB8AC3E}">
        <p14:creationId xmlns:p14="http://schemas.microsoft.com/office/powerpoint/2010/main" val="4015582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306578-B4F7-E09C-9D05-BEBFB5AFC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ETAP 3. Konstrukt diagnozy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A2FFE8-22B9-1D82-52C5-527DBF250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sz="1600" dirty="0"/>
              <a:t>Poza standardowym działaniem pracownika socjalnego w zakresie diagnozy sytuacji rodziny z dziećmi należy określić specyficzne jej obszary. </a:t>
            </a:r>
          </a:p>
          <a:p>
            <a:pPr marL="0" indent="0">
              <a:buNone/>
            </a:pPr>
            <a:r>
              <a:rPr lang="pl-PL" sz="1600" dirty="0"/>
              <a:t>Dotyczą one: komunikacji podstawowej w rodzinie, codziennego życia rodziny, rozwoju dzieci, rozwoju rodziców, rozwoju stosunków społecznych.</a:t>
            </a:r>
          </a:p>
          <a:p>
            <a:pPr marL="0" indent="0">
              <a:buNone/>
            </a:pPr>
            <a:r>
              <a:rPr lang="pl-PL" sz="1600" dirty="0"/>
              <a:t>Po wyodrębnieniu z rodziną trudności w poszczególnych obszarach funkcjonowania rodziny podsumowanie stanowi zbudowana przy aktywnym udziale rodziny ocena, stanowiąca odpowiedź na następujące pytania: </a:t>
            </a:r>
          </a:p>
          <a:p>
            <a:r>
              <a:rPr lang="pl-PL" sz="1600" dirty="0"/>
              <a:t>Co stanowi problem rodziny, przyczyny trudnej sytuacji oraz źródło tych przyczyn:</a:t>
            </a:r>
          </a:p>
          <a:p>
            <a:pPr lvl="1"/>
            <a:r>
              <a:rPr lang="pl-PL" sz="1600" dirty="0"/>
              <a:t>zidentyfikowane problemy należy nazwać i przedyskutować z rodziną, ustalając ich wagę i wpływ na funkcjonowanie społeczne jej członków (problem, który należy zniwelować wyłoniony zostaje w drodze burzy mózgów z członkami – przedstawiciel rodziny jest tu najlepszym znawcą sytuacji rodziny i samego siebie),</a:t>
            </a:r>
          </a:p>
          <a:p>
            <a:pPr lvl="1"/>
            <a:r>
              <a:rPr lang="pl-PL" sz="1600" dirty="0"/>
              <a:t>ustalenie priorytetów dla poszczególnych problemów.</a:t>
            </a:r>
          </a:p>
          <a:p>
            <a:r>
              <a:rPr lang="pl-PL" sz="1600" dirty="0"/>
              <a:t>Jak sytuacja wpływa na funkcjonowanie rodziny i poszczególnych członków. </a:t>
            </a:r>
          </a:p>
          <a:p>
            <a:r>
              <a:rPr lang="pl-PL" sz="1600" dirty="0"/>
              <a:t>Jakie są zasoby/możliwości rodziny, środowiska, instytucji i pracownika socjalnego w poprawie niekorzystnej sytuacji.</a:t>
            </a:r>
          </a:p>
          <a:p>
            <a:r>
              <a:rPr lang="pl-PL" sz="1600" dirty="0"/>
              <a:t> Jakie są deficyty/ograniczenia rodziny, środowiska, instytucji i pracownika socjalnego w poprawie niekorzystnej sytuacji. </a:t>
            </a:r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r>
              <a:rPr lang="pl-PL" sz="1600" i="1" dirty="0"/>
              <a:t>Diagnoza nie ma charakteru ostatecznego i może ulegać, w miarę owocnej współpracy, zmianie. </a:t>
            </a:r>
          </a:p>
        </p:txBody>
      </p:sp>
    </p:spTree>
    <p:extLst>
      <p:ext uri="{BB962C8B-B14F-4D97-AF65-F5344CB8AC3E}">
        <p14:creationId xmlns:p14="http://schemas.microsoft.com/office/powerpoint/2010/main" val="4019629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4A322E1-258B-9387-5C67-3D8A0D91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ETAP 4. Określenie celów pracy socjalnej z rodziną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82A50B-05DC-F4CB-AC8E-30FE0686F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sz="1400" dirty="0"/>
              <a:t>Założenia dotyczące celów: </a:t>
            </a:r>
          </a:p>
          <a:p>
            <a:r>
              <a:rPr lang="pl-PL" sz="1400" dirty="0"/>
              <a:t>celem nazywamy przewidywalny, pożądany stan rzeczy, którego osiągnięcie dąży do poprawy funkcjonowania rodziny przeżywającej trudności w wypełnianiu funkcji opiekuńczo – wychowawczych, </a:t>
            </a:r>
          </a:p>
          <a:p>
            <a:r>
              <a:rPr lang="pl-PL" sz="1400" dirty="0"/>
              <a:t>celem jest nakierowany na zredukowanie a nie zupełne zlikwidowanie danego problemu,</a:t>
            </a:r>
          </a:p>
          <a:p>
            <a:r>
              <a:rPr lang="pl-PL" sz="1400" dirty="0"/>
              <a:t>cel powinien być konkretny, jasny i realny, </a:t>
            </a:r>
          </a:p>
          <a:p>
            <a:r>
              <a:rPr lang="pl-PL" sz="1400" dirty="0"/>
              <a:t>realizacja celów warunkuje przestrzeganie zasad SMART, </a:t>
            </a:r>
          </a:p>
          <a:p>
            <a:r>
              <a:rPr lang="pl-PL" sz="1400" dirty="0"/>
              <a:t>cel powinien uwzględniać: </a:t>
            </a:r>
          </a:p>
          <a:p>
            <a:pPr lvl="1"/>
            <a:r>
              <a:rPr lang="pl-PL" sz="1400" dirty="0"/>
              <a:t>możliwości, zasoby, deficyty i ograniczenia rodziny, instytucji, środowiska,</a:t>
            </a:r>
          </a:p>
          <a:p>
            <a:pPr lvl="1"/>
            <a:r>
              <a:rPr lang="pl-PL" sz="1400" dirty="0"/>
              <a:t>gotowość rodziny do zmian, </a:t>
            </a:r>
          </a:p>
          <a:p>
            <a:pPr lvl="1"/>
            <a:r>
              <a:rPr lang="pl-PL" sz="1400" dirty="0"/>
              <a:t>ograniczenia czasowe pracownika. </a:t>
            </a:r>
          </a:p>
          <a:p>
            <a:r>
              <a:rPr lang="pl-PL" sz="1400" dirty="0"/>
              <a:t>cele szczegółowe wynikają z zidentyfikowanych przyczyn trudnej sytuacji życiowej rodziny − ważne jest aby cele ułożone były w kolejności, w jakiej muszą być osiągane, często osiągnięcie jednego celu warunkuje osiągnięcie kolejnego, </a:t>
            </a:r>
          </a:p>
          <a:p>
            <a:r>
              <a:rPr lang="pl-PL" sz="1400" dirty="0"/>
              <a:t>cel główny musi być tak sformułowany aby obejmował wszystkie cele szczegółowe lub określał stan, w którym zasadniczo poprawi się sytuacja rodziny, </a:t>
            </a:r>
          </a:p>
          <a:p>
            <a:r>
              <a:rPr lang="pl-PL" sz="1400" dirty="0"/>
              <a:t>cele szczegółowe wynikają z zidentyfikowanych przyczyn trudnej sytuacji życiowej rodziny, </a:t>
            </a:r>
          </a:p>
          <a:p>
            <a:r>
              <a:rPr lang="pl-PL" sz="1400" dirty="0"/>
              <a:t>należy określić jak osiągnięcie wyznaczonych celów wpłynie na poprawę jakości funkcjonowania rodziny, w tym na relacje w rodzinie, funkcjonowanie społeczne, rozwój poszczególnych członków rodziny</a:t>
            </a:r>
          </a:p>
        </p:txBody>
      </p:sp>
    </p:spTree>
    <p:extLst>
      <p:ext uri="{BB962C8B-B14F-4D97-AF65-F5344CB8AC3E}">
        <p14:creationId xmlns:p14="http://schemas.microsoft.com/office/powerpoint/2010/main" val="2785936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43684E6-36E6-C9F7-6880-D7CB983B8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 sz="3700" dirty="0">
                <a:solidFill>
                  <a:srgbClr val="FFFFFF"/>
                </a:solidFill>
              </a:rPr>
              <a:t>ETAP 5. Zbudowanie planu/projektu działania i budowa indywidualnego pakietu usług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888846-D65E-2E2C-79BE-B9101553B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600" dirty="0"/>
              <a:t>Plan (projekt) działania to proces podejmowania decyzji przez rodzinę i jej członków w zakresie wyznaczania zadań, które muszą być wykonane aby osiągnąć wyznaczone cele. </a:t>
            </a:r>
          </a:p>
          <a:p>
            <a:pPr marL="0" indent="0">
              <a:buNone/>
            </a:pPr>
            <a:r>
              <a:rPr lang="pl-PL" sz="1600" dirty="0"/>
              <a:t>Rozpoczęcie planowania współpracy jest możliwe po sformułowaniu celów: </a:t>
            </a:r>
          </a:p>
          <a:p>
            <a:r>
              <a:rPr lang="pl-PL" sz="1600" dirty="0"/>
              <a:t>liczba i stopień trudności zaplanowanych do realizacji działań zależy od zidentyfikowanych mocnych i słabych stron rodziny (zasobów i deficytów) i jej środowiska - w planowaniu działań pracownik socjalny dąży do utrzymania rodziny jako całości, jeżeli nie występuje zagrożenie zdrowia i życia dla żadnego z członków rodziny oraz uwzględnia możliwości rodziny i środowiska, </a:t>
            </a:r>
          </a:p>
          <a:p>
            <a:r>
              <a:rPr lang="pl-PL" sz="1600" dirty="0"/>
              <a:t>w celu zbudowania planu działania pracownik socjalny spotka się z rodziną w miejscu jej zamieszkania, w którym wszyscy czują się bezpiecznie „są u siebie” lub w wyznaczonym do tych celów miejscu w instytucji i podejmuje następujące działania: </a:t>
            </a:r>
          </a:p>
          <a:p>
            <a:pPr lvl="1"/>
            <a:r>
              <a:rPr lang="pl-PL" sz="1600" dirty="0"/>
              <a:t>przeprowadza rozmowy z poszczególnymi członkami rodziny, które mają na celu określenie hierarchii potrzeb,</a:t>
            </a:r>
          </a:p>
          <a:p>
            <a:pPr lvl="1"/>
            <a:r>
              <a:rPr lang="pl-PL" sz="1600" dirty="0"/>
              <a:t>naprowadza członków rodziny w celu samodzielnego poszukiwania rozwiązań, </a:t>
            </a:r>
          </a:p>
          <a:p>
            <a:pPr lvl="1"/>
            <a:r>
              <a:rPr lang="pl-PL" sz="1600" dirty="0"/>
              <a:t>jeśli się to nie udaje, może zaproponować ofertę działań, które zmierzają do rozwiązania trudnej sytuacji klienta, wyboru jednak dokonuje klient, pracownik socjalny nie stosuje zasady narzucania konkretnego rozwiązania,</a:t>
            </a:r>
          </a:p>
        </p:txBody>
      </p:sp>
    </p:spTree>
    <p:extLst>
      <p:ext uri="{BB962C8B-B14F-4D97-AF65-F5344CB8AC3E}">
        <p14:creationId xmlns:p14="http://schemas.microsoft.com/office/powerpoint/2010/main" val="3468750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43684E6-36E6-C9F7-6880-D7CB983B8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 sz="3700" dirty="0">
                <a:solidFill>
                  <a:srgbClr val="FFFFFF"/>
                </a:solidFill>
              </a:rPr>
              <a:t>ETAP 5. cd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888846-D65E-2E2C-79BE-B9101553B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lvl="1"/>
            <a:r>
              <a:rPr lang="pl-PL" sz="1600" dirty="0"/>
              <a:t>proponowane działania powinny być dostosowane do potrzeb i możliwości klienta, </a:t>
            </a:r>
          </a:p>
          <a:p>
            <a:pPr lvl="1"/>
            <a:r>
              <a:rPr lang="pl-PL" sz="1600" dirty="0"/>
              <a:t>wspólnie ustalana jest grupa osób i instytucji sprzyjających klientowi i jego rodzinie, </a:t>
            </a:r>
          </a:p>
          <a:p>
            <a:pPr lvl="1"/>
            <a:r>
              <a:rPr lang="pl-PL" sz="1600" dirty="0"/>
              <a:t>wszystkie działania powinny być omówione przez pracownika socjalnego w zakresie czynności jakie klient powinien wykonać, jakie trudności może napotkać, jakie wsparcie może otrzymać przy realizacji działań ze strony pracownika lub instytucji, </a:t>
            </a:r>
          </a:p>
          <a:p>
            <a:pPr lvl="1"/>
            <a:r>
              <a:rPr lang="pl-PL" sz="1600" dirty="0"/>
              <a:t>wspólnie określane są ramy czasowe realizacji poszczególnych działań.</a:t>
            </a:r>
          </a:p>
          <a:p>
            <a:r>
              <a:rPr lang="pl-PL" sz="1600" dirty="0"/>
              <a:t>strony ustalają formę współpracy w ramach indywidualnego planu pomocy, utrwalonego pisemnie w ramach Umowy współpracy, </a:t>
            </a:r>
          </a:p>
          <a:p>
            <a:r>
              <a:rPr lang="pl-PL" sz="1600" dirty="0"/>
              <a:t>proponowana usługa powinna zostać zaakceptowana przez rodzinę, </a:t>
            </a:r>
          </a:p>
          <a:p>
            <a:r>
              <a:rPr lang="pl-PL" sz="1600" dirty="0"/>
              <a:t>budowa indywidualnego pakietu usług dla rodziny z dziećmi, jest częścią metodycznego działania w ramach prowadzonej z nią pracy socjalnej.</a:t>
            </a:r>
          </a:p>
        </p:txBody>
      </p:sp>
    </p:spTree>
    <p:extLst>
      <p:ext uri="{BB962C8B-B14F-4D97-AF65-F5344CB8AC3E}">
        <p14:creationId xmlns:p14="http://schemas.microsoft.com/office/powerpoint/2010/main" val="3775931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4B456D5-443E-3111-5B11-B6C1AAA7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ETAP 6. Realizacja planu działania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D2338B-5B4D-C9FD-94CD-9CCE653C1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pl-PL" sz="1600" dirty="0"/>
              <a:t>Rozpoczęcie współpracy z rodziną - realizacja określonych działań w ramach wytyczonych celów. </a:t>
            </a:r>
          </a:p>
          <a:p>
            <a:r>
              <a:rPr lang="pl-PL" sz="1600" dirty="0"/>
              <a:t>Działania pracownika socjalnego to: </a:t>
            </a:r>
          </a:p>
          <a:p>
            <a:pPr lvl="1"/>
            <a:r>
              <a:rPr lang="pl-PL" sz="1600" dirty="0"/>
              <a:t>umożliwienie rodzinie wyboru docelowych rozwiązań mających na celu efektywną realizację działania, </a:t>
            </a:r>
          </a:p>
          <a:p>
            <a:pPr lvl="1"/>
            <a:r>
              <a:rPr lang="pl-PL" sz="1600" dirty="0"/>
              <a:t>wspieranie w podejmowanych decyzjach i działaniach, zgodnie z zidentyfikowanymi w diagnozie ograniczeniami i możliwościami, </a:t>
            </a:r>
          </a:p>
          <a:p>
            <a:pPr lvl="1"/>
            <a:r>
              <a:rPr lang="pl-PL" sz="1600" dirty="0"/>
              <a:t>wykorzystanie bezpośrednie i pośrednie formy pracy z klientem. </a:t>
            </a:r>
          </a:p>
          <a:p>
            <a:r>
              <a:rPr lang="pl-PL" sz="1600" dirty="0"/>
              <a:t>Bezpośrednie formy pracy pracownika socjalnego: </a:t>
            </a:r>
          </a:p>
          <a:p>
            <a:pPr lvl="1"/>
            <a:r>
              <a:rPr lang="pl-PL" sz="1600" dirty="0"/>
              <a:t>wyjaśnianie – dotyczy wyjaśniania przyczyn trudnej sytuacji życiowej rodziny oraz tego, czym one są spowodowane, </a:t>
            </a:r>
          </a:p>
          <a:p>
            <a:pPr lvl="1"/>
            <a:r>
              <a:rPr lang="pl-PL" sz="1600" dirty="0"/>
              <a:t>wspieranie – zmiana sposobu odniesienia klienta w spojrzeniu na problem, </a:t>
            </a:r>
          </a:p>
          <a:p>
            <a:pPr lvl="1"/>
            <a:r>
              <a:rPr lang="pl-PL" sz="1600" dirty="0"/>
              <a:t>wzmacnianie i mobilizowanie do działania w kierunku pozytywnych zmian, </a:t>
            </a:r>
          </a:p>
          <a:p>
            <a:pPr lvl="1"/>
            <a:r>
              <a:rPr lang="pl-PL" sz="1600" dirty="0"/>
              <a:t>wsparcie w środowisku, </a:t>
            </a:r>
          </a:p>
          <a:p>
            <a:pPr lvl="1"/>
            <a:r>
              <a:rPr lang="pl-PL" sz="1600" dirty="0"/>
              <a:t>działania wychowawcze (socjalizacja, readaptacja społeczna), </a:t>
            </a:r>
          </a:p>
          <a:p>
            <a:pPr lvl="1"/>
            <a:r>
              <a:rPr lang="pl-PL" sz="1600" dirty="0"/>
              <a:t>wyposażanie klienta w podstawowe umiejętności społeczne niezbędne w codziennym życiu, a także rozwijanie ukrytych zdolności klienta.</a:t>
            </a:r>
          </a:p>
        </p:txBody>
      </p:sp>
    </p:spTree>
    <p:extLst>
      <p:ext uri="{BB962C8B-B14F-4D97-AF65-F5344CB8AC3E}">
        <p14:creationId xmlns:p14="http://schemas.microsoft.com/office/powerpoint/2010/main" val="1447756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5D3F399-088A-7FF9-4643-8D99D7F77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 sz="3700" dirty="0">
                <a:solidFill>
                  <a:srgbClr val="FFFFFF"/>
                </a:solidFill>
              </a:rPr>
              <a:t>ETAP 7. Monitorowanie i ocena rezultatów (ewaluacja)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5861AB-61EA-A5ED-79AA-7A7046A9C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pl-PL" dirty="0"/>
              <a:t>Tu pracownik socjalny i rodzina obserwują i dokonują analizy (monitoringu) postępów w realizacji ustalonego planu współpracy nad zmianą. </a:t>
            </a:r>
          </a:p>
          <a:p>
            <a:r>
              <a:rPr lang="pl-PL" dirty="0"/>
              <a:t>Wspólnie dokonują okresowej oceny (ewaluacji) realizacji działań.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i="1" dirty="0"/>
              <a:t>Warto pamiętać, że ocena zwiększa odpowiedzialność rodziny wykonującej działania i ułatwia podejmowanie decyzji w zakresie dalszego postępowania.</a:t>
            </a:r>
          </a:p>
        </p:txBody>
      </p:sp>
    </p:spTree>
    <p:extLst>
      <p:ext uri="{BB962C8B-B14F-4D97-AF65-F5344CB8AC3E}">
        <p14:creationId xmlns:p14="http://schemas.microsoft.com/office/powerpoint/2010/main" val="3996330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496771A-B57E-FCC5-EBF4-15ED04F99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ETAP 8. Zakończenie działania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2659A6-8F37-5AF7-F06D-C9E231FE8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pl-PL" sz="2600" dirty="0"/>
              <a:t>Działanie można uznać za zakończone, gdy wszystkie lub część, zadań założonych w celach szczegółowych i głównym zostały osiągnięte. </a:t>
            </a:r>
          </a:p>
          <a:p>
            <a:r>
              <a:rPr lang="pl-PL" sz="2600" dirty="0"/>
              <a:t>Przygotowania do zakończenia działań powinny być sygnalizowane już na etapie okresowych ocen realizacji zadania. </a:t>
            </a:r>
          </a:p>
          <a:p>
            <a:r>
              <a:rPr lang="pl-PL" sz="2600" dirty="0"/>
              <a:t>Aby utrwalić efekt działań, pracownik socjalny utrzymuje kontakt z rodziną czyniąc okresowe sprawdzanie stanu rzeczy. </a:t>
            </a:r>
          </a:p>
          <a:p>
            <a:r>
              <a:rPr lang="pl-PL" sz="2600" dirty="0"/>
              <a:t>W przypadku braku efektu pozytywnej zmiany pracownik socjalny podejmuje wspólnie z rodziną decyzje o dalszych działaniach naprawczych. </a:t>
            </a:r>
          </a:p>
        </p:txBody>
      </p:sp>
    </p:spTree>
    <p:extLst>
      <p:ext uri="{BB962C8B-B14F-4D97-AF65-F5344CB8AC3E}">
        <p14:creationId xmlns:p14="http://schemas.microsoft.com/office/powerpoint/2010/main" val="1487509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DBAD9C13-5C68-5F78-7D3B-111C9DE6E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5400">
                <a:latin typeface="Calibri" panose="020F0502020204030204" pitchFamily="34" charset="0"/>
                <a:cs typeface="Calibri" panose="020F0502020204030204" pitchFamily="34" charset="0"/>
              </a:rPr>
              <a:t>PRACOWNIK SOCJALNY</a:t>
            </a:r>
          </a:p>
        </p:txBody>
      </p:sp>
      <p:sp>
        <p:nvSpPr>
          <p:cNvPr id="4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CBB9508C-689C-4793-729D-C7BB489C8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900"/>
              <a:t>Pracownicy socjalni muszą aktywnie angażować się w pracę z rodzinami i udzielać im wsparcia w całym procesie, od oceny potrzeb i ustalania celów po podejmowanie decyzji i wsparcie . </a:t>
            </a:r>
          </a:p>
          <a:p>
            <a:pPr marL="0" indent="0">
              <a:buNone/>
            </a:pPr>
            <a:endParaRPr lang="pl-PL" sz="1900"/>
          </a:p>
          <a:p>
            <a:pPr marL="0" indent="0">
              <a:buNone/>
            </a:pPr>
            <a:r>
              <a:rPr lang="pl-PL" sz="1900"/>
              <a:t>Otwarta komunikacja i współpraca między rodzinami a dostawcami usług są niezbędne do budowania wzajemnego zaufania i szacunku.</a:t>
            </a:r>
          </a:p>
          <a:p>
            <a:endParaRPr lang="pl-PL" sz="1900"/>
          </a:p>
        </p:txBody>
      </p:sp>
      <p:pic>
        <p:nvPicPr>
          <p:cNvPr id="17" name="Obraz 16" descr="Ciemny ołówek — ogrodzenie z jednym żółtym ołówkiem pod żarówka">
            <a:extLst>
              <a:ext uri="{FF2B5EF4-FFF2-40B4-BE49-F238E27FC236}">
                <a16:creationId xmlns:a16="http://schemas.microsoft.com/office/drawing/2014/main" id="{20AB45C9-05DE-D816-6A74-F514A049FA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95" r="1442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2331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A91902-758C-0CB3-C630-0E5DFDAB6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l-PL" sz="5400"/>
              <a:t>Rodzaje programów 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684A7C-0BFA-FB45-403B-FE319F25D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1700" dirty="0"/>
              <a:t>Program socjalny to jedno z narzędzi pracownika socjalnego wykorzystywane w celu realizacji profesjonalnej pracy socjalnej. </a:t>
            </a:r>
          </a:p>
          <a:p>
            <a:pPr marL="0" indent="0">
              <a:buNone/>
            </a:pPr>
            <a:r>
              <a:rPr lang="pl-PL" sz="1700" dirty="0"/>
              <a:t>Program kierowany jest do pojedynczych klientów lub grup społecznych, które znajdują się czasowo lub trwale w trudnej sytuacji życiowej. </a:t>
            </a:r>
          </a:p>
          <a:p>
            <a:pPr marL="0" indent="0">
              <a:buNone/>
            </a:pPr>
            <a:r>
              <a:rPr lang="pl-PL" sz="1700" dirty="0"/>
              <a:t>Mają charakter: </a:t>
            </a:r>
          </a:p>
          <a:p>
            <a:r>
              <a:rPr lang="pl-PL" sz="1700" dirty="0"/>
              <a:t>indywidualny – dotyczą pojedynczych klientów i stosowane są w indywidualnym toku prowadzenia przypadku (np. kontrakt socjalny), </a:t>
            </a:r>
          </a:p>
          <a:p>
            <a:r>
              <a:rPr lang="pl-PL" sz="1700" dirty="0"/>
              <a:t>grupowy (np. rodzinny)- skierowane do grupy lub większej ilości klientów, </a:t>
            </a:r>
          </a:p>
          <a:p>
            <a:r>
              <a:rPr lang="pl-PL" sz="1700" dirty="0"/>
              <a:t>instytucjonalny – dotyczą placówek w sytuacji tworzenia bądź zmiany ich funkcjonowania. </a:t>
            </a:r>
          </a:p>
        </p:txBody>
      </p:sp>
      <p:pic>
        <p:nvPicPr>
          <p:cNvPr id="8" name="Obraz 7" descr="Grafika 3D graph">
            <a:extLst>
              <a:ext uri="{FF2B5EF4-FFF2-40B4-BE49-F238E27FC236}">
                <a16:creationId xmlns:a16="http://schemas.microsoft.com/office/drawing/2014/main" id="{6DCEAD39-9AEA-78C3-FAE5-96007D65D5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63" r="12221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75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6377E6-F516-F943-7D25-3A3BB2EA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 noProof="0"/>
              <a:t>20XX-09-03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4653265-DDCA-C7CE-90CA-AEE3DE362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06A48DA-7AD4-4B80-3053-90886538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pl-PL" noProof="0" smtClean="0"/>
              <a:t>31</a:t>
            </a:fld>
            <a:endParaRPr lang="pl-PL" noProof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EC3DB4B-9A53-C7B5-FF7A-F7595055ADE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-1" y="-108108"/>
            <a:ext cx="12321915" cy="714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59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0A2B7F3-65A0-4CC5-8310-3252C59E0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36C5EBAA-3E4B-4195-C9A4-3CBDB9F7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0725"/>
            <a:ext cx="10515600" cy="11326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Materiały</a:t>
            </a:r>
            <a:r>
              <a:rPr lang="en-US" dirty="0"/>
              <a:t>: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5B65D72-18F6-DCBA-91C1-12A83ED6C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45583"/>
            <a:ext cx="10515600" cy="113269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MCPS WARSZAWA </a:t>
            </a:r>
            <a:br>
              <a:rPr lang="pl-PL" sz="2400" dirty="0"/>
            </a:br>
            <a:r>
              <a:rPr lang="en-US" sz="2400" dirty="0">
                <a:hlinkClick r:id="rId2"/>
              </a:rPr>
              <a:t>https://mcps.com.pl/wp-content/uploads/2020/10/odnosnik3a.pdf</a:t>
            </a:r>
            <a:r>
              <a:rPr lang="en-US" sz="2400" dirty="0"/>
              <a:t> </a:t>
            </a:r>
          </a:p>
        </p:txBody>
      </p:sp>
      <p:pic>
        <p:nvPicPr>
          <p:cNvPr id="11" name="Obraz 10" descr="Zbliżenie rąk kobiety wpisującej tekst i używającej gładzika na laptopie z kubkiem">
            <a:extLst>
              <a:ext uri="{FF2B5EF4-FFF2-40B4-BE49-F238E27FC236}">
                <a16:creationId xmlns:a16="http://schemas.microsoft.com/office/drawing/2014/main" id="{A390A16E-63B7-26DC-EBDC-DA33A33059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48" r="-2" b="-2"/>
          <a:stretch/>
        </p:blipFill>
        <p:spPr>
          <a:xfrm>
            <a:off x="1420261" y="304800"/>
            <a:ext cx="9392179" cy="3672406"/>
          </a:xfrm>
          <a:custGeom>
            <a:avLst/>
            <a:gdLst/>
            <a:ahLst/>
            <a:cxnLst/>
            <a:rect l="l" t="t" r="r" b="b"/>
            <a:pathLst>
              <a:path w="9392179" h="3672406">
                <a:moveTo>
                  <a:pt x="8328426" y="0"/>
                </a:moveTo>
                <a:cubicBezTo>
                  <a:pt x="8306669" y="212063"/>
                  <a:pt x="8209966" y="234386"/>
                  <a:pt x="8156780" y="365530"/>
                </a:cubicBezTo>
                <a:cubicBezTo>
                  <a:pt x="8193044" y="376692"/>
                  <a:pt x="8224472" y="390643"/>
                  <a:pt x="8255900" y="396224"/>
                </a:cubicBezTo>
                <a:cubicBezTo>
                  <a:pt x="8379195" y="424127"/>
                  <a:pt x="8497654" y="496675"/>
                  <a:pt x="8608861" y="619448"/>
                </a:cubicBezTo>
                <a:cubicBezTo>
                  <a:pt x="8693475" y="711528"/>
                  <a:pt x="8785341" y="750593"/>
                  <a:pt x="8877208" y="756173"/>
                </a:cubicBezTo>
                <a:cubicBezTo>
                  <a:pt x="8923141" y="758964"/>
                  <a:pt x="8971492" y="761754"/>
                  <a:pt x="9012590" y="795238"/>
                </a:cubicBezTo>
                <a:cubicBezTo>
                  <a:pt x="9053688" y="828721"/>
                  <a:pt x="9133466" y="814770"/>
                  <a:pt x="9106875" y="996140"/>
                </a:cubicBezTo>
                <a:cubicBezTo>
                  <a:pt x="9210828" y="1068688"/>
                  <a:pt x="9167313" y="1283542"/>
                  <a:pt x="9215663" y="1417476"/>
                </a:cubicBezTo>
                <a:cubicBezTo>
                  <a:pt x="9268849" y="1565363"/>
                  <a:pt x="9300277" y="1746734"/>
                  <a:pt x="9370386" y="1872297"/>
                </a:cubicBezTo>
                <a:cubicBezTo>
                  <a:pt x="9396979" y="1916942"/>
                  <a:pt x="9396979" y="1967168"/>
                  <a:pt x="9382473" y="2014603"/>
                </a:cubicBezTo>
                <a:cubicBezTo>
                  <a:pt x="9355881" y="2115054"/>
                  <a:pt x="9322035" y="2201554"/>
                  <a:pt x="9276102" y="2268521"/>
                </a:cubicBezTo>
                <a:cubicBezTo>
                  <a:pt x="9106875" y="2514068"/>
                  <a:pt x="8932811" y="2756825"/>
                  <a:pt x="8746660" y="2949356"/>
                </a:cubicBezTo>
                <a:cubicBezTo>
                  <a:pt x="8536335" y="3169790"/>
                  <a:pt x="8304251" y="3289774"/>
                  <a:pt x="8069749" y="3384644"/>
                </a:cubicBezTo>
                <a:cubicBezTo>
                  <a:pt x="7624922" y="3566014"/>
                  <a:pt x="7172842" y="3632982"/>
                  <a:pt x="6713509" y="3649724"/>
                </a:cubicBezTo>
                <a:cubicBezTo>
                  <a:pt x="6406482" y="3660885"/>
                  <a:pt x="6101872" y="3674836"/>
                  <a:pt x="5794844" y="3672046"/>
                </a:cubicBezTo>
                <a:cubicBezTo>
                  <a:pt x="5526498" y="3669256"/>
                  <a:pt x="5258151" y="3638562"/>
                  <a:pt x="4987387" y="3599498"/>
                </a:cubicBezTo>
                <a:cubicBezTo>
                  <a:pt x="4636843" y="3546482"/>
                  <a:pt x="3362799" y="3312096"/>
                  <a:pt x="2920390" y="3220016"/>
                </a:cubicBezTo>
                <a:cubicBezTo>
                  <a:pt x="2702811" y="3175371"/>
                  <a:pt x="1498875" y="2762406"/>
                  <a:pt x="1472282" y="2695438"/>
                </a:cubicBezTo>
                <a:cubicBezTo>
                  <a:pt x="1554478" y="2650793"/>
                  <a:pt x="1634257" y="2728922"/>
                  <a:pt x="1721289" y="2681487"/>
                </a:cubicBezTo>
                <a:cubicBezTo>
                  <a:pt x="1571401" y="2578245"/>
                  <a:pt x="1399756" y="2625681"/>
                  <a:pt x="1257121" y="2555923"/>
                </a:cubicBezTo>
                <a:cubicBezTo>
                  <a:pt x="1259538" y="2488955"/>
                  <a:pt x="1322394" y="2508488"/>
                  <a:pt x="1332064" y="2463843"/>
                </a:cubicBezTo>
                <a:cubicBezTo>
                  <a:pt x="1061300" y="2335488"/>
                  <a:pt x="759108" y="2341069"/>
                  <a:pt x="483508" y="2229457"/>
                </a:cubicBezTo>
                <a:cubicBezTo>
                  <a:pt x="734932" y="2184812"/>
                  <a:pt x="981521" y="2232247"/>
                  <a:pt x="1235363" y="2240618"/>
                </a:cubicBezTo>
                <a:cubicBezTo>
                  <a:pt x="1211188" y="2182021"/>
                  <a:pt x="1167672" y="2187602"/>
                  <a:pt x="1138662" y="2168069"/>
                </a:cubicBezTo>
                <a:cubicBezTo>
                  <a:pt x="1099981" y="2142957"/>
                  <a:pt x="1068553" y="2120635"/>
                  <a:pt x="1092728" y="2056458"/>
                </a:cubicBezTo>
                <a:cubicBezTo>
                  <a:pt x="1116903" y="1995071"/>
                  <a:pt x="1085475" y="1978329"/>
                  <a:pt x="1039542" y="1956007"/>
                </a:cubicBezTo>
                <a:cubicBezTo>
                  <a:pt x="923501" y="1894620"/>
                  <a:pt x="795371" y="1914152"/>
                  <a:pt x="674494" y="1894620"/>
                </a:cubicBezTo>
                <a:cubicBezTo>
                  <a:pt x="618891" y="1886249"/>
                  <a:pt x="529441" y="1900200"/>
                  <a:pt x="514936" y="1852765"/>
                </a:cubicBezTo>
                <a:cubicBezTo>
                  <a:pt x="464168" y="1699298"/>
                  <a:pt x="362631" y="1743943"/>
                  <a:pt x="268347" y="1735572"/>
                </a:cubicBezTo>
                <a:cubicBezTo>
                  <a:pt x="171646" y="1727201"/>
                  <a:pt x="152305" y="1657444"/>
                  <a:pt x="200656" y="1529089"/>
                </a:cubicBezTo>
                <a:cubicBezTo>
                  <a:pt x="149887" y="1467702"/>
                  <a:pt x="65273" y="1537459"/>
                  <a:pt x="0" y="1453750"/>
                </a:cubicBezTo>
                <a:cubicBezTo>
                  <a:pt x="502848" y="1411896"/>
                  <a:pt x="993609" y="1450960"/>
                  <a:pt x="1479534" y="1330977"/>
                </a:cubicBezTo>
                <a:cubicBezTo>
                  <a:pt x="1324812" y="1336557"/>
                  <a:pt x="1172507" y="1286332"/>
                  <a:pt x="1017784" y="1317025"/>
                </a:cubicBezTo>
                <a:cubicBezTo>
                  <a:pt x="993609" y="1322606"/>
                  <a:pt x="964599" y="1317025"/>
                  <a:pt x="940423" y="1311445"/>
                </a:cubicBezTo>
                <a:cubicBezTo>
                  <a:pt x="913830" y="1305864"/>
                  <a:pt x="889655" y="1294703"/>
                  <a:pt x="889655" y="1255638"/>
                </a:cubicBezTo>
                <a:cubicBezTo>
                  <a:pt x="889655" y="1227735"/>
                  <a:pt x="908995" y="1213784"/>
                  <a:pt x="928335" y="1202623"/>
                </a:cubicBezTo>
                <a:cubicBezTo>
                  <a:pt x="981521" y="1171929"/>
                  <a:pt x="1039542" y="1163558"/>
                  <a:pt x="1092728" y="1194252"/>
                </a:cubicBezTo>
                <a:cubicBezTo>
                  <a:pt x="1153167" y="1227735"/>
                  <a:pt x="1201518" y="1219364"/>
                  <a:pt x="1247451" y="1160768"/>
                </a:cubicBezTo>
                <a:cubicBezTo>
                  <a:pt x="1307889" y="1085430"/>
                  <a:pt x="1394920" y="1113333"/>
                  <a:pt x="1467447" y="1088220"/>
                </a:cubicBezTo>
                <a:cubicBezTo>
                  <a:pt x="1547226" y="1063107"/>
                  <a:pt x="1631840" y="1077059"/>
                  <a:pt x="1735794" y="1032414"/>
                </a:cubicBezTo>
                <a:cubicBezTo>
                  <a:pt x="1559313" y="982188"/>
                  <a:pt x="1397338" y="1057527"/>
                  <a:pt x="1218440" y="1007301"/>
                </a:cubicBezTo>
                <a:cubicBezTo>
                  <a:pt x="1290966" y="937543"/>
                  <a:pt x="1356240" y="957076"/>
                  <a:pt x="1416678" y="945914"/>
                </a:cubicBezTo>
                <a:cubicBezTo>
                  <a:pt x="1489204" y="931963"/>
                  <a:pt x="1561731" y="929172"/>
                  <a:pt x="1634257" y="915221"/>
                </a:cubicBezTo>
                <a:cubicBezTo>
                  <a:pt x="1701949" y="904060"/>
                  <a:pt x="1767223" y="884528"/>
                  <a:pt x="1834914" y="873366"/>
                </a:cubicBezTo>
                <a:cubicBezTo>
                  <a:pt x="1900187" y="862205"/>
                  <a:pt x="1967878" y="876157"/>
                  <a:pt x="2028317" y="814770"/>
                </a:cubicBezTo>
                <a:cubicBezTo>
                  <a:pt x="1863924" y="691996"/>
                  <a:pt x="1677773" y="750593"/>
                  <a:pt x="1484370" y="719899"/>
                </a:cubicBezTo>
                <a:cubicBezTo>
                  <a:pt x="1535138" y="661303"/>
                  <a:pt x="1588324" y="672464"/>
                  <a:pt x="1631840" y="655722"/>
                </a:cubicBezTo>
                <a:cubicBezTo>
                  <a:pt x="1651180" y="650142"/>
                  <a:pt x="1675355" y="650142"/>
                  <a:pt x="1682608" y="622239"/>
                </a:cubicBezTo>
                <a:cubicBezTo>
                  <a:pt x="1692278" y="585965"/>
                  <a:pt x="1670520" y="563642"/>
                  <a:pt x="1646344" y="552481"/>
                </a:cubicBezTo>
                <a:cubicBezTo>
                  <a:pt x="1537556" y="499465"/>
                  <a:pt x="1421514" y="471562"/>
                  <a:pt x="1305472" y="443659"/>
                </a:cubicBezTo>
                <a:cubicBezTo>
                  <a:pt x="1240198" y="429707"/>
                  <a:pt x="1170090" y="438078"/>
                  <a:pt x="1112068" y="393433"/>
                </a:cubicBezTo>
                <a:cubicBezTo>
                  <a:pt x="1324812" y="200902"/>
                  <a:pt x="1561731" y="237176"/>
                  <a:pt x="1801068" y="248337"/>
                </a:cubicBezTo>
                <a:cubicBezTo>
                  <a:pt x="2190293" y="265079"/>
                  <a:pt x="2579516" y="281821"/>
                  <a:pt x="2971158" y="253918"/>
                </a:cubicBezTo>
                <a:cubicBezTo>
                  <a:pt x="3287854" y="200902"/>
                  <a:pt x="3609388" y="195322"/>
                  <a:pt x="3930923" y="175789"/>
                </a:cubicBezTo>
                <a:cubicBezTo>
                  <a:pt x="4283882" y="150677"/>
                  <a:pt x="4641678" y="170209"/>
                  <a:pt x="4997057" y="172999"/>
                </a:cubicBezTo>
                <a:cubicBezTo>
                  <a:pt x="5253316" y="175789"/>
                  <a:pt x="5511992" y="200902"/>
                  <a:pt x="5768252" y="178580"/>
                </a:cubicBezTo>
                <a:cubicBezTo>
                  <a:pt x="6068027" y="153467"/>
                  <a:pt x="6372637" y="172999"/>
                  <a:pt x="6674829" y="164628"/>
                </a:cubicBezTo>
                <a:cubicBezTo>
                  <a:pt x="6810212" y="161838"/>
                  <a:pt x="6945593" y="139515"/>
                  <a:pt x="7080976" y="122774"/>
                </a:cubicBezTo>
                <a:cubicBezTo>
                  <a:pt x="7334817" y="89290"/>
                  <a:pt x="7591076" y="44645"/>
                  <a:pt x="7847336" y="58596"/>
                </a:cubicBezTo>
                <a:cubicBezTo>
                  <a:pt x="8006894" y="66967"/>
                  <a:pt x="8164034" y="66967"/>
                  <a:pt x="832842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7096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3CA9286-E3FB-8E45-AB51-B6100D32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5400"/>
              <a:t>Zadanie dla Państwa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1325E5-8FC5-FA57-DD90-C6BDECBF1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8911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dirty="0"/>
              <a:t>Proszę o przygotowanie charakterystyki pracownika socjalnego pracującego metodycznie z rodziną. Charakterystyka ta powinna zawierać: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Kompetencje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Umiejętności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Zasady etyczne</a:t>
            </a:r>
          </a:p>
          <a:p>
            <a:pPr marL="457200" indent="-457200">
              <a:buFont typeface="+mj-lt"/>
              <a:buAutoNum type="arabicPeriod"/>
            </a:pPr>
            <a:endParaRPr lang="pl-PL" sz="2000" dirty="0"/>
          </a:p>
          <a:p>
            <a:pPr marL="0" indent="0">
              <a:buNone/>
            </a:pPr>
            <a:r>
              <a:rPr lang="pl-PL" sz="1800" dirty="0"/>
              <a:t>Prace należy umieścić na Kampusie w zadaniu do dzisiejszych ćwiczeń do dnia 10.05.2025r.</a:t>
            </a:r>
          </a:p>
          <a:p>
            <a:pPr marL="457200" indent="-457200">
              <a:buFont typeface="+mj-lt"/>
              <a:buAutoNum type="arabicPeriod"/>
            </a:pPr>
            <a:endParaRPr lang="pl-PL" sz="1900" dirty="0"/>
          </a:p>
        </p:txBody>
      </p:sp>
      <p:pic>
        <p:nvPicPr>
          <p:cNvPr id="8" name="Obraz 7" descr="Osoby ilustrację pracy zespołowej">
            <a:extLst>
              <a:ext uri="{FF2B5EF4-FFF2-40B4-BE49-F238E27FC236}">
                <a16:creationId xmlns:a16="http://schemas.microsoft.com/office/drawing/2014/main" id="{5D82BEB9-1C01-2FF7-33DC-C9FE72E62D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75" r="21384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3126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F41E2BA-2ED5-AF36-3578-9C0120C4D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pl-PL" sz="4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Zasady praktyki skoncentrowanej na rodzinie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0C5EFD-799C-161A-F986-9BEAA07BE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1800" dirty="0"/>
              <a:t>Podczas gdy model skoncentrowany na rodzinie może przybierać wiele różnych form w zależności od potrzeb dziecka i jego rodziny, pewne zasady są nieodłączne dla tej praktyki.</a:t>
            </a:r>
            <a:br>
              <a:rPr lang="pl-PL" sz="1800" dirty="0"/>
            </a:br>
            <a:br>
              <a:rPr lang="pl-PL" sz="1800" dirty="0"/>
            </a:br>
            <a:endParaRPr lang="pl-PL" sz="1800" dirty="0"/>
          </a:p>
          <a:p>
            <a:pPr marL="0" indent="0">
              <a:buNone/>
            </a:pPr>
            <a:r>
              <a:rPr lang="pl-PL" sz="1800" u="sng" dirty="0"/>
              <a:t>Kluczowe elementy obejmują następujące:</a:t>
            </a:r>
          </a:p>
          <a:p>
            <a:pPr lvl="0"/>
            <a:r>
              <a:rPr lang="pl-PL" sz="1800" dirty="0"/>
              <a:t>Pracownicy socjalni muszą aktywnie angażować się w pracę z rodzinami i wspierać je na każdym etapie procesu – od oceny potrzeb i wyznaczania celów po podejmowanie decyzji i udzielanie wsparcia. </a:t>
            </a:r>
            <a:endParaRPr lang="en-US" sz="1800" b="1" dirty="0"/>
          </a:p>
          <a:p>
            <a:pPr lvl="0"/>
            <a:r>
              <a:rPr lang="pl-PL" sz="1800" dirty="0"/>
              <a:t>Otwarta komunikacja i współpraca między rodzinami i osobami sprawującymi opiekę są niezbędne do zbudowania wzajemnego zaufania i szacunku.</a:t>
            </a:r>
            <a:endParaRPr lang="en-US" sz="1800" dirty="0"/>
          </a:p>
          <a:p>
            <a:pPr lvl="0"/>
            <a:r>
              <a:rPr lang="pl-PL" sz="1800" dirty="0"/>
              <a:t>Rodziny funkcjonują w kontekście większej społeczności i kultury, dlatego też takie wpływy kulturowe, jak rasa, pochodzenie etniczne i religia, powinny być traktowane priorytetowo. </a:t>
            </a:r>
            <a:endParaRPr lang="en-US" sz="1800" dirty="0"/>
          </a:p>
          <a:p>
            <a:pPr lvl="0"/>
            <a:r>
              <a:rPr lang="pl-PL" sz="1800" dirty="0"/>
              <a:t>Pracownicy socjalni dostarczają istotnych informacji, które pomagają rodzinom w podejmowaniu decyzji i łączą je z odpowiednimi zasobami i usługami w społeczności. </a:t>
            </a:r>
            <a:endParaRPr lang="en-US" sz="1800" dirty="0"/>
          </a:p>
          <a:p>
            <a:pPr marL="0" indent="0">
              <a:buNone/>
            </a:pPr>
            <a:br>
              <a:rPr lang="en-US" sz="1200" b="1" dirty="0"/>
            </a:br>
            <a:r>
              <a:rPr lang="pl-PL" sz="1200" b="1" dirty="0"/>
              <a:t> </a:t>
            </a:r>
            <a:br>
              <a:rPr lang="pl-PL" sz="1200" dirty="0"/>
            </a:b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150845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7A753E5-F8D8-B269-39D1-4735C1AA6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2600">
                <a:latin typeface="Calibri" panose="020F0502020204030204" pitchFamily="34" charset="0"/>
                <a:cs typeface="Calibri" panose="020F0502020204030204" pitchFamily="34" charset="0"/>
              </a:rPr>
              <a:t>Podejście skoncentrowane na rodzinie może przynieść wiele korzyści zarówno pracownikom socjalnym, jak i ich klientom, na przykład: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4F45CE-C4E6-B996-73CE-2F1D0EAA4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lvl="0"/>
            <a:r>
              <a:rPr lang="pl-PL" sz="1700"/>
              <a:t>Nawiązanie relacji współpracy charakteryzującej się wzajemnym zaufaniem i szacunkiem</a:t>
            </a:r>
            <a:endParaRPr lang="en-US" sz="1700"/>
          </a:p>
          <a:p>
            <a:pPr lvl="0"/>
            <a:r>
              <a:rPr lang="pl-PL" sz="1700"/>
              <a:t>Wzmocnienie funkcjonowania rodziny poprzez skupienie się na rozwiązaniach</a:t>
            </a:r>
            <a:endParaRPr lang="en-US" sz="1700"/>
          </a:p>
          <a:p>
            <a:pPr lvl="0"/>
            <a:r>
              <a:rPr lang="pl-PL" sz="1700"/>
              <a:t>Ułatwianie łączenia rodzin i pozytywnych efektów trwałości </a:t>
            </a:r>
            <a:endParaRPr lang="en-US" sz="1700"/>
          </a:p>
          <a:p>
            <a:pPr lvl="0"/>
            <a:r>
              <a:rPr lang="pl-PL" sz="1700"/>
              <a:t>Zmniejszenie ryzyka znęcania się nad dziećmi i zaniedbywania ich</a:t>
            </a:r>
            <a:endParaRPr lang="en-US" sz="1700"/>
          </a:p>
          <a:p>
            <a:pPr lvl="0"/>
            <a:r>
              <a:rPr lang="pl-PL" sz="1700"/>
              <a:t>Poprawa wyników rozwoju dziecka</a:t>
            </a:r>
            <a:br>
              <a:rPr lang="pl-PL" sz="1700"/>
            </a:br>
            <a:endParaRPr lang="pl-PL" sz="1700"/>
          </a:p>
        </p:txBody>
      </p:sp>
      <p:pic>
        <p:nvPicPr>
          <p:cNvPr id="8" name="Picture 7" descr="Ręce z nadgarstkami i wzajemnie połączone w celu utworzenia okręgu">
            <a:extLst>
              <a:ext uri="{FF2B5EF4-FFF2-40B4-BE49-F238E27FC236}">
                <a16:creationId xmlns:a16="http://schemas.microsoft.com/office/drawing/2014/main" id="{5EFE0609-4654-89B7-6E1E-4825CFE6D4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41" r="14706" b="-1"/>
          <a:stretch/>
        </p:blipFill>
        <p:spPr>
          <a:xfrm>
            <a:off x="5159429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5384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913700F-0AC8-CCBF-E7B5-1698969B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W budowaniu relacji z rodziną z trudnościami w prawidłowym wypełnianiu swoich funkcji opiekuńczo-wychowawczych powinien: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28D8A6-62B1-1C80-A8DF-F181FAC89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2200"/>
              <a:t>przestrzegać zasad etyki zawodowej,</a:t>
            </a:r>
          </a:p>
          <a:p>
            <a:pPr lvl="0"/>
            <a:r>
              <a:rPr lang="en-US" sz="2200"/>
              <a:t>kierować się zasadą dobra osób i rodzin, którym pomaga,</a:t>
            </a:r>
          </a:p>
          <a:p>
            <a:pPr lvl="0"/>
            <a:r>
              <a:rPr lang="en-US" sz="2200"/>
              <a:t>szanować godność członków rodzin i ich prawa do samostanowienia(podmiotowość),</a:t>
            </a:r>
          </a:p>
          <a:p>
            <a:pPr lvl="0"/>
            <a:r>
              <a:rPr lang="en-US" sz="2200"/>
              <a:t>przeciwdziałać dyskryminacji osób i grup,</a:t>
            </a:r>
          </a:p>
          <a:p>
            <a:pPr lvl="0"/>
            <a:r>
              <a:rPr lang="en-US" sz="2200"/>
              <a:t>udzielać pełnej informacji o przysługujących im świadczeniach i dostępnych formach pomocy,</a:t>
            </a:r>
          </a:p>
          <a:p>
            <a:pPr lvl="0"/>
            <a:r>
              <a:rPr lang="en-US" sz="2200"/>
              <a:t>dochować tajemnicy zawodowej, także po ustaniu zatrudnienia,</a:t>
            </a:r>
          </a:p>
          <a:p>
            <a:pPr lvl="0"/>
            <a:r>
              <a:rPr lang="en-US" sz="2200"/>
              <a:t>podnosić swoje kwalifikacje zawodowe.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428469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9BB7D9F-7251-3366-EF6F-A83E11F6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pl-PL" sz="3000">
                <a:latin typeface="Calibri" panose="020F0502020204030204" pitchFamily="34" charset="0"/>
                <a:cs typeface="Calibri" panose="020F0502020204030204" pitchFamily="34" charset="0"/>
              </a:rPr>
              <a:t>Oczekiwania rodziny w zakresie wspólnych działań ukierunkowanych na poprawę sytuacji w rodzinie </a:t>
            </a:r>
          </a:p>
        </p:txBody>
      </p:sp>
      <p:pic>
        <p:nvPicPr>
          <p:cNvPr id="8" name="Obraz 7" descr="Jeden pomarańczowy balon unoszący się nad białymi balonami">
            <a:extLst>
              <a:ext uri="{FF2B5EF4-FFF2-40B4-BE49-F238E27FC236}">
                <a16:creationId xmlns:a16="http://schemas.microsoft.com/office/drawing/2014/main" id="{D343C6C9-D3C5-4D86-A421-9528DDFD36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78" r="617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F01EAC-F270-6865-67D8-A9423DE08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pl-PL" sz="2200"/>
              <a:t>zależność oczekiwań od potrzeb</a:t>
            </a:r>
          </a:p>
          <a:p>
            <a:r>
              <a:rPr lang="pl-PL" sz="2200"/>
              <a:t>świadomość potrzeby wyjścia ze „strefy komfortu”</a:t>
            </a:r>
          </a:p>
          <a:p>
            <a:pPr marL="0" indent="0">
              <a:buNone/>
            </a:pPr>
            <a:endParaRPr lang="pl-PL" sz="2200"/>
          </a:p>
        </p:txBody>
      </p:sp>
    </p:spTree>
    <p:extLst>
      <p:ext uri="{BB962C8B-B14F-4D97-AF65-F5344CB8AC3E}">
        <p14:creationId xmlns:p14="http://schemas.microsoft.com/office/powerpoint/2010/main" val="2864289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4FEDA12-FCC2-8DF0-21E9-9D8704A46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l-PL" sz="5400"/>
              <a:t>Zależność oczekiwań od potrzeb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8D8A70-24BE-8EB1-BBC1-25D6329F0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200"/>
              <a:t>Każda rodzina, nie tylko ta, która wymaga wsparcia z uwagi na przeżywające trudności w wypełnianiu funkcji opiekuńczo-wychowawczych, ma swoje potrzeby i oczekiwania. </a:t>
            </a:r>
          </a:p>
          <a:p>
            <a:pPr marL="0" indent="0">
              <a:buNone/>
            </a:pPr>
            <a:r>
              <a:rPr lang="pl-PL" sz="2200"/>
              <a:t>Rodzina funkcjonująca prawidłowo potrafi odpowiednio zaspokajać potrzeby swoich członków. </a:t>
            </a:r>
          </a:p>
          <a:p>
            <a:pPr marL="0" indent="0">
              <a:buNone/>
            </a:pPr>
            <a:r>
              <a:rPr lang="pl-PL" sz="2200"/>
              <a:t>Rodzina przeżywająca trudności, we wszelkiego rodzaju obszarach swojego funkcjonowania, nie zaspokaja w całości lub w niektórych obszarach, potrzeb swoich członków co powoduje, że zarówno potrzeby tzw. pierwszego rzędu jak i te wyższe nie są zaspokajane. </a:t>
            </a:r>
          </a:p>
        </p:txBody>
      </p:sp>
      <p:pic>
        <p:nvPicPr>
          <p:cNvPr id="8" name="Picture 7" descr="Dłoń dwóch dorosłych i dziecko na górze">
            <a:extLst>
              <a:ext uri="{FF2B5EF4-FFF2-40B4-BE49-F238E27FC236}">
                <a16:creationId xmlns:a16="http://schemas.microsoft.com/office/drawing/2014/main" id="{C1649124-6743-DB1F-D4E1-3B86E57660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15" r="14469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61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9D00BBA-0CCF-D5BD-C5CB-8F4697EEA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sz="4200"/>
              <a:t>Świadomość potrzeby wyjścia ze „strefy komfortu”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199E38-318B-A572-6D7D-785A88EF2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dirty="0"/>
              <a:t>Strefa komfortu to psychologiczna przestrzeń postrzegana przez nas jako bezpieczna. Inaczej mówiąc, to co jest nam znane i co nas otacza to rutynowe działania i wydarzenia. W naszym odczuciu przebywanie w tej strefie jest łatwe, bo jest dla nas bezpieczne. </a:t>
            </a:r>
          </a:p>
          <a:p>
            <a:pPr marL="0" indent="0">
              <a:buNone/>
            </a:pPr>
            <a:r>
              <a:rPr lang="pl-PL" sz="1400" dirty="0"/>
              <a:t>To, co czeka nas poza tą strefą jest dla nas nowe i nieznane. Może nawet być niebezpieczne. Może też być fascynujące i pełne wrażeń. </a:t>
            </a:r>
          </a:p>
          <a:p>
            <a:pPr marL="0" indent="0">
              <a:buNone/>
            </a:pPr>
            <a:r>
              <a:rPr lang="pl-PL" sz="1400" dirty="0"/>
              <a:t>Taki stan rzeczy (jeżeli strefa komfortu jest dla nas niekorzystna) nie wpływa pozytywnie na nasz samorozwój. Zamyka nam drogę do samorozwoju i nowości świata. </a:t>
            </a:r>
          </a:p>
          <a:p>
            <a:pPr marL="0" indent="0">
              <a:buNone/>
            </a:pPr>
            <a:endParaRPr lang="pl-PL" sz="1400" u="sng" dirty="0"/>
          </a:p>
          <a:p>
            <a:pPr marL="0" indent="0">
              <a:buNone/>
            </a:pPr>
            <a:r>
              <a:rPr lang="pl-PL" sz="1400" u="sng" dirty="0"/>
              <a:t>Jakie działania powinien podjąć klient aby mógł wyjść ze strefy komfortu:</a:t>
            </a:r>
          </a:p>
          <a:p>
            <a:pPr lvl="1"/>
            <a:r>
              <a:rPr lang="pl-PL" sz="1400" dirty="0"/>
              <a:t>Określić granice swojej strefy komfortu (obecna sytuacja).</a:t>
            </a:r>
          </a:p>
          <a:p>
            <a:pPr lvl="1"/>
            <a:r>
              <a:rPr lang="pl-PL" sz="1400" dirty="0"/>
              <a:t>Stworzyć plan na opuszczenie strefy komfortu: określić, czego chce (najlepiej pisemnie).</a:t>
            </a:r>
          </a:p>
          <a:p>
            <a:pPr lvl="1"/>
            <a:r>
              <a:rPr lang="pl-PL" sz="1400" dirty="0"/>
              <a:t>Zapoznać się z zaproponowanymi sposobami na osiągnięcie celu: niech nie ogranicza się do jednej drogi do sukcesu.</a:t>
            </a:r>
          </a:p>
          <a:p>
            <a:pPr lvl="1"/>
            <a:r>
              <a:rPr lang="pl-PL" sz="1400" dirty="0"/>
              <a:t>Niech nie zamyka sobie żadnej dobrej drogi, jeśli chce coś osiągnąć. Jeśli ma cel, niech ustali w jaki sposób będzie do niego dążyć.</a:t>
            </a:r>
          </a:p>
          <a:p>
            <a:pPr lvl="1"/>
            <a:r>
              <a:rPr lang="pl-PL" sz="1400" dirty="0"/>
              <a:t>Niech realizuje plan małymi krokami i nagradzaj go (pochwała) po każdym sukcesie.</a:t>
            </a:r>
          </a:p>
          <a:p>
            <a:pPr lvl="1"/>
            <a:r>
              <a:rPr lang="pl-PL" sz="1400" dirty="0"/>
              <a:t>Niech znajdzie kogoś, kto (oprócz nas) wesprze go w razie potrzeby.</a:t>
            </a:r>
          </a:p>
          <a:p>
            <a:pPr lvl="1"/>
            <a:r>
              <a:rPr lang="pl-PL" sz="1400" dirty="0"/>
              <a:t>Niech przygotuje się na niepowodzenia i traktuje je jako naukę.</a:t>
            </a:r>
          </a:p>
          <a:p>
            <a:pPr lvl="1"/>
            <a:r>
              <a:rPr lang="pl-PL" sz="1400" dirty="0"/>
              <a:t>Niech zaakceptuje to, czego nie może zmienić.</a:t>
            </a:r>
          </a:p>
          <a:p>
            <a:pPr marL="0" indent="0">
              <a:buNone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07301984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FB608F-E2ED-4AA5-B472-3C2C89444F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A8DA88-2D67-4B30-8205-C5207871128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3D2896BB-5566-4403-84AA-2FD10D9622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</TotalTime>
  <Words>2984</Words>
  <Application>Microsoft Office PowerPoint</Application>
  <PresentationFormat>Panoramiczny</PresentationFormat>
  <Paragraphs>238</Paragraphs>
  <Slides>33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Motyw pakietu Office</vt:lpstr>
      <vt:lpstr>Praca wychowawcza z rodziną</vt:lpstr>
      <vt:lpstr>Celem pracy socjalnej z rodzinami jest poprawa jej funkcjonowania w zakresie:</vt:lpstr>
      <vt:lpstr>PRACOWNIK SOCJALNY</vt:lpstr>
      <vt:lpstr>Zasady praktyki skoncentrowanej na rodzinie</vt:lpstr>
      <vt:lpstr>Podejście skoncentrowane na rodzinie może przynieść wiele korzyści zarówno pracownikom socjalnym, jak i ich klientom, na przykład:</vt:lpstr>
      <vt:lpstr>W budowaniu relacji z rodziną z trudnościami w prawidłowym wypełnianiu swoich funkcji opiekuńczo-wychowawczych powinien:</vt:lpstr>
      <vt:lpstr>Oczekiwania rodziny w zakresie wspólnych działań ukierunkowanych na poprawę sytuacji w rodzinie </vt:lpstr>
      <vt:lpstr>Zależność oczekiwań od potrzeb</vt:lpstr>
      <vt:lpstr>Świadomość potrzeby wyjścia ze „strefy komfortu”</vt:lpstr>
      <vt:lpstr>Diagnoza sytuacji rodziny z trudnościami w prawidłowym wypełnianiu swoich funkcji opiekuńczo-wychowawczych</vt:lpstr>
      <vt:lpstr>Diagnoza – założenia </vt:lpstr>
      <vt:lpstr>Analiza sytuacji rodziny</vt:lpstr>
      <vt:lpstr>Wskazanie mocnych i słabych stron rodziny – analiza SWOT</vt:lpstr>
      <vt:lpstr>Praca z rodziną z trudnościami w prawidłowym wypełnianiu swoich funkcji opiekuńczo- wychowawczych</vt:lpstr>
      <vt:lpstr>Określenie celów w programie</vt:lpstr>
      <vt:lpstr>Możliwość realizacji celów a zasoby rodziny</vt:lpstr>
      <vt:lpstr>Trudności i ograniczenia a realizacja programu wsparcia rodziny </vt:lpstr>
      <vt:lpstr>Indywidualny program pomocy i wsparcia dla rodzin przeżywających trudności w wypełnianiu funkcji opiekuńczo-wychowawczych </vt:lpstr>
      <vt:lpstr>Etapy pracy  z rodziną</vt:lpstr>
      <vt:lpstr>ETAP 1. Zapoznanie się z potrzebami i oczekiwaniami:</vt:lpstr>
      <vt:lpstr>ETAP 2.  Opis i analiza sytuacji rodziny z dziećmi: </vt:lpstr>
      <vt:lpstr>ETAP 2. cd </vt:lpstr>
      <vt:lpstr>ETAP 3. Konstrukt diagnozy </vt:lpstr>
      <vt:lpstr>ETAP 4. Określenie celów pracy socjalnej z rodziną </vt:lpstr>
      <vt:lpstr>ETAP 5. Zbudowanie planu/projektu działania i budowa indywidualnego pakietu usług </vt:lpstr>
      <vt:lpstr>ETAP 5. cd</vt:lpstr>
      <vt:lpstr>ETAP 6. Realizacja planu działania </vt:lpstr>
      <vt:lpstr>ETAP 7. Monitorowanie i ocena rezultatów (ewaluacja) </vt:lpstr>
      <vt:lpstr>ETAP 8. Zakończenie działania </vt:lpstr>
      <vt:lpstr>Rodzaje programów </vt:lpstr>
      <vt:lpstr>Prezentacja programu PowerPoint</vt:lpstr>
      <vt:lpstr>Materiały:</vt:lpstr>
      <vt:lpstr>Zadanie dla Państwa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lada</dc:creator>
  <cp:lastModifiedBy>anna lada</cp:lastModifiedBy>
  <cp:revision>6</cp:revision>
  <dcterms:created xsi:type="dcterms:W3CDTF">2024-12-01T17:24:50Z</dcterms:created>
  <dcterms:modified xsi:type="dcterms:W3CDTF">2025-04-11T18:39:19Z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