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1"/>
    <p:sldMasterId id="2147483776" r:id="rId2"/>
  </p:sldMasterIdLst>
  <p:sldIdLst>
    <p:sldId id="271" r:id="rId3"/>
    <p:sldId id="272" r:id="rId4"/>
    <p:sldId id="273" r:id="rId5"/>
    <p:sldId id="274" r:id="rId6"/>
    <p:sldId id="276" r:id="rId7"/>
    <p:sldId id="286" r:id="rId8"/>
    <p:sldId id="287" r:id="rId9"/>
    <p:sldId id="256" r:id="rId10"/>
    <p:sldId id="257" r:id="rId11"/>
    <p:sldId id="261" r:id="rId12"/>
    <p:sldId id="259" r:id="rId13"/>
    <p:sldId id="260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70" r:id="rId22"/>
    <p:sldId id="269" r:id="rId23"/>
    <p:sldId id="275" r:id="rId24"/>
    <p:sldId id="278" r:id="rId25"/>
    <p:sldId id="279" r:id="rId26"/>
    <p:sldId id="280" r:id="rId27"/>
    <p:sldId id="282" r:id="rId28"/>
    <p:sldId id="283" r:id="rId29"/>
    <p:sldId id="284" r:id="rId30"/>
    <p:sldId id="285" r:id="rId31"/>
    <p:sldId id="281" r:id="rId3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125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3A6199-D279-4BDB-9D97-815E70ED0E7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42D8EF-FDEF-4ECB-8AFA-55EB7DA1765E}">
      <dgm:prSet/>
      <dgm:spPr/>
      <dgm:t>
        <a:bodyPr/>
        <a:lstStyle/>
        <a:p>
          <a:r>
            <a:rPr lang="pl-PL" dirty="0"/>
            <a:t>Ubóstwo ekonomiczne/emocjonalne/kulturowe/społeczne</a:t>
          </a:r>
          <a:endParaRPr lang="en-US" dirty="0"/>
        </a:p>
      </dgm:t>
    </dgm:pt>
    <dgm:pt modelId="{E63FDD18-9701-4F98-9B18-01A5FB2A92B5}" type="parTrans" cxnId="{A0A44E29-12CE-4E7F-A3CB-A3FF3BB8BA7F}">
      <dgm:prSet/>
      <dgm:spPr/>
      <dgm:t>
        <a:bodyPr/>
        <a:lstStyle/>
        <a:p>
          <a:endParaRPr lang="en-US"/>
        </a:p>
      </dgm:t>
    </dgm:pt>
    <dgm:pt modelId="{25FA1233-2859-4FE6-AAA6-BABE8EA849B3}" type="sibTrans" cxnId="{A0A44E29-12CE-4E7F-A3CB-A3FF3BB8BA7F}">
      <dgm:prSet/>
      <dgm:spPr/>
      <dgm:t>
        <a:bodyPr/>
        <a:lstStyle/>
        <a:p>
          <a:endParaRPr lang="en-US"/>
        </a:p>
      </dgm:t>
    </dgm:pt>
    <dgm:pt modelId="{A4F81093-0836-4501-8BCF-6F63A98BCB20}">
      <dgm:prSet/>
      <dgm:spPr/>
      <dgm:t>
        <a:bodyPr/>
        <a:lstStyle/>
        <a:p>
          <a:r>
            <a:rPr lang="pl-PL" dirty="0"/>
            <a:t>Bezrobocie</a:t>
          </a:r>
          <a:endParaRPr lang="en-US" dirty="0"/>
        </a:p>
      </dgm:t>
    </dgm:pt>
    <dgm:pt modelId="{906FF755-B5B5-4D8A-86C5-1EF0CF08B22C}" type="parTrans" cxnId="{AB77705F-32A8-49D4-B924-AC4B89B8F5A4}">
      <dgm:prSet/>
      <dgm:spPr/>
      <dgm:t>
        <a:bodyPr/>
        <a:lstStyle/>
        <a:p>
          <a:endParaRPr lang="en-US"/>
        </a:p>
      </dgm:t>
    </dgm:pt>
    <dgm:pt modelId="{B33AE70A-A232-4618-B635-96334754245B}" type="sibTrans" cxnId="{AB77705F-32A8-49D4-B924-AC4B89B8F5A4}">
      <dgm:prSet/>
      <dgm:spPr/>
      <dgm:t>
        <a:bodyPr/>
        <a:lstStyle/>
        <a:p>
          <a:endParaRPr lang="en-US"/>
        </a:p>
      </dgm:t>
    </dgm:pt>
    <dgm:pt modelId="{4ACCFF95-F8DE-4A86-95D6-B0B884B2E075}">
      <dgm:prSet/>
      <dgm:spPr/>
      <dgm:t>
        <a:bodyPr/>
        <a:lstStyle/>
        <a:p>
          <a:r>
            <a:rPr lang="pl-PL" dirty="0"/>
            <a:t>Migracje zarobkowe</a:t>
          </a:r>
          <a:endParaRPr lang="en-US" dirty="0"/>
        </a:p>
      </dgm:t>
    </dgm:pt>
    <dgm:pt modelId="{C9714583-224A-4F75-9DBF-AEC640D5C508}" type="parTrans" cxnId="{B1AC6916-874A-4276-89A1-BA6E8BFED60F}">
      <dgm:prSet/>
      <dgm:spPr/>
      <dgm:t>
        <a:bodyPr/>
        <a:lstStyle/>
        <a:p>
          <a:endParaRPr lang="en-US"/>
        </a:p>
      </dgm:t>
    </dgm:pt>
    <dgm:pt modelId="{A0437A75-8061-4227-A191-111DC9AFA200}" type="sibTrans" cxnId="{B1AC6916-874A-4276-89A1-BA6E8BFED60F}">
      <dgm:prSet/>
      <dgm:spPr/>
      <dgm:t>
        <a:bodyPr/>
        <a:lstStyle/>
        <a:p>
          <a:endParaRPr lang="en-US"/>
        </a:p>
      </dgm:t>
    </dgm:pt>
    <dgm:pt modelId="{A375288A-3781-44D2-BAFF-AA3BCB9A8DED}">
      <dgm:prSet/>
      <dgm:spPr/>
      <dgm:t>
        <a:bodyPr/>
        <a:lstStyle/>
        <a:p>
          <a:r>
            <a:rPr lang="pl-PL" dirty="0"/>
            <a:t>Zaburzenia psychiczne</a:t>
          </a:r>
          <a:endParaRPr lang="en-US" dirty="0"/>
        </a:p>
      </dgm:t>
    </dgm:pt>
    <dgm:pt modelId="{73AF07EE-34F2-49C8-A5F2-55D7158D1123}" type="parTrans" cxnId="{B5A85436-C5B2-4F3F-874D-04CADFEF1EEF}">
      <dgm:prSet/>
      <dgm:spPr/>
      <dgm:t>
        <a:bodyPr/>
        <a:lstStyle/>
        <a:p>
          <a:endParaRPr lang="en-US"/>
        </a:p>
      </dgm:t>
    </dgm:pt>
    <dgm:pt modelId="{3D230B7A-47BD-4DD6-BEE7-F870A78F973A}" type="sibTrans" cxnId="{B5A85436-C5B2-4F3F-874D-04CADFEF1EEF}">
      <dgm:prSet/>
      <dgm:spPr/>
      <dgm:t>
        <a:bodyPr/>
        <a:lstStyle/>
        <a:p>
          <a:endParaRPr lang="en-US"/>
        </a:p>
      </dgm:t>
    </dgm:pt>
    <dgm:pt modelId="{68754E3A-0F0E-4171-BE6C-369AA61D5F5B}">
      <dgm:prSet/>
      <dgm:spPr/>
      <dgm:t>
        <a:bodyPr/>
        <a:lstStyle/>
        <a:p>
          <a:r>
            <a:rPr lang="pl-PL" dirty="0"/>
            <a:t>Presja społeczna</a:t>
          </a:r>
          <a:endParaRPr lang="en-US" dirty="0"/>
        </a:p>
      </dgm:t>
    </dgm:pt>
    <dgm:pt modelId="{D8287874-5058-4CB3-BC92-A08BB57BA814}" type="parTrans" cxnId="{C8900CBD-176B-4BA2-ADAC-64E2BC5AA12E}">
      <dgm:prSet/>
      <dgm:spPr/>
      <dgm:t>
        <a:bodyPr/>
        <a:lstStyle/>
        <a:p>
          <a:endParaRPr lang="en-US"/>
        </a:p>
      </dgm:t>
    </dgm:pt>
    <dgm:pt modelId="{6B976DDD-8054-423B-BF88-8AFA5EB2BCE0}" type="sibTrans" cxnId="{C8900CBD-176B-4BA2-ADAC-64E2BC5AA12E}">
      <dgm:prSet/>
      <dgm:spPr/>
      <dgm:t>
        <a:bodyPr/>
        <a:lstStyle/>
        <a:p>
          <a:endParaRPr lang="en-US"/>
        </a:p>
      </dgm:t>
    </dgm:pt>
    <dgm:pt modelId="{641B31D5-AB87-4AE8-A501-08F581F91151}">
      <dgm:prSet/>
      <dgm:spPr/>
      <dgm:t>
        <a:bodyPr/>
        <a:lstStyle/>
        <a:p>
          <a:r>
            <a:rPr lang="pl-PL" dirty="0"/>
            <a:t>Stres</a:t>
          </a:r>
          <a:endParaRPr lang="en-US" dirty="0"/>
        </a:p>
      </dgm:t>
    </dgm:pt>
    <dgm:pt modelId="{401E4A77-359C-49FF-89B2-4CE4BBDC2C98}" type="parTrans" cxnId="{388A1F09-1138-4A89-8A41-79634DD70231}">
      <dgm:prSet/>
      <dgm:spPr/>
      <dgm:t>
        <a:bodyPr/>
        <a:lstStyle/>
        <a:p>
          <a:endParaRPr lang="en-US"/>
        </a:p>
      </dgm:t>
    </dgm:pt>
    <dgm:pt modelId="{22500CA4-456B-4027-9D6E-7C268E980CC7}" type="sibTrans" cxnId="{388A1F09-1138-4A89-8A41-79634DD70231}">
      <dgm:prSet/>
      <dgm:spPr/>
      <dgm:t>
        <a:bodyPr/>
        <a:lstStyle/>
        <a:p>
          <a:endParaRPr lang="en-US"/>
        </a:p>
      </dgm:t>
    </dgm:pt>
    <dgm:pt modelId="{A31326E9-317B-4A61-BCAF-BD5786B05A90}">
      <dgm:prSet/>
      <dgm:spPr/>
      <dgm:t>
        <a:bodyPr/>
        <a:lstStyle/>
        <a:p>
          <a:r>
            <a:rPr lang="pl-PL" dirty="0"/>
            <a:t>Brak wsparcia</a:t>
          </a:r>
          <a:endParaRPr lang="en-US" dirty="0"/>
        </a:p>
      </dgm:t>
    </dgm:pt>
    <dgm:pt modelId="{B7E27F76-C5BE-4BB3-A721-3A98854C4168}" type="parTrans" cxnId="{B8F18CD7-83EB-48D8-9841-5D900ECBCBD3}">
      <dgm:prSet/>
      <dgm:spPr/>
      <dgm:t>
        <a:bodyPr/>
        <a:lstStyle/>
        <a:p>
          <a:endParaRPr lang="en-US"/>
        </a:p>
      </dgm:t>
    </dgm:pt>
    <dgm:pt modelId="{B02360BC-2B5F-4993-B735-0CD9971E5A8C}" type="sibTrans" cxnId="{B8F18CD7-83EB-48D8-9841-5D900ECBCBD3}">
      <dgm:prSet/>
      <dgm:spPr/>
      <dgm:t>
        <a:bodyPr/>
        <a:lstStyle/>
        <a:p>
          <a:endParaRPr lang="en-US"/>
        </a:p>
      </dgm:t>
    </dgm:pt>
    <dgm:pt modelId="{6FD286AD-4117-48F2-87F8-F3E3E29A10F6}">
      <dgm:prSet/>
      <dgm:spPr/>
      <dgm:t>
        <a:bodyPr/>
        <a:lstStyle/>
        <a:p>
          <a:r>
            <a:rPr lang="pl-PL" dirty="0"/>
            <a:t>Przemoc fizyczna/psychiczna/emocjonalna/seksualna/ekonomiczna</a:t>
          </a:r>
          <a:endParaRPr lang="en-US" dirty="0"/>
        </a:p>
      </dgm:t>
    </dgm:pt>
    <dgm:pt modelId="{FD2461E8-B0EE-48D3-A8E4-18AC47728CC0}" type="parTrans" cxnId="{098860F0-3CB2-4417-97EF-09B5C393D3C4}">
      <dgm:prSet/>
      <dgm:spPr/>
      <dgm:t>
        <a:bodyPr/>
        <a:lstStyle/>
        <a:p>
          <a:endParaRPr lang="en-US"/>
        </a:p>
      </dgm:t>
    </dgm:pt>
    <dgm:pt modelId="{A312F005-95D9-4934-AB55-0E4A8CD8C268}" type="sibTrans" cxnId="{098860F0-3CB2-4417-97EF-09B5C393D3C4}">
      <dgm:prSet/>
      <dgm:spPr/>
      <dgm:t>
        <a:bodyPr/>
        <a:lstStyle/>
        <a:p>
          <a:endParaRPr lang="en-US"/>
        </a:p>
      </dgm:t>
    </dgm:pt>
    <dgm:pt modelId="{7708C68D-DE7F-4DE4-A3CB-52DE0607368F}">
      <dgm:prSet/>
      <dgm:spPr/>
      <dgm:t>
        <a:bodyPr/>
        <a:lstStyle/>
        <a:p>
          <a:r>
            <a:rPr lang="pl-PL" dirty="0"/>
            <a:t>Uzależnienia behawioralne fonoholizm/siecioholizm/narkomania/pracoholizm/alkoholizm</a:t>
          </a:r>
          <a:endParaRPr lang="en-US" dirty="0"/>
        </a:p>
      </dgm:t>
    </dgm:pt>
    <dgm:pt modelId="{390A3A3B-9ACF-465D-B7D1-1E095D314FC6}" type="parTrans" cxnId="{A616B6DD-DEFD-4191-8DE1-A62386463AD9}">
      <dgm:prSet/>
      <dgm:spPr/>
      <dgm:t>
        <a:bodyPr/>
        <a:lstStyle/>
        <a:p>
          <a:endParaRPr lang="en-US"/>
        </a:p>
      </dgm:t>
    </dgm:pt>
    <dgm:pt modelId="{724C255E-5793-4502-B22D-F9B49DFF8BBD}" type="sibTrans" cxnId="{A616B6DD-DEFD-4191-8DE1-A62386463AD9}">
      <dgm:prSet/>
      <dgm:spPr/>
      <dgm:t>
        <a:bodyPr/>
        <a:lstStyle/>
        <a:p>
          <a:endParaRPr lang="en-US"/>
        </a:p>
      </dgm:t>
    </dgm:pt>
    <dgm:pt modelId="{3B70D50F-52EA-4557-8CEB-1ABB5E8DB3BF}">
      <dgm:prSet/>
      <dgm:spPr/>
      <dgm:t>
        <a:bodyPr/>
        <a:lstStyle/>
        <a:p>
          <a:r>
            <a:rPr lang="pl-PL" dirty="0"/>
            <a:t>Trudności w wypełnianiu ról rodzicielskich i wychowawczych</a:t>
          </a:r>
          <a:endParaRPr lang="en-US" dirty="0"/>
        </a:p>
      </dgm:t>
    </dgm:pt>
    <dgm:pt modelId="{36A1335F-0299-434A-A928-88191428089D}" type="parTrans" cxnId="{4DA118CD-31F8-4476-B342-2FE44F184035}">
      <dgm:prSet/>
      <dgm:spPr/>
      <dgm:t>
        <a:bodyPr/>
        <a:lstStyle/>
        <a:p>
          <a:endParaRPr lang="en-US"/>
        </a:p>
      </dgm:t>
    </dgm:pt>
    <dgm:pt modelId="{45D4476E-3A05-43BA-936A-C8730C51296D}" type="sibTrans" cxnId="{4DA118CD-31F8-4476-B342-2FE44F184035}">
      <dgm:prSet/>
      <dgm:spPr/>
      <dgm:t>
        <a:bodyPr/>
        <a:lstStyle/>
        <a:p>
          <a:endParaRPr lang="en-US"/>
        </a:p>
      </dgm:t>
    </dgm:pt>
    <dgm:pt modelId="{395E4C60-AFC8-41EA-B058-A657DD78BD62}" type="pres">
      <dgm:prSet presAssocID="{273A6199-D279-4BDB-9D97-815E70ED0E7A}" presName="vert0" presStyleCnt="0">
        <dgm:presLayoutVars>
          <dgm:dir/>
          <dgm:animOne val="branch"/>
          <dgm:animLvl val="lvl"/>
        </dgm:presLayoutVars>
      </dgm:prSet>
      <dgm:spPr/>
    </dgm:pt>
    <dgm:pt modelId="{FD6CC900-4806-439D-8676-F358569B897A}" type="pres">
      <dgm:prSet presAssocID="{7D42D8EF-FDEF-4ECB-8AFA-55EB7DA1765E}" presName="thickLine" presStyleLbl="alignNode1" presStyleIdx="0" presStyleCnt="10"/>
      <dgm:spPr/>
    </dgm:pt>
    <dgm:pt modelId="{1CA319C3-032C-4B03-BAC0-1F781908DB68}" type="pres">
      <dgm:prSet presAssocID="{7D42D8EF-FDEF-4ECB-8AFA-55EB7DA1765E}" presName="horz1" presStyleCnt="0"/>
      <dgm:spPr/>
    </dgm:pt>
    <dgm:pt modelId="{A5EAEE67-BA99-497B-93F8-3C6EAD134A86}" type="pres">
      <dgm:prSet presAssocID="{7D42D8EF-FDEF-4ECB-8AFA-55EB7DA1765E}" presName="tx1" presStyleLbl="revTx" presStyleIdx="0" presStyleCnt="10"/>
      <dgm:spPr/>
    </dgm:pt>
    <dgm:pt modelId="{92B52E85-9BE0-41B9-8E58-621536B88356}" type="pres">
      <dgm:prSet presAssocID="{7D42D8EF-FDEF-4ECB-8AFA-55EB7DA1765E}" presName="vert1" presStyleCnt="0"/>
      <dgm:spPr/>
    </dgm:pt>
    <dgm:pt modelId="{81642865-8443-46BF-AE28-BC868126292C}" type="pres">
      <dgm:prSet presAssocID="{A4F81093-0836-4501-8BCF-6F63A98BCB20}" presName="thickLine" presStyleLbl="alignNode1" presStyleIdx="1" presStyleCnt="10"/>
      <dgm:spPr/>
    </dgm:pt>
    <dgm:pt modelId="{BA8CEBF5-93E8-4521-B990-254A69C32752}" type="pres">
      <dgm:prSet presAssocID="{A4F81093-0836-4501-8BCF-6F63A98BCB20}" presName="horz1" presStyleCnt="0"/>
      <dgm:spPr/>
    </dgm:pt>
    <dgm:pt modelId="{E3BC9D81-01E0-46D7-92D2-B3FC9A14C9C7}" type="pres">
      <dgm:prSet presAssocID="{A4F81093-0836-4501-8BCF-6F63A98BCB20}" presName="tx1" presStyleLbl="revTx" presStyleIdx="1" presStyleCnt="10"/>
      <dgm:spPr/>
    </dgm:pt>
    <dgm:pt modelId="{FB2C1C8E-0D8D-420A-8A1C-885668B21338}" type="pres">
      <dgm:prSet presAssocID="{A4F81093-0836-4501-8BCF-6F63A98BCB20}" presName="vert1" presStyleCnt="0"/>
      <dgm:spPr/>
    </dgm:pt>
    <dgm:pt modelId="{6BED17CA-416D-4DA5-A851-A18E3C09351A}" type="pres">
      <dgm:prSet presAssocID="{4ACCFF95-F8DE-4A86-95D6-B0B884B2E075}" presName="thickLine" presStyleLbl="alignNode1" presStyleIdx="2" presStyleCnt="10"/>
      <dgm:spPr/>
    </dgm:pt>
    <dgm:pt modelId="{FF5E2391-2963-44DF-9DA1-D978E3F85D69}" type="pres">
      <dgm:prSet presAssocID="{4ACCFF95-F8DE-4A86-95D6-B0B884B2E075}" presName="horz1" presStyleCnt="0"/>
      <dgm:spPr/>
    </dgm:pt>
    <dgm:pt modelId="{8A6CC977-1F55-41FF-86CC-515E82B33768}" type="pres">
      <dgm:prSet presAssocID="{4ACCFF95-F8DE-4A86-95D6-B0B884B2E075}" presName="tx1" presStyleLbl="revTx" presStyleIdx="2" presStyleCnt="10"/>
      <dgm:spPr/>
    </dgm:pt>
    <dgm:pt modelId="{50D18532-EF8A-42C7-9F9C-F4E76E460316}" type="pres">
      <dgm:prSet presAssocID="{4ACCFF95-F8DE-4A86-95D6-B0B884B2E075}" presName="vert1" presStyleCnt="0"/>
      <dgm:spPr/>
    </dgm:pt>
    <dgm:pt modelId="{AA071B10-F82E-4021-A4EC-6885B6A41094}" type="pres">
      <dgm:prSet presAssocID="{A375288A-3781-44D2-BAFF-AA3BCB9A8DED}" presName="thickLine" presStyleLbl="alignNode1" presStyleIdx="3" presStyleCnt="10"/>
      <dgm:spPr/>
    </dgm:pt>
    <dgm:pt modelId="{BC1E282D-F21C-4B30-9F5A-5DDE230F80E4}" type="pres">
      <dgm:prSet presAssocID="{A375288A-3781-44D2-BAFF-AA3BCB9A8DED}" presName="horz1" presStyleCnt="0"/>
      <dgm:spPr/>
    </dgm:pt>
    <dgm:pt modelId="{5E3E9B0A-F95A-4A66-9804-768D9E728FF1}" type="pres">
      <dgm:prSet presAssocID="{A375288A-3781-44D2-BAFF-AA3BCB9A8DED}" presName="tx1" presStyleLbl="revTx" presStyleIdx="3" presStyleCnt="10"/>
      <dgm:spPr/>
    </dgm:pt>
    <dgm:pt modelId="{52299685-135B-4263-9B97-9650E5080E29}" type="pres">
      <dgm:prSet presAssocID="{A375288A-3781-44D2-BAFF-AA3BCB9A8DED}" presName="vert1" presStyleCnt="0"/>
      <dgm:spPr/>
    </dgm:pt>
    <dgm:pt modelId="{484A86A7-8EA5-41F3-853B-01EB0B3552A8}" type="pres">
      <dgm:prSet presAssocID="{68754E3A-0F0E-4171-BE6C-369AA61D5F5B}" presName="thickLine" presStyleLbl="alignNode1" presStyleIdx="4" presStyleCnt="10"/>
      <dgm:spPr/>
    </dgm:pt>
    <dgm:pt modelId="{364A3C6A-0226-475D-B7B8-529676196B0D}" type="pres">
      <dgm:prSet presAssocID="{68754E3A-0F0E-4171-BE6C-369AA61D5F5B}" presName="horz1" presStyleCnt="0"/>
      <dgm:spPr/>
    </dgm:pt>
    <dgm:pt modelId="{AE92F00E-2CC7-4D73-B409-134DE4E6DF69}" type="pres">
      <dgm:prSet presAssocID="{68754E3A-0F0E-4171-BE6C-369AA61D5F5B}" presName="tx1" presStyleLbl="revTx" presStyleIdx="4" presStyleCnt="10"/>
      <dgm:spPr/>
    </dgm:pt>
    <dgm:pt modelId="{3DB96D8B-DD24-4168-9F64-DFCB9990AC83}" type="pres">
      <dgm:prSet presAssocID="{68754E3A-0F0E-4171-BE6C-369AA61D5F5B}" presName="vert1" presStyleCnt="0"/>
      <dgm:spPr/>
    </dgm:pt>
    <dgm:pt modelId="{B68696B1-C591-45F4-B4DF-579B261421AE}" type="pres">
      <dgm:prSet presAssocID="{641B31D5-AB87-4AE8-A501-08F581F91151}" presName="thickLine" presStyleLbl="alignNode1" presStyleIdx="5" presStyleCnt="10"/>
      <dgm:spPr/>
    </dgm:pt>
    <dgm:pt modelId="{1B75FEF5-E3E4-45F8-A721-9D5648424F58}" type="pres">
      <dgm:prSet presAssocID="{641B31D5-AB87-4AE8-A501-08F581F91151}" presName="horz1" presStyleCnt="0"/>
      <dgm:spPr/>
    </dgm:pt>
    <dgm:pt modelId="{EAFF2D87-0188-454A-BBE7-C40F6617812C}" type="pres">
      <dgm:prSet presAssocID="{641B31D5-AB87-4AE8-A501-08F581F91151}" presName="tx1" presStyleLbl="revTx" presStyleIdx="5" presStyleCnt="10"/>
      <dgm:spPr/>
    </dgm:pt>
    <dgm:pt modelId="{AD70B855-83FA-4042-B2D8-4198DDB1D796}" type="pres">
      <dgm:prSet presAssocID="{641B31D5-AB87-4AE8-A501-08F581F91151}" presName="vert1" presStyleCnt="0"/>
      <dgm:spPr/>
    </dgm:pt>
    <dgm:pt modelId="{EA52130D-61D3-4598-86E5-BFE938D93747}" type="pres">
      <dgm:prSet presAssocID="{A31326E9-317B-4A61-BCAF-BD5786B05A90}" presName="thickLine" presStyleLbl="alignNode1" presStyleIdx="6" presStyleCnt="10"/>
      <dgm:spPr/>
    </dgm:pt>
    <dgm:pt modelId="{C7E79076-2B0E-437C-B381-F06F7CB51F61}" type="pres">
      <dgm:prSet presAssocID="{A31326E9-317B-4A61-BCAF-BD5786B05A90}" presName="horz1" presStyleCnt="0"/>
      <dgm:spPr/>
    </dgm:pt>
    <dgm:pt modelId="{28B3FD5E-C800-4389-B306-D377C575C300}" type="pres">
      <dgm:prSet presAssocID="{A31326E9-317B-4A61-BCAF-BD5786B05A90}" presName="tx1" presStyleLbl="revTx" presStyleIdx="6" presStyleCnt="10"/>
      <dgm:spPr/>
    </dgm:pt>
    <dgm:pt modelId="{6D66790D-DB35-4504-A497-532F11ACB232}" type="pres">
      <dgm:prSet presAssocID="{A31326E9-317B-4A61-BCAF-BD5786B05A90}" presName="vert1" presStyleCnt="0"/>
      <dgm:spPr/>
    </dgm:pt>
    <dgm:pt modelId="{704D6FCA-8B2C-44B1-8776-424D6B207766}" type="pres">
      <dgm:prSet presAssocID="{6FD286AD-4117-48F2-87F8-F3E3E29A10F6}" presName="thickLine" presStyleLbl="alignNode1" presStyleIdx="7" presStyleCnt="10"/>
      <dgm:spPr/>
    </dgm:pt>
    <dgm:pt modelId="{A062CA00-772D-41FB-8B2F-91E9F3DEC01F}" type="pres">
      <dgm:prSet presAssocID="{6FD286AD-4117-48F2-87F8-F3E3E29A10F6}" presName="horz1" presStyleCnt="0"/>
      <dgm:spPr/>
    </dgm:pt>
    <dgm:pt modelId="{3E06E379-8A95-4344-9629-2AFE4FBF908C}" type="pres">
      <dgm:prSet presAssocID="{6FD286AD-4117-48F2-87F8-F3E3E29A10F6}" presName="tx1" presStyleLbl="revTx" presStyleIdx="7" presStyleCnt="10"/>
      <dgm:spPr/>
    </dgm:pt>
    <dgm:pt modelId="{99598E5E-9113-4AA2-97AD-D1DF48CFA5F5}" type="pres">
      <dgm:prSet presAssocID="{6FD286AD-4117-48F2-87F8-F3E3E29A10F6}" presName="vert1" presStyleCnt="0"/>
      <dgm:spPr/>
    </dgm:pt>
    <dgm:pt modelId="{62B31DB1-CE57-4ED5-8E93-6081CAB835AD}" type="pres">
      <dgm:prSet presAssocID="{7708C68D-DE7F-4DE4-A3CB-52DE0607368F}" presName="thickLine" presStyleLbl="alignNode1" presStyleIdx="8" presStyleCnt="10"/>
      <dgm:spPr/>
    </dgm:pt>
    <dgm:pt modelId="{041220A8-79BE-4102-8348-F74DE58B3DA6}" type="pres">
      <dgm:prSet presAssocID="{7708C68D-DE7F-4DE4-A3CB-52DE0607368F}" presName="horz1" presStyleCnt="0"/>
      <dgm:spPr/>
    </dgm:pt>
    <dgm:pt modelId="{DE0CFAFD-55B2-4110-90F2-B1A38E510EEB}" type="pres">
      <dgm:prSet presAssocID="{7708C68D-DE7F-4DE4-A3CB-52DE0607368F}" presName="tx1" presStyleLbl="revTx" presStyleIdx="8" presStyleCnt="10"/>
      <dgm:spPr/>
    </dgm:pt>
    <dgm:pt modelId="{7E8456B1-F4F1-4A29-9E05-702E47E62BB0}" type="pres">
      <dgm:prSet presAssocID="{7708C68D-DE7F-4DE4-A3CB-52DE0607368F}" presName="vert1" presStyleCnt="0"/>
      <dgm:spPr/>
    </dgm:pt>
    <dgm:pt modelId="{9A015909-0289-4BD4-9FA4-448F35D3F733}" type="pres">
      <dgm:prSet presAssocID="{3B70D50F-52EA-4557-8CEB-1ABB5E8DB3BF}" presName="thickLine" presStyleLbl="alignNode1" presStyleIdx="9" presStyleCnt="10"/>
      <dgm:spPr/>
    </dgm:pt>
    <dgm:pt modelId="{E0B882FC-80E3-4595-A83B-B26CFF0643B0}" type="pres">
      <dgm:prSet presAssocID="{3B70D50F-52EA-4557-8CEB-1ABB5E8DB3BF}" presName="horz1" presStyleCnt="0"/>
      <dgm:spPr/>
    </dgm:pt>
    <dgm:pt modelId="{2C9F3C9E-6D96-4723-8C57-0FF63E8FC116}" type="pres">
      <dgm:prSet presAssocID="{3B70D50F-52EA-4557-8CEB-1ABB5E8DB3BF}" presName="tx1" presStyleLbl="revTx" presStyleIdx="9" presStyleCnt="10"/>
      <dgm:spPr/>
    </dgm:pt>
    <dgm:pt modelId="{EFB2670D-A75F-458C-91CC-BA1C04820949}" type="pres">
      <dgm:prSet presAssocID="{3B70D50F-52EA-4557-8CEB-1ABB5E8DB3BF}" presName="vert1" presStyleCnt="0"/>
      <dgm:spPr/>
    </dgm:pt>
  </dgm:ptLst>
  <dgm:cxnLst>
    <dgm:cxn modelId="{388A1F09-1138-4A89-8A41-79634DD70231}" srcId="{273A6199-D279-4BDB-9D97-815E70ED0E7A}" destId="{641B31D5-AB87-4AE8-A501-08F581F91151}" srcOrd="5" destOrd="0" parTransId="{401E4A77-359C-49FF-89B2-4CE4BBDC2C98}" sibTransId="{22500CA4-456B-4027-9D6E-7C268E980CC7}"/>
    <dgm:cxn modelId="{FDE5E310-0E5B-4499-B746-FDA5763B3493}" type="presOf" srcId="{A31326E9-317B-4A61-BCAF-BD5786B05A90}" destId="{28B3FD5E-C800-4389-B306-D377C575C300}" srcOrd="0" destOrd="0" presId="urn:microsoft.com/office/officeart/2008/layout/LinedList"/>
    <dgm:cxn modelId="{B1AC6916-874A-4276-89A1-BA6E8BFED60F}" srcId="{273A6199-D279-4BDB-9D97-815E70ED0E7A}" destId="{4ACCFF95-F8DE-4A86-95D6-B0B884B2E075}" srcOrd="2" destOrd="0" parTransId="{C9714583-224A-4F75-9DBF-AEC640D5C508}" sibTransId="{A0437A75-8061-4227-A191-111DC9AFA200}"/>
    <dgm:cxn modelId="{530A191A-1F9A-41BA-86E2-F556CE74680C}" type="presOf" srcId="{3B70D50F-52EA-4557-8CEB-1ABB5E8DB3BF}" destId="{2C9F3C9E-6D96-4723-8C57-0FF63E8FC116}" srcOrd="0" destOrd="0" presId="urn:microsoft.com/office/officeart/2008/layout/LinedList"/>
    <dgm:cxn modelId="{9DD1981B-11BF-49D8-B6F4-25E65EF905B3}" type="presOf" srcId="{68754E3A-0F0E-4171-BE6C-369AA61D5F5B}" destId="{AE92F00E-2CC7-4D73-B409-134DE4E6DF69}" srcOrd="0" destOrd="0" presId="urn:microsoft.com/office/officeart/2008/layout/LinedList"/>
    <dgm:cxn modelId="{A0A44E29-12CE-4E7F-A3CB-A3FF3BB8BA7F}" srcId="{273A6199-D279-4BDB-9D97-815E70ED0E7A}" destId="{7D42D8EF-FDEF-4ECB-8AFA-55EB7DA1765E}" srcOrd="0" destOrd="0" parTransId="{E63FDD18-9701-4F98-9B18-01A5FB2A92B5}" sibTransId="{25FA1233-2859-4FE6-AAA6-BABE8EA849B3}"/>
    <dgm:cxn modelId="{B5A85436-C5B2-4F3F-874D-04CADFEF1EEF}" srcId="{273A6199-D279-4BDB-9D97-815E70ED0E7A}" destId="{A375288A-3781-44D2-BAFF-AA3BCB9A8DED}" srcOrd="3" destOrd="0" parTransId="{73AF07EE-34F2-49C8-A5F2-55D7158D1123}" sibTransId="{3D230B7A-47BD-4DD6-BEE7-F870A78F973A}"/>
    <dgm:cxn modelId="{1DA40E39-703E-4D6D-B7E7-2809EF74912B}" type="presOf" srcId="{6FD286AD-4117-48F2-87F8-F3E3E29A10F6}" destId="{3E06E379-8A95-4344-9629-2AFE4FBF908C}" srcOrd="0" destOrd="0" presId="urn:microsoft.com/office/officeart/2008/layout/LinedList"/>
    <dgm:cxn modelId="{1FE90640-FB68-43F6-BF3A-D51733F99AFB}" type="presOf" srcId="{A4F81093-0836-4501-8BCF-6F63A98BCB20}" destId="{E3BC9D81-01E0-46D7-92D2-B3FC9A14C9C7}" srcOrd="0" destOrd="0" presId="urn:microsoft.com/office/officeart/2008/layout/LinedList"/>
    <dgm:cxn modelId="{AB77705F-32A8-49D4-B924-AC4B89B8F5A4}" srcId="{273A6199-D279-4BDB-9D97-815E70ED0E7A}" destId="{A4F81093-0836-4501-8BCF-6F63A98BCB20}" srcOrd="1" destOrd="0" parTransId="{906FF755-B5B5-4D8A-86C5-1EF0CF08B22C}" sibTransId="{B33AE70A-A232-4618-B635-96334754245B}"/>
    <dgm:cxn modelId="{2A0614A4-8F6E-4141-A8B9-07D733FB9337}" type="presOf" srcId="{4ACCFF95-F8DE-4A86-95D6-B0B884B2E075}" destId="{8A6CC977-1F55-41FF-86CC-515E82B33768}" srcOrd="0" destOrd="0" presId="urn:microsoft.com/office/officeart/2008/layout/LinedList"/>
    <dgm:cxn modelId="{F1152AAE-C144-4D44-9BFD-3943D06DCB9F}" type="presOf" srcId="{273A6199-D279-4BDB-9D97-815E70ED0E7A}" destId="{395E4C60-AFC8-41EA-B058-A657DD78BD62}" srcOrd="0" destOrd="0" presId="urn:microsoft.com/office/officeart/2008/layout/LinedList"/>
    <dgm:cxn modelId="{C8900CBD-176B-4BA2-ADAC-64E2BC5AA12E}" srcId="{273A6199-D279-4BDB-9D97-815E70ED0E7A}" destId="{68754E3A-0F0E-4171-BE6C-369AA61D5F5B}" srcOrd="4" destOrd="0" parTransId="{D8287874-5058-4CB3-BC92-A08BB57BA814}" sibTransId="{6B976DDD-8054-423B-BF88-8AFA5EB2BCE0}"/>
    <dgm:cxn modelId="{4DA118CD-31F8-4476-B342-2FE44F184035}" srcId="{273A6199-D279-4BDB-9D97-815E70ED0E7A}" destId="{3B70D50F-52EA-4557-8CEB-1ABB5E8DB3BF}" srcOrd="9" destOrd="0" parTransId="{36A1335F-0299-434A-A928-88191428089D}" sibTransId="{45D4476E-3A05-43BA-936A-C8730C51296D}"/>
    <dgm:cxn modelId="{61FBD8D5-E4AB-412B-B19C-2919AEC09AEF}" type="presOf" srcId="{A375288A-3781-44D2-BAFF-AA3BCB9A8DED}" destId="{5E3E9B0A-F95A-4A66-9804-768D9E728FF1}" srcOrd="0" destOrd="0" presId="urn:microsoft.com/office/officeart/2008/layout/LinedList"/>
    <dgm:cxn modelId="{B8F18CD7-83EB-48D8-9841-5D900ECBCBD3}" srcId="{273A6199-D279-4BDB-9D97-815E70ED0E7A}" destId="{A31326E9-317B-4A61-BCAF-BD5786B05A90}" srcOrd="6" destOrd="0" parTransId="{B7E27F76-C5BE-4BB3-A721-3A98854C4168}" sibTransId="{B02360BC-2B5F-4993-B735-0CD9971E5A8C}"/>
    <dgm:cxn modelId="{ED7D38D9-7AF8-4CE5-8E15-127C4D6D40DA}" type="presOf" srcId="{641B31D5-AB87-4AE8-A501-08F581F91151}" destId="{EAFF2D87-0188-454A-BBE7-C40F6617812C}" srcOrd="0" destOrd="0" presId="urn:microsoft.com/office/officeart/2008/layout/LinedList"/>
    <dgm:cxn modelId="{A616B6DD-DEFD-4191-8DE1-A62386463AD9}" srcId="{273A6199-D279-4BDB-9D97-815E70ED0E7A}" destId="{7708C68D-DE7F-4DE4-A3CB-52DE0607368F}" srcOrd="8" destOrd="0" parTransId="{390A3A3B-9ACF-465D-B7D1-1E095D314FC6}" sibTransId="{724C255E-5793-4502-B22D-F9B49DFF8BBD}"/>
    <dgm:cxn modelId="{2A339CDE-CAD2-4820-A187-E8FD8758874F}" type="presOf" srcId="{7708C68D-DE7F-4DE4-A3CB-52DE0607368F}" destId="{DE0CFAFD-55B2-4110-90F2-B1A38E510EEB}" srcOrd="0" destOrd="0" presId="urn:microsoft.com/office/officeart/2008/layout/LinedList"/>
    <dgm:cxn modelId="{B64D87E2-8F53-4840-9ADF-EE285FB4BABC}" type="presOf" srcId="{7D42D8EF-FDEF-4ECB-8AFA-55EB7DA1765E}" destId="{A5EAEE67-BA99-497B-93F8-3C6EAD134A86}" srcOrd="0" destOrd="0" presId="urn:microsoft.com/office/officeart/2008/layout/LinedList"/>
    <dgm:cxn modelId="{098860F0-3CB2-4417-97EF-09B5C393D3C4}" srcId="{273A6199-D279-4BDB-9D97-815E70ED0E7A}" destId="{6FD286AD-4117-48F2-87F8-F3E3E29A10F6}" srcOrd="7" destOrd="0" parTransId="{FD2461E8-B0EE-48D3-A8E4-18AC47728CC0}" sibTransId="{A312F005-95D9-4934-AB55-0E4A8CD8C268}"/>
    <dgm:cxn modelId="{A4BDF2A7-95B7-4861-BDDF-481738D54FB6}" type="presParOf" srcId="{395E4C60-AFC8-41EA-B058-A657DD78BD62}" destId="{FD6CC900-4806-439D-8676-F358569B897A}" srcOrd="0" destOrd="0" presId="urn:microsoft.com/office/officeart/2008/layout/LinedList"/>
    <dgm:cxn modelId="{22D3A5C1-4E2C-4094-BAB0-ED4EFA31C980}" type="presParOf" srcId="{395E4C60-AFC8-41EA-B058-A657DD78BD62}" destId="{1CA319C3-032C-4B03-BAC0-1F781908DB68}" srcOrd="1" destOrd="0" presId="urn:microsoft.com/office/officeart/2008/layout/LinedList"/>
    <dgm:cxn modelId="{DF915F16-3F1C-4EF6-8D5D-9B70C81FA261}" type="presParOf" srcId="{1CA319C3-032C-4B03-BAC0-1F781908DB68}" destId="{A5EAEE67-BA99-497B-93F8-3C6EAD134A86}" srcOrd="0" destOrd="0" presId="urn:microsoft.com/office/officeart/2008/layout/LinedList"/>
    <dgm:cxn modelId="{1E2567CD-2759-470B-A0AE-7321F835CA29}" type="presParOf" srcId="{1CA319C3-032C-4B03-BAC0-1F781908DB68}" destId="{92B52E85-9BE0-41B9-8E58-621536B88356}" srcOrd="1" destOrd="0" presId="urn:microsoft.com/office/officeart/2008/layout/LinedList"/>
    <dgm:cxn modelId="{5D97E899-BA0F-40DD-9E85-2145CC7099B7}" type="presParOf" srcId="{395E4C60-AFC8-41EA-B058-A657DD78BD62}" destId="{81642865-8443-46BF-AE28-BC868126292C}" srcOrd="2" destOrd="0" presId="urn:microsoft.com/office/officeart/2008/layout/LinedList"/>
    <dgm:cxn modelId="{3134EC6C-7E26-4CAA-BEBC-BD496B3EC986}" type="presParOf" srcId="{395E4C60-AFC8-41EA-B058-A657DD78BD62}" destId="{BA8CEBF5-93E8-4521-B990-254A69C32752}" srcOrd="3" destOrd="0" presId="urn:microsoft.com/office/officeart/2008/layout/LinedList"/>
    <dgm:cxn modelId="{DB4DD2E6-0CD8-449B-92D0-DB74CE246D8F}" type="presParOf" srcId="{BA8CEBF5-93E8-4521-B990-254A69C32752}" destId="{E3BC9D81-01E0-46D7-92D2-B3FC9A14C9C7}" srcOrd="0" destOrd="0" presId="urn:microsoft.com/office/officeart/2008/layout/LinedList"/>
    <dgm:cxn modelId="{DFF863E6-8F33-40A7-B6F7-714FE65F3297}" type="presParOf" srcId="{BA8CEBF5-93E8-4521-B990-254A69C32752}" destId="{FB2C1C8E-0D8D-420A-8A1C-885668B21338}" srcOrd="1" destOrd="0" presId="urn:microsoft.com/office/officeart/2008/layout/LinedList"/>
    <dgm:cxn modelId="{B1DAA6BC-977E-4247-B720-E24AD2C35940}" type="presParOf" srcId="{395E4C60-AFC8-41EA-B058-A657DD78BD62}" destId="{6BED17CA-416D-4DA5-A851-A18E3C09351A}" srcOrd="4" destOrd="0" presId="urn:microsoft.com/office/officeart/2008/layout/LinedList"/>
    <dgm:cxn modelId="{2D668AFF-93E0-49D9-BFA5-A87ACFB9C0C9}" type="presParOf" srcId="{395E4C60-AFC8-41EA-B058-A657DD78BD62}" destId="{FF5E2391-2963-44DF-9DA1-D978E3F85D69}" srcOrd="5" destOrd="0" presId="urn:microsoft.com/office/officeart/2008/layout/LinedList"/>
    <dgm:cxn modelId="{914670E6-510A-49A3-9E0E-E16B238194B5}" type="presParOf" srcId="{FF5E2391-2963-44DF-9DA1-D978E3F85D69}" destId="{8A6CC977-1F55-41FF-86CC-515E82B33768}" srcOrd="0" destOrd="0" presId="urn:microsoft.com/office/officeart/2008/layout/LinedList"/>
    <dgm:cxn modelId="{A468064C-5B3B-4042-90E7-2B30A2FE331A}" type="presParOf" srcId="{FF5E2391-2963-44DF-9DA1-D978E3F85D69}" destId="{50D18532-EF8A-42C7-9F9C-F4E76E460316}" srcOrd="1" destOrd="0" presId="urn:microsoft.com/office/officeart/2008/layout/LinedList"/>
    <dgm:cxn modelId="{7C1E9B15-C317-4139-A8CA-C9687C85F60C}" type="presParOf" srcId="{395E4C60-AFC8-41EA-B058-A657DD78BD62}" destId="{AA071B10-F82E-4021-A4EC-6885B6A41094}" srcOrd="6" destOrd="0" presId="urn:microsoft.com/office/officeart/2008/layout/LinedList"/>
    <dgm:cxn modelId="{A04D1A8E-B908-4B15-BE8A-7E8FAFD6711A}" type="presParOf" srcId="{395E4C60-AFC8-41EA-B058-A657DD78BD62}" destId="{BC1E282D-F21C-4B30-9F5A-5DDE230F80E4}" srcOrd="7" destOrd="0" presId="urn:microsoft.com/office/officeart/2008/layout/LinedList"/>
    <dgm:cxn modelId="{0EF88B36-310B-4A36-A0DF-4597F2E008D1}" type="presParOf" srcId="{BC1E282D-F21C-4B30-9F5A-5DDE230F80E4}" destId="{5E3E9B0A-F95A-4A66-9804-768D9E728FF1}" srcOrd="0" destOrd="0" presId="urn:microsoft.com/office/officeart/2008/layout/LinedList"/>
    <dgm:cxn modelId="{E6E8869A-C088-4E90-8DE3-EF33BCC7A16C}" type="presParOf" srcId="{BC1E282D-F21C-4B30-9F5A-5DDE230F80E4}" destId="{52299685-135B-4263-9B97-9650E5080E29}" srcOrd="1" destOrd="0" presId="urn:microsoft.com/office/officeart/2008/layout/LinedList"/>
    <dgm:cxn modelId="{51870FDF-C2A1-456D-8C08-0DB78F1A52F4}" type="presParOf" srcId="{395E4C60-AFC8-41EA-B058-A657DD78BD62}" destId="{484A86A7-8EA5-41F3-853B-01EB0B3552A8}" srcOrd="8" destOrd="0" presId="urn:microsoft.com/office/officeart/2008/layout/LinedList"/>
    <dgm:cxn modelId="{AAD3718A-0B05-4C27-BE3C-5408CF217F0D}" type="presParOf" srcId="{395E4C60-AFC8-41EA-B058-A657DD78BD62}" destId="{364A3C6A-0226-475D-B7B8-529676196B0D}" srcOrd="9" destOrd="0" presId="urn:microsoft.com/office/officeart/2008/layout/LinedList"/>
    <dgm:cxn modelId="{0488DF6D-C212-4D78-B440-8456F7C8B1D7}" type="presParOf" srcId="{364A3C6A-0226-475D-B7B8-529676196B0D}" destId="{AE92F00E-2CC7-4D73-B409-134DE4E6DF69}" srcOrd="0" destOrd="0" presId="urn:microsoft.com/office/officeart/2008/layout/LinedList"/>
    <dgm:cxn modelId="{59561B6B-29DA-4D6F-A210-EF4832CC2F87}" type="presParOf" srcId="{364A3C6A-0226-475D-B7B8-529676196B0D}" destId="{3DB96D8B-DD24-4168-9F64-DFCB9990AC83}" srcOrd="1" destOrd="0" presId="urn:microsoft.com/office/officeart/2008/layout/LinedList"/>
    <dgm:cxn modelId="{2B95F8FA-531A-4342-8791-D3A02EDE0B17}" type="presParOf" srcId="{395E4C60-AFC8-41EA-B058-A657DD78BD62}" destId="{B68696B1-C591-45F4-B4DF-579B261421AE}" srcOrd="10" destOrd="0" presId="urn:microsoft.com/office/officeart/2008/layout/LinedList"/>
    <dgm:cxn modelId="{43350137-0F24-4485-B7F5-0CCD35433DCC}" type="presParOf" srcId="{395E4C60-AFC8-41EA-B058-A657DD78BD62}" destId="{1B75FEF5-E3E4-45F8-A721-9D5648424F58}" srcOrd="11" destOrd="0" presId="urn:microsoft.com/office/officeart/2008/layout/LinedList"/>
    <dgm:cxn modelId="{17CF79D8-1C55-4AD3-BEAD-810FBCB03D59}" type="presParOf" srcId="{1B75FEF5-E3E4-45F8-A721-9D5648424F58}" destId="{EAFF2D87-0188-454A-BBE7-C40F6617812C}" srcOrd="0" destOrd="0" presId="urn:microsoft.com/office/officeart/2008/layout/LinedList"/>
    <dgm:cxn modelId="{AA37F82E-6D87-472E-8F90-BAC647D707E9}" type="presParOf" srcId="{1B75FEF5-E3E4-45F8-A721-9D5648424F58}" destId="{AD70B855-83FA-4042-B2D8-4198DDB1D796}" srcOrd="1" destOrd="0" presId="urn:microsoft.com/office/officeart/2008/layout/LinedList"/>
    <dgm:cxn modelId="{3C300621-DD7B-44F1-B65D-9B5A06D08FC5}" type="presParOf" srcId="{395E4C60-AFC8-41EA-B058-A657DD78BD62}" destId="{EA52130D-61D3-4598-86E5-BFE938D93747}" srcOrd="12" destOrd="0" presId="urn:microsoft.com/office/officeart/2008/layout/LinedList"/>
    <dgm:cxn modelId="{115EBB88-D0B9-4256-80DC-ADF7DAD962C3}" type="presParOf" srcId="{395E4C60-AFC8-41EA-B058-A657DD78BD62}" destId="{C7E79076-2B0E-437C-B381-F06F7CB51F61}" srcOrd="13" destOrd="0" presId="urn:microsoft.com/office/officeart/2008/layout/LinedList"/>
    <dgm:cxn modelId="{2F1C3282-2EC4-42FA-A6F5-7652C4D2998D}" type="presParOf" srcId="{C7E79076-2B0E-437C-B381-F06F7CB51F61}" destId="{28B3FD5E-C800-4389-B306-D377C575C300}" srcOrd="0" destOrd="0" presId="urn:microsoft.com/office/officeart/2008/layout/LinedList"/>
    <dgm:cxn modelId="{31505BE0-E4F3-45A0-AAB7-935E70A6F6E1}" type="presParOf" srcId="{C7E79076-2B0E-437C-B381-F06F7CB51F61}" destId="{6D66790D-DB35-4504-A497-532F11ACB232}" srcOrd="1" destOrd="0" presId="urn:microsoft.com/office/officeart/2008/layout/LinedList"/>
    <dgm:cxn modelId="{7F9B9EDB-ABE1-4AF8-8EC0-25905DC13D5F}" type="presParOf" srcId="{395E4C60-AFC8-41EA-B058-A657DD78BD62}" destId="{704D6FCA-8B2C-44B1-8776-424D6B207766}" srcOrd="14" destOrd="0" presId="urn:microsoft.com/office/officeart/2008/layout/LinedList"/>
    <dgm:cxn modelId="{FFA03F83-171B-4BFE-98F5-05DA4D8ECC5F}" type="presParOf" srcId="{395E4C60-AFC8-41EA-B058-A657DD78BD62}" destId="{A062CA00-772D-41FB-8B2F-91E9F3DEC01F}" srcOrd="15" destOrd="0" presId="urn:microsoft.com/office/officeart/2008/layout/LinedList"/>
    <dgm:cxn modelId="{9177450A-99A6-4157-BA32-0118598F1B49}" type="presParOf" srcId="{A062CA00-772D-41FB-8B2F-91E9F3DEC01F}" destId="{3E06E379-8A95-4344-9629-2AFE4FBF908C}" srcOrd="0" destOrd="0" presId="urn:microsoft.com/office/officeart/2008/layout/LinedList"/>
    <dgm:cxn modelId="{FD204DBA-5DC7-44D6-AE17-940BED60D77F}" type="presParOf" srcId="{A062CA00-772D-41FB-8B2F-91E9F3DEC01F}" destId="{99598E5E-9113-4AA2-97AD-D1DF48CFA5F5}" srcOrd="1" destOrd="0" presId="urn:microsoft.com/office/officeart/2008/layout/LinedList"/>
    <dgm:cxn modelId="{603E08B2-954D-48E4-B91C-B2D77EB64F13}" type="presParOf" srcId="{395E4C60-AFC8-41EA-B058-A657DD78BD62}" destId="{62B31DB1-CE57-4ED5-8E93-6081CAB835AD}" srcOrd="16" destOrd="0" presId="urn:microsoft.com/office/officeart/2008/layout/LinedList"/>
    <dgm:cxn modelId="{F0247154-9054-4FC2-9D6C-2919EE2D6D74}" type="presParOf" srcId="{395E4C60-AFC8-41EA-B058-A657DD78BD62}" destId="{041220A8-79BE-4102-8348-F74DE58B3DA6}" srcOrd="17" destOrd="0" presId="urn:microsoft.com/office/officeart/2008/layout/LinedList"/>
    <dgm:cxn modelId="{050131CF-C9C0-4864-9D96-D6BDD5735D31}" type="presParOf" srcId="{041220A8-79BE-4102-8348-F74DE58B3DA6}" destId="{DE0CFAFD-55B2-4110-90F2-B1A38E510EEB}" srcOrd="0" destOrd="0" presId="urn:microsoft.com/office/officeart/2008/layout/LinedList"/>
    <dgm:cxn modelId="{2ACB97FC-AA1E-440D-8DC1-54CDD6A80A69}" type="presParOf" srcId="{041220A8-79BE-4102-8348-F74DE58B3DA6}" destId="{7E8456B1-F4F1-4A29-9E05-702E47E62BB0}" srcOrd="1" destOrd="0" presId="urn:microsoft.com/office/officeart/2008/layout/LinedList"/>
    <dgm:cxn modelId="{B1F57911-E303-4BCB-BE80-F95E3804A824}" type="presParOf" srcId="{395E4C60-AFC8-41EA-B058-A657DD78BD62}" destId="{9A015909-0289-4BD4-9FA4-448F35D3F733}" srcOrd="18" destOrd="0" presId="urn:microsoft.com/office/officeart/2008/layout/LinedList"/>
    <dgm:cxn modelId="{7A9CF0D2-7AA7-4759-A5EB-80F100446BE5}" type="presParOf" srcId="{395E4C60-AFC8-41EA-B058-A657DD78BD62}" destId="{E0B882FC-80E3-4595-A83B-B26CFF0643B0}" srcOrd="19" destOrd="0" presId="urn:microsoft.com/office/officeart/2008/layout/LinedList"/>
    <dgm:cxn modelId="{48BE8781-3F86-42F8-8E63-19C1BCF6FF38}" type="presParOf" srcId="{E0B882FC-80E3-4595-A83B-B26CFF0643B0}" destId="{2C9F3C9E-6D96-4723-8C57-0FF63E8FC116}" srcOrd="0" destOrd="0" presId="urn:microsoft.com/office/officeart/2008/layout/LinedList"/>
    <dgm:cxn modelId="{6BCD7574-3144-4F70-868B-C58A951F6ABB}" type="presParOf" srcId="{E0B882FC-80E3-4595-A83B-B26CFF0643B0}" destId="{EFB2670D-A75F-458C-91CC-BA1C0482094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4CAF51-9CE3-4685-B49F-F38954DA53DA}" type="doc">
      <dgm:prSet loTypeId="urn:microsoft.com/office/officeart/2008/layout/LinedList" loCatId="list" qsTypeId="urn:microsoft.com/office/officeart/2005/8/quickstyle/simple2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6408C38-05E4-4264-9F20-D1488D9E70EC}">
      <dgm:prSet/>
      <dgm:spPr/>
      <dgm:t>
        <a:bodyPr/>
        <a:lstStyle/>
        <a:p>
          <a:r>
            <a:rPr lang="pl-PL" dirty="0"/>
            <a:t>rodzice mobilizują dziecko do wyznaczania sobie celów i wspierają go w dążeniu do realizacji marzeń</a:t>
          </a:r>
          <a:endParaRPr lang="en-US" dirty="0"/>
        </a:p>
      </dgm:t>
    </dgm:pt>
    <dgm:pt modelId="{1A4F21AA-AE83-4D22-AA26-F35B23048A7E}" type="parTrans" cxnId="{60E4839E-4528-4DA7-9196-074234570BCC}">
      <dgm:prSet/>
      <dgm:spPr/>
      <dgm:t>
        <a:bodyPr/>
        <a:lstStyle/>
        <a:p>
          <a:endParaRPr lang="en-US"/>
        </a:p>
      </dgm:t>
    </dgm:pt>
    <dgm:pt modelId="{0B592885-58F2-422E-8E97-91CBD5CF6062}" type="sibTrans" cxnId="{60E4839E-4528-4DA7-9196-074234570BCC}">
      <dgm:prSet/>
      <dgm:spPr/>
      <dgm:t>
        <a:bodyPr/>
        <a:lstStyle/>
        <a:p>
          <a:endParaRPr lang="en-US"/>
        </a:p>
      </dgm:t>
    </dgm:pt>
    <dgm:pt modelId="{E9F7815C-19E1-4860-A71A-03A75646EE10}">
      <dgm:prSet/>
      <dgm:spPr/>
      <dgm:t>
        <a:bodyPr/>
        <a:lstStyle/>
        <a:p>
          <a:r>
            <a:rPr lang="pl-PL" dirty="0"/>
            <a:t>podpowiadają kierunki działań i zachęcają do ambitnych osiągnięć</a:t>
          </a:r>
          <a:endParaRPr lang="en-US" dirty="0"/>
        </a:p>
      </dgm:t>
    </dgm:pt>
    <dgm:pt modelId="{F5A0D63C-EFEC-448B-ADC9-DA1819D55F16}" type="parTrans" cxnId="{334EA853-6CE2-452B-ACAF-C25EDCCA2B9C}">
      <dgm:prSet/>
      <dgm:spPr/>
      <dgm:t>
        <a:bodyPr/>
        <a:lstStyle/>
        <a:p>
          <a:endParaRPr lang="en-US"/>
        </a:p>
      </dgm:t>
    </dgm:pt>
    <dgm:pt modelId="{722FF463-DBC1-41FD-8AB5-F790E95E0AA2}" type="sibTrans" cxnId="{334EA853-6CE2-452B-ACAF-C25EDCCA2B9C}">
      <dgm:prSet/>
      <dgm:spPr/>
      <dgm:t>
        <a:bodyPr/>
        <a:lstStyle/>
        <a:p>
          <a:endParaRPr lang="en-US"/>
        </a:p>
      </dgm:t>
    </dgm:pt>
    <dgm:pt modelId="{AA2D70B5-0FA5-4A57-A4F4-C574ED87D8CB}" type="pres">
      <dgm:prSet presAssocID="{094CAF51-9CE3-4685-B49F-F38954DA53DA}" presName="vert0" presStyleCnt="0">
        <dgm:presLayoutVars>
          <dgm:dir/>
          <dgm:animOne val="branch"/>
          <dgm:animLvl val="lvl"/>
        </dgm:presLayoutVars>
      </dgm:prSet>
      <dgm:spPr/>
    </dgm:pt>
    <dgm:pt modelId="{C1CA2521-4F5E-4446-A59B-1CAA94CAA5BD}" type="pres">
      <dgm:prSet presAssocID="{F6408C38-05E4-4264-9F20-D1488D9E70EC}" presName="thickLine" presStyleLbl="alignNode1" presStyleIdx="0" presStyleCnt="2"/>
      <dgm:spPr/>
    </dgm:pt>
    <dgm:pt modelId="{82FBA85A-2908-4342-B498-EBBF2BAC7349}" type="pres">
      <dgm:prSet presAssocID="{F6408C38-05E4-4264-9F20-D1488D9E70EC}" presName="horz1" presStyleCnt="0"/>
      <dgm:spPr/>
    </dgm:pt>
    <dgm:pt modelId="{61573ECA-D813-48DF-AFAC-D746A0DDE97A}" type="pres">
      <dgm:prSet presAssocID="{F6408C38-05E4-4264-9F20-D1488D9E70EC}" presName="tx1" presStyleLbl="revTx" presStyleIdx="0" presStyleCnt="2"/>
      <dgm:spPr/>
    </dgm:pt>
    <dgm:pt modelId="{B213C2B0-3D7A-4DD6-91BA-C0C293C13327}" type="pres">
      <dgm:prSet presAssocID="{F6408C38-05E4-4264-9F20-D1488D9E70EC}" presName="vert1" presStyleCnt="0"/>
      <dgm:spPr/>
    </dgm:pt>
    <dgm:pt modelId="{0C4F6569-F1B4-48A3-9AC8-6E17252DD209}" type="pres">
      <dgm:prSet presAssocID="{E9F7815C-19E1-4860-A71A-03A75646EE10}" presName="thickLine" presStyleLbl="alignNode1" presStyleIdx="1" presStyleCnt="2"/>
      <dgm:spPr/>
    </dgm:pt>
    <dgm:pt modelId="{33429F76-5495-497D-84D2-03FD66DE294C}" type="pres">
      <dgm:prSet presAssocID="{E9F7815C-19E1-4860-A71A-03A75646EE10}" presName="horz1" presStyleCnt="0"/>
      <dgm:spPr/>
    </dgm:pt>
    <dgm:pt modelId="{EFEFFBEB-D8C8-4856-A7DF-7962482DA9E8}" type="pres">
      <dgm:prSet presAssocID="{E9F7815C-19E1-4860-A71A-03A75646EE10}" presName="tx1" presStyleLbl="revTx" presStyleIdx="1" presStyleCnt="2"/>
      <dgm:spPr/>
    </dgm:pt>
    <dgm:pt modelId="{4F406384-A762-481D-A3F9-B733FDDD0E63}" type="pres">
      <dgm:prSet presAssocID="{E9F7815C-19E1-4860-A71A-03A75646EE10}" presName="vert1" presStyleCnt="0"/>
      <dgm:spPr/>
    </dgm:pt>
  </dgm:ptLst>
  <dgm:cxnLst>
    <dgm:cxn modelId="{03C91812-503D-4767-9B34-98A90B2776FD}" type="presOf" srcId="{E9F7815C-19E1-4860-A71A-03A75646EE10}" destId="{EFEFFBEB-D8C8-4856-A7DF-7962482DA9E8}" srcOrd="0" destOrd="0" presId="urn:microsoft.com/office/officeart/2008/layout/LinedList"/>
    <dgm:cxn modelId="{334EA853-6CE2-452B-ACAF-C25EDCCA2B9C}" srcId="{094CAF51-9CE3-4685-B49F-F38954DA53DA}" destId="{E9F7815C-19E1-4860-A71A-03A75646EE10}" srcOrd="1" destOrd="0" parTransId="{F5A0D63C-EFEC-448B-ADC9-DA1819D55F16}" sibTransId="{722FF463-DBC1-41FD-8AB5-F790E95E0AA2}"/>
    <dgm:cxn modelId="{69401C76-8887-431E-A366-C6E939AEFAE9}" type="presOf" srcId="{094CAF51-9CE3-4685-B49F-F38954DA53DA}" destId="{AA2D70B5-0FA5-4A57-A4F4-C574ED87D8CB}" srcOrd="0" destOrd="0" presId="urn:microsoft.com/office/officeart/2008/layout/LinedList"/>
    <dgm:cxn modelId="{60E4839E-4528-4DA7-9196-074234570BCC}" srcId="{094CAF51-9CE3-4685-B49F-F38954DA53DA}" destId="{F6408C38-05E4-4264-9F20-D1488D9E70EC}" srcOrd="0" destOrd="0" parTransId="{1A4F21AA-AE83-4D22-AA26-F35B23048A7E}" sibTransId="{0B592885-58F2-422E-8E97-91CBD5CF6062}"/>
    <dgm:cxn modelId="{122E2EDF-62CB-46C1-8C42-5075249527D0}" type="presOf" srcId="{F6408C38-05E4-4264-9F20-D1488D9E70EC}" destId="{61573ECA-D813-48DF-AFAC-D746A0DDE97A}" srcOrd="0" destOrd="0" presId="urn:microsoft.com/office/officeart/2008/layout/LinedList"/>
    <dgm:cxn modelId="{B1129B28-B325-4432-86FF-F2AE6247D394}" type="presParOf" srcId="{AA2D70B5-0FA5-4A57-A4F4-C574ED87D8CB}" destId="{C1CA2521-4F5E-4446-A59B-1CAA94CAA5BD}" srcOrd="0" destOrd="0" presId="urn:microsoft.com/office/officeart/2008/layout/LinedList"/>
    <dgm:cxn modelId="{A4FDFBA4-5F25-4E9A-A576-7A4566E1F305}" type="presParOf" srcId="{AA2D70B5-0FA5-4A57-A4F4-C574ED87D8CB}" destId="{82FBA85A-2908-4342-B498-EBBF2BAC7349}" srcOrd="1" destOrd="0" presId="urn:microsoft.com/office/officeart/2008/layout/LinedList"/>
    <dgm:cxn modelId="{3E5B24B5-CF58-4A6B-B3E4-D4F0FFBC29DA}" type="presParOf" srcId="{82FBA85A-2908-4342-B498-EBBF2BAC7349}" destId="{61573ECA-D813-48DF-AFAC-D746A0DDE97A}" srcOrd="0" destOrd="0" presId="urn:microsoft.com/office/officeart/2008/layout/LinedList"/>
    <dgm:cxn modelId="{7A86B0A0-DF67-4D8C-8115-8195FE4FC92B}" type="presParOf" srcId="{82FBA85A-2908-4342-B498-EBBF2BAC7349}" destId="{B213C2B0-3D7A-4DD6-91BA-C0C293C13327}" srcOrd="1" destOrd="0" presId="urn:microsoft.com/office/officeart/2008/layout/LinedList"/>
    <dgm:cxn modelId="{1DF440E2-E7C0-4BB0-B357-D0F7FD41914B}" type="presParOf" srcId="{AA2D70B5-0FA5-4A57-A4F4-C574ED87D8CB}" destId="{0C4F6569-F1B4-48A3-9AC8-6E17252DD209}" srcOrd="2" destOrd="0" presId="urn:microsoft.com/office/officeart/2008/layout/LinedList"/>
    <dgm:cxn modelId="{98DE84B8-0BD4-4DE0-AE72-E55390C319F4}" type="presParOf" srcId="{AA2D70B5-0FA5-4A57-A4F4-C574ED87D8CB}" destId="{33429F76-5495-497D-84D2-03FD66DE294C}" srcOrd="3" destOrd="0" presId="urn:microsoft.com/office/officeart/2008/layout/LinedList"/>
    <dgm:cxn modelId="{FE2F0B63-1E3E-4A53-A1C1-0C48C16CFBA1}" type="presParOf" srcId="{33429F76-5495-497D-84D2-03FD66DE294C}" destId="{EFEFFBEB-D8C8-4856-A7DF-7962482DA9E8}" srcOrd="0" destOrd="0" presId="urn:microsoft.com/office/officeart/2008/layout/LinedList"/>
    <dgm:cxn modelId="{E8BC2043-648E-4412-83FB-96B4338E701F}" type="presParOf" srcId="{33429F76-5495-497D-84D2-03FD66DE294C}" destId="{4F406384-A762-481D-A3F9-B733FDDD0E6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537517-9C93-4416-A085-3F9DDC0E050C}" type="doc">
      <dgm:prSet loTypeId="urn:microsoft.com/office/officeart/2008/layout/LinedList" loCatId="list" qsTypeId="urn:microsoft.com/office/officeart/2005/8/quickstyle/simple5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349B8A22-3C96-4FDB-B589-16B23486A3A8}">
      <dgm:prSet/>
      <dgm:spPr/>
      <dgm:t>
        <a:bodyPr/>
        <a:lstStyle/>
        <a:p>
          <a:r>
            <a:rPr lang="pl-PL" dirty="0">
              <a:latin typeface="Avenir Next LT Pro" panose="020B0504020202020204" pitchFamily="34" charset="-18"/>
            </a:rPr>
            <a:t>Praca socjalna świadczona jest na rzecz poprawy funkcjonowania osób i rodzin w ich środowisku społecznym, jak również na rzecz zapobiegania pogorszeniu się ich sytuacji. </a:t>
          </a:r>
          <a:endParaRPr lang="en-US" dirty="0">
            <a:latin typeface="Avenir Next LT Pro" panose="020B0504020202020204" pitchFamily="34" charset="-18"/>
          </a:endParaRPr>
        </a:p>
      </dgm:t>
    </dgm:pt>
    <dgm:pt modelId="{8D4E8D75-3A45-4144-9BAE-6A4CD4967B86}" type="parTrans" cxnId="{E7724B61-7676-42FD-B315-BAED63FA3C2A}">
      <dgm:prSet/>
      <dgm:spPr/>
      <dgm:t>
        <a:bodyPr/>
        <a:lstStyle/>
        <a:p>
          <a:endParaRPr lang="en-US"/>
        </a:p>
      </dgm:t>
    </dgm:pt>
    <dgm:pt modelId="{D5698DFE-E9F8-4348-B606-E0783B6ADA14}" type="sibTrans" cxnId="{E7724B61-7676-42FD-B315-BAED63FA3C2A}">
      <dgm:prSet/>
      <dgm:spPr/>
      <dgm:t>
        <a:bodyPr/>
        <a:lstStyle/>
        <a:p>
          <a:endParaRPr lang="en-US"/>
        </a:p>
      </dgm:t>
    </dgm:pt>
    <dgm:pt modelId="{0B27726E-7AD1-4037-BBFD-CAEFB6390F59}">
      <dgm:prSet/>
      <dgm:spPr/>
      <dgm:t>
        <a:bodyPr/>
        <a:lstStyle/>
        <a:p>
          <a:r>
            <a:rPr lang="pl-PL" dirty="0">
              <a:latin typeface="Avenir Next LT Pro" panose="020B0504020202020204" pitchFamily="34" charset="-18"/>
            </a:rPr>
            <a:t>Celem pracy socjalnej jest umożliwienie, wspieranie lub wywołanie </a:t>
          </a:r>
          <a:r>
            <a:rPr lang="pl-PL" u="sng" dirty="0">
              <a:latin typeface="Avenir Next LT Pro" panose="020B0504020202020204" pitchFamily="34" charset="-18"/>
            </a:rPr>
            <a:t>zmiany sposobu funkcjonowania </a:t>
          </a:r>
          <a:r>
            <a:rPr lang="pl-PL" dirty="0">
              <a:latin typeface="Avenir Next LT Pro" panose="020B0504020202020204" pitchFamily="34" charset="-18"/>
            </a:rPr>
            <a:t>osoby i rodziny oraz jej otoczenia, a także </a:t>
          </a:r>
          <a:r>
            <a:rPr lang="pl-PL" u="sng" dirty="0">
              <a:latin typeface="Avenir Next LT Pro" panose="020B0504020202020204" pitchFamily="34" charset="-18"/>
            </a:rPr>
            <a:t>wzmacnianie potencjału </a:t>
          </a:r>
          <a:r>
            <a:rPr lang="pl-PL" dirty="0">
              <a:latin typeface="Avenir Next LT Pro" panose="020B0504020202020204" pitchFamily="34" charset="-18"/>
            </a:rPr>
            <a:t>osób i rodzin do przezwyciężania trudnych sytuacji życiowych.</a:t>
          </a:r>
          <a:endParaRPr lang="en-US" dirty="0">
            <a:latin typeface="Avenir Next LT Pro" panose="020B0504020202020204" pitchFamily="34" charset="-18"/>
          </a:endParaRPr>
        </a:p>
      </dgm:t>
    </dgm:pt>
    <dgm:pt modelId="{13DC8586-2F78-44BF-A12F-E1D12E288E91}" type="parTrans" cxnId="{8A994F0D-4B02-4DE0-A3BA-DFD83AEFBC36}">
      <dgm:prSet/>
      <dgm:spPr/>
      <dgm:t>
        <a:bodyPr/>
        <a:lstStyle/>
        <a:p>
          <a:endParaRPr lang="en-US"/>
        </a:p>
      </dgm:t>
    </dgm:pt>
    <dgm:pt modelId="{AFB2146E-0917-4CA6-996E-CFB28B7BEDA0}" type="sibTrans" cxnId="{8A994F0D-4B02-4DE0-A3BA-DFD83AEFBC36}">
      <dgm:prSet/>
      <dgm:spPr/>
      <dgm:t>
        <a:bodyPr/>
        <a:lstStyle/>
        <a:p>
          <a:endParaRPr lang="en-US"/>
        </a:p>
      </dgm:t>
    </dgm:pt>
    <dgm:pt modelId="{E83989F2-DFAE-4C0E-B5FF-EBE8F276B84D}" type="pres">
      <dgm:prSet presAssocID="{A2537517-9C93-4416-A085-3F9DDC0E050C}" presName="vert0" presStyleCnt="0">
        <dgm:presLayoutVars>
          <dgm:dir/>
          <dgm:animOne val="branch"/>
          <dgm:animLvl val="lvl"/>
        </dgm:presLayoutVars>
      </dgm:prSet>
      <dgm:spPr/>
    </dgm:pt>
    <dgm:pt modelId="{43EF3CE8-FDD6-407C-89ED-EE03605E3568}" type="pres">
      <dgm:prSet presAssocID="{349B8A22-3C96-4FDB-B589-16B23486A3A8}" presName="thickLine" presStyleLbl="alignNode1" presStyleIdx="0" presStyleCnt="2"/>
      <dgm:spPr/>
    </dgm:pt>
    <dgm:pt modelId="{1330B93D-46E7-4C4E-8A37-9FCADD9A114C}" type="pres">
      <dgm:prSet presAssocID="{349B8A22-3C96-4FDB-B589-16B23486A3A8}" presName="horz1" presStyleCnt="0"/>
      <dgm:spPr/>
    </dgm:pt>
    <dgm:pt modelId="{97AED8F7-3BC1-4055-AE13-83507B464CC8}" type="pres">
      <dgm:prSet presAssocID="{349B8A22-3C96-4FDB-B589-16B23486A3A8}" presName="tx1" presStyleLbl="revTx" presStyleIdx="0" presStyleCnt="2"/>
      <dgm:spPr/>
    </dgm:pt>
    <dgm:pt modelId="{BF086A76-0E9A-4184-9AB4-E9B83969AF30}" type="pres">
      <dgm:prSet presAssocID="{349B8A22-3C96-4FDB-B589-16B23486A3A8}" presName="vert1" presStyleCnt="0"/>
      <dgm:spPr/>
    </dgm:pt>
    <dgm:pt modelId="{1D029B89-4513-47DC-BAA4-0E58A3E13074}" type="pres">
      <dgm:prSet presAssocID="{0B27726E-7AD1-4037-BBFD-CAEFB6390F59}" presName="thickLine" presStyleLbl="alignNode1" presStyleIdx="1" presStyleCnt="2"/>
      <dgm:spPr/>
    </dgm:pt>
    <dgm:pt modelId="{53984CCE-42F6-4818-B31C-4151025CD14E}" type="pres">
      <dgm:prSet presAssocID="{0B27726E-7AD1-4037-BBFD-CAEFB6390F59}" presName="horz1" presStyleCnt="0"/>
      <dgm:spPr/>
    </dgm:pt>
    <dgm:pt modelId="{CE3B3EAE-7EC7-483D-859D-B4B6A8BEDCD9}" type="pres">
      <dgm:prSet presAssocID="{0B27726E-7AD1-4037-BBFD-CAEFB6390F59}" presName="tx1" presStyleLbl="revTx" presStyleIdx="1" presStyleCnt="2"/>
      <dgm:spPr/>
    </dgm:pt>
    <dgm:pt modelId="{4AE02966-76CB-4278-AB26-C13DDA82BB74}" type="pres">
      <dgm:prSet presAssocID="{0B27726E-7AD1-4037-BBFD-CAEFB6390F59}" presName="vert1" presStyleCnt="0"/>
      <dgm:spPr/>
    </dgm:pt>
  </dgm:ptLst>
  <dgm:cxnLst>
    <dgm:cxn modelId="{8A994F0D-4B02-4DE0-A3BA-DFD83AEFBC36}" srcId="{A2537517-9C93-4416-A085-3F9DDC0E050C}" destId="{0B27726E-7AD1-4037-BBFD-CAEFB6390F59}" srcOrd="1" destOrd="0" parTransId="{13DC8586-2F78-44BF-A12F-E1D12E288E91}" sibTransId="{AFB2146E-0917-4CA6-996E-CFB28B7BEDA0}"/>
    <dgm:cxn modelId="{E7724B61-7676-42FD-B315-BAED63FA3C2A}" srcId="{A2537517-9C93-4416-A085-3F9DDC0E050C}" destId="{349B8A22-3C96-4FDB-B589-16B23486A3A8}" srcOrd="0" destOrd="0" parTransId="{8D4E8D75-3A45-4144-9BAE-6A4CD4967B86}" sibTransId="{D5698DFE-E9F8-4348-B606-E0783B6ADA14}"/>
    <dgm:cxn modelId="{D2B3F075-6944-4037-8553-A390ADD690D9}" type="presOf" srcId="{A2537517-9C93-4416-A085-3F9DDC0E050C}" destId="{E83989F2-DFAE-4C0E-B5FF-EBE8F276B84D}" srcOrd="0" destOrd="0" presId="urn:microsoft.com/office/officeart/2008/layout/LinedList"/>
    <dgm:cxn modelId="{E28E8D8B-B8EA-4DD8-ACC8-1433F3730A92}" type="presOf" srcId="{0B27726E-7AD1-4037-BBFD-CAEFB6390F59}" destId="{CE3B3EAE-7EC7-483D-859D-B4B6A8BEDCD9}" srcOrd="0" destOrd="0" presId="urn:microsoft.com/office/officeart/2008/layout/LinedList"/>
    <dgm:cxn modelId="{18ABABB7-CCC4-4390-A568-B94622075DA7}" type="presOf" srcId="{349B8A22-3C96-4FDB-B589-16B23486A3A8}" destId="{97AED8F7-3BC1-4055-AE13-83507B464CC8}" srcOrd="0" destOrd="0" presId="urn:microsoft.com/office/officeart/2008/layout/LinedList"/>
    <dgm:cxn modelId="{C07ADFD0-E153-4335-9D44-15C82F274E66}" type="presParOf" srcId="{E83989F2-DFAE-4C0E-B5FF-EBE8F276B84D}" destId="{43EF3CE8-FDD6-407C-89ED-EE03605E3568}" srcOrd="0" destOrd="0" presId="urn:microsoft.com/office/officeart/2008/layout/LinedList"/>
    <dgm:cxn modelId="{C211B4DD-BAB4-4363-82EC-699006660811}" type="presParOf" srcId="{E83989F2-DFAE-4C0E-B5FF-EBE8F276B84D}" destId="{1330B93D-46E7-4C4E-8A37-9FCADD9A114C}" srcOrd="1" destOrd="0" presId="urn:microsoft.com/office/officeart/2008/layout/LinedList"/>
    <dgm:cxn modelId="{95D7F04E-E7FB-4CDE-BC39-08BD8E0D860F}" type="presParOf" srcId="{1330B93D-46E7-4C4E-8A37-9FCADD9A114C}" destId="{97AED8F7-3BC1-4055-AE13-83507B464CC8}" srcOrd="0" destOrd="0" presId="urn:microsoft.com/office/officeart/2008/layout/LinedList"/>
    <dgm:cxn modelId="{C5A81EEA-07CE-4783-A332-410EE2DB920F}" type="presParOf" srcId="{1330B93D-46E7-4C4E-8A37-9FCADD9A114C}" destId="{BF086A76-0E9A-4184-9AB4-E9B83969AF30}" srcOrd="1" destOrd="0" presId="urn:microsoft.com/office/officeart/2008/layout/LinedList"/>
    <dgm:cxn modelId="{E8CAF048-47FF-4F52-9B33-E9549EE6166E}" type="presParOf" srcId="{E83989F2-DFAE-4C0E-B5FF-EBE8F276B84D}" destId="{1D029B89-4513-47DC-BAA4-0E58A3E13074}" srcOrd="2" destOrd="0" presId="urn:microsoft.com/office/officeart/2008/layout/LinedList"/>
    <dgm:cxn modelId="{9079A0E2-C0F1-4D04-8F47-D2EE13C7B10A}" type="presParOf" srcId="{E83989F2-DFAE-4C0E-B5FF-EBE8F276B84D}" destId="{53984CCE-42F6-4818-B31C-4151025CD14E}" srcOrd="3" destOrd="0" presId="urn:microsoft.com/office/officeart/2008/layout/LinedList"/>
    <dgm:cxn modelId="{AC16C617-7814-4568-A419-7676CB0D4D40}" type="presParOf" srcId="{53984CCE-42F6-4818-B31C-4151025CD14E}" destId="{CE3B3EAE-7EC7-483D-859D-B4B6A8BEDCD9}" srcOrd="0" destOrd="0" presId="urn:microsoft.com/office/officeart/2008/layout/LinedList"/>
    <dgm:cxn modelId="{1393F3CA-067C-4AA2-A94F-8F579B69C00B}" type="presParOf" srcId="{53984CCE-42F6-4818-B31C-4151025CD14E}" destId="{4AE02966-76CB-4278-AB26-C13DDA82BB7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6CC900-4806-439D-8676-F358569B897A}">
      <dsp:nvSpPr>
        <dsp:cNvPr id="0" name=""/>
        <dsp:cNvSpPr/>
      </dsp:nvSpPr>
      <dsp:spPr>
        <a:xfrm>
          <a:off x="0" y="496"/>
          <a:ext cx="101681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EAEE67-BA99-497B-93F8-3C6EAD134A86}">
      <dsp:nvSpPr>
        <dsp:cNvPr id="0" name=""/>
        <dsp:cNvSpPr/>
      </dsp:nvSpPr>
      <dsp:spPr>
        <a:xfrm>
          <a:off x="0" y="496"/>
          <a:ext cx="10168127" cy="406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Ubóstwo ekonomiczne/emocjonalne/kulturowe/społeczne</a:t>
          </a:r>
          <a:endParaRPr lang="en-US" sz="1800" kern="1200" dirty="0"/>
        </a:p>
      </dsp:txBody>
      <dsp:txXfrm>
        <a:off x="0" y="496"/>
        <a:ext cx="10168127" cy="406683"/>
      </dsp:txXfrm>
    </dsp:sp>
    <dsp:sp modelId="{81642865-8443-46BF-AE28-BC868126292C}">
      <dsp:nvSpPr>
        <dsp:cNvPr id="0" name=""/>
        <dsp:cNvSpPr/>
      </dsp:nvSpPr>
      <dsp:spPr>
        <a:xfrm>
          <a:off x="0" y="407179"/>
          <a:ext cx="101681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BC9D81-01E0-46D7-92D2-B3FC9A14C9C7}">
      <dsp:nvSpPr>
        <dsp:cNvPr id="0" name=""/>
        <dsp:cNvSpPr/>
      </dsp:nvSpPr>
      <dsp:spPr>
        <a:xfrm>
          <a:off x="0" y="407179"/>
          <a:ext cx="10168127" cy="406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Bezrobocie</a:t>
          </a:r>
          <a:endParaRPr lang="en-US" sz="1800" kern="1200" dirty="0"/>
        </a:p>
      </dsp:txBody>
      <dsp:txXfrm>
        <a:off x="0" y="407179"/>
        <a:ext cx="10168127" cy="406683"/>
      </dsp:txXfrm>
    </dsp:sp>
    <dsp:sp modelId="{6BED17CA-416D-4DA5-A851-A18E3C09351A}">
      <dsp:nvSpPr>
        <dsp:cNvPr id="0" name=""/>
        <dsp:cNvSpPr/>
      </dsp:nvSpPr>
      <dsp:spPr>
        <a:xfrm>
          <a:off x="0" y="813863"/>
          <a:ext cx="101681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6CC977-1F55-41FF-86CC-515E82B33768}">
      <dsp:nvSpPr>
        <dsp:cNvPr id="0" name=""/>
        <dsp:cNvSpPr/>
      </dsp:nvSpPr>
      <dsp:spPr>
        <a:xfrm>
          <a:off x="0" y="813863"/>
          <a:ext cx="10168127" cy="406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Migracje zarobkowe</a:t>
          </a:r>
          <a:endParaRPr lang="en-US" sz="1800" kern="1200" dirty="0"/>
        </a:p>
      </dsp:txBody>
      <dsp:txXfrm>
        <a:off x="0" y="813863"/>
        <a:ext cx="10168127" cy="406683"/>
      </dsp:txXfrm>
    </dsp:sp>
    <dsp:sp modelId="{AA071B10-F82E-4021-A4EC-6885B6A41094}">
      <dsp:nvSpPr>
        <dsp:cNvPr id="0" name=""/>
        <dsp:cNvSpPr/>
      </dsp:nvSpPr>
      <dsp:spPr>
        <a:xfrm>
          <a:off x="0" y="1220546"/>
          <a:ext cx="101681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3E9B0A-F95A-4A66-9804-768D9E728FF1}">
      <dsp:nvSpPr>
        <dsp:cNvPr id="0" name=""/>
        <dsp:cNvSpPr/>
      </dsp:nvSpPr>
      <dsp:spPr>
        <a:xfrm>
          <a:off x="0" y="1220546"/>
          <a:ext cx="10168127" cy="406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Zaburzenia psychiczne</a:t>
          </a:r>
          <a:endParaRPr lang="en-US" sz="1800" kern="1200" dirty="0"/>
        </a:p>
      </dsp:txBody>
      <dsp:txXfrm>
        <a:off x="0" y="1220546"/>
        <a:ext cx="10168127" cy="406683"/>
      </dsp:txXfrm>
    </dsp:sp>
    <dsp:sp modelId="{484A86A7-8EA5-41F3-853B-01EB0B3552A8}">
      <dsp:nvSpPr>
        <dsp:cNvPr id="0" name=""/>
        <dsp:cNvSpPr/>
      </dsp:nvSpPr>
      <dsp:spPr>
        <a:xfrm>
          <a:off x="0" y="1627230"/>
          <a:ext cx="101681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92F00E-2CC7-4D73-B409-134DE4E6DF69}">
      <dsp:nvSpPr>
        <dsp:cNvPr id="0" name=""/>
        <dsp:cNvSpPr/>
      </dsp:nvSpPr>
      <dsp:spPr>
        <a:xfrm>
          <a:off x="0" y="1627230"/>
          <a:ext cx="10168127" cy="406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Presja społeczna</a:t>
          </a:r>
          <a:endParaRPr lang="en-US" sz="1800" kern="1200" dirty="0"/>
        </a:p>
      </dsp:txBody>
      <dsp:txXfrm>
        <a:off x="0" y="1627230"/>
        <a:ext cx="10168127" cy="406683"/>
      </dsp:txXfrm>
    </dsp:sp>
    <dsp:sp modelId="{B68696B1-C591-45F4-B4DF-579B261421AE}">
      <dsp:nvSpPr>
        <dsp:cNvPr id="0" name=""/>
        <dsp:cNvSpPr/>
      </dsp:nvSpPr>
      <dsp:spPr>
        <a:xfrm>
          <a:off x="0" y="2033913"/>
          <a:ext cx="101681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FF2D87-0188-454A-BBE7-C40F6617812C}">
      <dsp:nvSpPr>
        <dsp:cNvPr id="0" name=""/>
        <dsp:cNvSpPr/>
      </dsp:nvSpPr>
      <dsp:spPr>
        <a:xfrm>
          <a:off x="0" y="2033913"/>
          <a:ext cx="10168127" cy="406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Stres</a:t>
          </a:r>
          <a:endParaRPr lang="en-US" sz="1800" kern="1200" dirty="0"/>
        </a:p>
      </dsp:txBody>
      <dsp:txXfrm>
        <a:off x="0" y="2033913"/>
        <a:ext cx="10168127" cy="406683"/>
      </dsp:txXfrm>
    </dsp:sp>
    <dsp:sp modelId="{EA52130D-61D3-4598-86E5-BFE938D93747}">
      <dsp:nvSpPr>
        <dsp:cNvPr id="0" name=""/>
        <dsp:cNvSpPr/>
      </dsp:nvSpPr>
      <dsp:spPr>
        <a:xfrm>
          <a:off x="0" y="2440596"/>
          <a:ext cx="101681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B3FD5E-C800-4389-B306-D377C575C300}">
      <dsp:nvSpPr>
        <dsp:cNvPr id="0" name=""/>
        <dsp:cNvSpPr/>
      </dsp:nvSpPr>
      <dsp:spPr>
        <a:xfrm>
          <a:off x="0" y="2440596"/>
          <a:ext cx="10168127" cy="406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Brak wsparcia</a:t>
          </a:r>
          <a:endParaRPr lang="en-US" sz="1800" kern="1200" dirty="0"/>
        </a:p>
      </dsp:txBody>
      <dsp:txXfrm>
        <a:off x="0" y="2440596"/>
        <a:ext cx="10168127" cy="406683"/>
      </dsp:txXfrm>
    </dsp:sp>
    <dsp:sp modelId="{704D6FCA-8B2C-44B1-8776-424D6B207766}">
      <dsp:nvSpPr>
        <dsp:cNvPr id="0" name=""/>
        <dsp:cNvSpPr/>
      </dsp:nvSpPr>
      <dsp:spPr>
        <a:xfrm>
          <a:off x="0" y="2847280"/>
          <a:ext cx="101681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06E379-8A95-4344-9629-2AFE4FBF908C}">
      <dsp:nvSpPr>
        <dsp:cNvPr id="0" name=""/>
        <dsp:cNvSpPr/>
      </dsp:nvSpPr>
      <dsp:spPr>
        <a:xfrm>
          <a:off x="0" y="2847280"/>
          <a:ext cx="10168127" cy="406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Przemoc fizyczna/psychiczna/emocjonalna/seksualna/ekonomiczna</a:t>
          </a:r>
          <a:endParaRPr lang="en-US" sz="1800" kern="1200" dirty="0"/>
        </a:p>
      </dsp:txBody>
      <dsp:txXfrm>
        <a:off x="0" y="2847280"/>
        <a:ext cx="10168127" cy="406683"/>
      </dsp:txXfrm>
    </dsp:sp>
    <dsp:sp modelId="{62B31DB1-CE57-4ED5-8E93-6081CAB835AD}">
      <dsp:nvSpPr>
        <dsp:cNvPr id="0" name=""/>
        <dsp:cNvSpPr/>
      </dsp:nvSpPr>
      <dsp:spPr>
        <a:xfrm>
          <a:off x="0" y="3253963"/>
          <a:ext cx="101681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0CFAFD-55B2-4110-90F2-B1A38E510EEB}">
      <dsp:nvSpPr>
        <dsp:cNvPr id="0" name=""/>
        <dsp:cNvSpPr/>
      </dsp:nvSpPr>
      <dsp:spPr>
        <a:xfrm>
          <a:off x="0" y="3253963"/>
          <a:ext cx="10168127" cy="406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Uzależnienia behawioralne fonoholizm/siecioholizm/narkomania/pracoholizm/alkoholizm</a:t>
          </a:r>
          <a:endParaRPr lang="en-US" sz="1800" kern="1200" dirty="0"/>
        </a:p>
      </dsp:txBody>
      <dsp:txXfrm>
        <a:off x="0" y="3253963"/>
        <a:ext cx="10168127" cy="406683"/>
      </dsp:txXfrm>
    </dsp:sp>
    <dsp:sp modelId="{9A015909-0289-4BD4-9FA4-448F35D3F733}">
      <dsp:nvSpPr>
        <dsp:cNvPr id="0" name=""/>
        <dsp:cNvSpPr/>
      </dsp:nvSpPr>
      <dsp:spPr>
        <a:xfrm>
          <a:off x="0" y="3660647"/>
          <a:ext cx="101681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9F3C9E-6D96-4723-8C57-0FF63E8FC116}">
      <dsp:nvSpPr>
        <dsp:cNvPr id="0" name=""/>
        <dsp:cNvSpPr/>
      </dsp:nvSpPr>
      <dsp:spPr>
        <a:xfrm>
          <a:off x="0" y="3660647"/>
          <a:ext cx="10168127" cy="406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Trudności w wypełnianiu ról rodzicielskich i wychowawczych</a:t>
          </a:r>
          <a:endParaRPr lang="en-US" sz="1800" kern="1200" dirty="0"/>
        </a:p>
      </dsp:txBody>
      <dsp:txXfrm>
        <a:off x="0" y="3660647"/>
        <a:ext cx="10168127" cy="4066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CA2521-4F5E-4446-A59B-1CAA94CAA5BD}">
      <dsp:nvSpPr>
        <dsp:cNvPr id="0" name=""/>
        <dsp:cNvSpPr/>
      </dsp:nvSpPr>
      <dsp:spPr>
        <a:xfrm>
          <a:off x="0" y="0"/>
          <a:ext cx="343890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1573ECA-D813-48DF-AFAC-D746A0DDE97A}">
      <dsp:nvSpPr>
        <dsp:cNvPr id="0" name=""/>
        <dsp:cNvSpPr/>
      </dsp:nvSpPr>
      <dsp:spPr>
        <a:xfrm>
          <a:off x="0" y="0"/>
          <a:ext cx="3438906" cy="16036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rodzice mobilizują dziecko do wyznaczania sobie celów i wspierają go w dążeniu do realizacji marzeń</a:t>
          </a:r>
          <a:endParaRPr lang="en-US" sz="2000" kern="1200" dirty="0"/>
        </a:p>
      </dsp:txBody>
      <dsp:txXfrm>
        <a:off x="0" y="0"/>
        <a:ext cx="3438906" cy="1603629"/>
      </dsp:txXfrm>
    </dsp:sp>
    <dsp:sp modelId="{0C4F6569-F1B4-48A3-9AC8-6E17252DD209}">
      <dsp:nvSpPr>
        <dsp:cNvPr id="0" name=""/>
        <dsp:cNvSpPr/>
      </dsp:nvSpPr>
      <dsp:spPr>
        <a:xfrm>
          <a:off x="0" y="1603629"/>
          <a:ext cx="3438906" cy="0"/>
        </a:xfrm>
        <a:prstGeom prst="line">
          <a:avLst/>
        </a:prstGeom>
        <a:solidFill>
          <a:schemeClr val="accent5">
            <a:hueOff val="17409864"/>
            <a:satOff val="7692"/>
            <a:lumOff val="-8432"/>
            <a:alphaOff val="0"/>
          </a:schemeClr>
        </a:solidFill>
        <a:ln w="12700" cap="flat" cmpd="sng" algn="ctr">
          <a:solidFill>
            <a:schemeClr val="accent5">
              <a:hueOff val="17409864"/>
              <a:satOff val="7692"/>
              <a:lumOff val="-84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FEFFBEB-D8C8-4856-A7DF-7962482DA9E8}">
      <dsp:nvSpPr>
        <dsp:cNvPr id="0" name=""/>
        <dsp:cNvSpPr/>
      </dsp:nvSpPr>
      <dsp:spPr>
        <a:xfrm>
          <a:off x="0" y="1603629"/>
          <a:ext cx="3438906" cy="16036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podpowiadają kierunki działań i zachęcają do ambitnych osiągnięć</a:t>
          </a:r>
          <a:endParaRPr lang="en-US" sz="2000" kern="1200" dirty="0"/>
        </a:p>
      </dsp:txBody>
      <dsp:txXfrm>
        <a:off x="0" y="1603629"/>
        <a:ext cx="3438906" cy="16036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EF3CE8-FDD6-407C-89ED-EE03605E3568}">
      <dsp:nvSpPr>
        <dsp:cNvPr id="0" name=""/>
        <dsp:cNvSpPr/>
      </dsp:nvSpPr>
      <dsp:spPr>
        <a:xfrm>
          <a:off x="0" y="0"/>
          <a:ext cx="625111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7AED8F7-3BC1-4055-AE13-83507B464CC8}">
      <dsp:nvSpPr>
        <dsp:cNvPr id="0" name=""/>
        <dsp:cNvSpPr/>
      </dsp:nvSpPr>
      <dsp:spPr>
        <a:xfrm>
          <a:off x="0" y="0"/>
          <a:ext cx="6251110" cy="17419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>
              <a:latin typeface="Avenir Next LT Pro" panose="020B0504020202020204" pitchFamily="34" charset="-18"/>
            </a:rPr>
            <a:t>Praca socjalna świadczona jest na rzecz poprawy funkcjonowania osób i rodzin w ich środowisku społecznym, jak również na rzecz zapobiegania pogorszeniu się ich sytuacji. </a:t>
          </a:r>
          <a:endParaRPr lang="en-US" sz="2100" kern="1200" dirty="0">
            <a:latin typeface="Avenir Next LT Pro" panose="020B0504020202020204" pitchFamily="34" charset="-18"/>
          </a:endParaRPr>
        </a:p>
      </dsp:txBody>
      <dsp:txXfrm>
        <a:off x="0" y="0"/>
        <a:ext cx="6251110" cy="1741931"/>
      </dsp:txXfrm>
    </dsp:sp>
    <dsp:sp modelId="{1D029B89-4513-47DC-BAA4-0E58A3E13074}">
      <dsp:nvSpPr>
        <dsp:cNvPr id="0" name=""/>
        <dsp:cNvSpPr/>
      </dsp:nvSpPr>
      <dsp:spPr>
        <a:xfrm>
          <a:off x="0" y="1741931"/>
          <a:ext cx="625111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E3B3EAE-7EC7-483D-859D-B4B6A8BEDCD9}">
      <dsp:nvSpPr>
        <dsp:cNvPr id="0" name=""/>
        <dsp:cNvSpPr/>
      </dsp:nvSpPr>
      <dsp:spPr>
        <a:xfrm>
          <a:off x="0" y="1741931"/>
          <a:ext cx="6251110" cy="17419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>
              <a:latin typeface="Avenir Next LT Pro" panose="020B0504020202020204" pitchFamily="34" charset="-18"/>
            </a:rPr>
            <a:t>Celem pracy socjalnej jest umożliwienie, wspieranie lub wywołanie </a:t>
          </a:r>
          <a:r>
            <a:rPr lang="pl-PL" sz="2100" u="sng" kern="1200" dirty="0">
              <a:latin typeface="Avenir Next LT Pro" panose="020B0504020202020204" pitchFamily="34" charset="-18"/>
            </a:rPr>
            <a:t>zmiany sposobu funkcjonowania </a:t>
          </a:r>
          <a:r>
            <a:rPr lang="pl-PL" sz="2100" kern="1200" dirty="0">
              <a:latin typeface="Avenir Next LT Pro" panose="020B0504020202020204" pitchFamily="34" charset="-18"/>
            </a:rPr>
            <a:t>osoby i rodziny oraz jej otoczenia, a także </a:t>
          </a:r>
          <a:r>
            <a:rPr lang="pl-PL" sz="2100" u="sng" kern="1200" dirty="0">
              <a:latin typeface="Avenir Next LT Pro" panose="020B0504020202020204" pitchFamily="34" charset="-18"/>
            </a:rPr>
            <a:t>wzmacnianie potencjału </a:t>
          </a:r>
          <a:r>
            <a:rPr lang="pl-PL" sz="2100" kern="1200" dirty="0">
              <a:latin typeface="Avenir Next LT Pro" panose="020B0504020202020204" pitchFamily="34" charset="-18"/>
            </a:rPr>
            <a:t>osób i rodzin do przezwyciężania trudnych sytuacji życiowych.</a:t>
          </a:r>
          <a:endParaRPr lang="en-US" sz="2100" kern="1200" dirty="0">
            <a:latin typeface="Avenir Next LT Pro" panose="020B0504020202020204" pitchFamily="34" charset="-18"/>
          </a:endParaRPr>
        </a:p>
      </dsp:txBody>
      <dsp:txXfrm>
        <a:off x="0" y="1741931"/>
        <a:ext cx="6251110" cy="17419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784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76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633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01DF6E-3A93-A305-D404-2C1F67BDA9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52C0BAA-80B1-19A2-CF06-6D588CF568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245FE14-B21C-0CD8-454D-16D324032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DBA7-6D6B-42FD-8A1B-D3A135DB9ADD}" type="datetimeFigureOut">
              <a:rPr lang="pl-PL" smtClean="0"/>
              <a:t>12.04.2025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96C9EE8-AA9F-C8A6-08D4-057C9654E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1B39A02-5E94-706E-ED89-2A5AE666E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3C02-1E51-49BB-8994-4DAF0631F5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5321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E43D60-7D36-C59B-802E-658550E73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FA9C85-7A04-008F-BAB6-C224D477C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C005AA1-610F-CCA1-940E-2EC988EB0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DBA7-6D6B-42FD-8A1B-D3A135DB9ADD}" type="datetimeFigureOut">
              <a:rPr lang="pl-PL" smtClean="0"/>
              <a:t>12.04.2025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507C0B2-4534-CEE0-EB17-0D358804E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C40F2A3-7CD8-7A3B-BFC9-7F74B2DBF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3C02-1E51-49BB-8994-4DAF0631F5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7593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D562FB-B921-2F68-78FD-81C41597C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E5D715F-75AF-BF55-E16F-5E927E4F9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166E57B-CC01-1B05-81F4-3322F6B76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DBA7-6D6B-42FD-8A1B-D3A135DB9ADD}" type="datetimeFigureOut">
              <a:rPr lang="pl-PL" smtClean="0"/>
              <a:t>12.04.2025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7AA65B8-6C26-1DF4-BFD9-CA07BE8CE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7AD1D10-E97B-F8B4-08FE-A0D6E645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3C02-1E51-49BB-8994-4DAF0631F5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5587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218CE2-F93A-4A2D-6735-694CBB46A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B68E34-E85A-53B8-2325-669366D9AF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EA01EBE-1965-77DF-8E75-AA490D17C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61EFA5D-074F-6DF9-7808-8322D4EF4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DBA7-6D6B-42FD-8A1B-D3A135DB9ADD}" type="datetimeFigureOut">
              <a:rPr lang="pl-PL" smtClean="0"/>
              <a:t>12.04.2025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0CE298C-F4C7-9B82-E23D-26C91F172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5B290CD-7444-37EC-7195-D750E1BC4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3C02-1E51-49BB-8994-4DAF0631F5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9632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F0C748-E90C-FC36-23A0-CB72830C5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4BDA5F0-EA14-45BE-5521-E3B68E828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250117E-9FB2-3BF3-A4A6-9C4FC3C11D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C3C3AC7-20DA-892C-AE68-DAC312F5A3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8DFFD40-2C81-ACC9-90A8-EAD6121DE4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D1D4DEB7-FE0C-ECDC-5D35-E70B2E800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DBA7-6D6B-42FD-8A1B-D3A135DB9ADD}" type="datetimeFigureOut">
              <a:rPr lang="pl-PL" smtClean="0"/>
              <a:t>12.04.2025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A480F574-347D-53D0-D87B-FF54CCEB6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9226AAD2-21C5-0BB8-83D6-B4CD09F23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3C02-1E51-49BB-8994-4DAF0631F5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792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B54E49C-BAE9-18C1-BB14-597E7ECEC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B612EA4-2E6F-B732-ABE4-7EFEAC402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DBA7-6D6B-42FD-8A1B-D3A135DB9ADD}" type="datetimeFigureOut">
              <a:rPr lang="pl-PL" smtClean="0"/>
              <a:t>12.04.2025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FDDBE6B-9BF8-DC88-5688-73EEADEB4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E1E538B-5CAE-58E9-4D6C-F5A3B1C6A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3C02-1E51-49BB-8994-4DAF0631F5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7357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377C3E91-9CDE-FF3E-F26E-587B4E663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DBA7-6D6B-42FD-8A1B-D3A135DB9ADD}" type="datetimeFigureOut">
              <a:rPr lang="pl-PL" smtClean="0"/>
              <a:t>12.04.2025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F9B4E69-0BF7-CAF8-E714-4E99F8197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F7234CF-3F3D-18E8-D596-DC77005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3C02-1E51-49BB-8994-4DAF0631F5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0295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DD9171-2766-0A49-798F-45C36DA6A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3F6517-D367-AD5C-AE66-936ED6835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C91F627-AE18-0EC1-C208-67069C33E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F50C341-CAF3-6C79-B7BF-752F29FE5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DBA7-6D6B-42FD-8A1B-D3A135DB9ADD}" type="datetimeFigureOut">
              <a:rPr lang="pl-PL" smtClean="0"/>
              <a:t>12.04.2025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54573DE-7FCA-DE13-023E-8CF703B0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863B64F-7F41-1A74-55ED-D13BA9041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3C02-1E51-49BB-8994-4DAF0631F5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2620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078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4632DC-7E22-0249-E10A-3BDB76729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F162BAC-270C-17B7-B8FC-74F090CB36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7639DD7-6CE6-6612-F282-DD202C4B4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16297F2-1C8F-24B0-00B8-998997856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DBA7-6D6B-42FD-8A1B-D3A135DB9ADD}" type="datetimeFigureOut">
              <a:rPr lang="pl-PL" smtClean="0"/>
              <a:t>12.04.2025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B024715-6CD5-13B9-5C4B-20416AF99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7491AF2-E64C-0F3B-DB10-36A733E1C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3C02-1E51-49BB-8994-4DAF0631F5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98851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387CDB0-138E-168B-AEBE-319DA70A7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587BE1C-FDAA-1EF3-08CE-569BE55B6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050A391-3595-6812-E6A3-EF3352D10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DBA7-6D6B-42FD-8A1B-D3A135DB9ADD}" type="datetimeFigureOut">
              <a:rPr lang="pl-PL" smtClean="0"/>
              <a:t>12.04.2025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8C8323F-A686-2406-9F92-86D1F4249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5FDDDC5-5F5D-8D7E-7238-624A3B1AA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3C02-1E51-49BB-8994-4DAF0631F5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61860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2066CD88-33F2-D91D-4233-4AA5D56537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AFBF795-386F-BD17-18E1-6EFB2648E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F7605CF-EB48-A649-FD5B-756865BAD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DBA7-6D6B-42FD-8A1B-D3A135DB9ADD}" type="datetimeFigureOut">
              <a:rPr lang="pl-PL" smtClean="0"/>
              <a:t>12.04.2025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A624A22-8ADA-4A35-072E-C30D9B056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A844135-2C79-5B06-13A7-592AF6E84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3C02-1E51-49BB-8994-4DAF0631F5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7997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422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5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34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64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326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17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12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82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68" r:id="rId6"/>
    <p:sldLayoutId id="2147483764" r:id="rId7"/>
    <p:sldLayoutId id="2147483765" r:id="rId8"/>
    <p:sldLayoutId id="2147483766" r:id="rId9"/>
    <p:sldLayoutId id="2147483767" r:id="rId10"/>
    <p:sldLayoutId id="21474837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1B86E41-CDFD-8AFF-97DB-0708E500A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143E843-40CB-F6EE-FA29-5FA234606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770756C-7500-98F2-9FB9-3508A42036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7DBA7-6D6B-42FD-8A1B-D3A135DB9ADD}" type="datetimeFigureOut">
              <a:rPr lang="pl-PL" smtClean="0"/>
              <a:t>12.04.2025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0B758FF-FA82-62AE-BB72-1469733250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DEEF5BA-13E5-3332-4844-A493F49F2A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A3C02-1E51-49BB-8994-4DAF0631F5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6806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osar.com.pl/wp-content/uploads/2020/03/praca-socjalno-wych-z-rodzina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Obraz zakładów koniczyny">
            <a:extLst>
              <a:ext uri="{FF2B5EF4-FFF2-40B4-BE49-F238E27FC236}">
                <a16:creationId xmlns:a16="http://schemas.microsoft.com/office/drawing/2014/main" id="{F3B5F1FF-0B1B-2D61-E986-4C053DDC8D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66" b="22134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8" name="Rectangle 12">
            <a:extLst>
              <a:ext uri="{FF2B5EF4-FFF2-40B4-BE49-F238E27FC236}">
                <a16:creationId xmlns:a16="http://schemas.microsoft.com/office/drawing/2014/main" id="{5144B498-CCDC-D4DC-B7BB-68A8A7A83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24248" cy="685800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952FA9D-1D72-D7BA-BFB0-AA83D3468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488" y="1124712"/>
            <a:ext cx="4023360" cy="3200400"/>
          </a:xfrm>
        </p:spPr>
        <p:txBody>
          <a:bodyPr anchor="b">
            <a:normAutofit/>
          </a:bodyPr>
          <a:lstStyle/>
          <a:p>
            <a:r>
              <a:rPr lang="pl-PL" sz="4800" dirty="0"/>
              <a:t>Metodyka terapii środowiska rodzinnego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F5CE62B-4214-10E7-7309-0A0A0E161A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488" y="4873752"/>
            <a:ext cx="4023360" cy="1207008"/>
          </a:xfrm>
        </p:spPr>
        <p:txBody>
          <a:bodyPr anchor="t">
            <a:normAutofit/>
          </a:bodyPr>
          <a:lstStyle/>
          <a:p>
            <a:r>
              <a:rPr lang="pl-PL" sz="2000" dirty="0"/>
              <a:t>Ćwiczenia 2</a:t>
            </a: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2165A4AE-FFE9-B2D5-017C-17337DDB3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E701D1-A34F-CF86-7316-8761C7835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527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9F27744B-47AB-4459-8C2F-1D5EE63A3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az 4" descr="Szesnastkowy DNA z liści opuszczających szesnastkowy">
            <a:extLst>
              <a:ext uri="{FF2B5EF4-FFF2-40B4-BE49-F238E27FC236}">
                <a16:creationId xmlns:a16="http://schemas.microsoft.com/office/drawing/2014/main" id="{66A15BBD-82BD-CDC1-CEB0-E5E40FE6B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9" r="2" b="7496"/>
          <a:stretch/>
        </p:blipFill>
        <p:spPr>
          <a:xfrm>
            <a:off x="1" y="10"/>
            <a:ext cx="6865165" cy="6857990"/>
          </a:xfrm>
          <a:custGeom>
            <a:avLst/>
            <a:gdLst/>
            <a:ahLst/>
            <a:cxnLst/>
            <a:rect l="l" t="t" r="r" b="b"/>
            <a:pathLst>
              <a:path w="6865165" h="6858000">
                <a:moveTo>
                  <a:pt x="0" y="0"/>
                </a:moveTo>
                <a:lnTo>
                  <a:pt x="6865165" y="0"/>
                </a:lnTo>
                <a:lnTo>
                  <a:pt x="6859621" y="22952"/>
                </a:lnTo>
                <a:cubicBezTo>
                  <a:pt x="6623056" y="1069835"/>
                  <a:pt x="6492240" y="2220824"/>
                  <a:pt x="6492240" y="3429001"/>
                </a:cubicBezTo>
                <a:cubicBezTo>
                  <a:pt x="6492240" y="4637179"/>
                  <a:pt x="6623056" y="5788167"/>
                  <a:pt x="6859621" y="6835050"/>
                </a:cubicBezTo>
                <a:lnTo>
                  <a:pt x="686516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 useBgFill="1">
        <p:nvSpPr>
          <p:cNvPr id="35" name="Freeform: Shape 34">
            <a:extLst>
              <a:ext uri="{FF2B5EF4-FFF2-40B4-BE49-F238E27FC236}">
                <a16:creationId xmlns:a16="http://schemas.microsoft.com/office/drawing/2014/main" id="{7D266DCC-5218-4AE0-B964-6FC2EA3BD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240" y="0"/>
            <a:ext cx="5699760" cy="6858000"/>
          </a:xfrm>
          <a:custGeom>
            <a:avLst/>
            <a:gdLst>
              <a:gd name="connsiteX0" fmla="*/ 365648 w 5588548"/>
              <a:gd name="connsiteY0" fmla="*/ 0 h 6858000"/>
              <a:gd name="connsiteX1" fmla="*/ 5588548 w 5588548"/>
              <a:gd name="connsiteY1" fmla="*/ 0 h 6858000"/>
              <a:gd name="connsiteX2" fmla="*/ 5588548 w 5588548"/>
              <a:gd name="connsiteY2" fmla="*/ 6858000 h 6858000"/>
              <a:gd name="connsiteX3" fmla="*/ 365648 w 5588548"/>
              <a:gd name="connsiteY3" fmla="*/ 6858000 h 6858000"/>
              <a:gd name="connsiteX4" fmla="*/ 360213 w 5588548"/>
              <a:gd name="connsiteY4" fmla="*/ 6835050 h 6858000"/>
              <a:gd name="connsiteX5" fmla="*/ 0 w 5588548"/>
              <a:gd name="connsiteY5" fmla="*/ 3429001 h 6858000"/>
              <a:gd name="connsiteX6" fmla="*/ 360213 w 5588548"/>
              <a:gd name="connsiteY6" fmla="*/ 229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8548" h="6858000">
                <a:moveTo>
                  <a:pt x="365648" y="0"/>
                </a:moveTo>
                <a:lnTo>
                  <a:pt x="5588548" y="0"/>
                </a:lnTo>
                <a:lnTo>
                  <a:pt x="55885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7" name="Freeform: Shape 36">
            <a:extLst>
              <a:ext uri="{FF2B5EF4-FFF2-40B4-BE49-F238E27FC236}">
                <a16:creationId xmlns:a16="http://schemas.microsoft.com/office/drawing/2014/main" id="{973DE4F1-1583-4AE3-9696-9659D27C5F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1384" y="0"/>
            <a:ext cx="5690616" cy="6858000"/>
          </a:xfrm>
          <a:custGeom>
            <a:avLst/>
            <a:gdLst>
              <a:gd name="connsiteX0" fmla="*/ 372925 w 5690616"/>
              <a:gd name="connsiteY0" fmla="*/ 0 h 6858000"/>
              <a:gd name="connsiteX1" fmla="*/ 5690616 w 5690616"/>
              <a:gd name="connsiteY1" fmla="*/ 0 h 6858000"/>
              <a:gd name="connsiteX2" fmla="*/ 5690616 w 5690616"/>
              <a:gd name="connsiteY2" fmla="*/ 6858000 h 6858000"/>
              <a:gd name="connsiteX3" fmla="*/ 372925 w 5690616"/>
              <a:gd name="connsiteY3" fmla="*/ 6858000 h 6858000"/>
              <a:gd name="connsiteX4" fmla="*/ 367381 w 5690616"/>
              <a:gd name="connsiteY4" fmla="*/ 6835050 h 6858000"/>
              <a:gd name="connsiteX5" fmla="*/ 0 w 5690616"/>
              <a:gd name="connsiteY5" fmla="*/ 3429001 h 6858000"/>
              <a:gd name="connsiteX6" fmla="*/ 367381 w 5690616"/>
              <a:gd name="connsiteY6" fmla="*/ 229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90616" h="6858000">
                <a:moveTo>
                  <a:pt x="372925" y="0"/>
                </a:moveTo>
                <a:lnTo>
                  <a:pt x="5690616" y="0"/>
                </a:lnTo>
                <a:lnTo>
                  <a:pt x="5690616" y="6858000"/>
                </a:lnTo>
                <a:lnTo>
                  <a:pt x="372925" y="6858000"/>
                </a:lnTo>
                <a:lnTo>
                  <a:pt x="367381" y="6835050"/>
                </a:lnTo>
                <a:cubicBezTo>
                  <a:pt x="130816" y="5788167"/>
                  <a:pt x="0" y="4637179"/>
                  <a:pt x="0" y="3429001"/>
                </a:cubicBezTo>
                <a:cubicBezTo>
                  <a:pt x="0" y="2220824"/>
                  <a:pt x="130816" y="1069835"/>
                  <a:pt x="367381" y="22952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8E0CABC-D507-4934-B206-FC62F27F2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564" y="914400"/>
            <a:ext cx="4485861" cy="1106556"/>
          </a:xfrm>
        </p:spPr>
        <p:txBody>
          <a:bodyPr anchor="b">
            <a:normAutofit/>
          </a:bodyPr>
          <a:lstStyle/>
          <a:p>
            <a:r>
              <a:rPr lang="pl-PL" sz="3200" dirty="0"/>
              <a:t>Metoda modelowania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D3C8959-A2A1-469E-8619-82F077E33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4495" y="218239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C8E899C-07FF-9240-FD32-342F0F2F7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5563" y="2440100"/>
            <a:ext cx="4485861" cy="3834804"/>
          </a:xfrm>
        </p:spPr>
        <p:txBody>
          <a:bodyPr anchor="t">
            <a:normAutofit/>
          </a:bodyPr>
          <a:lstStyle/>
          <a:p>
            <a:pPr lvl="0"/>
            <a:r>
              <a:rPr lang="pl-PL" sz="1600" dirty="0"/>
              <a:t>polega na świeceniu własnym przykładem</a:t>
            </a:r>
            <a:endParaRPr lang="en-US" sz="1600" dirty="0"/>
          </a:p>
          <a:p>
            <a:pPr lvl="0"/>
            <a:r>
              <a:rPr lang="pl-PL" sz="1600" dirty="0"/>
              <a:t>jedna z najskuteczniejszych metod wychowania, odwołująca się do obserwacji i naśladowania przez dzieci zachowań osób dorosłych</a:t>
            </a:r>
            <a:endParaRPr lang="en-US" sz="1600" dirty="0"/>
          </a:p>
          <a:p>
            <a:pPr lvl="0"/>
            <a:r>
              <a:rPr lang="pl-PL" sz="1600" dirty="0"/>
              <a:t>rodzice, szczególnie w pierwszych latach życia dziecka, to niedoścignione ideały, które imponują pod każdym względem</a:t>
            </a:r>
            <a:endParaRPr lang="en-US" sz="1600" dirty="0"/>
          </a:p>
          <a:p>
            <a:pPr lvl="0"/>
            <a:r>
              <a:rPr lang="pl-PL" sz="1600" dirty="0"/>
              <a:t>maluchy są bezkrytyczne wobec swoich rodziców, obserwują ich, identyfikują się z nimi i próbują naśladować, czyli zachowują się w podobny sposób</a:t>
            </a:r>
            <a:endParaRPr lang="en-US" sz="1600" dirty="0"/>
          </a:p>
          <a:p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1508765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029D5AD-8348-4446-B191-6A9B6FE03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A3F395A2-2B64-4749-BD93-2F159C7E1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5CF0135B-EAB8-4CA0-896C-2D897ECD2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29D106E-E22B-3AD0-C0C2-6652C7946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397"/>
            <a:ext cx="10515600" cy="1273233"/>
          </a:xfrm>
        </p:spPr>
        <p:txBody>
          <a:bodyPr>
            <a:normAutofit/>
          </a:bodyPr>
          <a:lstStyle/>
          <a:p>
            <a:r>
              <a:rPr lang="pl-PL" dirty="0"/>
              <a:t>Metoda kar i nagród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452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BE9B711-A389-FC67-FF24-719296281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6515"/>
            <a:ext cx="10515600" cy="466997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sz="2000" dirty="0"/>
              <a:t>metoda wychowawcza wywodząca się z psychologii behawiorystycznej</a:t>
            </a:r>
          </a:p>
          <a:p>
            <a:pPr>
              <a:lnSpc>
                <a:spcPct val="100000"/>
              </a:lnSpc>
            </a:pPr>
            <a:r>
              <a:rPr lang="pl-PL" sz="2000" dirty="0"/>
              <a:t>kary to wzmocnienia negatywne, które mają wygasić nieakceptowane formy zachowań</a:t>
            </a:r>
          </a:p>
          <a:p>
            <a:pPr>
              <a:lnSpc>
                <a:spcPct val="100000"/>
              </a:lnSpc>
            </a:pPr>
            <a:r>
              <a:rPr lang="pl-PL" sz="2000" dirty="0"/>
              <a:t>nagrody to wzmocnienia pozytywne, mające utrwalić i wzmocnić zachowania konstruktywne, przejawiane przez dziecko</a:t>
            </a:r>
          </a:p>
          <a:p>
            <a:pPr>
              <a:lnSpc>
                <a:spcPct val="100000"/>
              </a:lnSpc>
            </a:pPr>
            <a:r>
              <a:rPr lang="pl-PL" sz="2000" u="sng" dirty="0"/>
              <a:t>nagrody powinny dominować nad karami</a:t>
            </a:r>
          </a:p>
          <a:p>
            <a:pPr>
              <a:lnSpc>
                <a:spcPct val="100000"/>
              </a:lnSpc>
            </a:pPr>
            <a:r>
              <a:rPr lang="pl-PL" sz="2000" dirty="0"/>
              <a:t>zawsze przed wymierzeniem kary trzeba wyjaśnić maluchowi, dlaczego i za co jest karane</a:t>
            </a:r>
          </a:p>
          <a:p>
            <a:pPr>
              <a:lnSpc>
                <a:spcPct val="100000"/>
              </a:lnSpc>
            </a:pPr>
            <a:r>
              <a:rPr lang="pl-PL" sz="2000" dirty="0"/>
              <a:t>kara nie może być zbyt surowa, musi być adekwatna do wykroczenia</a:t>
            </a:r>
          </a:p>
          <a:p>
            <a:pPr>
              <a:lnSpc>
                <a:spcPct val="100000"/>
              </a:lnSpc>
            </a:pPr>
            <a:r>
              <a:rPr lang="pl-PL" sz="2000" dirty="0"/>
              <a:t>absolutnie, nie można bić dzieci – kary cielesne uczą jedynie agresji</a:t>
            </a:r>
          </a:p>
          <a:p>
            <a:pPr>
              <a:lnSpc>
                <a:spcPct val="100000"/>
              </a:lnSpc>
            </a:pPr>
            <a:r>
              <a:rPr lang="pl-PL" sz="2000" dirty="0"/>
              <a:t>nagrody natomiast powinny być stosowane nieregularnie, by dziecko nie przyzwyczaiło się, że zawsze za dane zachowanie otrzyma nagrodę</a:t>
            </a:r>
          </a:p>
          <a:p>
            <a:pPr>
              <a:lnSpc>
                <a:spcPct val="100000"/>
              </a:lnSpc>
            </a:pPr>
            <a:r>
              <a:rPr lang="pl-PL" sz="2000" dirty="0"/>
              <a:t>nagradzać należy bezpośrednio po aktywności dziecka.</a:t>
            </a:r>
          </a:p>
        </p:txBody>
      </p:sp>
    </p:spTree>
    <p:extLst>
      <p:ext uri="{BB962C8B-B14F-4D97-AF65-F5344CB8AC3E}">
        <p14:creationId xmlns:p14="http://schemas.microsoft.com/office/powerpoint/2010/main" val="956874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029D5AD-8348-4446-B191-6A9B6FE03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8" name="Freeform: Shape 9">
            <a:extLst>
              <a:ext uri="{FF2B5EF4-FFF2-40B4-BE49-F238E27FC236}">
                <a16:creationId xmlns:a16="http://schemas.microsoft.com/office/drawing/2014/main" id="{A3F395A2-2B64-4749-BD93-2F159C7E1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Freeform: Shape 11">
            <a:extLst>
              <a:ext uri="{FF2B5EF4-FFF2-40B4-BE49-F238E27FC236}">
                <a16:creationId xmlns:a16="http://schemas.microsoft.com/office/drawing/2014/main" id="{5CF0135B-EAB8-4CA0-896C-2D897ECD2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CB93737-2CED-8F25-EFDE-1ADAC829F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397"/>
            <a:ext cx="10515600" cy="1273233"/>
          </a:xfrm>
        </p:spPr>
        <p:txBody>
          <a:bodyPr>
            <a:normAutofit/>
          </a:bodyPr>
          <a:lstStyle/>
          <a:p>
            <a:r>
              <a:rPr lang="pl-PL" dirty="0"/>
              <a:t>Metoda perswazji</a:t>
            </a:r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452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0D42E76-4FB2-AE6E-658F-A850F5839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8024"/>
            <a:ext cx="10515600" cy="3694176"/>
          </a:xfrm>
        </p:spPr>
        <p:txBody>
          <a:bodyPr>
            <a:normAutofit/>
          </a:bodyPr>
          <a:lstStyle/>
          <a:p>
            <a:r>
              <a:rPr lang="pl-PL" sz="2200" dirty="0"/>
              <a:t>metoda oddziałująca za pomocą słowa</a:t>
            </a:r>
          </a:p>
          <a:p>
            <a:r>
              <a:rPr lang="pl-PL" sz="2200" dirty="0"/>
              <a:t>polega na wyjaśnianiu, argumentowaniu, tłumaczeniu zasad postępowania i korygowaniu błędów w zachowaniu dziecka</a:t>
            </a:r>
          </a:p>
          <a:p>
            <a:r>
              <a:rPr lang="pl-PL" sz="2200" dirty="0"/>
              <a:t>podczas perswazji warto odwoływać się do przykładów, wywoływać empatię, poruszać wewnętrzny świat przeżyć malca, pytać o jego zdanie na dany temat</a:t>
            </a:r>
          </a:p>
          <a:p>
            <a:r>
              <a:rPr lang="pl-PL" sz="2200" dirty="0"/>
              <a:t>nie wolno perswazji mylić z przymusem ani moralizowaniem</a:t>
            </a:r>
          </a:p>
          <a:p>
            <a:r>
              <a:rPr lang="pl-PL" sz="2200" dirty="0"/>
              <a:t>rodzic podsuwa jedynie pewne rozwiązania, ale daje możliwość wyboru</a:t>
            </a:r>
          </a:p>
          <a:p>
            <a:r>
              <a:rPr lang="pl-PL" sz="2200" dirty="0"/>
              <a:t>ta metoda wychowawcza znajduje zastosowanie wobec starszych dzieci.</a:t>
            </a:r>
          </a:p>
        </p:txBody>
      </p:sp>
    </p:spTree>
    <p:extLst>
      <p:ext uri="{BB962C8B-B14F-4D97-AF65-F5344CB8AC3E}">
        <p14:creationId xmlns:p14="http://schemas.microsoft.com/office/powerpoint/2010/main" val="2368722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DF40726-9B19-4165-9C26-757D16E19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628750E-B47B-BDD8-4C9B-F285C995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64211"/>
            <a:ext cx="4571999" cy="1165002"/>
          </a:xfrm>
        </p:spPr>
        <p:txBody>
          <a:bodyPr anchor="b">
            <a:normAutofit/>
          </a:bodyPr>
          <a:lstStyle/>
          <a:p>
            <a:r>
              <a:rPr lang="pl-PL" sz="3600" dirty="0"/>
              <a:t>Metody zadaniowe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42BE667-C065-EAE5-F5C1-835BA0877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55327"/>
            <a:ext cx="4571999" cy="37769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1400" dirty="0"/>
              <a:t>polegają na zaaranżowaniu dzieciom konkretnych sytuacji zadaniowych, które wymagają współpracy i podjęcia wysiłków, by zrealizować określony cel, mający doprowadzić do wzrostu wiedzy i wzbogacenia szkrabów o nowe doświadczenia oraz umiejętności</a:t>
            </a:r>
          </a:p>
          <a:p>
            <a:pPr>
              <a:lnSpc>
                <a:spcPct val="100000"/>
              </a:lnSpc>
            </a:pPr>
            <a:r>
              <a:rPr lang="pl-PL" sz="1400" dirty="0"/>
              <a:t>metody zadaniowe świetnie wkomponowują się w różnego rodzaju działalności zabawowe, teatrzyki, spektakle, wykonywanie wspólnych projektów czy tworzenie grupowych prac plastycznych</a:t>
            </a:r>
          </a:p>
          <a:p>
            <a:pPr>
              <a:lnSpc>
                <a:spcPct val="100000"/>
              </a:lnSpc>
            </a:pPr>
            <a:r>
              <a:rPr lang="pl-PL" sz="1400" dirty="0"/>
              <a:t>dzieci uczą się negocjowania, konstruktywnej komunikacji, akceptacji norm społecznych</a:t>
            </a:r>
          </a:p>
          <a:p>
            <a:pPr>
              <a:lnSpc>
                <a:spcPct val="100000"/>
              </a:lnSpc>
            </a:pPr>
            <a:r>
              <a:rPr lang="pl-PL" sz="1400" dirty="0"/>
              <a:t>podejmują określane role społeczne, rozwiązują konflikty i wzbogacają swoje umiejętności interpersonalne</a:t>
            </a:r>
          </a:p>
        </p:txBody>
      </p:sp>
      <p:pic>
        <p:nvPicPr>
          <p:cNvPr id="5" name="Picture 4" descr="Niebieska lina">
            <a:extLst>
              <a:ext uri="{FF2B5EF4-FFF2-40B4-BE49-F238E27FC236}">
                <a16:creationId xmlns:a16="http://schemas.microsoft.com/office/drawing/2014/main" id="{6B204708-6D50-69F1-B339-266F784A8F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75" r="8102" b="-2"/>
          <a:stretch/>
        </p:blipFill>
        <p:spPr>
          <a:xfrm>
            <a:off x="6190488" y="566928"/>
            <a:ext cx="5157216" cy="528619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089CB41-F399-4AEB-980C-5BFB1049C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6112341"/>
            <a:ext cx="1050645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BFC967B-3DD6-463D-9DB9-6E4419AE0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096768" y="3817404"/>
            <a:ext cx="54864" cy="45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074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029D5AD-8348-4446-B191-6A9B6FE03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A3F395A2-2B64-4749-BD93-2F159C7E1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CF0135B-EAB8-4CA0-896C-2D897ECD2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1AB1654-DB5A-C7C1-7A8B-67615C16D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397"/>
            <a:ext cx="10515600" cy="1273233"/>
          </a:xfrm>
        </p:spPr>
        <p:txBody>
          <a:bodyPr>
            <a:normAutofit/>
          </a:bodyPr>
          <a:lstStyle/>
          <a:p>
            <a:r>
              <a:rPr lang="pl-PL" dirty="0"/>
              <a:t>Dyskutowanie i wyjaśnianie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452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A4E5A7B-B488-E10C-8324-68C5C8285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8024"/>
            <a:ext cx="10515600" cy="369417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2200" dirty="0"/>
              <a:t>polega na wymianie zdań na linii rodzice-dziecko</a:t>
            </a:r>
          </a:p>
          <a:p>
            <a:pPr>
              <a:lnSpc>
                <a:spcPct val="100000"/>
              </a:lnSpc>
            </a:pPr>
            <a:r>
              <a:rPr lang="pl-PL" sz="2200" dirty="0"/>
              <a:t>porozumiewanie się powinno mieć charakter partnerski na bazie analizy, oceny argumentów każdej ze stron, zapoznania się z potrzebami i aspiracjami partnera rozmów</a:t>
            </a:r>
          </a:p>
          <a:p>
            <a:pPr>
              <a:lnSpc>
                <a:spcPct val="100000"/>
              </a:lnSpc>
            </a:pPr>
            <a:r>
              <a:rPr lang="pl-PL" sz="2200" dirty="0"/>
              <a:t>rodzice nie mogą korzystać z wychowawczej przewagi nad dzieckiem i uciekać się do przymusu, wywierania presji, krytykowania czy osądzania</a:t>
            </a:r>
          </a:p>
          <a:p>
            <a:pPr>
              <a:lnSpc>
                <a:spcPct val="100000"/>
              </a:lnSpc>
            </a:pPr>
            <a:r>
              <a:rPr lang="pl-PL" sz="2200" dirty="0"/>
              <a:t>zadaniem rodzica jest dzielenie się własnym doświadczeniem, interpretowanie pewnych faktów, ukazanie dróg dojścia do wyznaczonych sobie przez dziecko zadań.</a:t>
            </a:r>
          </a:p>
        </p:txBody>
      </p:sp>
    </p:spTree>
    <p:extLst>
      <p:ext uri="{BB962C8B-B14F-4D97-AF65-F5344CB8AC3E}">
        <p14:creationId xmlns:p14="http://schemas.microsoft.com/office/powerpoint/2010/main" val="4141189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0E4C519-FBE9-4ABE-A8F9-C2CBE3269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Obraz 9" descr="Sterta kolorowej przędzy przekształcona w żółtą żarówkę z przędzy">
            <a:extLst>
              <a:ext uri="{FF2B5EF4-FFF2-40B4-BE49-F238E27FC236}">
                <a16:creationId xmlns:a16="http://schemas.microsoft.com/office/drawing/2014/main" id="{76AF7C15-C53C-56FA-3107-659DC219D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22" b="-2"/>
          <a:stretch/>
        </p:blipFill>
        <p:spPr>
          <a:xfrm>
            <a:off x="3245637" y="-1"/>
            <a:ext cx="8946363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</p:spPr>
      </p:pic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80EC29FB-299E-49F3-8C7B-01199632A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455672" cy="6858000"/>
          </a:xfrm>
          <a:custGeom>
            <a:avLst/>
            <a:gdLst>
              <a:gd name="connsiteX0" fmla="*/ 0 w 4455672"/>
              <a:gd name="connsiteY0" fmla="*/ 0 h 6858000"/>
              <a:gd name="connsiteX1" fmla="*/ 3245636 w 4455672"/>
              <a:gd name="connsiteY1" fmla="*/ 0 h 6858000"/>
              <a:gd name="connsiteX2" fmla="*/ 3305677 w 4455672"/>
              <a:gd name="connsiteY2" fmla="*/ 69272 h 6858000"/>
              <a:gd name="connsiteX3" fmla="*/ 4455672 w 4455672"/>
              <a:gd name="connsiteY3" fmla="*/ 3429001 h 6858000"/>
              <a:gd name="connsiteX4" fmla="*/ 3305677 w 4455672"/>
              <a:gd name="connsiteY4" fmla="*/ 6788731 h 6858000"/>
              <a:gd name="connsiteX5" fmla="*/ 3245638 w 4455672"/>
              <a:gd name="connsiteY5" fmla="*/ 6858000 h 6858000"/>
              <a:gd name="connsiteX6" fmla="*/ 0 w 44556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C29A2522-B27A-45C5-897B-79A1407D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8" cy="6858000"/>
          </a:xfrm>
          <a:custGeom>
            <a:avLst/>
            <a:gdLst>
              <a:gd name="connsiteX0" fmla="*/ 0 w 4446528"/>
              <a:gd name="connsiteY0" fmla="*/ 0 h 6858000"/>
              <a:gd name="connsiteX1" fmla="*/ 3236492 w 4446528"/>
              <a:gd name="connsiteY1" fmla="*/ 0 h 6858000"/>
              <a:gd name="connsiteX2" fmla="*/ 3296533 w 4446528"/>
              <a:gd name="connsiteY2" fmla="*/ 69272 h 6858000"/>
              <a:gd name="connsiteX3" fmla="*/ 4446528 w 4446528"/>
              <a:gd name="connsiteY3" fmla="*/ 3429001 h 6858000"/>
              <a:gd name="connsiteX4" fmla="*/ 3296533 w 4446528"/>
              <a:gd name="connsiteY4" fmla="*/ 6788731 h 6858000"/>
              <a:gd name="connsiteX5" fmla="*/ 3236494 w 4446528"/>
              <a:gd name="connsiteY5" fmla="*/ 6858000 h 6858000"/>
              <a:gd name="connsiteX6" fmla="*/ 0 w 444652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E37D094-36C3-28BE-B4B5-A29CFF056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anchor="ctr">
            <a:normAutofit/>
          </a:bodyPr>
          <a:lstStyle/>
          <a:p>
            <a:r>
              <a:rPr lang="pl-PL" sz="2600" dirty="0"/>
              <a:t>Inspirowanie i stymulowanie aktywności dziecka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0961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181" y="2443480"/>
            <a:ext cx="33832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D6BE1236-1296-C939-3AEC-449AC6CA0C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2196157"/>
              </p:ext>
            </p:extLst>
          </p:nvPr>
        </p:nvGraphicFramePr>
        <p:xfrm>
          <a:off x="371094" y="2718054"/>
          <a:ext cx="3438906" cy="3207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0043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029D5AD-8348-4446-B191-6A9B6FE03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A3F395A2-2B64-4749-BD93-2F159C7E1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CF0135B-EAB8-4CA0-896C-2D897ECD2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C304D09-E438-4783-FF03-FFE005DAD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397"/>
            <a:ext cx="10515600" cy="1273233"/>
          </a:xfrm>
        </p:spPr>
        <p:txBody>
          <a:bodyPr>
            <a:normAutofit/>
          </a:bodyPr>
          <a:lstStyle/>
          <a:p>
            <a:r>
              <a:rPr lang="pl-PL" dirty="0"/>
              <a:t>Wyrażanie aprobaty i dezaprobaty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452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1FE9019-6ACF-7CBD-04CF-FA494DB5F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8024"/>
            <a:ext cx="10515600" cy="3694176"/>
          </a:xfrm>
        </p:spPr>
        <p:txBody>
          <a:bodyPr>
            <a:normAutofit/>
          </a:bodyPr>
          <a:lstStyle/>
          <a:p>
            <a:r>
              <a:rPr lang="pl-PL" sz="2200" dirty="0"/>
              <a:t>metoda wychowawcza odwołująca się do mechanizmu psychologicznego (prawo efektu), leżącego u podstaw karania i nagradzania</a:t>
            </a:r>
          </a:p>
          <a:p>
            <a:r>
              <a:rPr lang="pl-PL" sz="2200" dirty="0"/>
              <a:t>rodzice wyrażają swoją akceptację lub brak akceptacji dla pewnych poczynań i sposobów zachowania dziecka</a:t>
            </a:r>
          </a:p>
          <a:p>
            <a:r>
              <a:rPr lang="pl-PL" sz="2200" dirty="0"/>
              <a:t>stymulują malucha do powtarzania działań, które służą jego rozwojowi, natomiast ganią reakcje dysfunkcjonalne, żywiąc nadzieję, że dziecko, któremu zależy na zdaniu opiekunów, zmodyfikuje swoje postępowanie</a:t>
            </a:r>
          </a:p>
        </p:txBody>
      </p:sp>
    </p:spTree>
    <p:extLst>
      <p:ext uri="{BB962C8B-B14F-4D97-AF65-F5344CB8AC3E}">
        <p14:creationId xmlns:p14="http://schemas.microsoft.com/office/powerpoint/2010/main" val="2812526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02DD4F-0CC1-753A-94A0-25A83415C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Dostarczanie wiedzy i ćwiczenie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8FAEA06-214D-6C72-BDAD-628FD8FA9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/>
              <a:t>podstawą wychowania jest wyposażenie dziecka w informacje o tym, jak można się zachować i jaka jest najbardziej konstruktywna (akceptowana społecznie) forma postępowania w danym kontekście sytuacyjnym</a:t>
            </a:r>
          </a:p>
          <a:p>
            <a:r>
              <a:rPr lang="pl-PL" dirty="0"/>
              <a:t>dziecko dysponujące wiedzą na dany temat ma szansę zachować się w korzystny dla wszystkich sposób</a:t>
            </a:r>
          </a:p>
          <a:p>
            <a:r>
              <a:rPr lang="pl-PL" dirty="0"/>
              <a:t>by reakcja się utrwaliła, warto ją powtarzać, ćwiczyć i instruować, udzielając wskazówek postępowania</a:t>
            </a:r>
          </a:p>
        </p:txBody>
      </p:sp>
    </p:spTree>
    <p:extLst>
      <p:ext uri="{BB962C8B-B14F-4D97-AF65-F5344CB8AC3E}">
        <p14:creationId xmlns:p14="http://schemas.microsoft.com/office/powerpoint/2010/main" val="864808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6B83EC3-915E-DAE2-8C98-BE8B534E7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pl-PL" sz="3400" dirty="0"/>
              <a:t>Metody wychowawcze…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56D638C-EB4F-9DA2-637E-5CD583FFF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r>
              <a:rPr lang="pl-PL" sz="1700" dirty="0"/>
              <a:t>nie zawsze są znane rodzicom</a:t>
            </a:r>
          </a:p>
          <a:p>
            <a:r>
              <a:rPr lang="pl-PL" sz="1700" dirty="0"/>
              <a:t>wdrażane są chaotycznie – sytuacyjnie, zależnie od okoliczności i warunków</a:t>
            </a:r>
          </a:p>
          <a:p>
            <a:r>
              <a:rPr lang="pl-PL" sz="1700" dirty="0"/>
              <a:t>rodzice nie są konsekwentni</a:t>
            </a:r>
          </a:p>
          <a:p>
            <a:r>
              <a:rPr lang="pl-PL" sz="1700" dirty="0"/>
              <a:t>rodzice łatwo ulegają modom wychowawczym</a:t>
            </a:r>
          </a:p>
          <a:p>
            <a:r>
              <a:rPr lang="pl-PL" sz="1700" dirty="0"/>
              <a:t>rodzice „targują” się z dzieckiem kto jest lepszym rodzicem, a kto gorszym</a:t>
            </a:r>
          </a:p>
          <a:p>
            <a:endParaRPr lang="pl-PL" sz="1700" dirty="0"/>
          </a:p>
        </p:txBody>
      </p:sp>
      <p:pic>
        <p:nvPicPr>
          <p:cNvPr id="5" name="Obraz 4" descr="Równoważenie ludzi na koncepcji ołówka">
            <a:extLst>
              <a:ext uri="{FF2B5EF4-FFF2-40B4-BE49-F238E27FC236}">
                <a16:creationId xmlns:a16="http://schemas.microsoft.com/office/drawing/2014/main" id="{D40C0604-4B59-7FFE-9BD9-56C095F2A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4" r="17832" b="-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2275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Symbol zastępczy zawartości 4" descr="Niebieskie szkło zawierające różne butelki do picia">
            <a:extLst>
              <a:ext uri="{FF2B5EF4-FFF2-40B4-BE49-F238E27FC236}">
                <a16:creationId xmlns:a16="http://schemas.microsoft.com/office/drawing/2014/main" id="{6B009D1E-86D8-04F0-F796-D60B1DFED5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7" r="10450" b="-1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17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E878067-AFE8-F851-4AD4-ADB9E7D3D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O </a:t>
            </a:r>
            <a:r>
              <a:rPr lang="pl-PL" sz="4800" noProof="0" dirty="0"/>
              <a:t>czym</a:t>
            </a:r>
            <a:r>
              <a:rPr lang="en-US" sz="4800" dirty="0"/>
              <a:t> </a:t>
            </a:r>
            <a:r>
              <a:rPr lang="en-US" sz="4800" dirty="0" err="1"/>
              <a:t>pamiętać</a:t>
            </a:r>
            <a:r>
              <a:rPr lang="en-US" sz="4800" dirty="0"/>
              <a:t> </a:t>
            </a:r>
            <a:r>
              <a:rPr lang="en-US" sz="4800" dirty="0" err="1"/>
              <a:t>pracując</a:t>
            </a:r>
            <a:r>
              <a:rPr lang="en-US" sz="4800" dirty="0"/>
              <a:t> z </a:t>
            </a:r>
            <a:r>
              <a:rPr lang="en-US" sz="4800" dirty="0" err="1"/>
              <a:t>rodziną</a:t>
            </a:r>
            <a:r>
              <a:rPr lang="en-US" sz="4800" dirty="0"/>
              <a:t>?</a:t>
            </a:r>
          </a:p>
        </p:txBody>
      </p:sp>
      <p:sp>
        <p:nvSpPr>
          <p:cNvPr id="24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724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B4CE5841-C184-4A70-A609-5FE4A5078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A6C991C-B341-25AA-F9F2-7DFB7CBF2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1683169"/>
            <a:ext cx="4068849" cy="4148586"/>
          </a:xfrm>
        </p:spPr>
        <p:txBody>
          <a:bodyPr anchor="t">
            <a:normAutofit/>
          </a:bodyPr>
          <a:lstStyle/>
          <a:p>
            <a:r>
              <a:rPr lang="pl-PL" sz="4800" dirty="0"/>
              <a:t>Ćwiczenia 1 –  30.03.2025r.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E0DB447-4A3E-45CC-E90C-80B271E64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2504" y="1683170"/>
            <a:ext cx="5818248" cy="41485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/>
              <a:t>Treści:</a:t>
            </a:r>
          </a:p>
          <a:p>
            <a:r>
              <a:rPr lang="pl-PL" sz="2000" dirty="0"/>
              <a:t>Patologia a dysfunkcja</a:t>
            </a:r>
          </a:p>
          <a:p>
            <a:r>
              <a:rPr lang="pl-PL" sz="2000" dirty="0"/>
              <a:t>Cechy rodziny patologicznej</a:t>
            </a:r>
          </a:p>
          <a:p>
            <a:r>
              <a:rPr lang="pl-PL" sz="2000" dirty="0"/>
              <a:t>Rodzina dysfunkcjonalna</a:t>
            </a:r>
          </a:p>
          <a:p>
            <a:endParaRPr lang="pl-PL" sz="2000" dirty="0"/>
          </a:p>
          <a:p>
            <a:pPr marL="0" indent="0">
              <a:buNone/>
            </a:pPr>
            <a:r>
              <a:rPr lang="pl-PL" sz="2000" dirty="0"/>
              <a:t>PRACA PISEMNA: </a:t>
            </a:r>
            <a:br>
              <a:rPr lang="pl-PL" sz="2000" dirty="0"/>
            </a:br>
            <a:r>
              <a:rPr lang="pl-PL" sz="2000" dirty="0"/>
              <a:t>Dlaczego współczesna rodzina przeżywa trudności w tak różnych sferach funkcjonowania? Dokonaj analizy sytuacji społecznej podając 15 powodów takiej sytuacji.</a:t>
            </a:r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/>
          </a:p>
          <a:p>
            <a:endParaRPr lang="pl-PL" sz="20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1AAA2C-FBBE-42AA-B869-31D524B76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6112341"/>
            <a:ext cx="1050645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F937BBF-9326-4230-AB1B-F1795E350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916936" y="4000284"/>
            <a:ext cx="54864" cy="4206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066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5C047C-5010-302D-7F39-98CFD9665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Rodzice bardzo często: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EBC5223-FC2F-CBFB-730F-D156A9752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Nie rozumieją zachowań dziecka</a:t>
            </a:r>
          </a:p>
          <a:p>
            <a:r>
              <a:rPr lang="pl-PL" dirty="0"/>
              <a:t>Nie widzą swoich błędów</a:t>
            </a:r>
          </a:p>
          <a:p>
            <a:r>
              <a:rPr lang="pl-PL" dirty="0"/>
              <a:t>Obarczają winą otoczenie, szkołę, rówieśników</a:t>
            </a:r>
          </a:p>
          <a:p>
            <a:r>
              <a:rPr lang="pl-PL" dirty="0"/>
              <a:t>Nie wiedzą jak czuje się dziecko</a:t>
            </a:r>
          </a:p>
          <a:p>
            <a:r>
              <a:rPr lang="pl-PL" dirty="0"/>
              <a:t>Sami nie potrafią nazwać swoich uczuć – poza bezsilnością – częściej mówią o złości na dziecko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04294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68530E5-094B-4A64-A111-0342B2BCE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79" y="991443"/>
            <a:ext cx="7796350" cy="1087819"/>
          </a:xfrm>
        </p:spPr>
        <p:txBody>
          <a:bodyPr anchor="b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pl-PL" sz="2700" dirty="0"/>
              <a:t>Proszę by każdy wybrał najbardziej i najmniej skuteczną metodę wychowawczą, podając minimum 10 argumentów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BB9F118-6108-7C1B-5FE0-0E89392B0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4095"/>
            <a:ext cx="5183777" cy="349286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endParaRPr lang="pl-PL" sz="800" dirty="0">
              <a:latin typeface="+mj-lt"/>
            </a:endParaRPr>
          </a:p>
          <a:p>
            <a:pPr marL="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pl-PL" sz="1800" b="0" i="0" u="none" strike="noStrike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Metoda modelowania</a:t>
            </a:r>
            <a:endParaRPr lang="pl-PL" sz="1800" b="0" i="0" u="none" strike="noStrike" dirty="0">
              <a:effectLst/>
              <a:latin typeface="+mj-lt"/>
            </a:endParaRPr>
          </a:p>
          <a:p>
            <a:pPr marL="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pl-PL" sz="1800" b="0" i="0" u="none" strike="noStrike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Metoda kar i nagród</a:t>
            </a:r>
            <a:endParaRPr lang="pl-PL" sz="1800" b="0" i="0" u="none" strike="noStrike" dirty="0">
              <a:effectLst/>
              <a:latin typeface="+mj-lt"/>
            </a:endParaRPr>
          </a:p>
          <a:p>
            <a:pPr marL="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pl-PL" sz="1800" b="0" i="0" u="none" strike="noStrike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Metoda perswazji</a:t>
            </a:r>
            <a:endParaRPr lang="pl-PL" sz="1800" b="0" i="0" u="none" strike="noStrike" dirty="0">
              <a:effectLst/>
              <a:latin typeface="+mj-lt"/>
            </a:endParaRPr>
          </a:p>
          <a:p>
            <a:pPr marL="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pl-PL" sz="1800" b="0" i="0" u="none" strike="noStrike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Metody zadaniowe</a:t>
            </a:r>
            <a:endParaRPr lang="pl-PL" sz="1800" b="0" i="0" u="none" strike="noStrike" dirty="0">
              <a:effectLst/>
              <a:latin typeface="+mj-lt"/>
            </a:endParaRPr>
          </a:p>
          <a:p>
            <a:pPr marL="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pl-PL" sz="1800" b="0" i="0" u="none" strike="noStrike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Dyskutowanie i wyjaśnianie</a:t>
            </a:r>
          </a:p>
          <a:p>
            <a:pPr marL="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pl-PL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Inspirowanie i stymulowanie aktywności dziecka</a:t>
            </a:r>
          </a:p>
          <a:p>
            <a:pPr marL="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pl-PL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Wyrażanie aprobaty i dezaprobaty</a:t>
            </a:r>
          </a:p>
          <a:p>
            <a:pPr marL="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pl-PL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Dostarczanie wiedzy i ćwiczenie</a:t>
            </a:r>
            <a:endParaRPr lang="pl-PL" sz="1800" b="0" i="0" u="none" strike="noStrike" dirty="0">
              <a:effectLst/>
              <a:latin typeface="+mj-lt"/>
            </a:endParaRPr>
          </a:p>
          <a:p>
            <a:pPr marL="457200" lvl="1" indent="0">
              <a:lnSpc>
                <a:spcPct val="100000"/>
              </a:lnSpc>
              <a:buNone/>
            </a:pPr>
            <a:endParaRPr lang="pl-PL" sz="800" dirty="0">
              <a:latin typeface="+mj-lt"/>
            </a:endParaRPr>
          </a:p>
        </p:txBody>
      </p:sp>
      <p:pic>
        <p:nvPicPr>
          <p:cNvPr id="20" name="Graphic 19" descr="Zarządzanie rekrutacją">
            <a:extLst>
              <a:ext uri="{FF2B5EF4-FFF2-40B4-BE49-F238E27FC236}">
                <a16:creationId xmlns:a16="http://schemas.microsoft.com/office/drawing/2014/main" id="{ECF82289-7524-429B-1A30-27AE41198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29240" y="991443"/>
            <a:ext cx="5551280" cy="555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98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Rectangle 17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6CA37C2-F290-F8F4-7ABA-5FE519FAE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Praca</a:t>
            </a:r>
            <a:r>
              <a:rPr lang="en-US" sz="4800" dirty="0"/>
              <a:t> </a:t>
            </a:r>
            <a:r>
              <a:rPr lang="en-US" sz="4800"/>
              <a:t>socjalna</a:t>
            </a:r>
            <a:r>
              <a:rPr lang="en-US" sz="4800" dirty="0"/>
              <a:t> z </a:t>
            </a:r>
            <a:r>
              <a:rPr lang="en-US" sz="4800"/>
              <a:t>rodziną</a:t>
            </a:r>
            <a:br>
              <a:rPr lang="en-US" sz="4800"/>
            </a:br>
            <a:endParaRPr lang="en-US" sz="4800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0EAF9337-3A33-9148-8A20-AE321FCAA3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/>
              <a:t>… ale zanim o tym kilka słów przypomnienia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Symbol zastępczy zawartości 8" descr="Osoby ilustrację pracy zespołowej">
            <a:extLst>
              <a:ext uri="{FF2B5EF4-FFF2-40B4-BE49-F238E27FC236}">
                <a16:creationId xmlns:a16="http://schemas.microsoft.com/office/drawing/2014/main" id="{322B1B82-1E46-3A1C-277F-8709DA51D9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608" y="1188211"/>
            <a:ext cx="6846363" cy="433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089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863776B-5BAB-454E-66AD-79A3F6117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pl-PL" sz="3800" dirty="0">
                <a:latin typeface="Avenir Next LT Pro" panose="020B0504020202020204" pitchFamily="34" charset="-18"/>
              </a:rPr>
              <a:t>Podstawy aksjologiczne pracy socjalnej</a:t>
            </a:r>
            <a:endParaRPr lang="pl-PL" sz="3800" dirty="0"/>
          </a:p>
        </p:txBody>
      </p:sp>
      <p:pic>
        <p:nvPicPr>
          <p:cNvPr id="6" name="Picture 5" descr="Obraz zawierający Symetria, czarne i białe, biały, monochromatyzm&#10;&#10;Opis wygenerowany automatycznie">
            <a:extLst>
              <a:ext uri="{FF2B5EF4-FFF2-40B4-BE49-F238E27FC236}">
                <a16:creationId xmlns:a16="http://schemas.microsoft.com/office/drawing/2014/main" id="{EA7F9588-4522-32D4-FCFE-0D03CA4394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658" r="10538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4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2D448C8F-9DD8-1F06-343A-60FA4EDA9F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6911228"/>
              </p:ext>
            </p:extLst>
          </p:nvPr>
        </p:nvGraphicFramePr>
        <p:xfrm>
          <a:off x="5297762" y="2706624"/>
          <a:ext cx="6251110" cy="3483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09217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9ACD857-D3E2-B1AD-0368-BF0F7F642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l-PL" sz="3800" dirty="0">
                <a:latin typeface="Avenir Next LT Pro" panose="020B0504020202020204" pitchFamily="34" charset="-18"/>
              </a:rPr>
              <a:t>Do podstawowych wartości pracy socjalnej należą:</a:t>
            </a:r>
          </a:p>
        </p:txBody>
      </p:sp>
      <p:sp>
        <p:nvSpPr>
          <p:cNvPr id="47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746A6B-C5BF-F046-1B92-86A645683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pl-PL" sz="1900" b="1" dirty="0">
                <a:latin typeface="Avenir Next LT Pro" panose="020B0504020202020204" pitchFamily="34" charset="-18"/>
              </a:rPr>
              <a:t>Godność osób i rodzin </a:t>
            </a:r>
            <a:r>
              <a:rPr lang="pl-PL" sz="1900" dirty="0">
                <a:latin typeface="Avenir Next LT Pro" panose="020B0504020202020204" pitchFamily="34" charset="-18"/>
              </a:rPr>
              <a:t>– relacje zawodowe pracownika socjalnego zbudowane są na poszanowaniu godności ludzkiej i wartości poszczególnych jednostek. Człowiek postrzegany jest jako wartość najwyższa, jest niepowtarzalny.</a:t>
            </a:r>
          </a:p>
          <a:p>
            <a:r>
              <a:rPr lang="pl-PL" sz="1900" b="1" dirty="0">
                <a:latin typeface="Avenir Next LT Pro" panose="020B0504020202020204" pitchFamily="34" charset="-18"/>
              </a:rPr>
              <a:t>Wolność osób i rodzin </a:t>
            </a:r>
            <a:r>
              <a:rPr lang="pl-PL" sz="1900" dirty="0">
                <a:latin typeface="Avenir Next LT Pro" panose="020B0504020202020204" pitchFamily="34" charset="-18"/>
              </a:rPr>
              <a:t>– sytuacja, w której można dokonywać wyborów spośród wszystkich dostępnych opcji. Wartość ta wyraża się w poszanowaniu decyzji i wyborów osoby, a także jej prawa do współuczestnictwa oraz współkształtowania procesu interwencji.</a:t>
            </a:r>
          </a:p>
          <a:p>
            <a:r>
              <a:rPr lang="pl-PL" sz="1900" b="1" dirty="0">
                <a:latin typeface="Avenir Next LT Pro" panose="020B0504020202020204" pitchFamily="34" charset="-18"/>
              </a:rPr>
              <a:t>Równość osób i rodzin </a:t>
            </a:r>
            <a:r>
              <a:rPr lang="pl-PL" sz="1900" dirty="0">
                <a:latin typeface="Avenir Next LT Pro" panose="020B0504020202020204" pitchFamily="34" charset="-18"/>
              </a:rPr>
              <a:t>– dbałości o równość szans, przyjmowanie wszystkich osób takimi jakimi są bez preferowania wybranych kategorii jednostek lub grup społecznych. </a:t>
            </a:r>
          </a:p>
          <a:p>
            <a:r>
              <a:rPr lang="pl-PL" sz="1900" b="1" dirty="0">
                <a:latin typeface="Avenir Next LT Pro" panose="020B0504020202020204" pitchFamily="34" charset="-18"/>
              </a:rPr>
              <a:t>Zaangażowanie na rzecz sprawiedliwości społecznej</a:t>
            </a:r>
            <a:r>
              <a:rPr lang="pl-PL" sz="1900" dirty="0">
                <a:latin typeface="Avenir Next LT Pro" panose="020B0504020202020204" pitchFamily="34" charset="-18"/>
              </a:rPr>
              <a:t>, czego wyrazem jest zaangażowanie w inicjowanie zmian społecznych, ulepszanie prawa.</a:t>
            </a:r>
          </a:p>
          <a:p>
            <a:r>
              <a:rPr lang="pl-PL" sz="1900" b="1" dirty="0">
                <a:latin typeface="Avenir Next LT Pro" panose="020B0504020202020204" pitchFamily="34" charset="-18"/>
              </a:rPr>
              <a:t>Prawo do samostanowienia </a:t>
            </a:r>
            <a:r>
              <a:rPr lang="pl-PL" sz="1900" dirty="0">
                <a:latin typeface="Avenir Next LT Pro" panose="020B0504020202020204" pitchFamily="34" charset="-18"/>
              </a:rPr>
              <a:t>– jest to reguła wyprowadzona wprost z idei wolności i indywidualizmu. Samostanowienie jest równoznaczne z uznaniem, że człowiek ma prawo postępować zgodnie ze swoją autonomiczną wolą. Oznacza to, że jest wolny od przymusu i zewnętrznej ingerencji.</a:t>
            </a:r>
          </a:p>
          <a:p>
            <a:endParaRPr lang="pl-PL" sz="1900" dirty="0"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198880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A435A76-523A-4A4A-A465-A63B936A4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pl-PL" sz="3000" dirty="0">
                <a:latin typeface="Avenir Next LT Pro" panose="020B0504020202020204" pitchFamily="34" charset="-18"/>
              </a:rPr>
              <a:t>Praktycznym wyrazem realizacji wartości jest prowadzenie pracy socjalnej zgodnie z następującymi zasadami: </a:t>
            </a:r>
          </a:p>
        </p:txBody>
      </p:sp>
      <p:sp>
        <p:nvSpPr>
          <p:cNvPr id="6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446A2A9-4D42-8557-368E-EBFE5648B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sz="1900" dirty="0">
                <a:latin typeface="Avenir Next LT Pro" panose="020B0504020202020204" pitchFamily="34" charset="-18"/>
              </a:rPr>
              <a:t>Podmiotowości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900" dirty="0">
                <a:latin typeface="Avenir Next LT Pro" panose="020B0504020202020204" pitchFamily="34" charset="-18"/>
              </a:rPr>
              <a:t>Akceptacji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900" dirty="0">
                <a:latin typeface="Avenir Next LT Pro" panose="020B0504020202020204" pitchFamily="34" charset="-18"/>
              </a:rPr>
              <a:t>Poufności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900" dirty="0">
                <a:latin typeface="Avenir Next LT Pro" panose="020B0504020202020204" pitchFamily="34" charset="-18"/>
              </a:rPr>
              <a:t>Współodpowiedzialności za proces zmiany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900" dirty="0">
                <a:latin typeface="Avenir Next LT Pro" panose="020B0504020202020204" pitchFamily="34" charset="-18"/>
              </a:rPr>
              <a:t>Solidarności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900" dirty="0">
                <a:latin typeface="Avenir Next LT Pro" panose="020B0504020202020204" pitchFamily="34" charset="-18"/>
              </a:rPr>
              <a:t>Wzmacniania kompetencji i możliwości rozwojowych jednostki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900" dirty="0">
                <a:latin typeface="Avenir Next LT Pro" panose="020B0504020202020204" pitchFamily="34" charset="-18"/>
              </a:rPr>
              <a:t>Udostępniania zasobów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900" dirty="0">
                <a:latin typeface="Avenir Next LT Pro" panose="020B0504020202020204" pitchFamily="34" charset="-18"/>
              </a:rPr>
              <a:t>Neutralności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900" dirty="0">
                <a:latin typeface="Avenir Next LT Pro" panose="020B0504020202020204" pitchFamily="34" charset="-18"/>
              </a:rPr>
              <a:t>Obiektywizmu (nieoceniania)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900" dirty="0">
                <a:latin typeface="Avenir Next LT Pro" panose="020B0504020202020204" pitchFamily="34" charset="-18"/>
              </a:rPr>
              <a:t>Dobra rodziny i poszczególnych jej członków</a:t>
            </a:r>
          </a:p>
        </p:txBody>
      </p:sp>
      <p:pic>
        <p:nvPicPr>
          <p:cNvPr id="16" name="Picture 15" descr="Dłoń dwóch dorosłych i dziecko na górze">
            <a:extLst>
              <a:ext uri="{FF2B5EF4-FFF2-40B4-BE49-F238E27FC236}">
                <a16:creationId xmlns:a16="http://schemas.microsoft.com/office/drawing/2014/main" id="{3933BA68-D27F-77FD-A440-F9729207C8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15" r="14469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839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9E965BA-059D-1263-CE8D-6F6E74220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pl-PL">
                <a:solidFill>
                  <a:srgbClr val="FFFFFF"/>
                </a:solidFill>
              </a:rPr>
              <a:t>Budowanie relacji i komunikacja z osobą lub rodziną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275CAA6-FB2D-3FC3-CCA2-C373D4D22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600" i="1" dirty="0"/>
          </a:p>
          <a:p>
            <a:pPr marL="0" indent="0" algn="ctr">
              <a:buNone/>
            </a:pPr>
            <a:r>
              <a:rPr lang="pl-PL" sz="2600" i="1" dirty="0"/>
              <a:t>Charakter relacji pomocowej </a:t>
            </a:r>
            <a:br>
              <a:rPr lang="pl-PL" sz="2600" i="1" dirty="0"/>
            </a:br>
            <a:r>
              <a:rPr lang="pl-PL" sz="2600" i="1" dirty="0"/>
              <a:t>między osobą </a:t>
            </a:r>
            <a:br>
              <a:rPr lang="pl-PL" sz="2600" i="1" dirty="0"/>
            </a:br>
            <a:r>
              <a:rPr lang="pl-PL" sz="2600" i="1" dirty="0"/>
              <a:t>a pracownikiem socjalnym </a:t>
            </a:r>
            <a:br>
              <a:rPr lang="pl-PL" sz="2600" i="1" dirty="0"/>
            </a:br>
            <a:r>
              <a:rPr lang="pl-PL" sz="2600" i="1" dirty="0"/>
              <a:t>jest jednym z głównych czynników zmiany –jest fundamentem</a:t>
            </a:r>
            <a:br>
              <a:rPr lang="pl-PL" sz="2600" i="1" dirty="0"/>
            </a:br>
            <a:r>
              <a:rPr lang="pl-PL" sz="2600" i="1" dirty="0"/>
              <a:t>procesu pracy socjalnej, </a:t>
            </a:r>
            <a:br>
              <a:rPr lang="pl-PL" sz="2600" i="1" dirty="0"/>
            </a:br>
            <a:r>
              <a:rPr lang="pl-PL" sz="2600" i="1" dirty="0"/>
              <a:t>niezależnie od podejścia teoretycznego </a:t>
            </a:r>
            <a:br>
              <a:rPr lang="pl-PL" sz="2600" i="1" dirty="0"/>
            </a:br>
            <a:r>
              <a:rPr lang="pl-PL" sz="2600" i="1" dirty="0"/>
              <a:t>stanowiącego podstawę interwencji.</a:t>
            </a:r>
          </a:p>
        </p:txBody>
      </p:sp>
    </p:spTree>
    <p:extLst>
      <p:ext uri="{BB962C8B-B14F-4D97-AF65-F5344CB8AC3E}">
        <p14:creationId xmlns:p14="http://schemas.microsoft.com/office/powerpoint/2010/main" val="22643077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80E5AB6-43B0-A4A5-8CE9-C73AE510D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95" y="1153572"/>
            <a:ext cx="3649239" cy="4461163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FFFFFF"/>
                </a:solidFill>
                <a:latin typeface="Avenir Next LT Pro" panose="020B0504020202020204" pitchFamily="34" charset="-18"/>
              </a:rPr>
              <a:t>Budowanie relacji i komunikacja z osobą lub rodziną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071A97E-EE33-AFA6-245E-B8EC08C8E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pl-PL" sz="2000" dirty="0">
                <a:latin typeface="Avenir Next LT Pro" panose="020B0504020202020204" pitchFamily="34" charset="-18"/>
              </a:rPr>
              <a:t>Każdą relację powinny cechować: </a:t>
            </a:r>
          </a:p>
          <a:p>
            <a:pPr lvl="1"/>
            <a:r>
              <a:rPr lang="pl-PL" sz="2000" dirty="0">
                <a:latin typeface="Avenir Next LT Pro" panose="020B0504020202020204" pitchFamily="34" charset="-18"/>
              </a:rPr>
              <a:t>akceptacja, </a:t>
            </a:r>
          </a:p>
          <a:p>
            <a:pPr lvl="1"/>
            <a:r>
              <a:rPr lang="pl-PL" sz="2000" dirty="0">
                <a:latin typeface="Avenir Next LT Pro" panose="020B0504020202020204" pitchFamily="34" charset="-18"/>
              </a:rPr>
              <a:t>oczekiwanie, </a:t>
            </a:r>
          </a:p>
          <a:p>
            <a:pPr lvl="1"/>
            <a:r>
              <a:rPr lang="pl-PL" sz="2000" dirty="0">
                <a:latin typeface="Avenir Next LT Pro" panose="020B0504020202020204" pitchFamily="34" charset="-18"/>
              </a:rPr>
              <a:t>wsparcie i stymulacja,</a:t>
            </a:r>
          </a:p>
          <a:p>
            <a:pPr lvl="1"/>
            <a:r>
              <a:rPr lang="pl-PL" sz="2000" dirty="0">
                <a:latin typeface="Avenir Next LT Pro" panose="020B0504020202020204" pitchFamily="34" charset="-18"/>
              </a:rPr>
              <a:t> ograniczoność w czasie, </a:t>
            </a:r>
          </a:p>
          <a:p>
            <a:pPr lvl="1"/>
            <a:r>
              <a:rPr lang="pl-PL" sz="2000" dirty="0">
                <a:latin typeface="Avenir Next LT Pro" panose="020B0504020202020204" pitchFamily="34" charset="-18"/>
              </a:rPr>
              <a:t>obecność pierwiastka kontroli. </a:t>
            </a:r>
          </a:p>
          <a:p>
            <a:pPr marL="457200" lvl="1" indent="0">
              <a:buNone/>
            </a:pPr>
            <a:endParaRPr lang="pl-PL" sz="2000" dirty="0">
              <a:latin typeface="Avenir Next LT Pro" panose="020B0504020202020204" pitchFamily="34" charset="-18"/>
            </a:endParaRPr>
          </a:p>
          <a:p>
            <a:r>
              <a:rPr lang="pl-PL" sz="2000" dirty="0">
                <a:latin typeface="Avenir Next LT Pro" panose="020B0504020202020204" pitchFamily="34" charset="-18"/>
              </a:rPr>
              <a:t>Podstawą nawiązywania i budowania relacji są zasady pracy socjalnej, w szczególności: </a:t>
            </a:r>
          </a:p>
          <a:p>
            <a:pPr lvl="1"/>
            <a:r>
              <a:rPr lang="pl-PL" sz="2000" dirty="0">
                <a:latin typeface="Avenir Next LT Pro" panose="020B0504020202020204" pitchFamily="34" charset="-18"/>
              </a:rPr>
              <a:t>nienarzucanie osobie lub rodzinie swojego zdania ani gotowych rozwiązań – to rodzina jest ekspertem w swoich sprawach, a nie pracownik. </a:t>
            </a:r>
          </a:p>
          <a:p>
            <a:pPr lvl="1"/>
            <a:r>
              <a:rPr lang="pl-PL" sz="2000" dirty="0">
                <a:latin typeface="Avenir Next LT Pro" panose="020B0504020202020204" pitchFamily="34" charset="-18"/>
              </a:rPr>
              <a:t>To rodzina wie najlepiej czego jej potrzeba (zasada podmiotowości). nieocenianie (zasada obiektywizmu), dyskrecja, zapewnienie odpowiednich warunków rozmowy (zasada poufności).</a:t>
            </a:r>
          </a:p>
          <a:p>
            <a:endParaRPr lang="pl-PL" sz="2000" dirty="0"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5313788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80E5AB6-43B0-A4A5-8CE9-C73AE510D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pl-PL" sz="5000" dirty="0">
                <a:latin typeface="Avenir Next LT Pro" panose="020B0504020202020204" pitchFamily="34" charset="-18"/>
              </a:rPr>
              <a:t>Budowanie relacji i komunikacja z osobą lub rodziną</a:t>
            </a: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071A97E-EE33-AFA6-245E-B8EC08C8E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pl-PL" sz="1900" dirty="0">
                <a:latin typeface="Avenir Next LT Pro" panose="020B0504020202020204" pitchFamily="34" charset="-18"/>
              </a:rPr>
              <a:t>Nawiązanie relacji z osobą lub rodziną jest kluczowym elementem procesu pomocowego, decyduje o skuteczności pracy socjalnej. </a:t>
            </a:r>
          </a:p>
          <a:p>
            <a:r>
              <a:rPr lang="pl-PL" sz="1900" dirty="0">
                <a:latin typeface="Avenir Next LT Pro" panose="020B0504020202020204" pitchFamily="34" charset="-18"/>
              </a:rPr>
              <a:t>Rola relacji jest bardzo wyraźnie podkreślana w praktyce pracy socjalnej.</a:t>
            </a:r>
          </a:p>
          <a:p>
            <a:r>
              <a:rPr lang="pl-PL" sz="1900" dirty="0">
                <a:latin typeface="Avenir Next LT Pro" panose="020B0504020202020204" pitchFamily="34" charset="-18"/>
              </a:rPr>
              <a:t>Zbudowane relacje mają wpływ na przebieg pracy socjalnej na każdym jej etapie: umożliwią dokładne poznanie sytuacji osoby lub rodziny, wzmacniają i podtrzymują motywację osób do zmiany oraz sprzyjają jej trwałości.</a:t>
            </a:r>
          </a:p>
          <a:p>
            <a:r>
              <a:rPr lang="pl-PL" sz="1900" dirty="0">
                <a:latin typeface="Avenir Next LT Pro" panose="020B0504020202020204" pitchFamily="34" charset="-18"/>
              </a:rPr>
              <a:t>Rozpoczynając prowadzenie pracy socjalnej konieczne jest przedstawienie wyczerpującej informacji na temat roli pracownika socjalnego w procesie pomagania, funkcji jakie pełni on oraz instytucja/organizacja go zatrudniająca. </a:t>
            </a:r>
          </a:p>
          <a:p>
            <a:r>
              <a:rPr lang="pl-PL" sz="1900" dirty="0">
                <a:latin typeface="Avenir Next LT Pro" panose="020B0504020202020204" pitchFamily="34" charset="-18"/>
              </a:rPr>
              <a:t>Osoba lub rodzina musi być świadoma zadań i uprawnień leżących po stronie pracownika oraz przysługujących jej praw.</a:t>
            </a:r>
          </a:p>
        </p:txBody>
      </p:sp>
    </p:spTree>
    <p:extLst>
      <p:ext uri="{BB962C8B-B14F-4D97-AF65-F5344CB8AC3E}">
        <p14:creationId xmlns:p14="http://schemas.microsoft.com/office/powerpoint/2010/main" val="221392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4C4F55C-1C2F-2DD6-D260-AEC1C0116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rgbClr val="FFFFFF"/>
                </a:solidFill>
                <a:latin typeface="Avenir Next LT Pro" panose="020B0504020202020204" pitchFamily="34" charset="-18"/>
              </a:rPr>
              <a:t>Praca socjalna </a:t>
            </a:r>
            <a:br>
              <a:rPr lang="pl-PL" dirty="0">
                <a:solidFill>
                  <a:srgbClr val="FFFFFF"/>
                </a:solidFill>
                <a:latin typeface="Avenir Next LT Pro" panose="020B0504020202020204" pitchFamily="34" charset="-18"/>
              </a:rPr>
            </a:br>
            <a:r>
              <a:rPr lang="pl-PL" dirty="0">
                <a:solidFill>
                  <a:srgbClr val="FFFFFF"/>
                </a:solidFill>
                <a:latin typeface="Avenir Next LT Pro" panose="020B0504020202020204" pitchFamily="34" charset="-18"/>
              </a:rPr>
              <a:t>z rodziną </a:t>
            </a:r>
            <a:br>
              <a:rPr lang="pl-PL" dirty="0">
                <a:solidFill>
                  <a:srgbClr val="FFFFFF"/>
                </a:solidFill>
                <a:latin typeface="Avenir Next LT Pro" panose="020B0504020202020204" pitchFamily="34" charset="-18"/>
              </a:rPr>
            </a:br>
            <a:r>
              <a:rPr lang="pl-PL" dirty="0">
                <a:solidFill>
                  <a:srgbClr val="FFFFFF"/>
                </a:solidFill>
                <a:latin typeface="Avenir Next LT Pro" panose="020B0504020202020204" pitchFamily="34" charset="-18"/>
              </a:rPr>
              <a:t>z dziećmi</a:t>
            </a:r>
            <a:br>
              <a:rPr lang="pl-PL" dirty="0">
                <a:solidFill>
                  <a:srgbClr val="FFFFFF"/>
                </a:solidFill>
              </a:rPr>
            </a:br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18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Symbol zastępczy zawartości 2">
            <a:extLst>
              <a:ext uri="{FF2B5EF4-FFF2-40B4-BE49-F238E27FC236}">
                <a16:creationId xmlns:a16="http://schemas.microsoft.com/office/drawing/2014/main" id="{DF2F4C3F-1657-A9BB-5C80-D97B86423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609601"/>
            <a:ext cx="5911799" cy="567508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2000" b="1" dirty="0">
                <a:latin typeface="Avenir Next LT Pro" panose="020B0504020202020204" pitchFamily="34" charset="-18"/>
              </a:rPr>
              <a:t>Budowanie relacji, </a:t>
            </a:r>
            <a:br>
              <a:rPr lang="pl-PL" sz="2000" b="1" dirty="0">
                <a:latin typeface="Avenir Next LT Pro" panose="020B0504020202020204" pitchFamily="34" charset="-18"/>
              </a:rPr>
            </a:br>
            <a:r>
              <a:rPr lang="pl-PL" sz="2000" b="1" dirty="0">
                <a:latin typeface="Avenir Next LT Pro" panose="020B0504020202020204" pitchFamily="34" charset="-18"/>
              </a:rPr>
              <a:t>komunikacja, motywowanie </a:t>
            </a:r>
          </a:p>
          <a:p>
            <a:pPr marL="0" indent="0">
              <a:buNone/>
            </a:pPr>
            <a:endParaRPr lang="pl-PL" sz="2000" dirty="0">
              <a:latin typeface="Avenir Next LT Pro" panose="020B0504020202020204" pitchFamily="34" charset="-18"/>
            </a:endParaRPr>
          </a:p>
          <a:p>
            <a:r>
              <a:rPr lang="pl-PL" sz="2000" dirty="0">
                <a:latin typeface="Avenir Next LT Pro" panose="020B0504020202020204" pitchFamily="34" charset="-18"/>
              </a:rPr>
              <a:t>Rozpoczynając współpracę z rodziną pracownik musi poinformować ją, że priorytetową  kwestią jest dla niego zdrowie i bezpieczeństwo dzieci. </a:t>
            </a:r>
          </a:p>
          <a:p>
            <a:r>
              <a:rPr lang="pl-PL" sz="2000" dirty="0">
                <a:latin typeface="Avenir Next LT Pro" panose="020B0504020202020204" pitchFamily="34" charset="-18"/>
              </a:rPr>
              <a:t>W pracy z rodziną należy w jak najszerszym zakresie wykorzystywać zespół interdyscyplinarny. Zespół interdyscyplinarny to grupa osób – przedstawicieli instytucji, organizacji zaangażowanych w pracę z rodziną; specjaliści różnych dziedzin dysponujący różnymi zasobami (własnymi i instytucjonalnymi), które mogą zostać wykorzystane do rozwiązania problemu/ problemów rodziny. </a:t>
            </a:r>
          </a:p>
          <a:p>
            <a:r>
              <a:rPr lang="pl-PL" sz="2000" dirty="0">
                <a:latin typeface="Avenir Next LT Pro" panose="020B0504020202020204" pitchFamily="34" charset="-18"/>
              </a:rPr>
              <a:t>Kluczowym kryterium ewaluacji pracy z rodzinami z dziećmi jest kryterium trwałości – ustalenie czy osiągnięta zmiana utrzymuje się.</a:t>
            </a:r>
          </a:p>
        </p:txBody>
      </p:sp>
    </p:spTree>
    <p:extLst>
      <p:ext uri="{BB962C8B-B14F-4D97-AF65-F5344CB8AC3E}">
        <p14:creationId xmlns:p14="http://schemas.microsoft.com/office/powerpoint/2010/main" val="1825118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4CE5841-C184-4A70-A609-5FE4A5078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9DDCBAE-749A-19DB-87D0-790622328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1683169"/>
            <a:ext cx="4068849" cy="4148586"/>
          </a:xfrm>
        </p:spPr>
        <p:txBody>
          <a:bodyPr anchor="t">
            <a:normAutofit/>
          </a:bodyPr>
          <a:lstStyle/>
          <a:p>
            <a:r>
              <a:rPr lang="pl-PL" sz="4800" dirty="0"/>
              <a:t>Ćwiczenia 2 – 12.04.2025r.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FDC1ABC-F044-31A7-6AF6-6AF5F1EF9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2504" y="727372"/>
            <a:ext cx="6141754" cy="5348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2000" b="1" dirty="0"/>
              <a:t>Treści:</a:t>
            </a:r>
            <a:endParaRPr lang="pl-PL" sz="2000" dirty="0"/>
          </a:p>
          <a:p>
            <a:r>
              <a:rPr lang="pl-PL" sz="2000" dirty="0"/>
              <a:t>Źródła i formy patologii w rodzinie</a:t>
            </a:r>
          </a:p>
          <a:p>
            <a:r>
              <a:rPr lang="pl-PL" sz="2000" dirty="0"/>
              <a:t>Metody wychowawcze</a:t>
            </a:r>
          </a:p>
          <a:p>
            <a:r>
              <a:rPr lang="pl-PL" sz="2000" dirty="0"/>
              <a:t>Praca z rodziną</a:t>
            </a:r>
          </a:p>
          <a:p>
            <a:r>
              <a:rPr lang="pl-PL" sz="2000" dirty="0"/>
              <a:t>Relacje</a:t>
            </a:r>
          </a:p>
          <a:p>
            <a:r>
              <a:rPr lang="pl-PL" sz="2000" dirty="0"/>
              <a:t>Diagnoza rodziny</a:t>
            </a:r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r>
              <a:rPr lang="pl-PL" sz="2000" dirty="0"/>
              <a:t>PRACA PISEMNA:</a:t>
            </a:r>
          </a:p>
          <a:p>
            <a:pPr marL="0" indent="0">
              <a:buNone/>
            </a:pPr>
            <a:r>
              <a:rPr lang="pl-PL" sz="2000" dirty="0"/>
              <a:t>Proszę o przygotowanie charakterystyki pracownika socjalnego pracującego metodycznie z rodziną. </a:t>
            </a:r>
            <a:r>
              <a:rPr lang="pl-PL" sz="1800" i="1" dirty="0"/>
              <a:t>Charakterystyka ta powinna zawierać: Kompetencje/Umiejętności/Zasady etyczne</a:t>
            </a:r>
          </a:p>
          <a:p>
            <a:pPr marL="0" indent="0">
              <a:buNone/>
            </a:pPr>
            <a:r>
              <a:rPr lang="pl-PL" sz="1800" dirty="0"/>
              <a:t>Prace należy umieścić na Kampusie w zadaniu do dzisiejszych ćwiczeń do dnia 10.05.2025r.</a:t>
            </a:r>
          </a:p>
          <a:p>
            <a:pPr marL="0" indent="0">
              <a:buNone/>
            </a:pPr>
            <a:endParaRPr lang="pl-PL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1AAA2C-FBBE-42AA-B869-31D524B76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6112341"/>
            <a:ext cx="1050645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937BBF-9326-4230-AB1B-F1795E350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916936" y="4000284"/>
            <a:ext cx="54864" cy="4206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5409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Puchary kawy">
            <a:extLst>
              <a:ext uri="{FF2B5EF4-FFF2-40B4-BE49-F238E27FC236}">
                <a16:creationId xmlns:a16="http://schemas.microsoft.com/office/drawing/2014/main" id="{26044BAF-A820-7380-8B31-033F315AC5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6" b="238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1D1AE4A-FAB3-D58F-62C5-D20D754E0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PRZERWA!!!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985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4CE5841-C184-4A70-A609-5FE4A5078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015E64D-CD12-D5DE-CB10-C21486C26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1683169"/>
            <a:ext cx="4068849" cy="4148586"/>
          </a:xfrm>
        </p:spPr>
        <p:txBody>
          <a:bodyPr anchor="t">
            <a:normAutofit/>
          </a:bodyPr>
          <a:lstStyle/>
          <a:p>
            <a:r>
              <a:rPr lang="pl-PL" sz="4800" dirty="0"/>
              <a:t>Ćwiczenia 3 – 17.05.2025r.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3D6544-679D-A26A-F89B-55E65A739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2504" y="1683170"/>
            <a:ext cx="5818248" cy="4148585"/>
          </a:xfrm>
        </p:spPr>
        <p:txBody>
          <a:bodyPr>
            <a:normAutofit/>
          </a:bodyPr>
          <a:lstStyle/>
          <a:p>
            <a:r>
              <a:rPr lang="pl-PL" sz="2000" dirty="0"/>
              <a:t>Wybrane metody i techniki terapeutyczne </a:t>
            </a:r>
          </a:p>
          <a:p>
            <a:pPr marL="0" indent="0">
              <a:buNone/>
            </a:pPr>
            <a:r>
              <a:rPr lang="pl-PL" sz="2000" dirty="0">
                <a:hlinkClick r:id="rId2"/>
              </a:rPr>
              <a:t>praca-socjalno-wych-z-rodzina.pdf</a:t>
            </a:r>
            <a:endParaRPr lang="pl-PL" sz="2000" dirty="0"/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r>
              <a:rPr lang="pl-PL" sz="2000" dirty="0"/>
              <a:t>PRACA PISEMNA:</a:t>
            </a:r>
          </a:p>
          <a:p>
            <a:endParaRPr lang="pl-PL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1AAA2C-FBBE-42AA-B869-31D524B76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6112341"/>
            <a:ext cx="1050645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937BBF-9326-4230-AB1B-F1795E350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916936" y="4000284"/>
            <a:ext cx="54864" cy="4206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806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FFFB4D-1FBD-4A69-9143-D3228E54D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000" dirty="0"/>
              <a:t>Źródła i formy zachowań patologicznych w rodzinie</a:t>
            </a:r>
            <a:endParaRPr lang="pl-PL" dirty="0"/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30077EC3-7F41-6D04-2051-DE353C7003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3232020"/>
              </p:ext>
            </p:extLst>
          </p:nvPr>
        </p:nvGraphicFramePr>
        <p:xfrm>
          <a:off x="1115568" y="2104373"/>
          <a:ext cx="10168128" cy="4067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4595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F40726-9B19-4165-9C26-757D16E19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16CD1C5-88A3-0DE8-AA3D-2F3350F5C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64211"/>
            <a:ext cx="4571999" cy="1165002"/>
          </a:xfrm>
        </p:spPr>
        <p:txBody>
          <a:bodyPr anchor="b">
            <a:normAutofit/>
          </a:bodyPr>
          <a:lstStyle/>
          <a:p>
            <a:r>
              <a:rPr lang="pl-PL" sz="2500"/>
              <a:t>Źródła jak i przyczyny wynikają z psychologicznego nastawienia: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826CEAD-1DBC-AE22-E4C2-D5BF0F7B6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55327"/>
            <a:ext cx="4571999" cy="3776975"/>
          </a:xfrm>
        </p:spPr>
        <p:txBody>
          <a:bodyPr>
            <a:normAutofit/>
          </a:bodyPr>
          <a:lstStyle/>
          <a:p>
            <a:r>
              <a:rPr lang="pl-PL" sz="1800"/>
              <a:t>chęć dominacji </a:t>
            </a:r>
          </a:p>
          <a:p>
            <a:r>
              <a:rPr lang="pl-PL" sz="1800"/>
              <a:t>wrodzoną lub nabytą skłonność do agresji </a:t>
            </a:r>
          </a:p>
          <a:p>
            <a:r>
              <a:rPr lang="pl-PL" sz="1800"/>
              <a:t>nieufność </a:t>
            </a:r>
          </a:p>
          <a:p>
            <a:r>
              <a:rPr lang="pl-PL" sz="1800"/>
              <a:t>zazdrość </a:t>
            </a:r>
          </a:p>
          <a:p>
            <a:r>
              <a:rPr lang="pl-PL" sz="1800"/>
              <a:t>niskie poczucie własnej wartości </a:t>
            </a:r>
          </a:p>
          <a:p>
            <a:r>
              <a:rPr lang="pl-PL" sz="1800"/>
              <a:t>obawa przed odrzuceniem i utratą rodziny.</a:t>
            </a:r>
          </a:p>
        </p:txBody>
      </p:sp>
      <p:pic>
        <p:nvPicPr>
          <p:cNvPr id="5" name="Obraz 4" descr="Dźwignia dłoni">
            <a:extLst>
              <a:ext uri="{FF2B5EF4-FFF2-40B4-BE49-F238E27FC236}">
                <a16:creationId xmlns:a16="http://schemas.microsoft.com/office/drawing/2014/main" id="{D537F6CA-A593-9ECD-4A58-BBEF66C6E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7" r="26299" b="2"/>
          <a:stretch/>
        </p:blipFill>
        <p:spPr>
          <a:xfrm>
            <a:off x="6190488" y="566928"/>
            <a:ext cx="5157216" cy="528619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089CB41-F399-4AEB-980C-5BFB1049C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6112341"/>
            <a:ext cx="1050645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FC967B-3DD6-463D-9DB9-6E4419AE0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096768" y="3817404"/>
            <a:ext cx="54864" cy="45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838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F40726-9B19-4165-9C26-757D16E19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6C7985B-0E6D-E966-18CE-5725E7970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64211"/>
            <a:ext cx="4571999" cy="1165002"/>
          </a:xfrm>
        </p:spPr>
        <p:txBody>
          <a:bodyPr anchor="b">
            <a:normAutofit/>
          </a:bodyPr>
          <a:lstStyle/>
          <a:p>
            <a:r>
              <a:rPr lang="pl-PL" sz="3600"/>
              <a:t>oraz: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B22AC02-7A1E-3050-1126-4735687DF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55327"/>
            <a:ext cx="4571999" cy="37769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1800" dirty="0"/>
              <a:t>dziedziczenie wzorca przemocy z rodziny pochodzenia</a:t>
            </a:r>
          </a:p>
          <a:p>
            <a:pPr>
              <a:lnSpc>
                <a:spcPct val="100000"/>
              </a:lnSpc>
            </a:pPr>
            <a:r>
              <a:rPr lang="pl-PL" sz="1800" dirty="0"/>
              <a:t>status zawodowy partnerów</a:t>
            </a:r>
          </a:p>
          <a:p>
            <a:pPr>
              <a:lnSpc>
                <a:spcPct val="100000"/>
              </a:lnSpc>
            </a:pPr>
            <a:r>
              <a:rPr lang="pl-PL" sz="1800" dirty="0"/>
              <a:t> status socjoekonomiczny </a:t>
            </a:r>
          </a:p>
          <a:p>
            <a:pPr>
              <a:lnSpc>
                <a:spcPct val="100000"/>
              </a:lnSpc>
            </a:pPr>
            <a:r>
              <a:rPr lang="pl-PL" sz="1800" dirty="0"/>
              <a:t>stan zdrowia </a:t>
            </a:r>
          </a:p>
          <a:p>
            <a:pPr>
              <a:lnSpc>
                <a:spcPct val="100000"/>
              </a:lnSpc>
            </a:pPr>
            <a:r>
              <a:rPr lang="pl-PL" sz="1800" dirty="0"/>
              <a:t>sytuacja materialna</a:t>
            </a:r>
          </a:p>
          <a:p>
            <a:pPr>
              <a:lnSpc>
                <a:spcPct val="100000"/>
              </a:lnSpc>
            </a:pPr>
            <a:r>
              <a:rPr lang="pl-PL" sz="1800" dirty="0"/>
              <a:t>niepełnosprawność</a:t>
            </a:r>
          </a:p>
          <a:p>
            <a:pPr>
              <a:lnSpc>
                <a:spcPct val="100000"/>
              </a:lnSpc>
            </a:pPr>
            <a:r>
              <a:rPr lang="pl-PL" sz="1800" dirty="0"/>
              <a:t>niezaradność życiowa</a:t>
            </a:r>
          </a:p>
          <a:p>
            <a:pPr>
              <a:lnSpc>
                <a:spcPct val="100000"/>
              </a:lnSpc>
            </a:pPr>
            <a:endParaRPr lang="pl-PL" sz="1800" dirty="0"/>
          </a:p>
        </p:txBody>
      </p:sp>
      <p:pic>
        <p:nvPicPr>
          <p:cNvPr id="5" name="Obraz 4" descr="Brązowa płyn do chłaniania na płytce">
            <a:extLst>
              <a:ext uri="{FF2B5EF4-FFF2-40B4-BE49-F238E27FC236}">
                <a16:creationId xmlns:a16="http://schemas.microsoft.com/office/drawing/2014/main" id="{5A99DBBF-5383-AACA-C42F-9627FBB65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0" r="-2" b="1046"/>
          <a:stretch/>
        </p:blipFill>
        <p:spPr>
          <a:xfrm>
            <a:off x="6190488" y="566928"/>
            <a:ext cx="5157216" cy="528619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089CB41-F399-4AEB-980C-5BFB1049C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6112341"/>
            <a:ext cx="1050645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FC967B-3DD6-463D-9DB9-6E4419AE0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096768" y="3817404"/>
            <a:ext cx="54864" cy="45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666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AF0705D-ACB8-4DE0-686A-B4FFCFDF46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pl-PL" sz="4400" dirty="0"/>
              <a:t>Metody wychowawcze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E86FE77-CF92-3FFB-147E-D07E6D4493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4872922"/>
            <a:ext cx="3933306" cy="1208141"/>
          </a:xfrm>
        </p:spPr>
        <p:txBody>
          <a:bodyPr>
            <a:normAutofit/>
          </a:bodyPr>
          <a:lstStyle/>
          <a:p>
            <a:r>
              <a:rPr lang="pl-PL" sz="2000" dirty="0"/>
              <a:t>Dlaczego warto zwracać na nie uwagę Rodzinom w procesie terapeutycznym?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3" descr="Górny widok tła z kolorami">
            <a:extLst>
              <a:ext uri="{FF2B5EF4-FFF2-40B4-BE49-F238E27FC236}">
                <a16:creationId xmlns:a16="http://schemas.microsoft.com/office/drawing/2014/main" id="{0BDA98B7-FD9F-A1FA-2F72-F4AE6AC1BE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747"/>
          <a:stretch/>
        </p:blipFill>
        <p:spPr>
          <a:xfrm>
            <a:off x="4864608" y="1427840"/>
            <a:ext cx="6846363" cy="385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05AD30F-2B40-828C-21E2-637582BC7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pl-PL" sz="3400" dirty="0"/>
              <a:t>Metoda wychowawcza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5EE424-7C49-A55F-7009-BE1156DD3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pl-PL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Metody pracy wychowawczej to techniki i strategie, które rodzice i nauczyciele stosują, aby kształtować rozwój emocjonalny, społeczny, moralny, kulturowy i intelektualny dziecka. </a:t>
            </a:r>
          </a:p>
          <a:p>
            <a:endParaRPr lang="pl-PL" sz="1700" dirty="0"/>
          </a:p>
        </p:txBody>
      </p:sp>
      <p:pic>
        <p:nvPicPr>
          <p:cNvPr id="5" name="Obraz 4" descr="Dziecko trzymające się za ręce z rodzicem">
            <a:extLst>
              <a:ext uri="{FF2B5EF4-FFF2-40B4-BE49-F238E27FC236}">
                <a16:creationId xmlns:a16="http://schemas.microsoft.com/office/drawing/2014/main" id="{9981C0AB-A1D3-7FFC-AEF7-89AABD911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0" r="18596" b="-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3496780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1600</Words>
  <Application>Microsoft Office PowerPoint</Application>
  <PresentationFormat>Panoramiczny</PresentationFormat>
  <Paragraphs>172</Paragraphs>
  <Slides>30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30</vt:i4>
      </vt:variant>
    </vt:vector>
  </HeadingPairs>
  <TitlesOfParts>
    <vt:vector size="36" baseType="lpstr">
      <vt:lpstr>Arial</vt:lpstr>
      <vt:lpstr>Avenir Next LT Pro</vt:lpstr>
      <vt:lpstr>Calibri</vt:lpstr>
      <vt:lpstr>Calibri Light</vt:lpstr>
      <vt:lpstr>AccentBoxVTI</vt:lpstr>
      <vt:lpstr>Motyw pakietu Office</vt:lpstr>
      <vt:lpstr>Metodyka terapii środowiska rodzinnego</vt:lpstr>
      <vt:lpstr>Ćwiczenia 1 –  30.03.2025r.</vt:lpstr>
      <vt:lpstr>Ćwiczenia 2 – 12.04.2025r.</vt:lpstr>
      <vt:lpstr>Ćwiczenia 3 – 17.05.2025r.</vt:lpstr>
      <vt:lpstr>Źródła i formy zachowań patologicznych w rodzinie</vt:lpstr>
      <vt:lpstr>Źródła jak i przyczyny wynikają z psychologicznego nastawienia: </vt:lpstr>
      <vt:lpstr>oraz:</vt:lpstr>
      <vt:lpstr>Metody wychowawcze</vt:lpstr>
      <vt:lpstr>Metoda wychowawcza</vt:lpstr>
      <vt:lpstr>Metoda modelowania</vt:lpstr>
      <vt:lpstr>Metoda kar i nagród</vt:lpstr>
      <vt:lpstr>Metoda perswazji</vt:lpstr>
      <vt:lpstr>Metody zadaniowe</vt:lpstr>
      <vt:lpstr>Dyskutowanie i wyjaśnianie</vt:lpstr>
      <vt:lpstr>Inspirowanie i stymulowanie aktywności dziecka</vt:lpstr>
      <vt:lpstr>Wyrażanie aprobaty i dezaprobaty</vt:lpstr>
      <vt:lpstr>Dostarczanie wiedzy i ćwiczenie</vt:lpstr>
      <vt:lpstr>Metody wychowawcze…</vt:lpstr>
      <vt:lpstr>O czym pamiętać pracując z rodziną?</vt:lpstr>
      <vt:lpstr>Rodzice bardzo często:</vt:lpstr>
      <vt:lpstr>Proszę by każdy wybrał najbardziej i najmniej skuteczną metodę wychowawczą, podając minimum 10 argumentów</vt:lpstr>
      <vt:lpstr>Praca socjalna z rodziną </vt:lpstr>
      <vt:lpstr>Podstawy aksjologiczne pracy socjalnej</vt:lpstr>
      <vt:lpstr>Do podstawowych wartości pracy socjalnej należą:</vt:lpstr>
      <vt:lpstr>Praktycznym wyrazem realizacji wartości jest prowadzenie pracy socjalnej zgodnie z następującymi zasadami: </vt:lpstr>
      <vt:lpstr>Budowanie relacji i komunikacja z osobą lub rodziną</vt:lpstr>
      <vt:lpstr>Budowanie relacji i komunikacja z osobą lub rodziną</vt:lpstr>
      <vt:lpstr>Budowanie relacji i komunikacja z osobą lub rodziną</vt:lpstr>
      <vt:lpstr>Praca socjalna  z rodziną  z dziećmi </vt:lpstr>
      <vt:lpstr>PRZERWA!!!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anna lada</dc:creator>
  <cp:lastModifiedBy>anna lada</cp:lastModifiedBy>
  <cp:revision>9</cp:revision>
  <dcterms:created xsi:type="dcterms:W3CDTF">2025-01-12T18:22:29Z</dcterms:created>
  <dcterms:modified xsi:type="dcterms:W3CDTF">2025-04-12T07:24:29Z</dcterms:modified>
</cp:coreProperties>
</file>