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9" r:id="rId2"/>
    <p:sldId id="290" r:id="rId3"/>
    <p:sldId id="291" r:id="rId4"/>
    <p:sldId id="292" r:id="rId5"/>
    <p:sldId id="29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E1A06-8754-4870-9E44-E39BADAD9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7F020-BBC3-49BB-91C2-5B2CBD64B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C0C22-EBDA-4130-87AE-CB28BC19B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3/31/2025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419A8-07CA-4A4C-AEC2-C40D4D50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A7B86-E610-42EA-B4DC-C2F44778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A7BA06D-B3FF-4E91-8639-B4569AE3AA23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2B30C86D-5A07-48BC-9C9D-6F9A2DB1E9E1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3354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6E5D1-6D19-4E7F-9B4E-42326B771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2A06C-F91A-4ADC-9CD2-61F0A4D7E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3AA9A-2280-4F63-8B3D-20742AE69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D986B-E58E-43B6-8A80-FFA9D8F74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40D36-2E71-4F27-967F-7A3E4C6EE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1609904-5327-4D2C-A445-B270A00F3B5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0FC7BEC-08C5-4D95-9C84-B48BC8AD1C9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1341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1FEA3D-0C7F-45CD-B6A0-942F707B3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8B8A12-BCE6-4D03-A637-1DEC8924B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9755-9FF4-428A-AEB7-1A6477466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41836-11E2-49FD-877D-53B74514A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24C42-4B05-4EEF-BE14-29041EC9C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BADDEB1-F604-408B-B02A-A2814606E6A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8DF7987-332F-4D6C-81C3-990F39C76C96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9535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5974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3/31/2025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3DA7759-3209-4FE2-96D1-4EEDD81E9EA0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1460DAD-8769-4C9F-9C8C-BB0443909D76}"/>
              </a:ext>
            </a:extLst>
          </p:cNvPr>
          <p:cNvSpPr/>
          <p:nvPr/>
        </p:nvSpPr>
        <p:spPr>
          <a:xfrm flipH="1">
            <a:off x="12353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3025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C0001-5D76-45A0-A9F4-7172BDDD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5F313-1240-47AE-A026-7F349292B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48158-6132-4335-B8E1-F6A896383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4C5B6-1598-48B4-9B3A-3078FDBE9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EDBDD32-D3EE-4848-A112-BA814D4631CD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61350361-843C-49D0-BD6A-ECDBA3842BA0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7598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BFD05-2CB2-4A7E-89E7-57615BA82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532B8-D460-476D-816F-725E8D96C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7120F-70AF-4ED5-B364-3AA55C6B4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8B65F-F709-469F-9961-4D01896C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1C6BC-B23D-48BC-AD44-654DDB8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0D60B-86A1-479D-BCE8-06D2C3DB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4EC5136-99DA-40B5-8F79-5C3A56D38BA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8FB775-26C4-41BA-837C-4478D48D215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1791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8630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13EF9C-0B5A-4364-91AA-E5DD5B536E54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F674475-6327-490A-BD7F-084F5C07F2E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7418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0092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C812-4DB6-4F98-9404-29C191D3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0855E-0CD6-47DD-B648-4C84C783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0082B-17D7-4D61-8AEB-81517D85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70783-FF31-4C4E-9196-EB169B20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2E260-747D-40FD-A062-9DD5E683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E50A0-1E05-49C5-88C9-4626775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C155C63-9F58-4422-B669-F9748628067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85DBA62-0EDB-47AA-86C7-90463BC9B308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5117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D7521-E43D-41D1-B458-26B20DC6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472CF2-2653-4B98-A416-D7A0A860E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F87F5-0B10-4AC7-9599-F088C5E79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7CB7-0520-4D64-B76C-C31AC557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EB226-AD45-45DF-AAB5-5513AE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96AEB-9481-4CCE-B110-FEDD3348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BA9707F-7BCE-464F-BF45-E216527084EE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C589723-2CC8-49D1-B4E1-36FECED6A2D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5441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5CDC-F2CE-410E-AD13-DDC235C71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82EDB8D0-98ED-4B86-9D5F-E61ADC70144D}" type="datetimeFigureOut">
              <a:rPr lang="en-US" smtClean="0"/>
              <a:pPr/>
              <a:t>3/31/2025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0CD45-794A-4BB0-A427-0CE61AEAF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89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>
            <a:extLst>
              <a:ext uri="{FF2B5EF4-FFF2-40B4-BE49-F238E27FC236}">
                <a16:creationId xmlns:a16="http://schemas.microsoft.com/office/drawing/2014/main" id="{F7E6BF16-31AE-D447-7C91-81A0DB6A58B4}"/>
              </a:ext>
            </a:extLst>
          </p:cNvPr>
          <p:cNvSpPr txBox="1"/>
          <p:nvPr/>
        </p:nvSpPr>
        <p:spPr>
          <a:xfrm>
            <a:off x="0" y="467501"/>
            <a:ext cx="12192000" cy="1292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dirty="0"/>
              <a:t>Instrukcje wejścia/wyjścia służą do komunikacji programu z użytkownikiem (</a:t>
            </a:r>
            <a:r>
              <a:rPr lang="pl-PL" dirty="0" err="1"/>
              <a:t>user</a:t>
            </a:r>
            <a:r>
              <a:rPr lang="pl-PL" dirty="0"/>
              <a:t>). Wiemy już, że do wypisywania danych stosujemy instrukcję writeln(lista_argumentów). Podobnie do wczytywania danych zastosujemy instrukcję </a:t>
            </a:r>
            <a:r>
              <a:rPr lang="pl-PL" b="1" dirty="0"/>
              <a:t>readln</a:t>
            </a:r>
            <a:r>
              <a:rPr lang="pl-PL" dirty="0"/>
              <a:t>(lista_argumentów). Zobaczmy jak wygląda to w praktyce: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D6286F0D-4FD8-2DDC-F8E8-3D806115FB3C}"/>
              </a:ext>
            </a:extLst>
          </p:cNvPr>
          <p:cNvSpPr txBox="1"/>
          <p:nvPr/>
        </p:nvSpPr>
        <p:spPr>
          <a:xfrm>
            <a:off x="6242756" y="2334672"/>
            <a:ext cx="5724244" cy="39703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b="1" dirty="0"/>
              <a:t>program</a:t>
            </a:r>
            <a:r>
              <a:rPr lang="pl-PL" dirty="0"/>
              <a:t> instrukcje1;</a:t>
            </a:r>
          </a:p>
          <a:p>
            <a:endParaRPr lang="pl-PL" dirty="0"/>
          </a:p>
          <a:p>
            <a:r>
              <a:rPr lang="pl-PL" b="1" dirty="0" err="1"/>
              <a:t>var</a:t>
            </a:r>
            <a:endParaRPr lang="pl-PL" dirty="0"/>
          </a:p>
          <a:p>
            <a:r>
              <a:rPr lang="pl-PL" dirty="0"/>
              <a:t>    </a:t>
            </a:r>
            <a:r>
              <a:rPr lang="pl-PL" dirty="0" err="1"/>
              <a:t>a,b,c</a:t>
            </a:r>
            <a:r>
              <a:rPr lang="pl-PL" dirty="0"/>
              <a:t>: integer;</a:t>
            </a:r>
          </a:p>
          <a:p>
            <a:r>
              <a:rPr lang="pl-PL" b="1" dirty="0"/>
              <a:t>begin</a:t>
            </a:r>
          </a:p>
          <a:p>
            <a:endParaRPr lang="pl-PL" dirty="0"/>
          </a:p>
          <a:p>
            <a:r>
              <a:rPr lang="pl-PL" dirty="0"/>
              <a:t>writeln('Podaj </a:t>
            </a:r>
            <a:r>
              <a:rPr lang="pl-PL" dirty="0" err="1"/>
              <a:t>wartosci</a:t>
            </a:r>
            <a:r>
              <a:rPr lang="pl-PL" dirty="0"/>
              <a:t> liczb </a:t>
            </a:r>
            <a:r>
              <a:rPr lang="pl-PL" dirty="0" err="1"/>
              <a:t>calkowitych</a:t>
            </a:r>
            <a:r>
              <a:rPr lang="pl-PL" dirty="0"/>
              <a:t>: a, b oraz c');</a:t>
            </a:r>
          </a:p>
          <a:p>
            <a:endParaRPr lang="pl-PL" dirty="0"/>
          </a:p>
          <a:p>
            <a:r>
              <a:rPr lang="pl-PL" dirty="0"/>
              <a:t>    readln(a, b, c);</a:t>
            </a:r>
          </a:p>
          <a:p>
            <a:endParaRPr lang="pl-PL" dirty="0"/>
          </a:p>
          <a:p>
            <a:r>
              <a:rPr lang="pl-PL" dirty="0"/>
              <a:t>    writeln('a = ', a);</a:t>
            </a:r>
          </a:p>
          <a:p>
            <a:r>
              <a:rPr lang="pl-PL" dirty="0"/>
              <a:t>    writeln('b = ', b);</a:t>
            </a:r>
          </a:p>
          <a:p>
            <a:r>
              <a:rPr lang="pl-PL" dirty="0"/>
              <a:t>    writeln('c = ', c);</a:t>
            </a:r>
          </a:p>
          <a:p>
            <a:r>
              <a:rPr lang="pl-PL" b="1" dirty="0"/>
              <a:t>end.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B39E45B3-2595-A3C4-6F40-7016A2C639E7}"/>
              </a:ext>
            </a:extLst>
          </p:cNvPr>
          <p:cNvSpPr txBox="1"/>
          <p:nvPr/>
        </p:nvSpPr>
        <p:spPr>
          <a:xfrm>
            <a:off x="0" y="2057674"/>
            <a:ext cx="5724244" cy="452431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b="1" dirty="0"/>
              <a:t>program</a:t>
            </a:r>
            <a:r>
              <a:rPr lang="pl-PL" dirty="0"/>
              <a:t> instrukcje1;</a:t>
            </a:r>
          </a:p>
          <a:p>
            <a:endParaRPr lang="pl-PL" dirty="0"/>
          </a:p>
          <a:p>
            <a:r>
              <a:rPr lang="pl-PL" b="1" dirty="0" err="1"/>
              <a:t>var</a:t>
            </a:r>
            <a:endParaRPr lang="pl-PL" dirty="0"/>
          </a:p>
          <a:p>
            <a:r>
              <a:rPr lang="pl-PL" dirty="0"/>
              <a:t>    </a:t>
            </a:r>
            <a:r>
              <a:rPr lang="pl-PL" dirty="0" err="1"/>
              <a:t>a,b,c</a:t>
            </a:r>
            <a:r>
              <a:rPr lang="pl-PL" dirty="0"/>
              <a:t>: integer;</a:t>
            </a:r>
          </a:p>
          <a:p>
            <a:r>
              <a:rPr lang="pl-PL" b="1" dirty="0"/>
              <a:t>begin</a:t>
            </a:r>
          </a:p>
          <a:p>
            <a:endParaRPr lang="pl-PL" dirty="0"/>
          </a:p>
          <a:p>
            <a:r>
              <a:rPr lang="pl-PL" dirty="0"/>
              <a:t>writeln('Podaj </a:t>
            </a:r>
            <a:r>
              <a:rPr lang="pl-PL" dirty="0" err="1"/>
              <a:t>wartosci</a:t>
            </a:r>
            <a:r>
              <a:rPr lang="pl-PL" dirty="0"/>
              <a:t> liczb </a:t>
            </a:r>
            <a:r>
              <a:rPr lang="pl-PL" dirty="0" err="1"/>
              <a:t>calkowitych</a:t>
            </a:r>
            <a:r>
              <a:rPr lang="pl-PL" dirty="0"/>
              <a:t>: a, b oraz c');</a:t>
            </a:r>
          </a:p>
          <a:p>
            <a:endParaRPr lang="pl-PL" dirty="0"/>
          </a:p>
          <a:p>
            <a:r>
              <a:rPr lang="pl-PL" dirty="0"/>
              <a:t>    readln(a);</a:t>
            </a:r>
          </a:p>
          <a:p>
            <a:r>
              <a:rPr lang="pl-PL" dirty="0"/>
              <a:t>    readln(b);</a:t>
            </a:r>
          </a:p>
          <a:p>
            <a:r>
              <a:rPr lang="pl-PL" dirty="0"/>
              <a:t>    readln(c);</a:t>
            </a:r>
          </a:p>
          <a:p>
            <a:endParaRPr lang="pl-PL" dirty="0"/>
          </a:p>
          <a:p>
            <a:r>
              <a:rPr lang="pl-PL" dirty="0"/>
              <a:t>    writeln('a = ', a);</a:t>
            </a:r>
          </a:p>
          <a:p>
            <a:r>
              <a:rPr lang="pl-PL" dirty="0"/>
              <a:t>    writeln('b = ', b);</a:t>
            </a:r>
          </a:p>
          <a:p>
            <a:r>
              <a:rPr lang="pl-PL" dirty="0"/>
              <a:t>    writeln('c = ', c);</a:t>
            </a:r>
          </a:p>
          <a:p>
            <a:r>
              <a:rPr lang="pl-PL" b="1" dirty="0"/>
              <a:t>end.</a:t>
            </a:r>
          </a:p>
        </p:txBody>
      </p:sp>
    </p:spTree>
    <p:extLst>
      <p:ext uri="{BB962C8B-B14F-4D97-AF65-F5344CB8AC3E}">
        <p14:creationId xmlns:p14="http://schemas.microsoft.com/office/powerpoint/2010/main" val="176407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71D11AF3-1838-9781-D9E6-1C2C5F4ABEF8}"/>
              </a:ext>
            </a:extLst>
          </p:cNvPr>
          <p:cNvSpPr txBox="1"/>
          <p:nvPr/>
        </p:nvSpPr>
        <p:spPr>
          <a:xfrm>
            <a:off x="557503" y="454715"/>
            <a:ext cx="11076994" cy="1292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dirty="0"/>
              <a:t>Instrukcję </a:t>
            </a:r>
            <a:r>
              <a:rPr lang="pl-PL" b="1" dirty="0"/>
              <a:t>readln</a:t>
            </a:r>
            <a:r>
              <a:rPr lang="pl-PL" dirty="0"/>
              <a:t>()</a:t>
            </a:r>
            <a:r>
              <a:rPr lang="pl-PL" b="1" dirty="0"/>
              <a:t> </a:t>
            </a:r>
            <a:r>
              <a:rPr lang="pl-PL" dirty="0"/>
              <a:t>lub</a:t>
            </a:r>
            <a:r>
              <a:rPr lang="pl-PL" b="1" dirty="0"/>
              <a:t> </a:t>
            </a:r>
            <a:r>
              <a:rPr lang="pl-PL" b="1" dirty="0" err="1"/>
              <a:t>read</a:t>
            </a:r>
            <a:r>
              <a:rPr lang="pl-PL" dirty="0"/>
              <a:t>()</a:t>
            </a:r>
            <a:r>
              <a:rPr lang="pl-PL" b="1" dirty="0"/>
              <a:t> </a:t>
            </a:r>
            <a:r>
              <a:rPr lang="pl-PL" dirty="0"/>
              <a:t>bez podanej listy argumentów można zastosować do zatrzymania pracy programu do chwili naciśnięcia klawisza </a:t>
            </a:r>
            <a:r>
              <a:rPr lang="pl-PL" dirty="0" err="1"/>
              <a:t>Enter</a:t>
            </a:r>
            <a:r>
              <a:rPr lang="pl-PL" dirty="0"/>
              <a:t>. Jest to szczególnie przydatne wtedy, gdy chcemy po wyświetleniu pewnych komunikatów na ekranie dać czas użytkownikowi na ich przeczytanie: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C20A4603-5378-401D-A23E-21284749685F}"/>
              </a:ext>
            </a:extLst>
          </p:cNvPr>
          <p:cNvSpPr txBox="1"/>
          <p:nvPr/>
        </p:nvSpPr>
        <p:spPr>
          <a:xfrm>
            <a:off x="3216728" y="1924081"/>
            <a:ext cx="6097554" cy="480131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b="1" dirty="0"/>
              <a:t>program</a:t>
            </a:r>
            <a:r>
              <a:rPr lang="pl-PL" dirty="0"/>
              <a:t> instrukcje2;</a:t>
            </a:r>
          </a:p>
          <a:p>
            <a:r>
              <a:rPr lang="pl-PL" b="1" dirty="0" err="1"/>
              <a:t>var</a:t>
            </a:r>
            <a:endParaRPr lang="pl-PL" b="1" dirty="0"/>
          </a:p>
          <a:p>
            <a:r>
              <a:rPr lang="pl-PL" dirty="0"/>
              <a:t>    </a:t>
            </a:r>
            <a:r>
              <a:rPr lang="pl-PL" dirty="0" err="1"/>
              <a:t>a,b,c</a:t>
            </a:r>
            <a:r>
              <a:rPr lang="pl-PL" dirty="0"/>
              <a:t>: integer;</a:t>
            </a:r>
          </a:p>
          <a:p>
            <a:endParaRPr lang="pl-PL" dirty="0"/>
          </a:p>
          <a:p>
            <a:r>
              <a:rPr lang="pl-PL" b="1" dirty="0"/>
              <a:t>begin</a:t>
            </a:r>
          </a:p>
          <a:p>
            <a:endParaRPr lang="pl-PL" dirty="0"/>
          </a:p>
          <a:p>
            <a:r>
              <a:rPr lang="pl-PL" dirty="0"/>
              <a:t>    writeln('Podaj </a:t>
            </a:r>
            <a:r>
              <a:rPr lang="pl-PL" dirty="0" err="1"/>
              <a:t>wartosci</a:t>
            </a:r>
            <a:r>
              <a:rPr lang="pl-PL" dirty="0"/>
              <a:t> liczb </a:t>
            </a:r>
            <a:r>
              <a:rPr lang="pl-PL" dirty="0" err="1"/>
              <a:t>calkowitych</a:t>
            </a:r>
            <a:r>
              <a:rPr lang="pl-PL" dirty="0"/>
              <a:t>: a, b oraz c');</a:t>
            </a:r>
          </a:p>
          <a:p>
            <a:endParaRPr lang="pl-PL" dirty="0"/>
          </a:p>
          <a:p>
            <a:r>
              <a:rPr lang="pl-PL" dirty="0"/>
              <a:t>    readln(a, b, c);</a:t>
            </a:r>
          </a:p>
          <a:p>
            <a:endParaRPr lang="pl-PL" dirty="0"/>
          </a:p>
          <a:p>
            <a:r>
              <a:rPr lang="pl-PL" dirty="0"/>
              <a:t>    writeln('a = ', a);</a:t>
            </a:r>
          </a:p>
          <a:p>
            <a:r>
              <a:rPr lang="pl-PL" dirty="0"/>
              <a:t>    writeln('b = ', b);</a:t>
            </a:r>
          </a:p>
          <a:p>
            <a:r>
              <a:rPr lang="pl-PL" dirty="0"/>
              <a:t>    writeln('c = ', c);</a:t>
            </a:r>
          </a:p>
          <a:p>
            <a:endParaRPr lang="pl-PL" dirty="0"/>
          </a:p>
          <a:p>
            <a:r>
              <a:rPr lang="pl-PL" dirty="0"/>
              <a:t>    readln()</a:t>
            </a:r>
          </a:p>
          <a:p>
            <a:endParaRPr lang="pl-PL" dirty="0"/>
          </a:p>
          <a:p>
            <a:r>
              <a:rPr lang="pl-PL" b="1" dirty="0"/>
              <a:t>end.</a:t>
            </a:r>
          </a:p>
        </p:txBody>
      </p:sp>
      <p:cxnSp>
        <p:nvCxnSpPr>
          <p:cNvPr id="5" name="Łącznik prosty ze strzałką 4">
            <a:extLst>
              <a:ext uri="{FF2B5EF4-FFF2-40B4-BE49-F238E27FC236}">
                <a16:creationId xmlns:a16="http://schemas.microsoft.com/office/drawing/2014/main" id="{91477153-5B5A-814E-D930-7E4615E93CD9}"/>
              </a:ext>
            </a:extLst>
          </p:cNvPr>
          <p:cNvCxnSpPr>
            <a:cxnSpLocks/>
          </p:cNvCxnSpPr>
          <p:nvPr/>
        </p:nvCxnSpPr>
        <p:spPr>
          <a:xfrm flipH="1">
            <a:off x="4460033" y="5952931"/>
            <a:ext cx="31724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117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>
            <a:extLst>
              <a:ext uri="{FF2B5EF4-FFF2-40B4-BE49-F238E27FC236}">
                <a16:creationId xmlns:a16="http://schemas.microsoft.com/office/drawing/2014/main" id="{339873E6-5FB5-D514-F26B-5AA041881B99}"/>
              </a:ext>
            </a:extLst>
          </p:cNvPr>
          <p:cNvSpPr txBox="1"/>
          <p:nvPr/>
        </p:nvSpPr>
        <p:spPr>
          <a:xfrm>
            <a:off x="1236689" y="2618477"/>
            <a:ext cx="4537010" cy="39703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b="1" dirty="0"/>
              <a:t>program</a:t>
            </a:r>
            <a:r>
              <a:rPr lang="pl-PL" dirty="0"/>
              <a:t> </a:t>
            </a:r>
            <a:r>
              <a:rPr lang="pl-PL" dirty="0" err="1"/>
              <a:t>najwieksza_liczba</a:t>
            </a:r>
            <a:r>
              <a:rPr lang="pl-PL" dirty="0"/>
              <a:t>;</a:t>
            </a:r>
          </a:p>
          <a:p>
            <a:r>
              <a:rPr lang="pl-PL" b="1" dirty="0" err="1"/>
              <a:t>var</a:t>
            </a:r>
            <a:endParaRPr lang="pl-PL" b="1" dirty="0"/>
          </a:p>
          <a:p>
            <a:endParaRPr lang="pl-PL" b="1" dirty="0"/>
          </a:p>
          <a:p>
            <a:r>
              <a:rPr lang="pl-PL" dirty="0"/>
              <a:t>    </a:t>
            </a:r>
            <a:r>
              <a:rPr lang="pl-PL" dirty="0" err="1"/>
              <a:t>a,b</a:t>
            </a:r>
            <a:r>
              <a:rPr lang="pl-PL" dirty="0"/>
              <a:t>: integer;</a:t>
            </a:r>
          </a:p>
          <a:p>
            <a:endParaRPr lang="pl-PL" dirty="0"/>
          </a:p>
          <a:p>
            <a:r>
              <a:rPr lang="pl-PL" b="1" dirty="0"/>
              <a:t>begin</a:t>
            </a:r>
          </a:p>
          <a:p>
            <a:r>
              <a:rPr lang="pl-PL" dirty="0"/>
              <a:t>    {Wczytujemy dwie liczby całkowite}</a:t>
            </a:r>
          </a:p>
          <a:p>
            <a:r>
              <a:rPr lang="pl-PL" dirty="0"/>
              <a:t>    readln(</a:t>
            </a:r>
            <a:r>
              <a:rPr lang="pl-PL" dirty="0" err="1"/>
              <a:t>a,b</a:t>
            </a:r>
            <a:r>
              <a:rPr lang="pl-PL" dirty="0"/>
              <a:t>);</a:t>
            </a:r>
          </a:p>
          <a:p>
            <a:endParaRPr lang="pl-PL" dirty="0"/>
          </a:p>
          <a:p>
            <a:r>
              <a:rPr lang="pl-PL" dirty="0"/>
              <a:t>    </a:t>
            </a:r>
            <a:r>
              <a:rPr lang="pl-PL" dirty="0" err="1"/>
              <a:t>if</a:t>
            </a:r>
            <a:r>
              <a:rPr lang="pl-PL" dirty="0"/>
              <a:t> a&gt;b </a:t>
            </a:r>
            <a:r>
              <a:rPr lang="pl-PL" dirty="0" err="1"/>
              <a:t>then</a:t>
            </a:r>
            <a:endParaRPr lang="pl-PL" dirty="0"/>
          </a:p>
          <a:p>
            <a:r>
              <a:rPr lang="pl-PL" dirty="0"/>
              <a:t>        writeln('</a:t>
            </a:r>
            <a:r>
              <a:rPr lang="pl-PL" dirty="0" err="1"/>
              <a:t>Najwieksza</a:t>
            </a:r>
            <a:r>
              <a:rPr lang="pl-PL" dirty="0"/>
              <a:t> liczba to:', a)</a:t>
            </a:r>
          </a:p>
          <a:p>
            <a:r>
              <a:rPr lang="pl-PL" dirty="0"/>
              <a:t>    </a:t>
            </a:r>
            <a:r>
              <a:rPr lang="pl-PL" dirty="0" err="1"/>
              <a:t>else</a:t>
            </a:r>
            <a:endParaRPr lang="pl-PL" dirty="0"/>
          </a:p>
          <a:p>
            <a:r>
              <a:rPr lang="pl-PL" dirty="0"/>
              <a:t>        writeln('</a:t>
            </a:r>
            <a:r>
              <a:rPr lang="pl-PL" dirty="0" err="1"/>
              <a:t>Najwieksza</a:t>
            </a:r>
            <a:r>
              <a:rPr lang="pl-PL" dirty="0"/>
              <a:t> liczba to:', b);</a:t>
            </a:r>
          </a:p>
          <a:p>
            <a:r>
              <a:rPr lang="pl-PL" dirty="0"/>
              <a:t>    </a:t>
            </a:r>
            <a:r>
              <a:rPr lang="pl-PL" b="1" dirty="0"/>
              <a:t>end.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3465ABED-65EA-A1FF-6CB6-49EF07EDFE49}"/>
              </a:ext>
            </a:extLst>
          </p:cNvPr>
          <p:cNvSpPr txBox="1"/>
          <p:nvPr/>
        </p:nvSpPr>
        <p:spPr>
          <a:xfrm>
            <a:off x="6805135" y="2618477"/>
            <a:ext cx="4537010" cy="39703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b="1" dirty="0"/>
              <a:t>program</a:t>
            </a:r>
            <a:r>
              <a:rPr lang="pl-PL" dirty="0"/>
              <a:t> </a:t>
            </a:r>
            <a:r>
              <a:rPr lang="pl-PL" dirty="0" err="1"/>
              <a:t>najwieksza_liczba</a:t>
            </a:r>
            <a:r>
              <a:rPr lang="pl-PL" dirty="0"/>
              <a:t>;</a:t>
            </a:r>
          </a:p>
          <a:p>
            <a:r>
              <a:rPr lang="pl-PL" b="1" dirty="0" err="1"/>
              <a:t>var</a:t>
            </a:r>
            <a:endParaRPr lang="pl-PL" b="1" dirty="0"/>
          </a:p>
          <a:p>
            <a:endParaRPr lang="pl-PL" b="1" dirty="0"/>
          </a:p>
          <a:p>
            <a:r>
              <a:rPr lang="pl-PL" dirty="0"/>
              <a:t>    </a:t>
            </a:r>
            <a:r>
              <a:rPr lang="pl-PL" dirty="0" err="1"/>
              <a:t>a,b</a:t>
            </a:r>
            <a:r>
              <a:rPr lang="pl-PL" dirty="0"/>
              <a:t>: integer;</a:t>
            </a:r>
          </a:p>
          <a:p>
            <a:endParaRPr lang="pl-PL" dirty="0"/>
          </a:p>
          <a:p>
            <a:r>
              <a:rPr lang="pl-PL" b="1" dirty="0"/>
              <a:t>begin</a:t>
            </a:r>
          </a:p>
          <a:p>
            <a:r>
              <a:rPr lang="pl-PL" dirty="0"/>
              <a:t>    {Wczytujemy dwie liczby całkowite}</a:t>
            </a:r>
          </a:p>
          <a:p>
            <a:r>
              <a:rPr lang="pl-PL" dirty="0"/>
              <a:t>    readln(</a:t>
            </a:r>
            <a:r>
              <a:rPr lang="pl-PL" dirty="0" err="1"/>
              <a:t>a,b</a:t>
            </a:r>
            <a:r>
              <a:rPr lang="pl-PL" dirty="0"/>
              <a:t>);</a:t>
            </a:r>
          </a:p>
          <a:p>
            <a:endParaRPr lang="pl-PL" dirty="0"/>
          </a:p>
          <a:p>
            <a:r>
              <a:rPr lang="pl-PL" dirty="0"/>
              <a:t>    </a:t>
            </a:r>
            <a:r>
              <a:rPr lang="pl-PL" dirty="0" err="1"/>
              <a:t>if</a:t>
            </a:r>
            <a:r>
              <a:rPr lang="pl-PL" dirty="0"/>
              <a:t>(a&gt;b)</a:t>
            </a:r>
            <a:r>
              <a:rPr lang="pl-PL" dirty="0" err="1"/>
              <a:t>then</a:t>
            </a:r>
            <a:endParaRPr lang="pl-PL" dirty="0"/>
          </a:p>
          <a:p>
            <a:r>
              <a:rPr lang="pl-PL" dirty="0"/>
              <a:t>        writeln('</a:t>
            </a:r>
            <a:r>
              <a:rPr lang="pl-PL" dirty="0" err="1"/>
              <a:t>Najwieksza</a:t>
            </a:r>
            <a:r>
              <a:rPr lang="pl-PL" dirty="0"/>
              <a:t> liczba to:', a)</a:t>
            </a:r>
          </a:p>
          <a:p>
            <a:r>
              <a:rPr lang="pl-PL" dirty="0"/>
              <a:t>    </a:t>
            </a:r>
            <a:r>
              <a:rPr lang="pl-PL" dirty="0" err="1"/>
              <a:t>else</a:t>
            </a:r>
            <a:endParaRPr lang="pl-PL" dirty="0"/>
          </a:p>
          <a:p>
            <a:r>
              <a:rPr lang="pl-PL" dirty="0"/>
              <a:t>        writeln('</a:t>
            </a:r>
            <a:r>
              <a:rPr lang="pl-PL" dirty="0" err="1"/>
              <a:t>Najwieksza</a:t>
            </a:r>
            <a:r>
              <a:rPr lang="pl-PL" dirty="0"/>
              <a:t> liczba to:', b);</a:t>
            </a:r>
          </a:p>
          <a:p>
            <a:r>
              <a:rPr lang="pl-PL" dirty="0"/>
              <a:t>    </a:t>
            </a:r>
            <a:r>
              <a:rPr lang="pl-PL" b="1" dirty="0"/>
              <a:t>end.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18731619-DBF5-BF91-94F6-1A6ED71BB001}"/>
              </a:ext>
            </a:extLst>
          </p:cNvPr>
          <p:cNvSpPr txBox="1"/>
          <p:nvPr/>
        </p:nvSpPr>
        <p:spPr>
          <a:xfrm>
            <a:off x="258923" y="155669"/>
            <a:ext cx="10051404" cy="8765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dirty="0"/>
              <a:t>Pisząc program często zachodzi konieczność podjęcia decyzji w oparciu o wprowadzone dane. Podejmowanie decyzji w języku Pascal realizowane jest za pomocą instrukcji: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9AB89935-4927-5129-7C30-4330520B6FA6}"/>
              </a:ext>
            </a:extLst>
          </p:cNvPr>
          <p:cNvSpPr txBox="1"/>
          <p:nvPr/>
        </p:nvSpPr>
        <p:spPr>
          <a:xfrm>
            <a:off x="1236689" y="1283622"/>
            <a:ext cx="2064787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pl-PL" b="1" dirty="0" err="1"/>
              <a:t>if</a:t>
            </a:r>
            <a:r>
              <a:rPr lang="pl-PL" dirty="0"/>
              <a:t> warunek </a:t>
            </a:r>
            <a:r>
              <a:rPr lang="pl-PL" b="1" dirty="0" err="1"/>
              <a:t>then</a:t>
            </a:r>
            <a:endParaRPr lang="pl-PL" b="1" dirty="0"/>
          </a:p>
          <a:p>
            <a:r>
              <a:rPr lang="pl-PL" dirty="0"/>
              <a:t>instrukcja_1</a:t>
            </a:r>
          </a:p>
          <a:p>
            <a:r>
              <a:rPr lang="pl-PL" b="1" dirty="0" err="1"/>
              <a:t>else</a:t>
            </a:r>
            <a:endParaRPr lang="pl-PL" b="1" dirty="0"/>
          </a:p>
          <a:p>
            <a:pPr algn="ctr"/>
            <a:r>
              <a:rPr lang="pl-PL" dirty="0"/>
              <a:t>instrukcja_2</a:t>
            </a:r>
            <a:r>
              <a:rPr lang="pl-PL" b="1" dirty="0"/>
              <a:t>;</a:t>
            </a:r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A7653C76-EFFE-C08C-744F-BC6753FDFB3A}"/>
              </a:ext>
            </a:extLst>
          </p:cNvPr>
          <p:cNvSpPr txBox="1"/>
          <p:nvPr/>
        </p:nvSpPr>
        <p:spPr>
          <a:xfrm>
            <a:off x="3825551" y="1363701"/>
            <a:ext cx="751659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dirty="0"/>
              <a:t>Średnik (</a:t>
            </a:r>
            <a:r>
              <a:rPr lang="pl-PL" b="1" dirty="0"/>
              <a:t>;</a:t>
            </a:r>
            <a:r>
              <a:rPr lang="pl-PL" dirty="0"/>
              <a:t>) odgrywa rolę komendy </a:t>
            </a:r>
            <a:r>
              <a:rPr lang="pl-PL" b="1" dirty="0"/>
              <a:t>end </a:t>
            </a:r>
            <a:r>
              <a:rPr lang="pl-PL" b="1" dirty="0" err="1"/>
              <a:t>if</a:t>
            </a:r>
            <a:r>
              <a:rPr lang="pl-PL" dirty="0"/>
              <a:t>, która jest obecna np. </a:t>
            </a:r>
            <a:br>
              <a:rPr lang="pl-PL" dirty="0"/>
            </a:br>
            <a:r>
              <a:rPr lang="pl-PL" dirty="0"/>
              <a:t>w </a:t>
            </a:r>
            <a:r>
              <a:rPr lang="pl-PL" b="1" dirty="0"/>
              <a:t>języku programowania Fortran </a:t>
            </a:r>
            <a:r>
              <a:rPr lang="pl-PL" dirty="0"/>
              <a:t>(ang. </a:t>
            </a:r>
            <a:r>
              <a:rPr lang="pl-PL" i="1" dirty="0" err="1"/>
              <a:t>formula</a:t>
            </a:r>
            <a:r>
              <a:rPr lang="pl-PL" i="1" dirty="0"/>
              <a:t> </a:t>
            </a:r>
            <a:r>
              <a:rPr lang="pl-PL" i="1" dirty="0" err="1"/>
              <a:t>translation</a:t>
            </a:r>
            <a:r>
              <a:rPr lang="pl-PL" dirty="0"/>
              <a:t>)  </a:t>
            </a: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60362EB3-3CD8-9E73-5278-ABD7C9F5DDF9}"/>
              </a:ext>
            </a:extLst>
          </p:cNvPr>
          <p:cNvSpPr txBox="1"/>
          <p:nvPr/>
        </p:nvSpPr>
        <p:spPr>
          <a:xfrm>
            <a:off x="5981315" y="4280470"/>
            <a:ext cx="7021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/>
              <a:t>lub</a:t>
            </a:r>
          </a:p>
        </p:txBody>
      </p:sp>
    </p:spTree>
    <p:extLst>
      <p:ext uri="{BB962C8B-B14F-4D97-AF65-F5344CB8AC3E}">
        <p14:creationId xmlns:p14="http://schemas.microsoft.com/office/powerpoint/2010/main" val="1115162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B6046930-C689-B3A4-D2B6-FDE9D489D3B7}"/>
              </a:ext>
            </a:extLst>
          </p:cNvPr>
          <p:cNvSpPr txBox="1"/>
          <p:nvPr/>
        </p:nvSpPr>
        <p:spPr>
          <a:xfrm>
            <a:off x="1163993" y="1144745"/>
            <a:ext cx="5867011" cy="535531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b="1" dirty="0"/>
              <a:t>program</a:t>
            </a:r>
            <a:r>
              <a:rPr lang="pl-PL" dirty="0"/>
              <a:t> </a:t>
            </a:r>
            <a:r>
              <a:rPr lang="pl-PL" dirty="0" err="1"/>
              <a:t>najwieksza_liczba</a:t>
            </a:r>
            <a:r>
              <a:rPr lang="pl-PL" dirty="0"/>
              <a:t>;</a:t>
            </a:r>
          </a:p>
          <a:p>
            <a:endParaRPr lang="pl-PL" dirty="0"/>
          </a:p>
          <a:p>
            <a:r>
              <a:rPr lang="pl-PL" b="1" dirty="0" err="1"/>
              <a:t>var</a:t>
            </a:r>
            <a:endParaRPr lang="pl-PL" b="1" dirty="0"/>
          </a:p>
          <a:p>
            <a:endParaRPr lang="pl-PL" b="1" dirty="0"/>
          </a:p>
          <a:p>
            <a:r>
              <a:rPr lang="pl-PL" dirty="0"/>
              <a:t>    </a:t>
            </a:r>
            <a:r>
              <a:rPr lang="pl-PL" dirty="0" err="1"/>
              <a:t>a,b</a:t>
            </a:r>
            <a:r>
              <a:rPr lang="pl-PL" dirty="0"/>
              <a:t>: integer;</a:t>
            </a:r>
          </a:p>
          <a:p>
            <a:endParaRPr lang="pl-PL" dirty="0"/>
          </a:p>
          <a:p>
            <a:r>
              <a:rPr lang="pl-PL" b="1" dirty="0"/>
              <a:t>begin</a:t>
            </a:r>
          </a:p>
          <a:p>
            <a:endParaRPr lang="pl-PL" b="1" dirty="0"/>
          </a:p>
          <a:p>
            <a:r>
              <a:rPr lang="pl-PL" dirty="0"/>
              <a:t>    {Wczytujemy dwie liczby całkowite}</a:t>
            </a:r>
          </a:p>
          <a:p>
            <a:endParaRPr lang="pl-PL" dirty="0"/>
          </a:p>
          <a:p>
            <a:r>
              <a:rPr lang="pl-PL" dirty="0"/>
              <a:t>    readln(</a:t>
            </a:r>
            <a:r>
              <a:rPr lang="pl-PL" dirty="0" err="1"/>
              <a:t>a,b</a:t>
            </a:r>
            <a:r>
              <a:rPr lang="pl-PL" dirty="0"/>
              <a:t>);</a:t>
            </a:r>
          </a:p>
          <a:p>
            <a:endParaRPr lang="pl-PL" dirty="0"/>
          </a:p>
          <a:p>
            <a:r>
              <a:rPr lang="pl-PL" dirty="0"/>
              <a:t>    </a:t>
            </a:r>
            <a:r>
              <a:rPr lang="pl-PL" dirty="0" err="1"/>
              <a:t>if</a:t>
            </a:r>
            <a:r>
              <a:rPr lang="pl-PL" dirty="0"/>
              <a:t> a&gt;b </a:t>
            </a:r>
            <a:r>
              <a:rPr lang="pl-PL" dirty="0" err="1"/>
              <a:t>then</a:t>
            </a:r>
            <a:endParaRPr lang="pl-PL" dirty="0"/>
          </a:p>
          <a:p>
            <a:r>
              <a:rPr lang="pl-PL" dirty="0"/>
              <a:t>        writeln('</a:t>
            </a:r>
            <a:r>
              <a:rPr lang="pl-PL" dirty="0" err="1"/>
              <a:t>Najwieksza</a:t>
            </a:r>
            <a:r>
              <a:rPr lang="pl-PL" dirty="0"/>
              <a:t> liczba to:', a); {end </a:t>
            </a:r>
            <a:r>
              <a:rPr lang="pl-PL" dirty="0" err="1"/>
              <a:t>if</a:t>
            </a:r>
            <a:r>
              <a:rPr lang="pl-PL" dirty="0"/>
              <a:t> - Fortran}</a:t>
            </a:r>
          </a:p>
          <a:p>
            <a:r>
              <a:rPr lang="pl-PL" dirty="0"/>
              <a:t>    </a:t>
            </a:r>
            <a:r>
              <a:rPr lang="pl-PL" dirty="0" err="1"/>
              <a:t>if</a:t>
            </a:r>
            <a:r>
              <a:rPr lang="pl-PL" dirty="0"/>
              <a:t> b&gt;a </a:t>
            </a:r>
            <a:r>
              <a:rPr lang="pl-PL" dirty="0" err="1"/>
              <a:t>then</a:t>
            </a:r>
            <a:endParaRPr lang="pl-PL" dirty="0"/>
          </a:p>
          <a:p>
            <a:r>
              <a:rPr lang="pl-PL" dirty="0"/>
              <a:t>        writeln('</a:t>
            </a:r>
            <a:r>
              <a:rPr lang="pl-PL" dirty="0" err="1"/>
              <a:t>Najwieksza</a:t>
            </a:r>
            <a:r>
              <a:rPr lang="pl-PL" dirty="0"/>
              <a:t> liczba to:', b); {end </a:t>
            </a:r>
            <a:r>
              <a:rPr lang="pl-PL" dirty="0" err="1"/>
              <a:t>if</a:t>
            </a:r>
            <a:r>
              <a:rPr lang="pl-PL" dirty="0"/>
              <a:t> – Fortran}</a:t>
            </a:r>
          </a:p>
          <a:p>
            <a:r>
              <a:rPr lang="pl-PL" dirty="0"/>
              <a:t>    </a:t>
            </a:r>
            <a:r>
              <a:rPr lang="pl-PL" dirty="0" err="1"/>
              <a:t>if</a:t>
            </a:r>
            <a:r>
              <a:rPr lang="pl-PL" dirty="0"/>
              <a:t> a=b </a:t>
            </a:r>
            <a:r>
              <a:rPr lang="pl-PL" dirty="0" err="1"/>
              <a:t>then</a:t>
            </a:r>
            <a:endParaRPr lang="pl-PL" dirty="0"/>
          </a:p>
          <a:p>
            <a:r>
              <a:rPr lang="pl-PL" dirty="0"/>
              <a:t>        writeln('Obie liczby </a:t>
            </a:r>
            <a:r>
              <a:rPr lang="pl-PL" dirty="0" err="1"/>
              <a:t>sa</a:t>
            </a:r>
            <a:r>
              <a:rPr lang="pl-PL" dirty="0"/>
              <a:t> </a:t>
            </a:r>
            <a:r>
              <a:rPr lang="pl-PL" dirty="0" err="1"/>
              <a:t>rowne</a:t>
            </a:r>
            <a:r>
              <a:rPr lang="pl-PL" dirty="0"/>
              <a:t>’); {end </a:t>
            </a:r>
            <a:r>
              <a:rPr lang="pl-PL" dirty="0" err="1"/>
              <a:t>if</a:t>
            </a:r>
            <a:r>
              <a:rPr lang="pl-PL" dirty="0"/>
              <a:t> – Fortran}</a:t>
            </a:r>
          </a:p>
          <a:p>
            <a:r>
              <a:rPr lang="pl-PL" b="1" dirty="0"/>
              <a:t>    end.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2E6C1502-2BE6-B4B7-C9A2-419C50E9019F}"/>
              </a:ext>
            </a:extLst>
          </p:cNvPr>
          <p:cNvSpPr txBox="1"/>
          <p:nvPr/>
        </p:nvSpPr>
        <p:spPr>
          <a:xfrm>
            <a:off x="1042694" y="407965"/>
            <a:ext cx="85491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/>
              <a:t>Spróbujmy teraz uwzględnić fakt, że obie wprowadzone liczby mogą być równe: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F548020B-AFDA-8D97-E143-B87B7BAE9523}"/>
              </a:ext>
            </a:extLst>
          </p:cNvPr>
          <p:cNvSpPr txBox="1"/>
          <p:nvPr/>
        </p:nvSpPr>
        <p:spPr>
          <a:xfrm>
            <a:off x="7387316" y="1144745"/>
            <a:ext cx="4409103" cy="535531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b="1" dirty="0"/>
              <a:t>program</a:t>
            </a:r>
            <a:r>
              <a:rPr lang="pl-PL" dirty="0"/>
              <a:t> </a:t>
            </a:r>
            <a:r>
              <a:rPr lang="pl-PL" dirty="0" err="1"/>
              <a:t>najwieksza_liczba</a:t>
            </a:r>
            <a:r>
              <a:rPr lang="pl-PL" dirty="0"/>
              <a:t>;</a:t>
            </a:r>
          </a:p>
          <a:p>
            <a:endParaRPr lang="pl-PL" dirty="0"/>
          </a:p>
          <a:p>
            <a:r>
              <a:rPr lang="pl-PL" b="1" dirty="0" err="1"/>
              <a:t>var</a:t>
            </a:r>
            <a:endParaRPr lang="pl-PL" b="1" dirty="0"/>
          </a:p>
          <a:p>
            <a:endParaRPr lang="pl-PL" b="1" dirty="0"/>
          </a:p>
          <a:p>
            <a:r>
              <a:rPr lang="pl-PL" dirty="0"/>
              <a:t>    </a:t>
            </a:r>
            <a:r>
              <a:rPr lang="pl-PL" dirty="0" err="1"/>
              <a:t>a,b</a:t>
            </a:r>
            <a:r>
              <a:rPr lang="pl-PL" dirty="0"/>
              <a:t>: integer;</a:t>
            </a:r>
          </a:p>
          <a:p>
            <a:endParaRPr lang="pl-PL" dirty="0"/>
          </a:p>
          <a:p>
            <a:r>
              <a:rPr lang="pl-PL" b="1" dirty="0"/>
              <a:t>begin</a:t>
            </a:r>
          </a:p>
          <a:p>
            <a:endParaRPr lang="pl-PL" b="1" dirty="0"/>
          </a:p>
          <a:p>
            <a:r>
              <a:rPr lang="pl-PL" dirty="0"/>
              <a:t>    {Wczytujemy dwie liczby całkowite}</a:t>
            </a:r>
          </a:p>
          <a:p>
            <a:endParaRPr lang="pl-PL" dirty="0"/>
          </a:p>
          <a:p>
            <a:r>
              <a:rPr lang="pl-PL" dirty="0"/>
              <a:t>    readln(</a:t>
            </a:r>
            <a:r>
              <a:rPr lang="pl-PL" dirty="0" err="1"/>
              <a:t>a,b</a:t>
            </a:r>
            <a:r>
              <a:rPr lang="pl-PL" dirty="0"/>
              <a:t>);</a:t>
            </a:r>
          </a:p>
          <a:p>
            <a:endParaRPr lang="pl-PL" dirty="0"/>
          </a:p>
          <a:p>
            <a:r>
              <a:rPr lang="pl-PL" dirty="0" err="1"/>
              <a:t>If</a:t>
            </a:r>
            <a:r>
              <a:rPr lang="pl-PL" dirty="0"/>
              <a:t>(a&gt;b)</a:t>
            </a:r>
            <a:r>
              <a:rPr lang="pl-PL" dirty="0" err="1"/>
              <a:t>then</a:t>
            </a:r>
            <a:endParaRPr lang="pl-PL" dirty="0"/>
          </a:p>
          <a:p>
            <a:r>
              <a:rPr lang="pl-PL" dirty="0"/>
              <a:t>        writeln('</a:t>
            </a:r>
            <a:r>
              <a:rPr lang="pl-PL" dirty="0" err="1"/>
              <a:t>Najwieksza</a:t>
            </a:r>
            <a:r>
              <a:rPr lang="pl-PL" dirty="0"/>
              <a:t> liczba to:', a); </a:t>
            </a:r>
          </a:p>
          <a:p>
            <a:r>
              <a:rPr lang="pl-PL" dirty="0" err="1"/>
              <a:t>If</a:t>
            </a:r>
            <a:r>
              <a:rPr lang="pl-PL" dirty="0"/>
              <a:t>(b&gt;a)</a:t>
            </a:r>
            <a:r>
              <a:rPr lang="pl-PL" dirty="0" err="1"/>
              <a:t>then</a:t>
            </a:r>
            <a:endParaRPr lang="pl-PL" dirty="0"/>
          </a:p>
          <a:p>
            <a:r>
              <a:rPr lang="pl-PL" dirty="0"/>
              <a:t>        writeln('</a:t>
            </a:r>
            <a:r>
              <a:rPr lang="pl-PL" dirty="0" err="1"/>
              <a:t>Najwieksza</a:t>
            </a:r>
            <a:r>
              <a:rPr lang="pl-PL" dirty="0"/>
              <a:t> liczba to:', b); </a:t>
            </a:r>
          </a:p>
          <a:p>
            <a:r>
              <a:rPr lang="pl-PL" dirty="0" err="1"/>
              <a:t>If</a:t>
            </a:r>
            <a:r>
              <a:rPr lang="pl-PL" dirty="0"/>
              <a:t>(a=b)</a:t>
            </a:r>
            <a:r>
              <a:rPr lang="pl-PL" dirty="0" err="1"/>
              <a:t>then</a:t>
            </a:r>
            <a:endParaRPr lang="pl-PL" dirty="0"/>
          </a:p>
          <a:p>
            <a:r>
              <a:rPr lang="pl-PL" dirty="0"/>
              <a:t>        writeln('Obie liczby </a:t>
            </a:r>
            <a:r>
              <a:rPr lang="pl-PL" dirty="0" err="1"/>
              <a:t>sa</a:t>
            </a:r>
            <a:r>
              <a:rPr lang="pl-PL" dirty="0"/>
              <a:t> </a:t>
            </a:r>
            <a:r>
              <a:rPr lang="pl-PL" dirty="0" err="1"/>
              <a:t>rowne</a:t>
            </a:r>
            <a:r>
              <a:rPr lang="pl-PL" dirty="0"/>
              <a:t>’); </a:t>
            </a:r>
          </a:p>
          <a:p>
            <a:r>
              <a:rPr lang="pl-PL" b="1" dirty="0"/>
              <a:t>end.</a:t>
            </a:r>
          </a:p>
        </p:txBody>
      </p:sp>
    </p:spTree>
    <p:extLst>
      <p:ext uri="{BB962C8B-B14F-4D97-AF65-F5344CB8AC3E}">
        <p14:creationId xmlns:p14="http://schemas.microsoft.com/office/powerpoint/2010/main" val="567361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7B9DD03A-3B49-A54F-3E84-D2EA231275C5}"/>
              </a:ext>
            </a:extLst>
          </p:cNvPr>
          <p:cNvSpPr txBox="1"/>
          <p:nvPr/>
        </p:nvSpPr>
        <p:spPr>
          <a:xfrm>
            <a:off x="3683259" y="1771872"/>
            <a:ext cx="4565002" cy="42473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b="1" dirty="0"/>
              <a:t>program</a:t>
            </a:r>
            <a:r>
              <a:rPr lang="pl-PL" dirty="0"/>
              <a:t> najwieksza_liczba1;</a:t>
            </a:r>
          </a:p>
          <a:p>
            <a:r>
              <a:rPr lang="pl-PL" b="1" dirty="0" err="1"/>
              <a:t>var</a:t>
            </a:r>
            <a:endParaRPr lang="pl-PL" b="1" dirty="0"/>
          </a:p>
          <a:p>
            <a:r>
              <a:rPr lang="pl-PL" dirty="0"/>
              <a:t>    </a:t>
            </a:r>
            <a:r>
              <a:rPr lang="pl-PL" dirty="0" err="1"/>
              <a:t>a,b,c</a:t>
            </a:r>
            <a:r>
              <a:rPr lang="pl-PL" dirty="0"/>
              <a:t>: integer;</a:t>
            </a:r>
          </a:p>
          <a:p>
            <a:endParaRPr lang="pl-PL" dirty="0"/>
          </a:p>
          <a:p>
            <a:r>
              <a:rPr lang="pl-PL" b="1" dirty="0"/>
              <a:t>begin</a:t>
            </a:r>
          </a:p>
          <a:p>
            <a:r>
              <a:rPr lang="pl-PL" dirty="0"/>
              <a:t>    {Wczytujemy trzy </a:t>
            </a:r>
            <a:r>
              <a:rPr lang="pl-PL" dirty="0" err="1"/>
              <a:t>rozne</a:t>
            </a:r>
            <a:r>
              <a:rPr lang="pl-PL" dirty="0"/>
              <a:t> liczby całkowite}</a:t>
            </a:r>
          </a:p>
          <a:p>
            <a:r>
              <a:rPr lang="pl-PL" dirty="0"/>
              <a:t>    readln(</a:t>
            </a:r>
            <a:r>
              <a:rPr lang="pl-PL" dirty="0" err="1"/>
              <a:t>a,b,c</a:t>
            </a:r>
            <a:r>
              <a:rPr lang="pl-PL" dirty="0"/>
              <a:t>);</a:t>
            </a:r>
          </a:p>
          <a:p>
            <a:endParaRPr lang="pl-PL" dirty="0"/>
          </a:p>
          <a:p>
            <a:r>
              <a:rPr lang="pl-PL" dirty="0"/>
              <a:t>    </a:t>
            </a:r>
            <a:r>
              <a:rPr lang="pl-PL" dirty="0" err="1"/>
              <a:t>if</a:t>
            </a:r>
            <a:r>
              <a:rPr lang="pl-PL" dirty="0"/>
              <a:t>(a&gt;b) and (a&gt;c)</a:t>
            </a:r>
            <a:r>
              <a:rPr lang="pl-PL" dirty="0" err="1"/>
              <a:t>then</a:t>
            </a:r>
            <a:endParaRPr lang="pl-PL" dirty="0"/>
          </a:p>
          <a:p>
            <a:r>
              <a:rPr lang="pl-PL" dirty="0"/>
              <a:t>            writeln('</a:t>
            </a:r>
            <a:r>
              <a:rPr lang="pl-PL" dirty="0" err="1"/>
              <a:t>Najwieksza</a:t>
            </a:r>
            <a:r>
              <a:rPr lang="pl-PL" dirty="0"/>
              <a:t> liczba to:', a);</a:t>
            </a:r>
          </a:p>
          <a:p>
            <a:r>
              <a:rPr lang="pl-PL" dirty="0"/>
              <a:t>    </a:t>
            </a:r>
            <a:r>
              <a:rPr lang="pl-PL" dirty="0" err="1"/>
              <a:t>if</a:t>
            </a:r>
            <a:r>
              <a:rPr lang="pl-PL" dirty="0"/>
              <a:t>(b&gt;a) and (b&gt;c) </a:t>
            </a:r>
            <a:r>
              <a:rPr lang="pl-PL" dirty="0" err="1"/>
              <a:t>then</a:t>
            </a:r>
            <a:endParaRPr lang="pl-PL" dirty="0"/>
          </a:p>
          <a:p>
            <a:r>
              <a:rPr lang="pl-PL" dirty="0"/>
              <a:t>            writeln('</a:t>
            </a:r>
            <a:r>
              <a:rPr lang="pl-PL" dirty="0" err="1"/>
              <a:t>Najwieksza</a:t>
            </a:r>
            <a:r>
              <a:rPr lang="pl-PL" dirty="0"/>
              <a:t> liczba to:', b);</a:t>
            </a:r>
          </a:p>
          <a:p>
            <a:r>
              <a:rPr lang="pl-PL" dirty="0"/>
              <a:t>    </a:t>
            </a:r>
            <a:r>
              <a:rPr lang="pl-PL" dirty="0" err="1"/>
              <a:t>if</a:t>
            </a:r>
            <a:r>
              <a:rPr lang="pl-PL" dirty="0"/>
              <a:t>(c&gt;a) and (c&gt;b) </a:t>
            </a:r>
            <a:r>
              <a:rPr lang="pl-PL" dirty="0" err="1"/>
              <a:t>then</a:t>
            </a:r>
            <a:endParaRPr lang="pl-PL" dirty="0"/>
          </a:p>
          <a:p>
            <a:r>
              <a:rPr lang="pl-PL" dirty="0"/>
              <a:t>            writeln('</a:t>
            </a:r>
            <a:r>
              <a:rPr lang="pl-PL" dirty="0" err="1"/>
              <a:t>Najwieksza</a:t>
            </a:r>
            <a:r>
              <a:rPr lang="pl-PL" dirty="0"/>
              <a:t> liczba to:', c);</a:t>
            </a:r>
          </a:p>
          <a:p>
            <a:r>
              <a:rPr lang="pl-PL" dirty="0"/>
              <a:t>    </a:t>
            </a:r>
            <a:r>
              <a:rPr lang="pl-PL" b="1" dirty="0"/>
              <a:t>end.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F6ACFB9B-3A37-C343-43E7-F8DA3FF82B67}"/>
              </a:ext>
            </a:extLst>
          </p:cNvPr>
          <p:cNvSpPr txBox="1"/>
          <p:nvPr/>
        </p:nvSpPr>
        <p:spPr>
          <a:xfrm>
            <a:off x="9332" y="924732"/>
            <a:ext cx="121919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/>
              <a:t>Nasz pseudo-kod możemy również zapisać za pomocą zmiennej logicznej </a:t>
            </a:r>
            <a:r>
              <a:rPr lang="pl-PL" b="1" dirty="0"/>
              <a:t>and</a:t>
            </a:r>
            <a:r>
              <a:rPr lang="pl-PL" dirty="0"/>
              <a:t> (koniunkcja – kiedy jest prawdziwa?) </a:t>
            </a:r>
          </a:p>
        </p:txBody>
      </p:sp>
    </p:spTree>
    <p:extLst>
      <p:ext uri="{BB962C8B-B14F-4D97-AF65-F5344CB8AC3E}">
        <p14:creationId xmlns:p14="http://schemas.microsoft.com/office/powerpoint/2010/main" val="2288545595"/>
      </p:ext>
    </p:extLst>
  </p:cSld>
  <p:clrMapOvr>
    <a:masterClrMapping/>
  </p:clrMapOvr>
</p:sld>
</file>

<file path=ppt/theme/theme1.xml><?xml version="1.0" encoding="utf-8"?>
<a:theme xmlns:a="http://schemas.openxmlformats.org/drawingml/2006/main" name="ShapesVTI">
  <a:themeElements>
    <a:clrScheme name="Shapes">
      <a:dk1>
        <a:sysClr val="windowText" lastClr="000000"/>
      </a:dk1>
      <a:lt1>
        <a:sysClr val="window" lastClr="FFFFFF"/>
      </a:lt1>
      <a:dk2>
        <a:srgbClr val="281B10"/>
      </a:dk2>
      <a:lt2>
        <a:srgbClr val="FFF9F5"/>
      </a:lt2>
      <a:accent1>
        <a:srgbClr val="EE7661"/>
      </a:accent1>
      <a:accent2>
        <a:srgbClr val="4E91F0"/>
      </a:accent2>
      <a:accent3>
        <a:srgbClr val="5B5260"/>
      </a:accent3>
      <a:accent4>
        <a:srgbClr val="2CC3B4"/>
      </a:accent4>
      <a:accent5>
        <a:srgbClr val="C097F8"/>
      </a:accent5>
      <a:accent6>
        <a:srgbClr val="FF9514"/>
      </a:accent6>
      <a:hlink>
        <a:srgbClr val="E50CBC"/>
      </a:hlink>
      <a:folHlink>
        <a:srgbClr val="6257FF"/>
      </a:folHlink>
    </a:clrScheme>
    <a:fontScheme name="Festival">
      <a:majorFont>
        <a:latin typeface="Tw Cen M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pesVTI" id="{C78D20FD-A872-4243-8597-B534C62538FF}" vid="{7CAFCCF9-7834-41D6-B6AB-7D225A18A4E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Kształty</Template>
  <TotalTime>816</TotalTime>
  <Words>767</Words>
  <Application>Microsoft Office PowerPoint</Application>
  <PresentationFormat>Panoramiczny</PresentationFormat>
  <Paragraphs>139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0" baseType="lpstr">
      <vt:lpstr>Arial</vt:lpstr>
      <vt:lpstr>Avenir Next LT Pro</vt:lpstr>
      <vt:lpstr>Calibri</vt:lpstr>
      <vt:lpstr>Tw Cen MT</vt:lpstr>
      <vt:lpstr>ShapesVTI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Damian Nieckarz</dc:creator>
  <cp:lastModifiedBy>Damian Nieckarz</cp:lastModifiedBy>
  <cp:revision>443</cp:revision>
  <dcterms:created xsi:type="dcterms:W3CDTF">2025-03-04T14:01:36Z</dcterms:created>
  <dcterms:modified xsi:type="dcterms:W3CDTF">2025-03-31T08:54:14Z</dcterms:modified>
</cp:coreProperties>
</file>