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3" r:id="rId1"/>
  </p:sldMasterIdLst>
  <p:sldIdLst>
    <p:sldId id="28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5" r:id="rId17"/>
    <p:sldId id="276" r:id="rId18"/>
    <p:sldId id="277" r:id="rId19"/>
    <p:sldId id="279" r:id="rId20"/>
    <p:sldId id="280" r:id="rId21"/>
    <p:sldId id="281" r:id="rId22"/>
    <p:sldId id="288" r:id="rId23"/>
    <p:sldId id="289" r:id="rId24"/>
    <p:sldId id="290" r:id="rId25"/>
    <p:sldId id="287" r:id="rId26"/>
    <p:sldId id="271" r:id="rId27"/>
    <p:sldId id="272" r:id="rId28"/>
    <p:sldId id="273" r:id="rId29"/>
    <p:sldId id="274" r:id="rId30"/>
    <p:sldId id="286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9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A17721-C778-490F-AD82-9F2BBE30B83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BEBECF8-8BA0-4B58-B309-22E301CC6E9B}">
      <dgm:prSet/>
      <dgm:spPr/>
      <dgm:t>
        <a:bodyPr/>
        <a:lstStyle/>
        <a:p>
          <a:r>
            <a:rPr lang="pl-PL"/>
            <a:t>Rodzina chaotyczna</a:t>
          </a:r>
          <a:endParaRPr lang="en-US"/>
        </a:p>
      </dgm:t>
    </dgm:pt>
    <dgm:pt modelId="{52EDF7AF-E2AA-449A-852C-AC63AF5D6B25}" type="parTrans" cxnId="{383B79CC-EBBC-4FAA-B9B4-6073D4A15605}">
      <dgm:prSet/>
      <dgm:spPr/>
      <dgm:t>
        <a:bodyPr/>
        <a:lstStyle/>
        <a:p>
          <a:endParaRPr lang="en-US"/>
        </a:p>
      </dgm:t>
    </dgm:pt>
    <dgm:pt modelId="{D99E8A7D-ED41-492F-B484-27F9A35B901C}" type="sibTrans" cxnId="{383B79CC-EBBC-4FAA-B9B4-6073D4A15605}">
      <dgm:prSet/>
      <dgm:spPr/>
      <dgm:t>
        <a:bodyPr/>
        <a:lstStyle/>
        <a:p>
          <a:endParaRPr lang="en-US"/>
        </a:p>
      </dgm:t>
    </dgm:pt>
    <dgm:pt modelId="{99577E50-77FF-47B7-A1F9-68D7C47BA457}">
      <dgm:prSet/>
      <dgm:spPr/>
      <dgm:t>
        <a:bodyPr/>
        <a:lstStyle/>
        <a:p>
          <a:r>
            <a:rPr lang="pl-PL"/>
            <a:t>Rodzina władzy</a:t>
          </a:r>
          <a:endParaRPr lang="en-US"/>
        </a:p>
      </dgm:t>
    </dgm:pt>
    <dgm:pt modelId="{6EADD506-3FB8-437B-A48C-2895D33B9590}" type="parTrans" cxnId="{0B9A7B09-7D44-4928-80F4-6A037BC0FE79}">
      <dgm:prSet/>
      <dgm:spPr/>
      <dgm:t>
        <a:bodyPr/>
        <a:lstStyle/>
        <a:p>
          <a:endParaRPr lang="en-US"/>
        </a:p>
      </dgm:t>
    </dgm:pt>
    <dgm:pt modelId="{8C84D449-9CE7-4CA8-A72C-EAC2D88C443A}" type="sibTrans" cxnId="{0B9A7B09-7D44-4928-80F4-6A037BC0FE79}">
      <dgm:prSet/>
      <dgm:spPr/>
      <dgm:t>
        <a:bodyPr/>
        <a:lstStyle/>
        <a:p>
          <a:endParaRPr lang="en-US"/>
        </a:p>
      </dgm:t>
    </dgm:pt>
    <dgm:pt modelId="{052E5DA1-6EBB-4485-9854-93C00E8E263A}">
      <dgm:prSet/>
      <dgm:spPr/>
      <dgm:t>
        <a:bodyPr/>
        <a:lstStyle/>
        <a:p>
          <a:r>
            <a:rPr lang="pl-PL"/>
            <a:t>Rodzina nadopiekuńcza</a:t>
          </a:r>
          <a:endParaRPr lang="en-US"/>
        </a:p>
      </dgm:t>
    </dgm:pt>
    <dgm:pt modelId="{2E22E174-22FD-4188-9FB6-686609F0AC34}" type="parTrans" cxnId="{84143842-B83C-4F7D-A5A6-D0F76022B898}">
      <dgm:prSet/>
      <dgm:spPr/>
      <dgm:t>
        <a:bodyPr/>
        <a:lstStyle/>
        <a:p>
          <a:endParaRPr lang="en-US"/>
        </a:p>
      </dgm:t>
    </dgm:pt>
    <dgm:pt modelId="{2C3153E0-8245-4699-A878-287BA5121548}" type="sibTrans" cxnId="{84143842-B83C-4F7D-A5A6-D0F76022B898}">
      <dgm:prSet/>
      <dgm:spPr/>
      <dgm:t>
        <a:bodyPr/>
        <a:lstStyle/>
        <a:p>
          <a:endParaRPr lang="en-US"/>
        </a:p>
      </dgm:t>
    </dgm:pt>
    <dgm:pt modelId="{B11B3AFE-1701-4042-BFA7-8D2F6BA692AF}">
      <dgm:prSet/>
      <dgm:spPr/>
      <dgm:t>
        <a:bodyPr/>
        <a:lstStyle/>
        <a:p>
          <a:r>
            <a:rPr lang="pl-PL"/>
            <a:t>Rodzina uwikłana</a:t>
          </a:r>
          <a:endParaRPr lang="en-US"/>
        </a:p>
      </dgm:t>
    </dgm:pt>
    <dgm:pt modelId="{57AE4391-AFE6-4051-BB92-1F9CCAE940DD}" type="parTrans" cxnId="{D97F9109-E26E-4F14-B2A5-D71FA47EE695}">
      <dgm:prSet/>
      <dgm:spPr/>
      <dgm:t>
        <a:bodyPr/>
        <a:lstStyle/>
        <a:p>
          <a:endParaRPr lang="en-US"/>
        </a:p>
      </dgm:t>
    </dgm:pt>
    <dgm:pt modelId="{60BD73B1-D8F1-44C7-9CF0-AC39809F9E88}" type="sibTrans" cxnId="{D97F9109-E26E-4F14-B2A5-D71FA47EE695}">
      <dgm:prSet/>
      <dgm:spPr/>
      <dgm:t>
        <a:bodyPr/>
        <a:lstStyle/>
        <a:p>
          <a:endParaRPr lang="en-US"/>
        </a:p>
      </dgm:t>
    </dgm:pt>
    <dgm:pt modelId="{82C6006C-1F70-416C-8E5C-9DA37F6B301D}">
      <dgm:prSet/>
      <dgm:spPr/>
      <dgm:t>
        <a:bodyPr/>
        <a:lstStyle/>
        <a:p>
          <a:r>
            <a:rPr lang="pl-PL"/>
            <a:t>Rodzina prawidłowa</a:t>
          </a:r>
          <a:endParaRPr lang="en-US"/>
        </a:p>
      </dgm:t>
    </dgm:pt>
    <dgm:pt modelId="{D8382A81-BC96-46CC-93FE-13D7D67C685A}" type="parTrans" cxnId="{A089D7FE-8195-48A4-9B5A-F6A741FF730A}">
      <dgm:prSet/>
      <dgm:spPr/>
      <dgm:t>
        <a:bodyPr/>
        <a:lstStyle/>
        <a:p>
          <a:endParaRPr lang="en-US"/>
        </a:p>
      </dgm:t>
    </dgm:pt>
    <dgm:pt modelId="{39BDE6AF-BDAA-4DE7-A80C-06151A4739A5}" type="sibTrans" cxnId="{A089D7FE-8195-48A4-9B5A-F6A741FF730A}">
      <dgm:prSet/>
      <dgm:spPr/>
      <dgm:t>
        <a:bodyPr/>
        <a:lstStyle/>
        <a:p>
          <a:endParaRPr lang="en-US"/>
        </a:p>
      </dgm:t>
    </dgm:pt>
    <dgm:pt modelId="{BF5D05EC-4FC2-4CB9-B3EC-144481E004E2}" type="pres">
      <dgm:prSet presAssocID="{14A17721-C778-490F-AD82-9F2BBE30B83C}" presName="Name0" presStyleCnt="0">
        <dgm:presLayoutVars>
          <dgm:dir/>
          <dgm:animLvl val="lvl"/>
          <dgm:resizeHandles val="exact"/>
        </dgm:presLayoutVars>
      </dgm:prSet>
      <dgm:spPr/>
    </dgm:pt>
    <dgm:pt modelId="{0A0C32ED-95AC-43BF-9584-0B2742AA7212}" type="pres">
      <dgm:prSet presAssocID="{FBEBECF8-8BA0-4B58-B309-22E301CC6E9B}" presName="linNode" presStyleCnt="0"/>
      <dgm:spPr/>
    </dgm:pt>
    <dgm:pt modelId="{D617D9B0-F856-4187-9061-AA58C7C716A7}" type="pres">
      <dgm:prSet presAssocID="{FBEBECF8-8BA0-4B58-B309-22E301CC6E9B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0F72A0D5-DB2D-4297-A88D-0E46232472B2}" type="pres">
      <dgm:prSet presAssocID="{D99E8A7D-ED41-492F-B484-27F9A35B901C}" presName="sp" presStyleCnt="0"/>
      <dgm:spPr/>
    </dgm:pt>
    <dgm:pt modelId="{38F5892A-C5C3-4BCE-8E54-970F5990FAED}" type="pres">
      <dgm:prSet presAssocID="{99577E50-77FF-47B7-A1F9-68D7C47BA457}" presName="linNode" presStyleCnt="0"/>
      <dgm:spPr/>
    </dgm:pt>
    <dgm:pt modelId="{22D81278-84CD-4FF5-ADA2-36A8C1EDC80F}" type="pres">
      <dgm:prSet presAssocID="{99577E50-77FF-47B7-A1F9-68D7C47BA457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84607C13-D0B4-414C-9416-A6DE81AA0700}" type="pres">
      <dgm:prSet presAssocID="{8C84D449-9CE7-4CA8-A72C-EAC2D88C443A}" presName="sp" presStyleCnt="0"/>
      <dgm:spPr/>
    </dgm:pt>
    <dgm:pt modelId="{47773F47-6B75-45CE-AD99-DF32F1ECCBCA}" type="pres">
      <dgm:prSet presAssocID="{052E5DA1-6EBB-4485-9854-93C00E8E263A}" presName="linNode" presStyleCnt="0"/>
      <dgm:spPr/>
    </dgm:pt>
    <dgm:pt modelId="{D936A1F4-311F-4E8F-BA61-E57ED63BF807}" type="pres">
      <dgm:prSet presAssocID="{052E5DA1-6EBB-4485-9854-93C00E8E263A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F61D0971-3F4A-4419-97BC-9617628B15A0}" type="pres">
      <dgm:prSet presAssocID="{2C3153E0-8245-4699-A878-287BA5121548}" presName="sp" presStyleCnt="0"/>
      <dgm:spPr/>
    </dgm:pt>
    <dgm:pt modelId="{0E2B6767-E44F-495A-9598-6E02CA908B26}" type="pres">
      <dgm:prSet presAssocID="{B11B3AFE-1701-4042-BFA7-8D2F6BA692AF}" presName="linNode" presStyleCnt="0"/>
      <dgm:spPr/>
    </dgm:pt>
    <dgm:pt modelId="{FFF75EEA-FD2D-4674-BFA2-9513038FAB23}" type="pres">
      <dgm:prSet presAssocID="{B11B3AFE-1701-4042-BFA7-8D2F6BA692AF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82E89D53-9E9B-4CF3-8540-BC855A4E1DA0}" type="pres">
      <dgm:prSet presAssocID="{60BD73B1-D8F1-44C7-9CF0-AC39809F9E88}" presName="sp" presStyleCnt="0"/>
      <dgm:spPr/>
    </dgm:pt>
    <dgm:pt modelId="{FE8A3EF6-6549-4A0E-925C-C51EC91A83E5}" type="pres">
      <dgm:prSet presAssocID="{82C6006C-1F70-416C-8E5C-9DA37F6B301D}" presName="linNode" presStyleCnt="0"/>
      <dgm:spPr/>
    </dgm:pt>
    <dgm:pt modelId="{56FEC030-B33D-4FF9-84D5-4702DFABEDF8}" type="pres">
      <dgm:prSet presAssocID="{82C6006C-1F70-416C-8E5C-9DA37F6B301D}" presName="parentText" presStyleLbl="node1" presStyleIdx="4" presStyleCnt="5">
        <dgm:presLayoutVars>
          <dgm:chMax val="1"/>
          <dgm:bulletEnabled val="1"/>
        </dgm:presLayoutVars>
      </dgm:prSet>
      <dgm:spPr/>
    </dgm:pt>
  </dgm:ptLst>
  <dgm:cxnLst>
    <dgm:cxn modelId="{0B9A7B09-7D44-4928-80F4-6A037BC0FE79}" srcId="{14A17721-C778-490F-AD82-9F2BBE30B83C}" destId="{99577E50-77FF-47B7-A1F9-68D7C47BA457}" srcOrd="1" destOrd="0" parTransId="{6EADD506-3FB8-437B-A48C-2895D33B9590}" sibTransId="{8C84D449-9CE7-4CA8-A72C-EAC2D88C443A}"/>
    <dgm:cxn modelId="{D97F9109-E26E-4F14-B2A5-D71FA47EE695}" srcId="{14A17721-C778-490F-AD82-9F2BBE30B83C}" destId="{B11B3AFE-1701-4042-BFA7-8D2F6BA692AF}" srcOrd="3" destOrd="0" parTransId="{57AE4391-AFE6-4051-BB92-1F9CCAE940DD}" sibTransId="{60BD73B1-D8F1-44C7-9CF0-AC39809F9E88}"/>
    <dgm:cxn modelId="{6D40F01D-242A-42A3-A035-B2B27D9BF05A}" type="presOf" srcId="{82C6006C-1F70-416C-8E5C-9DA37F6B301D}" destId="{56FEC030-B33D-4FF9-84D5-4702DFABEDF8}" srcOrd="0" destOrd="0" presId="urn:microsoft.com/office/officeart/2005/8/layout/vList5"/>
    <dgm:cxn modelId="{84143842-B83C-4F7D-A5A6-D0F76022B898}" srcId="{14A17721-C778-490F-AD82-9F2BBE30B83C}" destId="{052E5DA1-6EBB-4485-9854-93C00E8E263A}" srcOrd="2" destOrd="0" parTransId="{2E22E174-22FD-4188-9FB6-686609F0AC34}" sibTransId="{2C3153E0-8245-4699-A878-287BA5121548}"/>
    <dgm:cxn modelId="{B8C6A163-19D9-4CF8-8E79-2A0C4328EB76}" type="presOf" srcId="{052E5DA1-6EBB-4485-9854-93C00E8E263A}" destId="{D936A1F4-311F-4E8F-BA61-E57ED63BF807}" srcOrd="0" destOrd="0" presId="urn:microsoft.com/office/officeart/2005/8/layout/vList5"/>
    <dgm:cxn modelId="{3920EE77-435C-4A30-86A5-4B3055525842}" type="presOf" srcId="{14A17721-C778-490F-AD82-9F2BBE30B83C}" destId="{BF5D05EC-4FC2-4CB9-B3EC-144481E004E2}" srcOrd="0" destOrd="0" presId="urn:microsoft.com/office/officeart/2005/8/layout/vList5"/>
    <dgm:cxn modelId="{383B79CC-EBBC-4FAA-B9B4-6073D4A15605}" srcId="{14A17721-C778-490F-AD82-9F2BBE30B83C}" destId="{FBEBECF8-8BA0-4B58-B309-22E301CC6E9B}" srcOrd="0" destOrd="0" parTransId="{52EDF7AF-E2AA-449A-852C-AC63AF5D6B25}" sibTransId="{D99E8A7D-ED41-492F-B484-27F9A35B901C}"/>
    <dgm:cxn modelId="{5883ABD3-CEFB-4729-8E3D-15885DAF0BAA}" type="presOf" srcId="{B11B3AFE-1701-4042-BFA7-8D2F6BA692AF}" destId="{FFF75EEA-FD2D-4674-BFA2-9513038FAB23}" srcOrd="0" destOrd="0" presId="urn:microsoft.com/office/officeart/2005/8/layout/vList5"/>
    <dgm:cxn modelId="{3B6253EB-F8FD-45DD-BC9A-C18494F8D7B3}" type="presOf" srcId="{99577E50-77FF-47B7-A1F9-68D7C47BA457}" destId="{22D81278-84CD-4FF5-ADA2-36A8C1EDC80F}" srcOrd="0" destOrd="0" presId="urn:microsoft.com/office/officeart/2005/8/layout/vList5"/>
    <dgm:cxn modelId="{78A4B5F3-1E3A-4786-B062-674EC170C4E9}" type="presOf" srcId="{FBEBECF8-8BA0-4B58-B309-22E301CC6E9B}" destId="{D617D9B0-F856-4187-9061-AA58C7C716A7}" srcOrd="0" destOrd="0" presId="urn:microsoft.com/office/officeart/2005/8/layout/vList5"/>
    <dgm:cxn modelId="{A089D7FE-8195-48A4-9B5A-F6A741FF730A}" srcId="{14A17721-C778-490F-AD82-9F2BBE30B83C}" destId="{82C6006C-1F70-416C-8E5C-9DA37F6B301D}" srcOrd="4" destOrd="0" parTransId="{D8382A81-BC96-46CC-93FE-13D7D67C685A}" sibTransId="{39BDE6AF-BDAA-4DE7-A80C-06151A4739A5}"/>
    <dgm:cxn modelId="{04C65647-7DFE-486E-92FA-5CDDB99DC2CB}" type="presParOf" srcId="{BF5D05EC-4FC2-4CB9-B3EC-144481E004E2}" destId="{0A0C32ED-95AC-43BF-9584-0B2742AA7212}" srcOrd="0" destOrd="0" presId="urn:microsoft.com/office/officeart/2005/8/layout/vList5"/>
    <dgm:cxn modelId="{501DCF3C-9871-4C7C-8A1B-12808FE039B5}" type="presParOf" srcId="{0A0C32ED-95AC-43BF-9584-0B2742AA7212}" destId="{D617D9B0-F856-4187-9061-AA58C7C716A7}" srcOrd="0" destOrd="0" presId="urn:microsoft.com/office/officeart/2005/8/layout/vList5"/>
    <dgm:cxn modelId="{7C65A7E4-45E1-4357-AE54-1A34580035F3}" type="presParOf" srcId="{BF5D05EC-4FC2-4CB9-B3EC-144481E004E2}" destId="{0F72A0D5-DB2D-4297-A88D-0E46232472B2}" srcOrd="1" destOrd="0" presId="urn:microsoft.com/office/officeart/2005/8/layout/vList5"/>
    <dgm:cxn modelId="{89B519C8-0B2A-45D5-87C9-BA728402BBC6}" type="presParOf" srcId="{BF5D05EC-4FC2-4CB9-B3EC-144481E004E2}" destId="{38F5892A-C5C3-4BCE-8E54-970F5990FAED}" srcOrd="2" destOrd="0" presId="urn:microsoft.com/office/officeart/2005/8/layout/vList5"/>
    <dgm:cxn modelId="{B05F1837-ED45-4811-93D1-F9D67432F1B8}" type="presParOf" srcId="{38F5892A-C5C3-4BCE-8E54-970F5990FAED}" destId="{22D81278-84CD-4FF5-ADA2-36A8C1EDC80F}" srcOrd="0" destOrd="0" presId="urn:microsoft.com/office/officeart/2005/8/layout/vList5"/>
    <dgm:cxn modelId="{3DC0D5DF-AA4B-4DB9-B39B-538BB423B170}" type="presParOf" srcId="{BF5D05EC-4FC2-4CB9-B3EC-144481E004E2}" destId="{84607C13-D0B4-414C-9416-A6DE81AA0700}" srcOrd="3" destOrd="0" presId="urn:microsoft.com/office/officeart/2005/8/layout/vList5"/>
    <dgm:cxn modelId="{249A4BB0-1E82-4710-A9F8-909E52FD73E3}" type="presParOf" srcId="{BF5D05EC-4FC2-4CB9-B3EC-144481E004E2}" destId="{47773F47-6B75-45CE-AD99-DF32F1ECCBCA}" srcOrd="4" destOrd="0" presId="urn:microsoft.com/office/officeart/2005/8/layout/vList5"/>
    <dgm:cxn modelId="{C9D741C2-262C-45B5-A8E9-959CDD5544C2}" type="presParOf" srcId="{47773F47-6B75-45CE-AD99-DF32F1ECCBCA}" destId="{D936A1F4-311F-4E8F-BA61-E57ED63BF807}" srcOrd="0" destOrd="0" presId="urn:microsoft.com/office/officeart/2005/8/layout/vList5"/>
    <dgm:cxn modelId="{A64C2551-36D6-4ABA-883C-6B479967B54C}" type="presParOf" srcId="{BF5D05EC-4FC2-4CB9-B3EC-144481E004E2}" destId="{F61D0971-3F4A-4419-97BC-9617628B15A0}" srcOrd="5" destOrd="0" presId="urn:microsoft.com/office/officeart/2005/8/layout/vList5"/>
    <dgm:cxn modelId="{9C9B00EE-7925-466C-8106-60D37685F078}" type="presParOf" srcId="{BF5D05EC-4FC2-4CB9-B3EC-144481E004E2}" destId="{0E2B6767-E44F-495A-9598-6E02CA908B26}" srcOrd="6" destOrd="0" presId="urn:microsoft.com/office/officeart/2005/8/layout/vList5"/>
    <dgm:cxn modelId="{1A06AEF9-D15A-4785-BCEA-AD62047FBA57}" type="presParOf" srcId="{0E2B6767-E44F-495A-9598-6E02CA908B26}" destId="{FFF75EEA-FD2D-4674-BFA2-9513038FAB23}" srcOrd="0" destOrd="0" presId="urn:microsoft.com/office/officeart/2005/8/layout/vList5"/>
    <dgm:cxn modelId="{E0562980-15DF-43E2-8153-66F5EA1DF136}" type="presParOf" srcId="{BF5D05EC-4FC2-4CB9-B3EC-144481E004E2}" destId="{82E89D53-9E9B-4CF3-8540-BC855A4E1DA0}" srcOrd="7" destOrd="0" presId="urn:microsoft.com/office/officeart/2005/8/layout/vList5"/>
    <dgm:cxn modelId="{DBBA84FA-E60F-4F43-A5AF-F34A7649DEFB}" type="presParOf" srcId="{BF5D05EC-4FC2-4CB9-B3EC-144481E004E2}" destId="{FE8A3EF6-6549-4A0E-925C-C51EC91A83E5}" srcOrd="8" destOrd="0" presId="urn:microsoft.com/office/officeart/2005/8/layout/vList5"/>
    <dgm:cxn modelId="{75C84824-1A69-4753-910F-470CF7B412A2}" type="presParOf" srcId="{FE8A3EF6-6549-4A0E-925C-C51EC91A83E5}" destId="{56FEC030-B33D-4FF9-84D5-4702DFABEDF8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17D9B0-F856-4187-9061-AA58C7C716A7}">
      <dsp:nvSpPr>
        <dsp:cNvPr id="0" name=""/>
        <dsp:cNvSpPr/>
      </dsp:nvSpPr>
      <dsp:spPr>
        <a:xfrm>
          <a:off x="2852927" y="1660"/>
          <a:ext cx="3209544" cy="7258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/>
            <a:t>Rodzina chaotyczna</a:t>
          </a:r>
          <a:endParaRPr lang="en-US" sz="2000" kern="1200"/>
        </a:p>
      </dsp:txBody>
      <dsp:txXfrm>
        <a:off x="2888359" y="37092"/>
        <a:ext cx="3138680" cy="654963"/>
      </dsp:txXfrm>
    </dsp:sp>
    <dsp:sp modelId="{22D81278-84CD-4FF5-ADA2-36A8C1EDC80F}">
      <dsp:nvSpPr>
        <dsp:cNvPr id="0" name=""/>
        <dsp:cNvSpPr/>
      </dsp:nvSpPr>
      <dsp:spPr>
        <a:xfrm>
          <a:off x="2852927" y="763778"/>
          <a:ext cx="3209544" cy="7258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/>
            <a:t>Rodzina władzy</a:t>
          </a:r>
          <a:endParaRPr lang="en-US" sz="2000" kern="1200"/>
        </a:p>
      </dsp:txBody>
      <dsp:txXfrm>
        <a:off x="2888359" y="799210"/>
        <a:ext cx="3138680" cy="654963"/>
      </dsp:txXfrm>
    </dsp:sp>
    <dsp:sp modelId="{D936A1F4-311F-4E8F-BA61-E57ED63BF807}">
      <dsp:nvSpPr>
        <dsp:cNvPr id="0" name=""/>
        <dsp:cNvSpPr/>
      </dsp:nvSpPr>
      <dsp:spPr>
        <a:xfrm>
          <a:off x="2852927" y="1525897"/>
          <a:ext cx="3209544" cy="7258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/>
            <a:t>Rodzina nadopiekuńcza</a:t>
          </a:r>
          <a:endParaRPr lang="en-US" sz="2000" kern="1200"/>
        </a:p>
      </dsp:txBody>
      <dsp:txXfrm>
        <a:off x="2888359" y="1561329"/>
        <a:ext cx="3138680" cy="654963"/>
      </dsp:txXfrm>
    </dsp:sp>
    <dsp:sp modelId="{FFF75EEA-FD2D-4674-BFA2-9513038FAB23}">
      <dsp:nvSpPr>
        <dsp:cNvPr id="0" name=""/>
        <dsp:cNvSpPr/>
      </dsp:nvSpPr>
      <dsp:spPr>
        <a:xfrm>
          <a:off x="2852927" y="2288016"/>
          <a:ext cx="3209544" cy="7258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/>
            <a:t>Rodzina uwikłana</a:t>
          </a:r>
          <a:endParaRPr lang="en-US" sz="2000" kern="1200"/>
        </a:p>
      </dsp:txBody>
      <dsp:txXfrm>
        <a:off x="2888359" y="2323448"/>
        <a:ext cx="3138680" cy="654963"/>
      </dsp:txXfrm>
    </dsp:sp>
    <dsp:sp modelId="{56FEC030-B33D-4FF9-84D5-4702DFABEDF8}">
      <dsp:nvSpPr>
        <dsp:cNvPr id="0" name=""/>
        <dsp:cNvSpPr/>
      </dsp:nvSpPr>
      <dsp:spPr>
        <a:xfrm>
          <a:off x="2852927" y="3050134"/>
          <a:ext cx="3209544" cy="7258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/>
            <a:t>Rodzina prawidłowa</a:t>
          </a:r>
          <a:endParaRPr lang="en-US" sz="2000" kern="1200"/>
        </a:p>
      </dsp:txBody>
      <dsp:txXfrm>
        <a:off x="2888359" y="3085566"/>
        <a:ext cx="3138680" cy="6549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3/30/2025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78988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3/30/2025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87729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3/30/2025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4111087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3/30/2025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79230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3/30/2025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449873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3/30/2025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53619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3/30/2025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18971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3/30/2025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59968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3/30/2025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60367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3/30/2025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31844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3/30/2025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5790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3/30/2025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25636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3/30/2025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253368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3/30/2025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19702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3/30/2025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64880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3/30/2025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9747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0CF6C-748E-4B7A-BC8B-3011EF78ED13}" type="datetime1">
              <a:rPr lang="en-US" smtClean="0"/>
              <a:pPr/>
              <a:t>3/30/2025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540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2" r:id="rId9"/>
    <p:sldLayoutId id="2147483863" r:id="rId10"/>
    <p:sldLayoutId id="2147483864" r:id="rId11"/>
    <p:sldLayoutId id="2147483865" r:id="rId12"/>
    <p:sldLayoutId id="2147483866" r:id="rId13"/>
    <p:sldLayoutId id="2147483867" r:id="rId14"/>
    <p:sldLayoutId id="2147483868" r:id="rId15"/>
    <p:sldLayoutId id="2147483869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C9E522-2144-E4FA-A077-F7BCD04D0B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5980" y="928179"/>
            <a:ext cx="3710018" cy="4169749"/>
          </a:xfrm>
        </p:spPr>
        <p:txBody>
          <a:bodyPr>
            <a:normAutofit/>
          </a:bodyPr>
          <a:lstStyle/>
          <a:p>
            <a:r>
              <a:rPr lang="pl-PL" sz="4400"/>
              <a:t>Metodyka terapii środowiska rodzinnego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F15D28D-6A6C-F88A-FE70-D16B3CE414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98690" y="5097928"/>
            <a:ext cx="3710018" cy="915561"/>
          </a:xfrm>
        </p:spPr>
        <p:txBody>
          <a:bodyPr>
            <a:normAutofit/>
          </a:bodyPr>
          <a:lstStyle/>
          <a:p>
            <a:r>
              <a:rPr lang="pl-PL" dirty="0"/>
              <a:t>Ćwiczenia 1</a:t>
            </a:r>
          </a:p>
        </p:txBody>
      </p:sp>
      <p:pic>
        <p:nvPicPr>
          <p:cNvPr id="5" name="Picture 4" descr="Ręka dotykająca małą roślina">
            <a:extLst>
              <a:ext uri="{FF2B5EF4-FFF2-40B4-BE49-F238E27FC236}">
                <a16:creationId xmlns:a16="http://schemas.microsoft.com/office/drawing/2014/main" id="{8A4F7C73-6BDD-5EB3-9DD5-413BDC245BE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0847"/>
          <a:stretch/>
        </p:blipFill>
        <p:spPr>
          <a:xfrm>
            <a:off x="6095998" y="-20965"/>
            <a:ext cx="6096002" cy="6878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985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C480F9-0997-16D1-F612-4E7729E70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Rodzina chaotyczna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7AACA7E-65EA-151B-2993-57C5B7766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0434" y="1544250"/>
            <a:ext cx="8596668" cy="4689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Definicja:</a:t>
            </a:r>
          </a:p>
          <a:p>
            <a:r>
              <a:rPr lang="pl-PL" dirty="0"/>
              <a:t>rodzina jest pozbawiona więzi;</a:t>
            </a:r>
          </a:p>
          <a:p>
            <a:r>
              <a:rPr lang="pl-PL" dirty="0"/>
              <a:t>rodzina jest źle zorganizowana, rozdarta;</a:t>
            </a:r>
          </a:p>
          <a:p>
            <a:r>
              <a:rPr lang="pl-PL" dirty="0"/>
              <a:t>występują w niej ciągłe konflikty, dręczenie innych swoimi problemami; </a:t>
            </a:r>
          </a:p>
          <a:p>
            <a:r>
              <a:rPr lang="pl-PL" dirty="0"/>
              <a:t>dzieci są ignorowane lub wykorzystywane;</a:t>
            </a:r>
          </a:p>
          <a:p>
            <a:r>
              <a:rPr lang="pl-PL" dirty="0"/>
              <a:t>nie istnieją bliższe związki pomiędzy rodzicami i dziećmi.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Związek małżeński:</a:t>
            </a:r>
          </a:p>
          <a:p>
            <a:r>
              <a:rPr lang="pl-PL" dirty="0"/>
              <a:t>małżeństwo nie jest autentycznym związkiem, mało miłości lub jej brak;</a:t>
            </a:r>
          </a:p>
          <a:p>
            <a:r>
              <a:rPr lang="pl-PL" dirty="0"/>
              <a:t>małżonkowie mogą sobie grozić wzajemnie rozwodem.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4787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C480F9-0997-16D1-F612-4E7729E70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7AACA7E-65EA-151B-2993-57C5B7766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7944" y="1084180"/>
            <a:ext cx="8596668" cy="4689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Styl rodzicielski:</a:t>
            </a:r>
          </a:p>
          <a:p>
            <a:r>
              <a:rPr lang="pl-PL" dirty="0"/>
              <a:t>w postępowaniu rodziców wobec dzieci brak jest konsekwencji; </a:t>
            </a:r>
          </a:p>
          <a:p>
            <a:r>
              <a:rPr lang="pl-PL" dirty="0"/>
              <a:t>Rodzice kierują się nastrojami;</a:t>
            </a:r>
          </a:p>
          <a:p>
            <a:r>
              <a:rPr lang="pl-PL" dirty="0"/>
              <a:t>dzieci pracują jak niewolnicy, są wykorzystywane, zdane tylko na własną zaradność;</a:t>
            </a:r>
          </a:p>
          <a:p>
            <a:r>
              <a:rPr lang="pl-PL" dirty="0"/>
              <a:t>rodzice są nieodpowiedzialni;</a:t>
            </a:r>
          </a:p>
          <a:p>
            <a:r>
              <a:rPr lang="pl-PL" dirty="0"/>
              <a:t>postawę rodziców cechuje znieważanie dzieci i wytykanie im błędów;</a:t>
            </a:r>
          </a:p>
          <a:p>
            <a:r>
              <a:rPr lang="pl-PL" dirty="0"/>
              <a:t>rodzice grożą dzieciom i używają wobec nich siły;</a:t>
            </a:r>
          </a:p>
          <a:p>
            <a:r>
              <a:rPr lang="pl-PL" dirty="0"/>
              <a:t>dyscyplinarne środki są surowe, niesprawiedliwe;</a:t>
            </a:r>
          </a:p>
          <a:p>
            <a:r>
              <a:rPr lang="pl-PL" dirty="0"/>
              <a:t>kara ma na celu poniżenie dziecka.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263193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7AACA7E-65EA-151B-2993-57C5B776669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994970" y="1064489"/>
            <a:ext cx="8637587" cy="52197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Dzieci:</a:t>
            </a:r>
          </a:p>
          <a:p>
            <a:r>
              <a:rPr lang="pl-PL" dirty="0"/>
              <a:t>czują się niekochane, zagrożone;</a:t>
            </a:r>
          </a:p>
          <a:p>
            <a:r>
              <a:rPr lang="pl-PL" dirty="0"/>
              <a:t>mogą stracić kontakt ze światem własnych uczuć;</a:t>
            </a:r>
          </a:p>
          <a:p>
            <a:r>
              <a:rPr lang="pl-PL" dirty="0"/>
              <a:t>czasem mają poczucie, że są bardzo złe, skoro rodzice ich nie</a:t>
            </a:r>
          </a:p>
          <a:p>
            <a:r>
              <a:rPr lang="pl-PL" dirty="0"/>
              <a:t>kochają; czasem przeżywają chęć zemsty, gniew, gorycz.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Dynamika życia rodzinnego:</a:t>
            </a:r>
          </a:p>
          <a:p>
            <a:r>
              <a:rPr lang="pl-PL" dirty="0"/>
              <a:t>mówienie o dynamice życia rodzinnego jest wewnętrznie sprzeczne – te osoby żyją obok siebie, a nie wspólnie, razem.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Odejście dzieci z domu:</a:t>
            </a:r>
          </a:p>
          <a:p>
            <a:r>
              <a:rPr lang="pl-PL" dirty="0"/>
              <a:t>dzieci na ogół odchodzą z takiego domu zbyt wcześnie;</a:t>
            </a:r>
          </a:p>
          <a:p>
            <a:r>
              <a:rPr lang="pl-PL" dirty="0"/>
              <a:t>do domu rodzinnego wracają jedynie z poczucia obowiązku.</a:t>
            </a:r>
          </a:p>
        </p:txBody>
      </p:sp>
    </p:spTree>
    <p:extLst>
      <p:ext uri="{BB962C8B-B14F-4D97-AF65-F5344CB8AC3E}">
        <p14:creationId xmlns:p14="http://schemas.microsoft.com/office/powerpoint/2010/main" val="290871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A76A45F-0425-98E5-9EA4-31CC069D5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Rodzina władzy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28464A2-1C9E-80C1-F9C2-39BEF7CFCD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617940"/>
            <a:ext cx="8596668" cy="489667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/>
              <a:t>Definicja:</a:t>
            </a:r>
          </a:p>
          <a:p>
            <a:r>
              <a:rPr lang="pl-PL" dirty="0"/>
              <a:t>rodzina ma wyraźną strukturę;</a:t>
            </a:r>
          </a:p>
          <a:p>
            <a:r>
              <a:rPr lang="pl-PL" dirty="0"/>
              <a:t>rodzicom brak umiejętności lub zainteresowania budowaniem relacji; </a:t>
            </a:r>
          </a:p>
          <a:p>
            <a:r>
              <a:rPr lang="pl-PL" dirty="0"/>
              <a:t>trwałe skoncentrowanie się na wynikach psuje relacje w rodzinie; </a:t>
            </a:r>
          </a:p>
          <a:p>
            <a:r>
              <a:rPr lang="pl-PL" dirty="0"/>
              <a:t>występuje skłonność do krytycyzmu, wynajdywania wad, co powoduje obcość;</a:t>
            </a:r>
          </a:p>
          <a:p>
            <a:r>
              <a:rPr lang="pl-PL" dirty="0"/>
              <a:t>rodzina przedkłada zasady ponad stosunki międzyludzkie; </a:t>
            </a:r>
          </a:p>
          <a:p>
            <a:r>
              <a:rPr lang="pl-PL" dirty="0"/>
              <a:t>najważniejsze są obowiązki domowe i zadania (łatwiej się mówi o nich, niż o uczuciach);</a:t>
            </a:r>
          </a:p>
          <a:p>
            <a:r>
              <a:rPr lang="pl-PL" dirty="0"/>
              <a:t>dzieci znajdują się pod silną władzą rodziców;</a:t>
            </a:r>
          </a:p>
          <a:p>
            <a:r>
              <a:rPr lang="pl-PL" dirty="0"/>
              <a:t>dzieci wiedzą dokładnie, czego się od nich oczekuje, ale nie wiedzą, że są kochane.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Związek małżeński:</a:t>
            </a:r>
          </a:p>
          <a:p>
            <a:r>
              <a:rPr lang="pl-PL" dirty="0"/>
              <a:t>mąż i żona mają ściśle określone role, jeśli okazują sobie miłość, to poprzez wykonywanie obowiązków (dzieci nie widzą okazywania przez nich wzajemnych uczuć);</a:t>
            </a:r>
          </a:p>
          <a:p>
            <a:r>
              <a:rPr lang="pl-PL" dirty="0"/>
              <a:t>styl życia małżonków cechuje surowość;</a:t>
            </a:r>
          </a:p>
          <a:p>
            <a:r>
              <a:rPr lang="pl-PL" dirty="0"/>
              <a:t>rodzice nie spędzają wolnego czasu z sobą.</a:t>
            </a:r>
          </a:p>
        </p:txBody>
      </p:sp>
    </p:spTree>
    <p:extLst>
      <p:ext uri="{BB962C8B-B14F-4D97-AF65-F5344CB8AC3E}">
        <p14:creationId xmlns:p14="http://schemas.microsoft.com/office/powerpoint/2010/main" val="21828451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1CCF1CA-491F-FB7D-3BA2-D76410EA796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870521" y="921594"/>
            <a:ext cx="8596313" cy="5340350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Styl rodzicielski:</a:t>
            </a:r>
          </a:p>
          <a:p>
            <a:r>
              <a:rPr lang="pl-PL" dirty="0"/>
              <a:t>dzieci mają poczucie, że życie składa się z nieskończonej listy obowiązków;</a:t>
            </a:r>
          </a:p>
          <a:p>
            <a:r>
              <a:rPr lang="pl-PL" dirty="0"/>
              <a:t>żądanie wypełnienia obowiązków nie jest wyjaśniane;</a:t>
            </a:r>
          </a:p>
          <a:p>
            <a:r>
              <a:rPr lang="pl-PL" dirty="0"/>
              <a:t>rodzina władzy stosuje swoisty dryl- dziecko dopiero po fakcie dowiaduje się, że postąpiło źle - rodzice nie dają wskazówek, oczekują, że dziecko samo będzie wiedziało, jak postąpić, a w razie złego wykonania zadania jest ono przez rodziców karcone;</a:t>
            </a:r>
          </a:p>
          <a:p>
            <a:r>
              <a:rPr lang="pl-PL" dirty="0"/>
              <a:t>rodzice mają mało cierpliwości, krytykują nie mając świadomości, że są przede wszystkim krytyczni;</a:t>
            </a:r>
          </a:p>
          <a:p>
            <a:r>
              <a:rPr lang="pl-PL" dirty="0"/>
              <a:t>rodzice nie zauważają postępów, przyjmując je za oczywiste;</a:t>
            </a:r>
          </a:p>
          <a:p>
            <a:r>
              <a:rPr lang="pl-PL" dirty="0"/>
              <a:t>nigdy zachowanie dobre nie jest dostatecznie zadowalające.</a:t>
            </a:r>
          </a:p>
        </p:txBody>
      </p:sp>
    </p:spTree>
    <p:extLst>
      <p:ext uri="{BB962C8B-B14F-4D97-AF65-F5344CB8AC3E}">
        <p14:creationId xmlns:p14="http://schemas.microsoft.com/office/powerpoint/2010/main" val="29303910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C26360B-9CB4-9F28-DE8C-96B8FDA9E4F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997843" y="965120"/>
            <a:ext cx="8596313" cy="527367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l-PL" dirty="0"/>
              <a:t>Dzieci:</a:t>
            </a:r>
          </a:p>
          <a:p>
            <a:r>
              <a:rPr lang="pl-PL" dirty="0"/>
              <a:t>wiedzą, co to znaczy praca;</a:t>
            </a:r>
          </a:p>
          <a:p>
            <a:r>
              <a:rPr lang="pl-PL" dirty="0"/>
              <a:t>traktują rodziców bardziej jak przełożonych stojących wyżej w hierarchii, niż jak troszczących się opiekunów;</a:t>
            </a:r>
          </a:p>
          <a:p>
            <a:r>
              <a:rPr lang="pl-PL" dirty="0"/>
              <a:t>trudno im przyjść do rodziców ze swoimi problemami;</a:t>
            </a:r>
          </a:p>
          <a:p>
            <a:r>
              <a:rPr lang="pl-PL" dirty="0"/>
              <a:t>czują, że rodzice nie są z nimi, lecz przeciwko nim - stąd wycofują się emocjonalnie.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Dynamika życia rodzinnego:</a:t>
            </a:r>
          </a:p>
          <a:p>
            <a:r>
              <a:rPr lang="pl-PL" dirty="0"/>
              <a:t>pójście rodziców na kompromis jest oznaką słabości, trudności są rozwiązywane "silną ręką";</a:t>
            </a:r>
          </a:p>
          <a:p>
            <a:r>
              <a:rPr lang="pl-PL" dirty="0"/>
              <a:t>wspólnie spędzany czas jest wykorzystywany na pouczanie dzieci, jest więc dla nich frustrujący.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Odejście dzieci z domu: </a:t>
            </a:r>
          </a:p>
          <a:p>
            <a:r>
              <a:rPr lang="pl-PL" dirty="0"/>
              <a:t>dzieci jak najszybciej starają się opuścić dom;</a:t>
            </a:r>
          </a:p>
          <a:p>
            <a:r>
              <a:rPr lang="pl-PL" dirty="0"/>
              <a:t>odwiedziny w domu są wyrazem poczucia obowiązku;</a:t>
            </a:r>
          </a:p>
          <a:p>
            <a:r>
              <a:rPr lang="pl-PL" dirty="0"/>
              <a:t>dorosłe dzieci buntują się przeciw radom udzielanym przez rodziców</a:t>
            </a:r>
          </a:p>
        </p:txBody>
      </p:sp>
    </p:spTree>
    <p:extLst>
      <p:ext uri="{BB962C8B-B14F-4D97-AF65-F5344CB8AC3E}">
        <p14:creationId xmlns:p14="http://schemas.microsoft.com/office/powerpoint/2010/main" val="11210885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8E0D336-612F-98DF-FABA-96BE7EF03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3926" y="301647"/>
            <a:ext cx="8596668" cy="821635"/>
          </a:xfrm>
        </p:spPr>
        <p:txBody>
          <a:bodyPr/>
          <a:lstStyle/>
          <a:p>
            <a:r>
              <a:rPr lang="pl-PL" dirty="0"/>
              <a:t>Rodzina nadopiekuńcza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F966B5A-5A93-0FF4-1924-07A994F4C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3926" y="1535408"/>
            <a:ext cx="8596668" cy="46101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Definicja:</a:t>
            </a:r>
          </a:p>
          <a:p>
            <a:r>
              <a:rPr lang="pl-PL" dirty="0"/>
              <a:t>członkowie rodziny unikają niezgody, wolą spokojne środowisko; rodzice unikają rozmowy o trudnych problemach;</a:t>
            </a:r>
          </a:p>
          <a:p>
            <a:r>
              <a:rPr lang="pl-PL" dirty="0"/>
              <a:t>rodzina wspaniale sobie radzi w kultywowaniu rodzinnych tradycji, we wzajemnej lojalności;</a:t>
            </a:r>
          </a:p>
          <a:p>
            <a:r>
              <a:rPr lang="pl-PL" dirty="0"/>
              <a:t>dzieci są często głównym czynnikiem determinującym plany rodziny; rodzice rzadko odwołują się do autorytetu;</a:t>
            </a:r>
          </a:p>
          <a:p>
            <a:r>
              <a:rPr lang="pl-PL" dirty="0"/>
              <a:t>dzieci posiadają wpływową pozycję i oczekują lub nawet domagają się stałej pomocy ze strony rodziców.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Związek małżeński:</a:t>
            </a:r>
          </a:p>
          <a:p>
            <a:r>
              <a:rPr lang="pl-PL" dirty="0"/>
              <a:t>małżonkowie poświęcają swoje ,ja" innym;</a:t>
            </a:r>
          </a:p>
          <a:p>
            <a:r>
              <a:rPr lang="pl-PL" dirty="0"/>
              <a:t>uwaga rodziców skupia się przede wszystkim na dzieciach.</a:t>
            </a:r>
          </a:p>
        </p:txBody>
      </p:sp>
    </p:spTree>
    <p:extLst>
      <p:ext uri="{BB962C8B-B14F-4D97-AF65-F5344CB8AC3E}">
        <p14:creationId xmlns:p14="http://schemas.microsoft.com/office/powerpoint/2010/main" val="25927457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0D2A351-F74A-2D24-6B69-51ABCD83B3F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901207" y="889080"/>
            <a:ext cx="8596312" cy="534828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Styl rodzicielski:</a:t>
            </a:r>
          </a:p>
          <a:p>
            <a:r>
              <a:rPr lang="pl-PL" dirty="0"/>
              <a:t>rodzice zachowują się tak, jakby potrzebowali zgody na sprawowanie funkcji rodzicielskich;</a:t>
            </a:r>
          </a:p>
          <a:p>
            <a:r>
              <a:rPr lang="pl-PL" dirty="0"/>
              <a:t>rodzice pytają dzieci, czego sobie życzą, aby spełniać ich pragnienia; </a:t>
            </a:r>
          </a:p>
          <a:p>
            <a:r>
              <a:rPr lang="pl-PL" dirty="0"/>
              <a:t>styl rodzicielski - to styl dawania;</a:t>
            </a:r>
          </a:p>
          <a:p>
            <a:r>
              <a:rPr lang="pl-PL" dirty="0"/>
              <a:t>najczęściej w tych rodzinach wspomina się, jak to cudownie było, gdy dzieci były małe;</a:t>
            </a:r>
          </a:p>
          <a:p>
            <a:r>
              <a:rPr lang="pl-PL" dirty="0"/>
              <a:t>dzieci dorastając mają wygórowane oczekiwania, ponieważ nigdy im nie odmawiano, nie stawiano wymagań;</a:t>
            </a:r>
          </a:p>
          <a:p>
            <a:r>
              <a:rPr lang="pl-PL" dirty="0"/>
              <a:t>rodzice częściej grożą karami, niż je egzekwują.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Dzieci :</a:t>
            </a:r>
          </a:p>
          <a:p>
            <a:r>
              <a:rPr lang="pl-PL" dirty="0"/>
              <a:t>mają władzę nad rodzicami;</a:t>
            </a:r>
          </a:p>
          <a:p>
            <a:r>
              <a:rPr lang="pl-PL" dirty="0"/>
              <a:t>w okresie dorastania łatwo ulegają presji rówieśników, a niespełnianie zachcianek staje się źródłem oskarżania rodziców oto, że się o nie "nie troszczą" ;</a:t>
            </a:r>
          </a:p>
          <a:p>
            <a:r>
              <a:rPr lang="pl-PL" dirty="0"/>
              <a:t>dorastając dziecko stawia żądania, nie chce, by mu narzucano wypełnianie obowiązków.</a:t>
            </a:r>
          </a:p>
        </p:txBody>
      </p:sp>
    </p:spTree>
    <p:extLst>
      <p:ext uri="{BB962C8B-B14F-4D97-AF65-F5344CB8AC3E}">
        <p14:creationId xmlns:p14="http://schemas.microsoft.com/office/powerpoint/2010/main" val="19088358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8942B89-EE62-33CA-5AEC-6ADF07D47FD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663141" y="243068"/>
            <a:ext cx="9316656" cy="645867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Dynamika życia rodzinnego:</a:t>
            </a:r>
          </a:p>
          <a:p>
            <a:r>
              <a:rPr lang="pl-PL" dirty="0"/>
              <a:t>komunikacja w rodzinie jest naznaczona wrażliwością i szacunkiem; </a:t>
            </a:r>
          </a:p>
          <a:p>
            <a:r>
              <a:rPr lang="pl-PL" dirty="0"/>
              <a:t>częste są kompromisy, aby unikać trudnych sytuacji;</a:t>
            </a:r>
          </a:p>
          <a:p>
            <a:r>
              <a:rPr lang="pl-PL" dirty="0"/>
              <a:t>w okresach trudnych wszyscy okazują sobie pomoc i wsparcie.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Odejście dzieci z domu:</a:t>
            </a:r>
          </a:p>
          <a:p>
            <a:r>
              <a:rPr lang="pl-PL" dirty="0"/>
              <a:t>rodziny opiekuńcze opóźniają moment odejścia dzieci z domu;</a:t>
            </a:r>
          </a:p>
          <a:p>
            <a:r>
              <a:rPr lang="pl-PL" dirty="0"/>
              <a:t>dzieci pozornie tylko są niezależne;</a:t>
            </a:r>
          </a:p>
          <a:p>
            <a:r>
              <a:rPr lang="pl-PL" dirty="0"/>
              <a:t>dorosłe dzieci mogą wcale nie pragnąć opuszczenia domu;</a:t>
            </a:r>
          </a:p>
          <a:p>
            <a:r>
              <a:rPr lang="pl-PL" dirty="0"/>
              <a:t>opuszczając dom dorosłe dziecko może odczuwać wyrzuty sumienia, ponieważ porzuca troskliwych i kochających rodziców;</a:t>
            </a:r>
          </a:p>
          <a:p>
            <a:r>
              <a:rPr lang="pl-PL" dirty="0"/>
              <a:t>dziecko boi się, czy poradzi sobie bez ich pomocy;</a:t>
            </a:r>
          </a:p>
          <a:p>
            <a:r>
              <a:rPr lang="pl-PL" dirty="0"/>
              <a:t>do domu dzieci wracają chętnie i często (gdy nie odchodzą - odgrywają rolę małych dzieci - zdają się na obsługę mamy i taty);</a:t>
            </a:r>
          </a:p>
          <a:p>
            <a:r>
              <a:rPr lang="pl-PL" dirty="0"/>
              <a:t>często rodzice szkodzą małżeństwu swego dziecka - wymagając absolutnego priorytetu;</a:t>
            </a:r>
          </a:p>
          <a:p>
            <a:r>
              <a:rPr lang="pl-PL" dirty="0"/>
              <a:t>uczucia dziecka oscylują pomiędzy żalem do rodziców (za brak przygotowania do życia) i wdzięcznością za troskę, miłość i opiekę.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05302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844C92E-E8C5-9A51-E0AF-37AC50F4D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Rodzina uwikłana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DE7BC1-0E5D-DD64-D1FB-35781283C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455558"/>
            <a:ext cx="8596668" cy="487517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l-PL" dirty="0"/>
              <a:t>Definicja:</a:t>
            </a:r>
          </a:p>
          <a:p>
            <a:r>
              <a:rPr lang="pl-PL" dirty="0"/>
              <a:t>silne zorientowanie rodziców na siebie;</a:t>
            </a:r>
          </a:p>
          <a:p>
            <a:r>
              <a:rPr lang="pl-PL" dirty="0"/>
              <a:t>przesadna uwaga jest przywiązywana do wzajemnych relacji; obsesyjne związanie z dziećmi;</a:t>
            </a:r>
          </a:p>
          <a:p>
            <a:r>
              <a:rPr lang="pl-PL" dirty="0"/>
              <a:t>rodzice zrezygnowali z małżeństwa jako podstawy rodziny;</a:t>
            </a:r>
          </a:p>
          <a:p>
            <a:r>
              <a:rPr lang="pl-PL" dirty="0"/>
              <a:t>rodzice, dążąc do przesadnej bliskości, naruszają granice prywatności dziecka;</a:t>
            </a:r>
          </a:p>
          <a:p>
            <a:r>
              <a:rPr lang="pl-PL" dirty="0"/>
              <a:t>uniemożliwiają dziecku rozwój;</a:t>
            </a:r>
          </a:p>
          <a:p>
            <a:r>
              <a:rPr lang="pl-PL" dirty="0"/>
              <a:t>pielęgnują uzależnienie;</a:t>
            </a:r>
          </a:p>
          <a:p>
            <a:r>
              <a:rPr lang="pl-PL" dirty="0"/>
              <a:t>rodzice myślą i działają za dziecko;</a:t>
            </a:r>
          </a:p>
          <a:p>
            <a:r>
              <a:rPr lang="pl-PL" dirty="0"/>
              <a:t>rodzice są bardzo oddani swoim dzieciom i bardzo zaborczy.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Związek małżeński:</a:t>
            </a:r>
          </a:p>
          <a:p>
            <a:r>
              <a:rPr lang="pl-PL" dirty="0"/>
              <a:t>małżeństwo najczęściej jest nieszczęśliwe - brak więzi owocuje nieprawidłowym związaniem się z dziećmi;</a:t>
            </a:r>
          </a:p>
          <a:p>
            <a:r>
              <a:rPr lang="pl-PL" dirty="0"/>
              <a:t>związanie z dziećmi tak naprawdę służy tylko zaspokojeniu potrzeb rodziców.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77553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324C70-DCED-EC8F-F0E4-13AA70363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Plan </a:t>
            </a:r>
            <a:br>
              <a:rPr lang="pl-PL" dirty="0"/>
            </a:br>
            <a:r>
              <a:rPr lang="pl-PL" dirty="0"/>
              <a:t>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295C0B4-323B-21FD-0A4B-EFB4D90D1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791503"/>
            <a:ext cx="8596668" cy="4110963"/>
          </a:xfrm>
        </p:spPr>
        <p:txBody>
          <a:bodyPr>
            <a:normAutofit/>
          </a:bodyPr>
          <a:lstStyle/>
          <a:p>
            <a:r>
              <a:rPr lang="pl-PL" dirty="0"/>
              <a:t>Patologia a dysfunkcja</a:t>
            </a:r>
          </a:p>
          <a:p>
            <a:r>
              <a:rPr lang="pl-PL" dirty="0"/>
              <a:t>Cechy rodziny patologicznej</a:t>
            </a:r>
          </a:p>
          <a:p>
            <a:r>
              <a:rPr lang="pl-PL" dirty="0"/>
              <a:t>Rodzina dysfunkcjonalna</a:t>
            </a:r>
          </a:p>
          <a:p>
            <a:r>
              <a:rPr lang="pl-PL" dirty="0"/>
              <a:t>Źródła patologii w rodzinie</a:t>
            </a:r>
          </a:p>
          <a:p>
            <a:r>
              <a:rPr lang="pl-PL" dirty="0"/>
              <a:t>Formy patologii w rodzinie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Typy rodzin (opracowanie: Maria Ryś, Systemy rodzinne, Warszawa 2001)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69624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207A007-15E7-D498-2CF4-681E4C5576E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737574" y="1104106"/>
            <a:ext cx="8597900" cy="4649788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Styl rodzicielski:</a:t>
            </a:r>
          </a:p>
          <a:p>
            <a:r>
              <a:rPr lang="pl-PL" dirty="0"/>
              <a:t>poczucie zagrożenia, bądź obcości w relacjach małżeńskich wywołuje koncentrację na dzieciach;</a:t>
            </a:r>
          </a:p>
          <a:p>
            <a:r>
              <a:rPr lang="pl-PL" dirty="0"/>
              <a:t>występuje manipulacja dziećmi (stawianie ich w sytuacji bez wyjścia); </a:t>
            </a:r>
          </a:p>
          <a:p>
            <a:r>
              <a:rPr lang="pl-PL" dirty="0"/>
              <a:t>w dzieciach wywoływane jest stałe poczucie winy (,,gdybyś mnie kochał, to byś dla mnie zrobił to, czego oczekuję").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Dzieci:</a:t>
            </a:r>
          </a:p>
          <a:p>
            <a:r>
              <a:rPr lang="pl-PL" dirty="0"/>
              <a:t>starają się dostosować do oczekiwań rodziców, odgadywać ich pragnienia; nie są autentyczne;</a:t>
            </a:r>
          </a:p>
          <a:p>
            <a:r>
              <a:rPr lang="pl-PL" dirty="0"/>
              <a:t>mają trudności w sferze emocjonalnej.</a:t>
            </a:r>
          </a:p>
        </p:txBody>
      </p:sp>
    </p:spTree>
    <p:extLst>
      <p:ext uri="{BB962C8B-B14F-4D97-AF65-F5344CB8AC3E}">
        <p14:creationId xmlns:p14="http://schemas.microsoft.com/office/powerpoint/2010/main" val="4318172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F3C2930-3D6D-5B7C-5011-27E3F0A11C4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731625" y="1110065"/>
            <a:ext cx="8596313" cy="48625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Dynamika życia rodzinnego</a:t>
            </a:r>
          </a:p>
          <a:p>
            <a:r>
              <a:rPr lang="pl-PL" dirty="0"/>
              <a:t>dom i rodzina dominują w planach życiowych dzieci;</a:t>
            </a:r>
          </a:p>
          <a:p>
            <a:r>
              <a:rPr lang="pl-PL" dirty="0"/>
              <a:t>w rodzinie panuje niepokój, napięcia;</a:t>
            </a:r>
          </a:p>
          <a:p>
            <a:r>
              <a:rPr lang="pl-PL" dirty="0"/>
              <a:t>najczęściej nie ma otwartych konfliktów, ważniejszy jest konformizm niż szczerość;</a:t>
            </a:r>
          </a:p>
          <a:p>
            <a:r>
              <a:rPr lang="pl-PL" dirty="0"/>
              <a:t>nie wyraża się prawdziwych uczuć.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Odejście dzieci z domu:</a:t>
            </a:r>
          </a:p>
          <a:p>
            <a:r>
              <a:rPr lang="pl-PL" dirty="0"/>
              <a:t>z takiego domu dzieci nie odchodzą, nawet jeśli fizycznie się wyprowadzają;</a:t>
            </a:r>
          </a:p>
          <a:p>
            <a:r>
              <a:rPr lang="pl-PL" dirty="0"/>
              <a:t>dzieci nie mają prawa prowadzić samodzielnego życia;</a:t>
            </a:r>
          </a:p>
          <a:p>
            <a:r>
              <a:rPr lang="pl-PL" dirty="0"/>
              <a:t>rodzice manipulują także dorosłymi już dziećmi;</a:t>
            </a:r>
          </a:p>
          <a:p>
            <a:r>
              <a:rPr lang="pl-PL" dirty="0"/>
              <a:t>odejście z domu jest traktowane jako nielojalność wobec rodziny</a:t>
            </a:r>
          </a:p>
        </p:txBody>
      </p:sp>
    </p:spTree>
    <p:extLst>
      <p:ext uri="{BB962C8B-B14F-4D97-AF65-F5344CB8AC3E}">
        <p14:creationId xmlns:p14="http://schemas.microsoft.com/office/powerpoint/2010/main" val="31091509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B1B4E20-334D-D948-6737-EB5C4CAEF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Negatywne postawy rodzicielskie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2805D58-FF61-A877-736E-BE7E7A116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20456"/>
            <a:ext cx="8915400" cy="4290766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pl-PL" sz="1800" b="1" u="sng" dirty="0">
                <a:solidFill>
                  <a:schemeClr val="tx1"/>
                </a:solidFill>
                <a:latin typeface="+mn-lt"/>
              </a:rPr>
              <a:t>Postawa unikająca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chemeClr val="tx1"/>
                </a:solidFill>
                <a:latin typeface="+mn-lt"/>
              </a:rPr>
              <a:t>To obojętność rodziców wobec dziecka, jego potrzeb i problemów.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chemeClr val="tx1"/>
                </a:solidFill>
                <a:latin typeface="+mn-lt"/>
              </a:rPr>
              <a:t>Kontakt z dzieckiem jest luźny i ograniczony do niezbędnego minimum.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chemeClr val="tx1"/>
                </a:solidFill>
                <a:latin typeface="+mn-lt"/>
              </a:rPr>
              <a:t>Dziecko nie uczestniczy w życiu rodziny, jego zdanie nie ma dla rodziców żadnego znaczenia.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chemeClr val="tx1"/>
                </a:solidFill>
                <a:latin typeface="+mn-lt"/>
              </a:rPr>
              <a:t>Rodzice dają dziecku swobodę jego zachowań, jednocześnie zrzucając na nie odpowiedzialność za popełnione błędy.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chemeClr val="tx1"/>
                </a:solidFill>
                <a:latin typeface="+mn-lt"/>
              </a:rPr>
              <a:t>Taka postawa powoduje, że dziecko staje się nieufne, nieśmiałe uczuciowo, a co najważniejsze zachwiana jest jego najważniejsza potrzeba – potrzeba bezpieczeństwa.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chemeClr val="tx1"/>
                </a:solidFill>
                <a:latin typeface="+mn-lt"/>
              </a:rPr>
              <a:t>Dziecko, odreagowując swą trudną sytuację, często popada w konflikty z rodzicami oraz ze szkołą.</a:t>
            </a:r>
            <a:endParaRPr lang="en-US" sz="1800" dirty="0">
              <a:solidFill>
                <a:schemeClr val="tx1"/>
              </a:solidFill>
              <a:latin typeface="+mn-lt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062731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72EE697-61C1-9807-5134-355DA888060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744773" y="1267731"/>
            <a:ext cx="8915400" cy="4564161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pl-PL" sz="1800" b="1" u="sng" dirty="0">
                <a:solidFill>
                  <a:schemeClr val="tx1"/>
                </a:solidFill>
                <a:latin typeface="+mn-lt"/>
              </a:rPr>
              <a:t>Postawa nadmiernie chroniąca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chemeClr val="tx1"/>
                </a:solidFill>
                <a:latin typeface="+mn-lt"/>
              </a:rPr>
              <a:t>To postawa, w której rodzice chronią swoje dziecko przed aktywnością własną, przed każdym samodzielnym wysiłkiem, krokiem, a także odpowiedzialnością.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chemeClr val="tx1"/>
                </a:solidFill>
                <a:latin typeface="+mn-lt"/>
              </a:rPr>
              <a:t>Taka przesadna opieka, usuwanie z drogi każdej przeszkody i trudności, z jednej strony spowodować może to, że dziecko wyrośnie na jednostkę, bierną, niesamodzielną, bez inicjatyw. W dorosłym życiu kompletnie uzależnioną od rodziców, oczekującą od swych życiowych partnerów ciągłej opieki i przejęcia odpowiedzialności.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chemeClr val="tx1"/>
                </a:solidFill>
                <a:latin typeface="+mn-lt"/>
              </a:rPr>
              <a:t>Z drugiej strony taka postawa rodzicielska często kształtuje jednostki egoistyczne, samolubne, zarozumiałe.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chemeClr val="tx1"/>
                </a:solidFill>
                <a:latin typeface="+mn-lt"/>
              </a:rPr>
              <a:t>W życiu szkolnym niezbyt lubiane przez rówieśników.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675572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00B2E4-BBA5-1D5C-F683-C3CE4FC8381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836762" y="855562"/>
            <a:ext cx="8915400" cy="5146876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pl-PL" sz="1800" b="1" u="sng" dirty="0">
                <a:solidFill>
                  <a:schemeClr val="tx1"/>
                </a:solidFill>
                <a:latin typeface="+mn-lt"/>
              </a:rPr>
              <a:t>Postawa nadmiernie wymagająca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chemeClr val="tx1"/>
                </a:solidFill>
                <a:latin typeface="+mn-lt"/>
              </a:rPr>
              <a:t>Dziecko wciąż nie może sprostać wymaganiom stawianym przez rodziców.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chemeClr val="tx1"/>
                </a:solidFill>
                <a:latin typeface="+mn-lt"/>
              </a:rPr>
              <a:t>Wymagania te najczęściej są nieadekwatne do stopnia rozwoju fizycznego lub intelektualnego, wieku, czy zdolności dziecka. Poprzeczka wymagań wciąż podnoszona jest wyżej i wyżej.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chemeClr val="tx1"/>
                </a:solidFill>
                <a:latin typeface="+mn-lt"/>
              </a:rPr>
              <a:t>W zasadzie dziecko nie ma możliwości zadowolić swoich rodziców, ponieważ nawet jeśli uda mu się osiągnąć pułap wymagań, to nagle okazuje się, że to już rodziców nie satysfakcjonuje.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chemeClr val="tx1"/>
                </a:solidFill>
                <a:latin typeface="+mn-lt"/>
              </a:rPr>
              <a:t>W dziecku rodzi się bunt, który często przyjmuje skrajne formy np. ucieczki z domu.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chemeClr val="tx1"/>
                </a:solidFill>
                <a:latin typeface="+mn-lt"/>
              </a:rPr>
              <a:t> Co najważniejsze, w dorosłym życiu taka postawa rodzicielska skutkuje ukształtowaniem się niepewności, lęku, a przede wszystkim braku wiary we własne możliwości.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chemeClr val="tx1"/>
                </a:solidFill>
                <a:latin typeface="+mn-lt"/>
              </a:rPr>
              <a:t>Często dorośli ludzie wychowywani w ten sposób wybierając różne ścieżki życiowe, nie kierują się własnymi aspiracjami i marzeniami, ale wciąż próbują zadowolić innych.</a:t>
            </a:r>
            <a:endParaRPr lang="en-US" sz="1800" dirty="0">
              <a:solidFill>
                <a:schemeClr val="tx1"/>
              </a:solidFill>
              <a:latin typeface="+mn-lt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732925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385631-26FC-82DA-44E9-AF113E466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7669" y="624110"/>
            <a:ext cx="4137059" cy="128089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pl-PL" sz="2700"/>
              <a:t>Ważne, by mieć prawidłowy punkt odniesienia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5E2AEB2-8CEC-9BEE-FB04-14E2BE402F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956" y="2133600"/>
            <a:ext cx="4140772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000" b="1" dirty="0">
                <a:solidFill>
                  <a:schemeClr val="tx1"/>
                </a:solidFill>
              </a:rPr>
              <a:t>Rodzina prawidłowo funkcjonująca</a:t>
            </a:r>
          </a:p>
          <a:p>
            <a:pPr marL="0" indent="0">
              <a:buNone/>
            </a:pPr>
            <a:endParaRPr lang="pl-PL" sz="1600" dirty="0">
              <a:solidFill>
                <a:schemeClr val="tx1"/>
              </a:solidFill>
            </a:endParaRPr>
          </a:p>
          <a:p>
            <a:r>
              <a:rPr lang="pl-PL" sz="1600" u="sng" dirty="0"/>
              <a:t>P</a:t>
            </a:r>
            <a:r>
              <a:rPr lang="en-US" sz="1600" u="sng" dirty="0" err="1"/>
              <a:t>ozytywne</a:t>
            </a:r>
            <a:r>
              <a:rPr lang="en-US" sz="1600" u="sng" dirty="0"/>
              <a:t> </a:t>
            </a:r>
            <a:r>
              <a:rPr lang="en-US" sz="1600" u="sng" dirty="0" err="1"/>
              <a:t>postawy</a:t>
            </a:r>
            <a:r>
              <a:rPr lang="en-US" sz="1600" u="sng" dirty="0"/>
              <a:t> </a:t>
            </a:r>
            <a:r>
              <a:rPr lang="en-US" sz="1600" u="sng" dirty="0" err="1"/>
              <a:t>rodzicielskie</a:t>
            </a:r>
            <a:r>
              <a:rPr lang="en-US" sz="1600" u="sng" dirty="0"/>
              <a:t> to:</a:t>
            </a:r>
          </a:p>
          <a:p>
            <a:pPr marL="457200" indent="-342900">
              <a:buFont typeface="Arial" panose="020B0604020202020204" pitchFamily="34" charset="0"/>
              <a:buChar char="•"/>
            </a:pPr>
            <a:r>
              <a:rPr lang="en-US" sz="1600" dirty="0" err="1"/>
              <a:t>Akceptacja</a:t>
            </a:r>
            <a:endParaRPr lang="en-US" sz="1600" dirty="0"/>
          </a:p>
          <a:p>
            <a:pPr marL="457200" indent="-342900">
              <a:buFont typeface="Arial" panose="020B0604020202020204" pitchFamily="34" charset="0"/>
              <a:buChar char="•"/>
            </a:pPr>
            <a:r>
              <a:rPr lang="en-US" sz="1600" dirty="0" err="1"/>
              <a:t>Współdziałanie</a:t>
            </a:r>
            <a:r>
              <a:rPr lang="en-US" sz="1600" dirty="0"/>
              <a:t> z </a:t>
            </a:r>
            <a:r>
              <a:rPr lang="en-US" sz="1600" dirty="0" err="1"/>
              <a:t>dzieckiem</a:t>
            </a:r>
            <a:endParaRPr lang="en-US" sz="1600" dirty="0"/>
          </a:p>
          <a:p>
            <a:pPr marL="457200" indent="-342900">
              <a:buFont typeface="Arial" panose="020B0604020202020204" pitchFamily="34" charset="0"/>
              <a:buChar char="•"/>
            </a:pPr>
            <a:r>
              <a:rPr lang="en-US" sz="1600" dirty="0" err="1"/>
              <a:t>Rozumna</a:t>
            </a:r>
            <a:r>
              <a:rPr lang="en-US" sz="1600" dirty="0"/>
              <a:t> </a:t>
            </a:r>
            <a:r>
              <a:rPr lang="en-US" sz="1600" dirty="0" err="1"/>
              <a:t>swoboda</a:t>
            </a:r>
            <a:endParaRPr lang="en-US" sz="1600" dirty="0"/>
          </a:p>
          <a:p>
            <a:pPr marL="457200" indent="-342900">
              <a:buFont typeface="Arial" panose="020B0604020202020204" pitchFamily="34" charset="0"/>
              <a:buChar char="•"/>
            </a:pPr>
            <a:r>
              <a:rPr lang="en-US" sz="1600" dirty="0" err="1"/>
              <a:t>Poszanowanie</a:t>
            </a:r>
            <a:r>
              <a:rPr lang="en-US" sz="1600" dirty="0"/>
              <a:t> </a:t>
            </a:r>
            <a:r>
              <a:rPr lang="en-US" sz="1600" dirty="0" err="1"/>
              <a:t>praw</a:t>
            </a:r>
            <a:r>
              <a:rPr lang="en-US" sz="1600" dirty="0"/>
              <a:t> </a:t>
            </a:r>
            <a:r>
              <a:rPr lang="en-US" sz="1600" dirty="0" err="1"/>
              <a:t>dziecka</a:t>
            </a:r>
            <a:endParaRPr lang="en-US" sz="1600" dirty="0"/>
          </a:p>
          <a:p>
            <a:pPr marL="0" indent="0">
              <a:buNone/>
            </a:pPr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43AD801A-8AD4-F90E-87BA-AFE861806D9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3707" r="-1" b="1367"/>
          <a:stretch/>
        </p:blipFill>
        <p:spPr>
          <a:xfrm>
            <a:off x="6091916" y="10"/>
            <a:ext cx="6100084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5863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5542974-D914-613D-756E-00A9BFDED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7628" y="609600"/>
            <a:ext cx="8596668" cy="715617"/>
          </a:xfrm>
        </p:spPr>
        <p:txBody>
          <a:bodyPr/>
          <a:lstStyle/>
          <a:p>
            <a:r>
              <a:rPr lang="pl-PL" dirty="0"/>
              <a:t>Rodzina prawidłowa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3014246-D2DB-477F-EC3B-E0F3266766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37628" y="1464113"/>
            <a:ext cx="8596668" cy="504907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Definicja:</a:t>
            </a:r>
          </a:p>
          <a:p>
            <a:r>
              <a:rPr lang="pl-PL" dirty="0"/>
              <a:t>członkowie rodziny są powiązani, ale zachowują odrębność;</a:t>
            </a:r>
          </a:p>
          <a:p>
            <a:r>
              <a:rPr lang="pl-PL" dirty="0"/>
              <a:t>rodzice współpracują ze sobą, to oni mają władzę;</a:t>
            </a:r>
          </a:p>
          <a:p>
            <a:r>
              <a:rPr lang="pl-PL" dirty="0"/>
              <a:t>na rodzicach można polegać;</a:t>
            </a:r>
          </a:p>
          <a:p>
            <a:r>
              <a:rPr lang="pl-PL" dirty="0"/>
              <a:t>szanuje się prawa i uczucia innych;</a:t>
            </a:r>
          </a:p>
          <a:p>
            <a:r>
              <a:rPr lang="pl-PL" dirty="0"/>
              <a:t>członkowie rodziny są zachęcani do rozwoju, odkrywania swoich talentów i uzdolnień;</a:t>
            </a:r>
          </a:p>
          <a:p>
            <a:r>
              <a:rPr lang="pl-PL" dirty="0"/>
              <a:t>wszystkim zależy na rozwoju każdego członka rodziny.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Związek małżeński:</a:t>
            </a:r>
          </a:p>
          <a:p>
            <a:r>
              <a:rPr lang="pl-PL" dirty="0"/>
              <a:t>rodzice okazują sobie szacunek i zrozumienie;</a:t>
            </a:r>
          </a:p>
          <a:p>
            <a:r>
              <a:rPr lang="pl-PL" dirty="0"/>
              <a:t>każdy ze współmałżonków jest wystarczająco silny jako jednostka; małżonkowie dobrze sobie radzą w sytuacjach kryzysowych;</a:t>
            </a:r>
          </a:p>
          <a:p>
            <a:r>
              <a:rPr lang="pl-PL" dirty="0"/>
              <a:t>silny związek małżeński tworzy harmonijną całość, a dobre porozumiewanie się, właściwe zaspokajanie potrzeb, troska o siebie dają solidną podstawę wychowywania dzieci.</a:t>
            </a:r>
          </a:p>
        </p:txBody>
      </p:sp>
    </p:spTree>
    <p:extLst>
      <p:ext uri="{BB962C8B-B14F-4D97-AF65-F5344CB8AC3E}">
        <p14:creationId xmlns:p14="http://schemas.microsoft.com/office/powerpoint/2010/main" val="40616945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0F60B0B-A799-9B16-701B-4E16095A784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488557" y="387350"/>
            <a:ext cx="9340770" cy="60833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Styl rodzicielski:</a:t>
            </a:r>
          </a:p>
          <a:p>
            <a:r>
              <a:rPr lang="pl-PL" dirty="0"/>
              <a:t>rodzice dbają o utrzymanie stałej struktury rodziny;</a:t>
            </a:r>
          </a:p>
          <a:p>
            <a:r>
              <a:rPr lang="pl-PL" dirty="0"/>
              <a:t>rodzice ustalają zasady i oczekiwania;</a:t>
            </a:r>
          </a:p>
          <a:p>
            <a:r>
              <a:rPr lang="pl-PL" dirty="0"/>
              <a:t>autorytet rodziców jest utrzymywany i wspierany przez obydwoje małżonków;</a:t>
            </a:r>
          </a:p>
          <a:p>
            <a:r>
              <a:rPr lang="pl-PL" dirty="0"/>
              <a:t>rodzice zapewniają poczucie bezpieczeństwa, zaspokajają potrzeby miłości, akceptacji, kontaktu, więzi;</a:t>
            </a:r>
          </a:p>
          <a:p>
            <a:r>
              <a:rPr lang="pl-PL" dirty="0"/>
              <a:t>rodzice znają silne i słabe strony dziecka, pomagają mu w rozwoju; dzieci mają wystarczająco dużo swobody, aby być sobą, i dużo ciepła, aby czuć się kochanym;</a:t>
            </a:r>
          </a:p>
          <a:p>
            <a:r>
              <a:rPr lang="pl-PL" dirty="0"/>
              <a:t>dziecko, które przekracza wyznaczone normy i zasady, jest szybko dyscyplinowane,</a:t>
            </a:r>
          </a:p>
          <a:p>
            <a:r>
              <a:rPr lang="pl-PL" dirty="0"/>
              <a:t>rodzice stosując określone środki dyscyplinujące nie obawiają się utraty miłości dzieci;</a:t>
            </a:r>
          </a:p>
          <a:p>
            <a:r>
              <a:rPr lang="pl-PL" dirty="0"/>
              <a:t>dzieci czują się słuchane i szanowane, rodzice zachęcają je do wyrażania swojego zdania w sprawach dotyczących całej rodziny, a szczególnie spraw dziecka, rezerwują sobie prawo veta, gdy decyzja dziecka jest niewłaściwa; </a:t>
            </a:r>
          </a:p>
          <a:p>
            <a:r>
              <a:rPr lang="pl-PL" dirty="0"/>
              <a:t>rodzice zachęcają dzieci do kontaktów z innymi;</a:t>
            </a:r>
          </a:p>
          <a:p>
            <a:r>
              <a:rPr lang="pl-PL" dirty="0"/>
              <a:t>dzieci są wdrażane do samodzielności, odpowiedzialności.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570801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0F60B0B-A799-9B16-701B-4E16095A784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870522" y="712787"/>
            <a:ext cx="8596313" cy="54324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Dzieci:</a:t>
            </a:r>
          </a:p>
          <a:p>
            <a:r>
              <a:rPr lang="pl-PL" dirty="0"/>
              <a:t> mają poczucie bezpieczeństwa, rodzice zapewniają im spójne i stabilne środowisko;</a:t>
            </a:r>
          </a:p>
          <a:p>
            <a:r>
              <a:rPr lang="pl-PL" dirty="0"/>
              <a:t>nie muszą zajmować się problemami ludzi dorosłych;</a:t>
            </a:r>
          </a:p>
          <a:p>
            <a:r>
              <a:rPr lang="pl-PL" dirty="0"/>
              <a:t>są zasilane pewnością, jaką pokładają w nich ich rodzice.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Dynamika życia rodzinnego:</a:t>
            </a:r>
          </a:p>
          <a:p>
            <a:r>
              <a:rPr lang="pl-PL" dirty="0"/>
              <a:t>rodzice narzucają właściwy model komunikacji, wzajemnego odnoszenia się;</a:t>
            </a:r>
          </a:p>
          <a:p>
            <a:r>
              <a:rPr lang="pl-PL" dirty="0"/>
              <a:t>problemy są ujawniane i rozwiązywane;</a:t>
            </a:r>
          </a:p>
          <a:p>
            <a:r>
              <a:rPr lang="pl-PL" dirty="0"/>
              <a:t>prośby dzieci są dokładnie analizowane;</a:t>
            </a:r>
          </a:p>
          <a:p>
            <a:r>
              <a:rPr lang="pl-PL" dirty="0"/>
              <a:t>rodzice chronią dzieci przed wszystkim, co niszczyłoby świat wartości przyjęty przez rodzinę</a:t>
            </a:r>
          </a:p>
        </p:txBody>
      </p:sp>
    </p:spTree>
    <p:extLst>
      <p:ext uri="{BB962C8B-B14F-4D97-AF65-F5344CB8AC3E}">
        <p14:creationId xmlns:p14="http://schemas.microsoft.com/office/powerpoint/2010/main" val="33029771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A869179-25C4-0AD9-80D6-ABB156A7834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801073" y="944562"/>
            <a:ext cx="8596313" cy="4968875"/>
          </a:xfrm>
        </p:spPr>
        <p:txBody>
          <a:bodyPr/>
          <a:lstStyle/>
          <a:p>
            <a:pPr marL="0" indent="0">
              <a:buNone/>
            </a:pPr>
            <a:r>
              <a:rPr lang="pl-PL"/>
              <a:t>Odejście dzieci z domu:</a:t>
            </a:r>
          </a:p>
          <a:p>
            <a:r>
              <a:rPr lang="pl-PL"/>
              <a:t>opuszczenie domu nie jest dramatycznym wydarzeniem;</a:t>
            </a:r>
          </a:p>
          <a:p>
            <a:r>
              <a:rPr lang="pl-PL"/>
              <a:t>opuszczeniu domu towarzyszy radość i smutek;</a:t>
            </a:r>
          </a:p>
          <a:p>
            <a:r>
              <a:rPr lang="pl-PL"/>
              <a:t>dzieci odchodzące z domu. mają pewność siebie, poczucie własnej wartości, czują się przygotowane do życia;</a:t>
            </a:r>
          </a:p>
          <a:p>
            <a:r>
              <a:rPr lang="pl-PL"/>
              <a:t>dzieci z przyjemnością wracają do rodzinnego domu</a:t>
            </a:r>
          </a:p>
          <a:p>
            <a:r>
              <a:rPr lang="pl-PL"/>
              <a:t>rodzice starają się unikać nadmiaru rad.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83366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C3D2DC-B160-EB98-6374-8E7454B4A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WAŻNE!!!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240F795-E568-495C-E04F-471C3C451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l-PL" sz="4400" dirty="0"/>
              <a:t>KAŻDA RODZINA PATOLOGICZNA JEST DYSFUNKCJONALNA , </a:t>
            </a:r>
            <a:br>
              <a:rPr lang="pl-PL" sz="4400" dirty="0"/>
            </a:br>
            <a:r>
              <a:rPr lang="pl-PL" sz="4400" dirty="0"/>
              <a:t>ALE </a:t>
            </a:r>
            <a:br>
              <a:rPr lang="pl-PL" sz="4400" dirty="0"/>
            </a:br>
            <a:r>
              <a:rPr lang="pl-PL" sz="4400" dirty="0"/>
              <a:t>NIE KAŻDA DYSFUNKCJONALNA </a:t>
            </a:r>
            <a:br>
              <a:rPr lang="pl-PL" sz="4400" dirty="0"/>
            </a:br>
            <a:r>
              <a:rPr lang="pl-PL" sz="4400" dirty="0"/>
              <a:t>JEST PATOLOGICZNA</a:t>
            </a:r>
          </a:p>
        </p:txBody>
      </p:sp>
    </p:spTree>
    <p:extLst>
      <p:ext uri="{BB962C8B-B14F-4D97-AF65-F5344CB8AC3E}">
        <p14:creationId xmlns:p14="http://schemas.microsoft.com/office/powerpoint/2010/main" val="38936900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CEADD2E-8FBB-8AF8-80FC-3D2C8409A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Zadanie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F4622EA-3DE0-4A18-D19F-A760CDE62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4" y="1527858"/>
            <a:ext cx="8911688" cy="43833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000" b="1" dirty="0"/>
              <a:t>Dlaczego współczesna rodzina przeżywa trudności w tak różnych sferach funkcjonowania?</a:t>
            </a:r>
          </a:p>
          <a:p>
            <a:pPr marL="0" indent="0" algn="ctr">
              <a:buNone/>
            </a:pPr>
            <a:endParaRPr lang="pl-PL" sz="2000" b="1" dirty="0"/>
          </a:p>
          <a:p>
            <a:pPr marL="0" indent="0" algn="ctr">
              <a:buNone/>
            </a:pPr>
            <a:r>
              <a:rPr lang="pl-PL" sz="2000" b="1" dirty="0"/>
              <a:t>Dokonaj analizy sytuacji społecznej podając 15 powodów takiej sytuacji.</a:t>
            </a:r>
          </a:p>
          <a:p>
            <a:endParaRPr lang="pl-PL" sz="2000" dirty="0"/>
          </a:p>
          <a:p>
            <a:pPr marL="0" indent="0">
              <a:buNone/>
            </a:pPr>
            <a:r>
              <a:rPr lang="pl-PL" sz="2000" dirty="0"/>
              <a:t>Prace należy umieścić na Kampusie w zadaniu do dzisiejszych ćwiczeń do dnia 10.04.2025r.</a:t>
            </a:r>
          </a:p>
        </p:txBody>
      </p:sp>
    </p:spTree>
    <p:extLst>
      <p:ext uri="{BB962C8B-B14F-4D97-AF65-F5344CB8AC3E}">
        <p14:creationId xmlns:p14="http://schemas.microsoft.com/office/powerpoint/2010/main" val="4058562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92F056-5B40-506C-CCEF-65ECA0D7D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Patologia a dysfunkcja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2CD27F0-C1E5-4808-83FB-FB5CD577C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O rodzinie dysfunkcyjnej mówimy wówczas, gdy relacje pomiędzy jej członkami są trwale zaburzone i rzutują na samopoczucie psychiczne oraz fizyczne zarówno rodziców, jak i dzieci. </a:t>
            </a:r>
          </a:p>
          <a:p>
            <a:r>
              <a:rPr lang="pl-PL" dirty="0"/>
              <a:t>Jedną z odmian dysfunkcji jest </a:t>
            </a:r>
            <a:r>
              <a:rPr lang="pl-PL" u="sng" dirty="0"/>
              <a:t>patologia</a:t>
            </a:r>
            <a:r>
              <a:rPr lang="pl-PL" dirty="0"/>
              <a:t> – określa się nią najpoważniejsze formy przemocy w rodzinie takie jak:</a:t>
            </a:r>
          </a:p>
          <a:p>
            <a:pPr lvl="1"/>
            <a:r>
              <a:rPr lang="pl-PL" dirty="0"/>
              <a:t>przemoc fizyczna, </a:t>
            </a:r>
          </a:p>
          <a:p>
            <a:pPr lvl="1"/>
            <a:r>
              <a:rPr lang="pl-PL" dirty="0"/>
              <a:t>wykorzystywanie seksualne, </a:t>
            </a:r>
          </a:p>
          <a:p>
            <a:pPr lvl="1"/>
            <a:r>
              <a:rPr lang="pl-PL" dirty="0"/>
              <a:t>alkoholizm, narkomania.</a:t>
            </a:r>
          </a:p>
          <a:p>
            <a:pPr lvl="1"/>
            <a:endParaRPr lang="pl-PL" dirty="0"/>
          </a:p>
          <a:p>
            <a:pPr marL="57150" indent="0" algn="ctr">
              <a:buNone/>
            </a:pPr>
            <a:r>
              <a:rPr lang="pl-PL" sz="2000" dirty="0"/>
              <a:t>O tym, czy daną rodzinę można uznać za patologiczną, </a:t>
            </a:r>
            <a:br>
              <a:rPr lang="pl-PL" sz="2000" dirty="0"/>
            </a:br>
            <a:r>
              <a:rPr lang="pl-PL" sz="2000" dirty="0"/>
              <a:t>decyduje skala zaburzeń w jej funkcjonowaniu.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33280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7">
            <a:extLst>
              <a:ext uri="{FF2B5EF4-FFF2-40B4-BE49-F238E27FC236}">
                <a16:creationId xmlns:a16="http://schemas.microsoft.com/office/drawing/2014/main" id="{19FE08D8-CEA0-461E-870A-02CD15D9B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B3295947-5897-9FA3-D3FE-DC044CD49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r>
              <a:rPr lang="pl-PL" sz="2700">
                <a:solidFill>
                  <a:schemeClr val="bg1"/>
                </a:solidFill>
              </a:rPr>
              <a:t>Rodzina dysfunkcyjna – definicja</a:t>
            </a:r>
            <a:br>
              <a:rPr lang="pl-PL" sz="2700">
                <a:solidFill>
                  <a:schemeClr val="bg1"/>
                </a:solidFill>
              </a:rPr>
            </a:br>
            <a:endParaRPr lang="pl-PL" sz="2700">
              <a:solidFill>
                <a:schemeClr val="bg1"/>
              </a:solidFill>
            </a:endParaRPr>
          </a:p>
        </p:txBody>
      </p:sp>
      <p:sp>
        <p:nvSpPr>
          <p:cNvPr id="29" name="Freeform 11">
            <a:extLst>
              <a:ext uri="{FF2B5EF4-FFF2-40B4-BE49-F238E27FC236}">
                <a16:creationId xmlns:a16="http://schemas.microsoft.com/office/drawing/2014/main" id="{2B982904-A46E-41DF-BA98-61E2300C7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pl-PL"/>
          </a:p>
        </p:txBody>
      </p:sp>
      <p:sp useBgFill="1">
        <p:nvSpPr>
          <p:cNvPr id="30" name="Rectangle 11">
            <a:extLst>
              <a:ext uri="{FF2B5EF4-FFF2-40B4-BE49-F238E27FC236}">
                <a16:creationId xmlns:a16="http://schemas.microsoft.com/office/drawing/2014/main" id="{27018161-547E-48F7-A0D9-272C9EA5B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211D906-53D1-0F54-89FF-E0E73B38CC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578" y="589722"/>
            <a:ext cx="6798033" cy="5321500"/>
          </a:xfrm>
        </p:spPr>
        <p:txBody>
          <a:bodyPr anchor="ctr">
            <a:normAutofit/>
          </a:bodyPr>
          <a:lstStyle/>
          <a:p>
            <a:r>
              <a:rPr lang="pl-PL"/>
              <a:t>Rodzina dysfunkcyjna nie zaspokaja potrzeb emocjonalnych jej członków, nie zapewnia bezpieczeństwa ani właściwych warunków do prawidłowego rozwoju i wzrastania dzieci. </a:t>
            </a:r>
          </a:p>
          <a:p>
            <a:r>
              <a:rPr lang="pl-PL"/>
              <a:t>Nie spełnia istotnych funkcji z punktu widzenia zdrowia psychicznego samych członków rodziny oraz całego społeczeństwa.</a:t>
            </a:r>
          </a:p>
          <a:p>
            <a:r>
              <a:rPr lang="pl-PL"/>
              <a:t>Źródłem zaburzeń w takiej rodzinie są zakłócenia w relacjach między rodzicami, a także ich nieprawidłowe relacje z własnym „ja” (dotyczy to całego spektrum zaburzeń osobowości – od chorób psychicznych i nałogów, po niedojrzałość emocjonalną, przerost ambicji itd.). </a:t>
            </a:r>
          </a:p>
          <a:p>
            <a:r>
              <a:rPr lang="pl-PL"/>
              <a:t>Zgodnie z koncepcją rodziny jako systemu, kiedy jeden jej element (matka, ojciec lub ich związek) jest dysfunkcyjny, konsekwencje dotykają wszystkich jej członków.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28904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9FE08D8-CEA0-461E-870A-02CD15D9B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81CC08DA-EE0C-9A74-2686-BFDBEB484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pl-PL" sz="1800">
                <a:solidFill>
                  <a:schemeClr val="bg1"/>
                </a:solidFill>
              </a:rPr>
              <a:t>Charakterystyczne cechy rodziny dysfunkcyjnej to:</a:t>
            </a:r>
            <a:br>
              <a:rPr lang="pl-PL" sz="1800">
                <a:solidFill>
                  <a:schemeClr val="bg1"/>
                </a:solidFill>
              </a:rPr>
            </a:br>
            <a:endParaRPr lang="pl-PL" sz="1800">
              <a:solidFill>
                <a:schemeClr val="bg1"/>
              </a:solidFill>
            </a:endParaRP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2B982904-A46E-41DF-BA98-61E2300C7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pl-PL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7018161-547E-48F7-A0D9-272C9EA5B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6D9CF36-7DFE-0EEB-6C0F-6E9434EA1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578" y="589722"/>
            <a:ext cx="6798033" cy="6054146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pl-PL" sz="1500" dirty="0"/>
              <a:t>istnienie „tajemnicy rodzinnej” – wstydliwego problemu, który matka i ojciec chcą za wszelką cenę zataić i w tym celu przestrzegają dzieci, aby nikomu nic nie mówiły; </a:t>
            </a:r>
          </a:p>
          <a:p>
            <a:pPr>
              <a:lnSpc>
                <a:spcPct val="90000"/>
              </a:lnSpc>
            </a:pPr>
            <a:r>
              <a:rPr lang="pl-PL" sz="1500" dirty="0"/>
              <a:t>dzieci, często same czując wstyd, rzadko komunikują, że w ich najbliższym otoczeniu jest coś nie tak;</a:t>
            </a:r>
          </a:p>
          <a:p>
            <a:pPr>
              <a:lnSpc>
                <a:spcPct val="90000"/>
              </a:lnSpc>
            </a:pPr>
            <a:r>
              <a:rPr lang="pl-PL" sz="1500" dirty="0"/>
              <a:t>brak ustalonych ról i wzorców zachowań – wobec braku właściwej opieki rodzicielskiej matka często przejmuje rolę ojca, starsze rodzeństwo pełni w stosunku do młodszego rolę rodziców;</a:t>
            </a:r>
          </a:p>
          <a:p>
            <a:pPr>
              <a:lnSpc>
                <a:spcPct val="90000"/>
              </a:lnSpc>
            </a:pPr>
            <a:r>
              <a:rPr lang="pl-PL" sz="1500" dirty="0"/>
              <a:t>brak prawdziwej komunikacji między członkami rodziny – wzajemne kontakty albo pełne są agresji i wrogości, albo są powierzchowne i stanowią milczącą zgodę na konflikt;</a:t>
            </a:r>
          </a:p>
          <a:p>
            <a:pPr>
              <a:lnSpc>
                <a:spcPct val="90000"/>
              </a:lnSpc>
            </a:pPr>
            <a:r>
              <a:rPr lang="pl-PL" sz="1500" dirty="0"/>
              <a:t>rodzina nie stwarza warunków do rozwoju swoich członków, nie ma w niej miejsca na indywidualność, występuje rezygnacja z własnych potrzeb na rzecz utrzymania dotychczasowej sytuacji i dochowania tajemnicy rodzinnej;</a:t>
            </a:r>
          </a:p>
          <a:p>
            <a:pPr>
              <a:lnSpc>
                <a:spcPct val="90000"/>
              </a:lnSpc>
            </a:pPr>
            <a:r>
              <a:rPr lang="pl-PL" sz="1500" dirty="0"/>
              <a:t>brak jest intymności i akceptacji dla odmiennych postaw i opinii;</a:t>
            </a:r>
          </a:p>
          <a:p>
            <a:pPr>
              <a:lnSpc>
                <a:spcPct val="90000"/>
              </a:lnSpc>
            </a:pPr>
            <a:r>
              <a:rPr lang="pl-PL" sz="1500" dirty="0"/>
              <a:t>istnieje brak przyzwolenia na okazywanie uczuć czy słabości, członkowie zmuszeni są udawać, że wszystko jest w porządku.</a:t>
            </a:r>
          </a:p>
          <a:p>
            <a:pPr>
              <a:lnSpc>
                <a:spcPct val="90000"/>
              </a:lnSpc>
            </a:pPr>
            <a:endParaRPr lang="pl-PL" sz="1500" dirty="0"/>
          </a:p>
        </p:txBody>
      </p:sp>
    </p:spTree>
    <p:extLst>
      <p:ext uri="{BB962C8B-B14F-4D97-AF65-F5344CB8AC3E}">
        <p14:creationId xmlns:p14="http://schemas.microsoft.com/office/powerpoint/2010/main" val="4078764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9FE08D8-CEA0-461E-870A-02CD15D9B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E91ABEE7-B946-F088-84F3-28D5B833A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r>
              <a:rPr lang="pl-PL" sz="2700">
                <a:solidFill>
                  <a:schemeClr val="bg1"/>
                </a:solidFill>
              </a:rPr>
              <a:t>Zachowania dysfunkcyjne w rodzinie</a:t>
            </a:r>
            <a:br>
              <a:rPr lang="pl-PL" sz="2700">
                <a:solidFill>
                  <a:schemeClr val="bg1"/>
                </a:solidFill>
              </a:rPr>
            </a:br>
            <a:endParaRPr lang="pl-PL" sz="2700">
              <a:solidFill>
                <a:schemeClr val="bg1"/>
              </a:solidFill>
            </a:endParaRP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2B982904-A46E-41DF-BA98-61E2300C7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pl-PL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7018161-547E-48F7-A0D9-272C9EA5B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C9679E6-AA08-4CB6-68A9-D00805945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578" y="589722"/>
            <a:ext cx="6798033" cy="5321500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pl-PL" sz="1500"/>
              <a:t>Zachowania dysfunkcyjne mają różny stopień nasilenia i szkodliwości. Można jednak uznać, że jeśli któreś z nich występuje w rodzinie stale lub często powraca, to mamy do czynienia z rodziną dysfunkcyjną.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pl-PL" sz="1500"/>
              <a:t>Do najczęstszych należy:</a:t>
            </a:r>
          </a:p>
          <a:p>
            <a:pPr lvl="1">
              <a:lnSpc>
                <a:spcPct val="90000"/>
              </a:lnSpc>
            </a:pPr>
            <a:r>
              <a:rPr lang="pl-PL" sz="1500"/>
              <a:t>choroba alkoholowa, narkomania lub inne uzależnienie ojca lub matki;</a:t>
            </a:r>
          </a:p>
          <a:p>
            <a:pPr lvl="1">
              <a:lnSpc>
                <a:spcPct val="90000"/>
              </a:lnSpc>
            </a:pPr>
            <a:r>
              <a:rPr lang="pl-PL" sz="1500"/>
              <a:t>przemoc domowa, w tym przemoc fizyczna, psychiczna, seksualna, ekonomiczna (zarówno w stosunku do partnera, jak i dzieci);</a:t>
            </a:r>
          </a:p>
          <a:p>
            <a:pPr lvl="1">
              <a:lnSpc>
                <a:spcPct val="90000"/>
              </a:lnSpc>
            </a:pPr>
            <a:r>
              <a:rPr lang="pl-PL" sz="1500"/>
              <a:t>zbyt wygórowane wymagania matki i/lub ojca wobec dzieci i związana z tym nadmierna surowość oraz brak wyrozumiałości;</a:t>
            </a:r>
          </a:p>
          <a:p>
            <a:pPr lvl="1">
              <a:lnSpc>
                <a:spcPct val="90000"/>
              </a:lnSpc>
            </a:pPr>
            <a:r>
              <a:rPr lang="pl-PL" sz="1500"/>
              <a:t>nadużycia emocjonalne ze strony rodziców (szantażowanie dzieci, wykorzystywanie ich w konflikcie z partnerem, zmuszanie ich do stanięcia po którejś ze stron);</a:t>
            </a:r>
          </a:p>
          <a:p>
            <a:pPr lvl="1">
              <a:lnSpc>
                <a:spcPct val="90000"/>
              </a:lnSpc>
            </a:pPr>
            <a:r>
              <a:rPr lang="pl-PL" sz="1500"/>
              <a:t>chłód emocjonalny rodziców i brak zainteresowania potrzebami dzieci;</a:t>
            </a:r>
          </a:p>
          <a:p>
            <a:pPr lvl="1">
              <a:lnSpc>
                <a:spcPct val="90000"/>
              </a:lnSpc>
            </a:pPr>
            <a:r>
              <a:rPr lang="pl-PL" sz="1500"/>
              <a:t>nadmierna kontrola i nadopiekuńczość;</a:t>
            </a:r>
          </a:p>
          <a:p>
            <a:pPr lvl="1">
              <a:lnSpc>
                <a:spcPct val="90000"/>
              </a:lnSpc>
            </a:pPr>
            <a:r>
              <a:rPr lang="pl-PL" sz="1500"/>
              <a:t>narażanie dziecka na widok deprawujących zachowań, np. kradzieży, narkotyzowania się, nierządu.</a:t>
            </a:r>
          </a:p>
          <a:p>
            <a:pPr>
              <a:lnSpc>
                <a:spcPct val="90000"/>
              </a:lnSpc>
            </a:pPr>
            <a:endParaRPr lang="pl-PL" sz="1500"/>
          </a:p>
        </p:txBody>
      </p:sp>
    </p:spTree>
    <p:extLst>
      <p:ext uri="{BB962C8B-B14F-4D97-AF65-F5344CB8AC3E}">
        <p14:creationId xmlns:p14="http://schemas.microsoft.com/office/powerpoint/2010/main" val="1576588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9FE08D8-CEA0-461E-870A-02CD15D9B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CD8643F6-7523-30BE-6E58-F22FE6F27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pl-PL" sz="2500">
                <a:solidFill>
                  <a:schemeClr val="bg1"/>
                </a:solidFill>
              </a:rPr>
              <a:t>Kiedy rodzina dysfunkcyjna staje się patologiczna?</a:t>
            </a:r>
            <a:br>
              <a:rPr lang="pl-PL" sz="2500">
                <a:solidFill>
                  <a:schemeClr val="bg1"/>
                </a:solidFill>
              </a:rPr>
            </a:br>
            <a:endParaRPr lang="pl-PL" sz="2500">
              <a:solidFill>
                <a:schemeClr val="bg1"/>
              </a:solidFill>
            </a:endParaRP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2B982904-A46E-41DF-BA98-61E2300C7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pl-PL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7018161-547E-48F7-A0D9-272C9EA5B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A16AA26-D298-9689-96E8-FE04B47FD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578" y="589722"/>
            <a:ext cx="6798033" cy="53215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pl-PL" sz="1700" dirty="0"/>
              <a:t>Spośród podanych powyżej zachowań dysfunkcyjnych w rodzinie za najpoważniejsze uznaje się alkoholizm, narkomanię, przemoc domową oraz angażowanie dziecka lub zmuszanie go do przyglądania się aktom przemocy czy nierządu. </a:t>
            </a:r>
          </a:p>
          <a:p>
            <a:pPr>
              <a:lnSpc>
                <a:spcPct val="90000"/>
              </a:lnSpc>
            </a:pPr>
            <a:r>
              <a:rPr lang="pl-PL" sz="1700" dirty="0"/>
              <a:t>Można uznać je jednocześnie za wyznaczniki rodziny patologicznej. Oznacza to, że każdą rodzinę patologiczną można nazwać dysfunkcyjną, ale nie każda rodzina dysfunkcyjna dotknięta jest problemem patologii. </a:t>
            </a:r>
          </a:p>
          <a:p>
            <a:pPr marL="0" indent="0">
              <a:lnSpc>
                <a:spcPct val="90000"/>
              </a:lnSpc>
              <a:buNone/>
            </a:pPr>
            <a:endParaRPr lang="pl-PL" sz="1700" i="1" dirty="0"/>
          </a:p>
          <a:p>
            <a:pPr marL="0" indent="0">
              <a:lnSpc>
                <a:spcPct val="90000"/>
              </a:lnSpc>
              <a:buNone/>
            </a:pPr>
            <a:r>
              <a:rPr lang="pl-PL" sz="1700" i="1" dirty="0"/>
              <a:t>Na przykład w sytuacji, gdy rodzice czynią swoje dzieci zakładnikami własnego konfliktu, angażują je w spór, a przy tym nadmiernie je kontrolują – taką rodzinę można uznać za dysfunkcyjną, ale nie patologiczną. </a:t>
            </a:r>
          </a:p>
          <a:p>
            <a:pPr marL="0" indent="0">
              <a:lnSpc>
                <a:spcPct val="90000"/>
              </a:lnSpc>
              <a:buNone/>
            </a:pPr>
            <a:endParaRPr lang="pl-PL" sz="1700" u="sng" dirty="0"/>
          </a:p>
          <a:p>
            <a:pPr marL="0" indent="0" algn="ctr">
              <a:lnSpc>
                <a:spcPct val="90000"/>
              </a:lnSpc>
              <a:buNone/>
            </a:pPr>
            <a:r>
              <a:rPr lang="pl-PL" sz="1700" u="sng" dirty="0"/>
              <a:t>Warto pamiętać, że granice między tymi dwoma pojęciami nie są ostre </a:t>
            </a:r>
            <a:br>
              <a:rPr lang="pl-PL" sz="1700" u="sng" dirty="0"/>
            </a:br>
            <a:r>
              <a:rPr lang="pl-PL" sz="1700" u="sng" dirty="0"/>
              <a:t>i w każdej chwili dysfunkcja może przerodzić się w patologię.</a:t>
            </a:r>
          </a:p>
          <a:p>
            <a:pPr>
              <a:lnSpc>
                <a:spcPct val="90000"/>
              </a:lnSpc>
            </a:pPr>
            <a:endParaRPr lang="pl-PL" sz="1700" dirty="0"/>
          </a:p>
        </p:txBody>
      </p:sp>
    </p:spTree>
    <p:extLst>
      <p:ext uri="{BB962C8B-B14F-4D97-AF65-F5344CB8AC3E}">
        <p14:creationId xmlns:p14="http://schemas.microsoft.com/office/powerpoint/2010/main" val="1521544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C4F170-5022-148E-CA6A-3E1BFB8EF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Typy rodzin</a:t>
            </a:r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7EED7E3C-6930-E0B0-D486-C987EB4A4F8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589212" y="2133600"/>
          <a:ext cx="8915400" cy="3777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08974303"/>
      </p:ext>
    </p:extLst>
  </p:cSld>
  <p:clrMapOvr>
    <a:masterClrMapping/>
  </p:clrMapOvr>
</p:sld>
</file>

<file path=ppt/theme/theme1.xml><?xml version="1.0" encoding="utf-8"?>
<a:theme xmlns:a="http://schemas.openxmlformats.org/drawingml/2006/main" name="Smuga">
  <a:themeElements>
    <a:clrScheme name="Smug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mug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mug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947</TotalTime>
  <Words>2685</Words>
  <Application>Microsoft Office PowerPoint</Application>
  <PresentationFormat>Panoramiczny</PresentationFormat>
  <Paragraphs>271</Paragraphs>
  <Slides>30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4" baseType="lpstr">
      <vt:lpstr>Arial</vt:lpstr>
      <vt:lpstr>Century Gothic</vt:lpstr>
      <vt:lpstr>Wingdings 3</vt:lpstr>
      <vt:lpstr>Smuga</vt:lpstr>
      <vt:lpstr>Metodyka terapii środowiska rodzinnego</vt:lpstr>
      <vt:lpstr>Plan   </vt:lpstr>
      <vt:lpstr>WAŻNE!!!</vt:lpstr>
      <vt:lpstr>Patologia a dysfunkcja</vt:lpstr>
      <vt:lpstr>Rodzina dysfunkcyjna – definicja </vt:lpstr>
      <vt:lpstr>Charakterystyczne cechy rodziny dysfunkcyjnej to: </vt:lpstr>
      <vt:lpstr>Zachowania dysfunkcyjne w rodzinie </vt:lpstr>
      <vt:lpstr>Kiedy rodzina dysfunkcyjna staje się patologiczna? </vt:lpstr>
      <vt:lpstr>Typy rodzin</vt:lpstr>
      <vt:lpstr>Rodzina chaotyczna </vt:lpstr>
      <vt:lpstr> </vt:lpstr>
      <vt:lpstr>Prezentacja programu PowerPoint</vt:lpstr>
      <vt:lpstr>Rodzina władzy </vt:lpstr>
      <vt:lpstr>Prezentacja programu PowerPoint</vt:lpstr>
      <vt:lpstr>Prezentacja programu PowerPoint</vt:lpstr>
      <vt:lpstr>Rodzina nadopiekuńcza</vt:lpstr>
      <vt:lpstr>Prezentacja programu PowerPoint</vt:lpstr>
      <vt:lpstr>Prezentacja programu PowerPoint</vt:lpstr>
      <vt:lpstr>Rodzina uwikłana</vt:lpstr>
      <vt:lpstr>Prezentacja programu PowerPoint</vt:lpstr>
      <vt:lpstr>Prezentacja programu PowerPoint</vt:lpstr>
      <vt:lpstr>Negatywne postawy rodzicielskie</vt:lpstr>
      <vt:lpstr>Prezentacja programu PowerPoint</vt:lpstr>
      <vt:lpstr>Prezentacja programu PowerPoint</vt:lpstr>
      <vt:lpstr>Ważne, by mieć prawidłowy punkt odniesienia</vt:lpstr>
      <vt:lpstr>Rodzina prawidłowa</vt:lpstr>
      <vt:lpstr>Prezentacja programu PowerPoint</vt:lpstr>
      <vt:lpstr>Prezentacja programu PowerPoint</vt:lpstr>
      <vt:lpstr>Prezentacja programu PowerPoint</vt:lpstr>
      <vt:lpstr>Zadanie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Patologie życia rodzinnego</dc:title>
  <dc:creator>anna lada</dc:creator>
  <cp:lastModifiedBy>anna lada</cp:lastModifiedBy>
  <cp:revision>4</cp:revision>
  <dcterms:created xsi:type="dcterms:W3CDTF">2023-11-13T09:29:24Z</dcterms:created>
  <dcterms:modified xsi:type="dcterms:W3CDTF">2025-03-30T08:36:28Z</dcterms:modified>
</cp:coreProperties>
</file>