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85" r:id="rId3"/>
    <p:sldId id="286" r:id="rId4"/>
    <p:sldId id="287" r:id="rId5"/>
    <p:sldId id="28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3354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1341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9535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3025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7598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1791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8630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7418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0092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5117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5441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3/24/2025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891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 tekstowe 5">
            <a:extLst>
              <a:ext uri="{FF2B5EF4-FFF2-40B4-BE49-F238E27FC236}">
                <a16:creationId xmlns:a16="http://schemas.microsoft.com/office/drawing/2014/main" id="{AF14A9C1-F086-5EAA-30AF-ECAC803B5040}"/>
              </a:ext>
            </a:extLst>
          </p:cNvPr>
          <p:cNvSpPr txBox="1"/>
          <p:nvPr/>
        </p:nvSpPr>
        <p:spPr>
          <a:xfrm>
            <a:off x="1239818" y="474882"/>
            <a:ext cx="10116803" cy="461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Wiemy już, że typowy program napisany w języku Pascal ma postać:</a:t>
            </a:r>
          </a:p>
        </p:txBody>
      </p:sp>
      <p:sp>
        <p:nvSpPr>
          <p:cNvPr id="2" name="pole tekstowe 1">
            <a:extLst>
              <a:ext uri="{FF2B5EF4-FFF2-40B4-BE49-F238E27FC236}">
                <a16:creationId xmlns:a16="http://schemas.microsoft.com/office/drawing/2014/main" id="{D926E6F5-3FC5-3415-5C5C-C1A88AB6C11F}"/>
              </a:ext>
            </a:extLst>
          </p:cNvPr>
          <p:cNvSpPr txBox="1"/>
          <p:nvPr/>
        </p:nvSpPr>
        <p:spPr>
          <a:xfrm>
            <a:off x="3048000" y="1350458"/>
            <a:ext cx="7103706" cy="26770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dirty="0"/>
              <a:t>Typowy program napisany w języku Pascal ma postać:</a:t>
            </a:r>
          </a:p>
          <a:p>
            <a:endParaRPr lang="pl-PL" dirty="0"/>
          </a:p>
          <a:p>
            <a:pPr>
              <a:lnSpc>
                <a:spcPct val="150000"/>
              </a:lnSpc>
            </a:pPr>
            <a:r>
              <a:rPr lang="pl-PL" b="1" dirty="0"/>
              <a:t>program </a:t>
            </a:r>
            <a:r>
              <a:rPr lang="pl-PL" dirty="0"/>
              <a:t> nazwa_programu;</a:t>
            </a:r>
          </a:p>
          <a:p>
            <a:pPr>
              <a:lnSpc>
                <a:spcPct val="150000"/>
              </a:lnSpc>
            </a:pPr>
            <a:r>
              <a:rPr lang="pl-PL" dirty="0"/>
              <a:t>deklaracje stałych i zmiennych; {</a:t>
            </a:r>
            <a:r>
              <a:rPr lang="pl-PL" b="1" dirty="0"/>
              <a:t>część deklaracyjna programu</a:t>
            </a:r>
            <a:r>
              <a:rPr lang="pl-PL" dirty="0"/>
              <a:t>}</a:t>
            </a:r>
          </a:p>
          <a:p>
            <a:pPr>
              <a:lnSpc>
                <a:spcPct val="150000"/>
              </a:lnSpc>
            </a:pPr>
            <a:r>
              <a:rPr lang="pl-PL" b="1" dirty="0"/>
              <a:t>begin</a:t>
            </a:r>
          </a:p>
          <a:p>
            <a:pPr>
              <a:lnSpc>
                <a:spcPct val="150000"/>
              </a:lnSpc>
            </a:pPr>
            <a:r>
              <a:rPr lang="pl-PL" dirty="0"/>
              <a:t>instrukcje (część wykonywalna programu);</a:t>
            </a:r>
          </a:p>
          <a:p>
            <a:pPr>
              <a:lnSpc>
                <a:spcPct val="150000"/>
              </a:lnSpc>
            </a:pPr>
            <a:r>
              <a:rPr lang="pl-PL" b="1" dirty="0"/>
              <a:t>end.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32D5C302-E22A-54F8-FAA7-202314635487}"/>
              </a:ext>
            </a:extLst>
          </p:cNvPr>
          <p:cNvSpPr txBox="1"/>
          <p:nvPr/>
        </p:nvSpPr>
        <p:spPr>
          <a:xfrm>
            <a:off x="1239818" y="4303544"/>
            <a:ext cx="10116803" cy="1292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dirty="0"/>
              <a:t>W części deklaratywnej możemy deklarować stałe i zmienne, których znaczenie jest takie samo jak w matematyce. Stale i zmienne muszą posiadać nazwę i mogą mieć przypisaną wartość.                     Nazwa jest ciągiem znaków, z których pierwszy musi być literą.</a:t>
            </a:r>
          </a:p>
        </p:txBody>
      </p:sp>
    </p:spTree>
    <p:extLst>
      <p:ext uri="{BB962C8B-B14F-4D97-AF65-F5344CB8AC3E}">
        <p14:creationId xmlns:p14="http://schemas.microsoft.com/office/powerpoint/2010/main" val="1620713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>
            <a:extLst>
              <a:ext uri="{FF2B5EF4-FFF2-40B4-BE49-F238E27FC236}">
                <a16:creationId xmlns:a16="http://schemas.microsoft.com/office/drawing/2014/main" id="{E8651B3E-B3F9-2ECF-7B1A-BE97E67A93AE}"/>
              </a:ext>
            </a:extLst>
          </p:cNvPr>
          <p:cNvSpPr txBox="1"/>
          <p:nvPr/>
        </p:nvSpPr>
        <p:spPr>
          <a:xfrm>
            <a:off x="530691" y="380326"/>
            <a:ext cx="10283488" cy="1292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Stałe definiuje się w części deklaracyjnej programu rozpoczynającej się od słowa kluczowego </a:t>
            </a:r>
            <a:r>
              <a:rPr lang="pl-PL" b="1" dirty="0"/>
              <a:t>const </a:t>
            </a:r>
            <a:r>
              <a:rPr lang="pl-PL" dirty="0"/>
              <a:t>(łac. constans – stały). Napiszmy program, wypisujący dwie stałe matematyczne: liczbę pi oraz liczbę Eulera: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E90DCB91-A9A8-2AF9-0594-742AC4F9F21D}"/>
              </a:ext>
            </a:extLst>
          </p:cNvPr>
          <p:cNvSpPr txBox="1"/>
          <p:nvPr/>
        </p:nvSpPr>
        <p:spPr>
          <a:xfrm>
            <a:off x="1443136" y="1873236"/>
            <a:ext cx="3398675" cy="36933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b="1" dirty="0"/>
              <a:t>program</a:t>
            </a:r>
            <a:r>
              <a:rPr lang="pl-PL" dirty="0"/>
              <a:t> stale;</a:t>
            </a:r>
          </a:p>
          <a:p>
            <a:endParaRPr lang="pl-PL" dirty="0"/>
          </a:p>
          <a:p>
            <a:r>
              <a:rPr lang="pl-PL" b="1" dirty="0"/>
              <a:t>const</a:t>
            </a:r>
          </a:p>
          <a:p>
            <a:endParaRPr lang="pl-PL" dirty="0"/>
          </a:p>
          <a:p>
            <a:r>
              <a:rPr lang="pl-PL" dirty="0"/>
              <a:t>pi=3.141;</a:t>
            </a:r>
          </a:p>
          <a:p>
            <a:r>
              <a:rPr lang="pl-PL" dirty="0"/>
              <a:t>e=2.718;</a:t>
            </a:r>
          </a:p>
          <a:p>
            <a:endParaRPr lang="pl-PL" dirty="0"/>
          </a:p>
          <a:p>
            <a:r>
              <a:rPr lang="pl-PL" b="1" dirty="0"/>
              <a:t>begin</a:t>
            </a:r>
          </a:p>
          <a:p>
            <a:endParaRPr lang="pl-PL" dirty="0"/>
          </a:p>
          <a:p>
            <a:r>
              <a:rPr lang="pl-PL" dirty="0"/>
              <a:t>    writeln('liczba pi', pi);</a:t>
            </a:r>
          </a:p>
          <a:p>
            <a:r>
              <a:rPr lang="pl-PL" dirty="0"/>
              <a:t>    writeln('</a:t>
            </a:r>
            <a:r>
              <a:rPr lang="pl-PL" dirty="0" err="1"/>
              <a:t>stala</a:t>
            </a:r>
            <a:r>
              <a:rPr lang="pl-PL" dirty="0"/>
              <a:t> Eulera', e);</a:t>
            </a:r>
          </a:p>
          <a:p>
            <a:endParaRPr lang="pl-PL" dirty="0"/>
          </a:p>
          <a:p>
            <a:r>
              <a:rPr lang="pl-PL" b="1" dirty="0"/>
              <a:t>end.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C7E3A081-A7D9-15CA-F9ED-8A00D60F1A2A}"/>
              </a:ext>
            </a:extLst>
          </p:cNvPr>
          <p:cNvSpPr txBox="1"/>
          <p:nvPr/>
        </p:nvSpPr>
        <p:spPr>
          <a:xfrm>
            <a:off x="1126872" y="5691205"/>
            <a:ext cx="10218173" cy="876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l-PL" dirty="0"/>
              <a:t>Stałe możemy wypisać również w jednej linii ale muszą być oddzielone średnikiem ;</a:t>
            </a:r>
          </a:p>
          <a:p>
            <a:pPr>
              <a:lnSpc>
                <a:spcPct val="150000"/>
              </a:lnSpc>
            </a:pPr>
            <a:r>
              <a:rPr lang="pl-PL" dirty="0"/>
              <a:t>Uwaga! Część całkowita liczby jest oddzielana od części dziesiętnej kropką a nie przecinkiem!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41FDCF74-13C4-EF0A-56B4-FAB0CA1D84DF}"/>
              </a:ext>
            </a:extLst>
          </p:cNvPr>
          <p:cNvSpPr txBox="1"/>
          <p:nvPr/>
        </p:nvSpPr>
        <p:spPr>
          <a:xfrm>
            <a:off x="7247553" y="1873236"/>
            <a:ext cx="3398675" cy="34163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b="1" dirty="0"/>
              <a:t>program</a:t>
            </a:r>
            <a:r>
              <a:rPr lang="pl-PL" dirty="0"/>
              <a:t> stale;</a:t>
            </a:r>
          </a:p>
          <a:p>
            <a:endParaRPr lang="pl-PL" dirty="0"/>
          </a:p>
          <a:p>
            <a:r>
              <a:rPr lang="pl-PL" b="1" dirty="0"/>
              <a:t>const</a:t>
            </a:r>
          </a:p>
          <a:p>
            <a:endParaRPr lang="pl-PL" dirty="0"/>
          </a:p>
          <a:p>
            <a:r>
              <a:rPr lang="pl-PL" dirty="0"/>
              <a:t>pi=3.141; e=2.718;</a:t>
            </a:r>
          </a:p>
          <a:p>
            <a:endParaRPr lang="pl-PL" dirty="0"/>
          </a:p>
          <a:p>
            <a:r>
              <a:rPr lang="pl-PL" b="1" dirty="0"/>
              <a:t>begin</a:t>
            </a:r>
          </a:p>
          <a:p>
            <a:endParaRPr lang="pl-PL" dirty="0"/>
          </a:p>
          <a:p>
            <a:r>
              <a:rPr lang="pl-PL" dirty="0"/>
              <a:t>    writeln('liczba pi', pi);</a:t>
            </a:r>
          </a:p>
          <a:p>
            <a:r>
              <a:rPr lang="pl-PL" dirty="0"/>
              <a:t>    writeln('</a:t>
            </a:r>
            <a:r>
              <a:rPr lang="pl-PL" dirty="0" err="1"/>
              <a:t>stala</a:t>
            </a:r>
            <a:r>
              <a:rPr lang="pl-PL" dirty="0"/>
              <a:t> Eulera', e);</a:t>
            </a:r>
          </a:p>
          <a:p>
            <a:endParaRPr lang="pl-PL" dirty="0"/>
          </a:p>
          <a:p>
            <a:r>
              <a:rPr lang="pl-PL" b="1" dirty="0"/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2778190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20727CFF-24A8-74C1-87C7-41C99EBA6AF0}"/>
              </a:ext>
            </a:extLst>
          </p:cNvPr>
          <p:cNvSpPr txBox="1"/>
          <p:nvPr/>
        </p:nvSpPr>
        <p:spPr>
          <a:xfrm>
            <a:off x="400063" y="176583"/>
            <a:ext cx="9882272" cy="17075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dirty="0"/>
              <a:t>Zmienne definiuje się w części deklaracyjnej programu rozpoczynającej się od słowa kluczowego </a:t>
            </a:r>
            <a:r>
              <a:rPr lang="pl-PL" b="1" dirty="0" err="1"/>
              <a:t>var</a:t>
            </a:r>
            <a:r>
              <a:rPr lang="pl-PL" b="1" dirty="0"/>
              <a:t> </a:t>
            </a:r>
            <a:r>
              <a:rPr lang="pl-PL" dirty="0"/>
              <a:t>(ang. </a:t>
            </a:r>
            <a:r>
              <a:rPr lang="pl-PL" dirty="0" err="1"/>
              <a:t>variable</a:t>
            </a:r>
            <a:r>
              <a:rPr lang="pl-PL" dirty="0"/>
              <a:t> – zmienna). Napiszmy program, wypisujący trzy zmienne całkowite (ang. </a:t>
            </a:r>
            <a:r>
              <a:rPr lang="pl-PL" b="1" dirty="0"/>
              <a:t>integer</a:t>
            </a:r>
            <a:r>
              <a:rPr lang="pl-PL" dirty="0"/>
              <a:t> – liczba całkowita) i jedną zmienną rzeczywistą (ang. </a:t>
            </a:r>
            <a:r>
              <a:rPr lang="pl-PL" b="1" dirty="0"/>
              <a:t>real</a:t>
            </a:r>
            <a:r>
              <a:rPr lang="pl-PL" dirty="0"/>
              <a:t> numer – liczba rzeczywista).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9FECBA16-0E3E-1612-706A-01F14203AE24}"/>
              </a:ext>
            </a:extLst>
          </p:cNvPr>
          <p:cNvSpPr txBox="1"/>
          <p:nvPr/>
        </p:nvSpPr>
        <p:spPr>
          <a:xfrm>
            <a:off x="2153629" y="1929673"/>
            <a:ext cx="4966218" cy="48013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b="1" dirty="0"/>
              <a:t>program</a:t>
            </a:r>
            <a:r>
              <a:rPr lang="pl-PL" dirty="0"/>
              <a:t> </a:t>
            </a:r>
            <a:r>
              <a:rPr lang="pl-PL" dirty="0" err="1"/>
              <a:t>zmienne_calkowite</a:t>
            </a:r>
            <a:r>
              <a:rPr lang="pl-PL" dirty="0"/>
              <a:t>;</a:t>
            </a:r>
          </a:p>
          <a:p>
            <a:r>
              <a:rPr lang="pl-PL" b="1" dirty="0" err="1"/>
              <a:t>var</a:t>
            </a:r>
            <a:endParaRPr lang="pl-PL" b="1" dirty="0"/>
          </a:p>
          <a:p>
            <a:r>
              <a:rPr lang="pl-PL" dirty="0"/>
              <a:t>    a, b, c: integer;</a:t>
            </a:r>
          </a:p>
          <a:p>
            <a:r>
              <a:rPr lang="pl-PL" dirty="0"/>
              <a:t>    d:real;</a:t>
            </a:r>
          </a:p>
          <a:p>
            <a:r>
              <a:rPr lang="pl-PL" b="1" dirty="0"/>
              <a:t>begin</a:t>
            </a:r>
          </a:p>
          <a:p>
            <a:r>
              <a:rPr lang="pl-PL" dirty="0"/>
              <a:t>    { Przypisanie wartości do zmiennych }</a:t>
            </a:r>
          </a:p>
          <a:p>
            <a:r>
              <a:rPr lang="pl-PL" dirty="0"/>
              <a:t>    a := 5;</a:t>
            </a:r>
          </a:p>
          <a:p>
            <a:r>
              <a:rPr lang="pl-PL" dirty="0"/>
              <a:t>    b := 15;</a:t>
            </a:r>
          </a:p>
          <a:p>
            <a:r>
              <a:rPr lang="pl-PL" dirty="0"/>
              <a:t>    c := 25;</a:t>
            </a:r>
          </a:p>
          <a:p>
            <a:r>
              <a:rPr lang="pl-PL" dirty="0"/>
              <a:t>    d := 2.1;</a:t>
            </a:r>
          </a:p>
          <a:p>
            <a:r>
              <a:rPr lang="pl-PL" dirty="0"/>
              <a:t>    { Wypisanie wartości zmiennych }</a:t>
            </a:r>
          </a:p>
          <a:p>
            <a:r>
              <a:rPr lang="pl-PL" dirty="0"/>
              <a:t>    writeln('</a:t>
            </a:r>
            <a:r>
              <a:rPr lang="pl-PL" dirty="0" err="1"/>
              <a:t>Wartosci</a:t>
            </a:r>
            <a:r>
              <a:rPr lang="pl-PL" dirty="0"/>
              <a:t> zmiennych:');</a:t>
            </a:r>
          </a:p>
          <a:p>
            <a:r>
              <a:rPr lang="pl-PL" dirty="0"/>
              <a:t>    writeln('a = ', a);</a:t>
            </a:r>
          </a:p>
          <a:p>
            <a:r>
              <a:rPr lang="pl-PL" dirty="0"/>
              <a:t>    writeln('b = ', b);</a:t>
            </a:r>
          </a:p>
          <a:p>
            <a:r>
              <a:rPr lang="pl-PL" dirty="0"/>
              <a:t>    writeln('c = ', c);</a:t>
            </a:r>
          </a:p>
          <a:p>
            <a:r>
              <a:rPr lang="pl-PL" dirty="0"/>
              <a:t>    writeln('d = ', d);</a:t>
            </a:r>
          </a:p>
          <a:p>
            <a:r>
              <a:rPr lang="pl-PL" b="1" dirty="0"/>
              <a:t>end.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D731A315-9B3E-A976-1131-2616E3A5D5C0}"/>
              </a:ext>
            </a:extLst>
          </p:cNvPr>
          <p:cNvSpPr txBox="1"/>
          <p:nvPr/>
        </p:nvSpPr>
        <p:spPr>
          <a:xfrm>
            <a:off x="7389838" y="1896788"/>
            <a:ext cx="459999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dirty="0"/>
              <a:t>Zmienne całkowite możemy zadeklarować w jednej linii – oddzielamy je wtedy </a:t>
            </a:r>
            <a:r>
              <a:rPr lang="pl-PL" b="1" dirty="0"/>
              <a:t>przecinkami</a:t>
            </a:r>
            <a:r>
              <a:rPr lang="pl-PL" dirty="0"/>
              <a:t>. Po </a:t>
            </a:r>
            <a:r>
              <a:rPr lang="pl-PL" b="1" dirty="0"/>
              <a:t>dwukropku</a:t>
            </a:r>
            <a:r>
              <a:rPr lang="pl-PL" dirty="0"/>
              <a:t> podajemy typ zmiennej.</a:t>
            </a: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7DF77F5A-4692-7EAE-9FCD-E3C5DCF917F6}"/>
              </a:ext>
            </a:extLst>
          </p:cNvPr>
          <p:cNvSpPr txBox="1"/>
          <p:nvPr/>
        </p:nvSpPr>
        <p:spPr>
          <a:xfrm>
            <a:off x="7389835" y="3151174"/>
            <a:ext cx="459999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dirty="0"/>
              <a:t>Uwaga! Wszystkie zmienne używane w programie muszą być zadeklarowane.</a:t>
            </a:r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0DE9BC0F-8D1D-7417-5938-19B31DFCE1B1}"/>
              </a:ext>
            </a:extLst>
          </p:cNvPr>
          <p:cNvSpPr txBox="1"/>
          <p:nvPr/>
        </p:nvSpPr>
        <p:spPr>
          <a:xfrm>
            <a:off x="7389835" y="3864184"/>
            <a:ext cx="459999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dirty="0"/>
              <a:t>Zmienna zadeklarowana jako real może przyjmować wartości z podzbioru liczb rzeczywistych. Podzbiorem jakiego zbioru są liczby rzeczywiste?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6167DEB9-2DC5-B8E2-3AC7-8B02AEA920E3}"/>
              </a:ext>
            </a:extLst>
          </p:cNvPr>
          <p:cNvSpPr txBox="1"/>
          <p:nvPr/>
        </p:nvSpPr>
        <p:spPr>
          <a:xfrm>
            <a:off x="7389835" y="5153469"/>
            <a:ext cx="459999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b="1" dirty="0"/>
              <a:t>Instrukcja przypisania </a:t>
            </a:r>
            <a:r>
              <a:rPr lang="pl-PL" dirty="0"/>
              <a:t>służy do przypisy-</a:t>
            </a:r>
            <a:r>
              <a:rPr lang="pl-PL" dirty="0" err="1"/>
              <a:t>wania</a:t>
            </a:r>
            <a:r>
              <a:rPr lang="pl-PL" dirty="0"/>
              <a:t> zmiennym pewnych wartości. Ma ona postać:</a:t>
            </a:r>
          </a:p>
          <a:p>
            <a:pPr algn="just"/>
            <a:endParaRPr lang="pl-PL" dirty="0"/>
          </a:p>
          <a:p>
            <a:pPr algn="just"/>
            <a:r>
              <a:rPr lang="pl-PL" dirty="0"/>
              <a:t>                    zmienna</a:t>
            </a:r>
            <a:r>
              <a:rPr lang="pl-PL" b="1" dirty="0"/>
              <a:t>:=</a:t>
            </a:r>
            <a:r>
              <a:rPr lang="pl-PL" dirty="0"/>
              <a:t> wyrażenie</a:t>
            </a:r>
          </a:p>
        </p:txBody>
      </p:sp>
    </p:spTree>
    <p:extLst>
      <p:ext uri="{BB962C8B-B14F-4D97-AF65-F5344CB8AC3E}">
        <p14:creationId xmlns:p14="http://schemas.microsoft.com/office/powerpoint/2010/main" val="826577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07971238-A2FA-9A84-F111-CA4E100C6076}"/>
              </a:ext>
            </a:extLst>
          </p:cNvPr>
          <p:cNvSpPr txBox="1"/>
          <p:nvPr/>
        </p:nvSpPr>
        <p:spPr>
          <a:xfrm>
            <a:off x="466526" y="659754"/>
            <a:ext cx="11047450" cy="8765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dirty="0"/>
              <a:t>Kolejnym typem zmiennej jest typ znakowy </a:t>
            </a:r>
            <a:r>
              <a:rPr lang="pl-PL" b="1" dirty="0"/>
              <a:t>char</a:t>
            </a:r>
            <a:r>
              <a:rPr lang="pl-PL" dirty="0"/>
              <a:t> (ang. character - znak). Zmienna zadeklarowana jako char może przechowywać wyłącznie </a:t>
            </a:r>
            <a:r>
              <a:rPr lang="pl-PL" u="sng" dirty="0"/>
              <a:t>pojedyncze znaki</a:t>
            </a:r>
            <a:r>
              <a:rPr lang="pl-PL" dirty="0"/>
              <a:t>.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DDD3133D-9700-4FD3-5307-7A9515AC3220}"/>
              </a:ext>
            </a:extLst>
          </p:cNvPr>
          <p:cNvSpPr txBox="1"/>
          <p:nvPr/>
        </p:nvSpPr>
        <p:spPr>
          <a:xfrm>
            <a:off x="4233766" y="1967815"/>
            <a:ext cx="3398675" cy="39703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b="1" dirty="0"/>
              <a:t>program</a:t>
            </a:r>
            <a:r>
              <a:rPr lang="pl-PL" dirty="0"/>
              <a:t> </a:t>
            </a:r>
            <a:r>
              <a:rPr lang="pl-PL" dirty="0" err="1"/>
              <a:t>zmienna_char</a:t>
            </a:r>
            <a:r>
              <a:rPr lang="pl-PL" dirty="0"/>
              <a:t>;</a:t>
            </a:r>
          </a:p>
          <a:p>
            <a:endParaRPr lang="pl-PL" dirty="0"/>
          </a:p>
          <a:p>
            <a:r>
              <a:rPr lang="pl-PL" b="1" dirty="0" err="1"/>
              <a:t>var</a:t>
            </a:r>
            <a:endParaRPr lang="pl-PL" b="1" dirty="0"/>
          </a:p>
          <a:p>
            <a:endParaRPr lang="pl-PL" dirty="0"/>
          </a:p>
          <a:p>
            <a:r>
              <a:rPr lang="pl-PL" dirty="0"/>
              <a:t>    zmienna1, zmienna2:char;</a:t>
            </a:r>
          </a:p>
          <a:p>
            <a:endParaRPr lang="pl-PL" dirty="0"/>
          </a:p>
          <a:p>
            <a:r>
              <a:rPr lang="pl-PL" b="1" dirty="0"/>
              <a:t>begin</a:t>
            </a:r>
          </a:p>
          <a:p>
            <a:endParaRPr lang="pl-PL" dirty="0"/>
          </a:p>
          <a:p>
            <a:r>
              <a:rPr lang="pl-PL" dirty="0"/>
              <a:t>    zmienna1:= '@';</a:t>
            </a:r>
          </a:p>
          <a:p>
            <a:r>
              <a:rPr lang="pl-PL" dirty="0"/>
              <a:t>    zmienna2:= '!';</a:t>
            </a:r>
          </a:p>
          <a:p>
            <a:r>
              <a:rPr lang="pl-PL" dirty="0"/>
              <a:t>    writeln(zmienna1);</a:t>
            </a:r>
          </a:p>
          <a:p>
            <a:r>
              <a:rPr lang="pl-PL" dirty="0"/>
              <a:t>    writeln(zmienna2);</a:t>
            </a:r>
          </a:p>
          <a:p>
            <a:endParaRPr lang="pl-PL" dirty="0"/>
          </a:p>
          <a:p>
            <a:r>
              <a:rPr lang="pl-PL" dirty="0"/>
              <a:t>             </a:t>
            </a:r>
            <a:r>
              <a:rPr lang="pl-PL" b="1" dirty="0"/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3021441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A5AA8791-B4D7-5750-151B-5FD4FF443883}"/>
              </a:ext>
            </a:extLst>
          </p:cNvPr>
          <p:cNvSpPr txBox="1"/>
          <p:nvPr/>
        </p:nvSpPr>
        <p:spPr>
          <a:xfrm>
            <a:off x="670247" y="475403"/>
            <a:ext cx="10851507" cy="1292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l-PL" dirty="0"/>
              <a:t>Istnieje również typ zmiennej zwany typem łańcuchowym </a:t>
            </a:r>
            <a:r>
              <a:rPr lang="pl-PL" b="1" dirty="0"/>
              <a:t>string</a:t>
            </a:r>
            <a:r>
              <a:rPr lang="pl-PL" dirty="0"/>
              <a:t> (ang. string - sznur). Zmienna zadeklarowana jako string może zawierać łańcuchy znaków o długości od 0 do długości podanej </a:t>
            </a:r>
            <a:br>
              <a:rPr lang="pl-PL" dirty="0"/>
            </a:br>
            <a:r>
              <a:rPr lang="pl-PL" dirty="0"/>
              <a:t>w deklaracji - w nawiasie kwadratowym: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0F9E3F62-033D-D231-A495-51FCE2F9266F}"/>
              </a:ext>
            </a:extLst>
          </p:cNvPr>
          <p:cNvSpPr txBox="1"/>
          <p:nvPr/>
        </p:nvSpPr>
        <p:spPr>
          <a:xfrm>
            <a:off x="1153883" y="2226152"/>
            <a:ext cx="4070479" cy="36933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b="1" dirty="0"/>
              <a:t>program</a:t>
            </a:r>
            <a:r>
              <a:rPr lang="pl-PL" dirty="0"/>
              <a:t> </a:t>
            </a:r>
            <a:r>
              <a:rPr lang="pl-PL" dirty="0" err="1"/>
              <a:t>zmienna_string</a:t>
            </a:r>
            <a:r>
              <a:rPr lang="pl-PL" dirty="0"/>
              <a:t>;</a:t>
            </a:r>
          </a:p>
          <a:p>
            <a:endParaRPr lang="pl-PL" dirty="0"/>
          </a:p>
          <a:p>
            <a:r>
              <a:rPr lang="pl-PL" b="1" dirty="0" err="1"/>
              <a:t>var</a:t>
            </a:r>
            <a:endParaRPr lang="pl-PL" b="1" dirty="0"/>
          </a:p>
          <a:p>
            <a:endParaRPr lang="pl-PL" dirty="0"/>
          </a:p>
          <a:p>
            <a:r>
              <a:rPr lang="pl-PL" dirty="0"/>
              <a:t>    zmienna: string[10];</a:t>
            </a:r>
          </a:p>
          <a:p>
            <a:endParaRPr lang="pl-PL" dirty="0"/>
          </a:p>
          <a:p>
            <a:r>
              <a:rPr lang="pl-PL" b="1" dirty="0"/>
              <a:t>begin</a:t>
            </a:r>
          </a:p>
          <a:p>
            <a:endParaRPr lang="pl-PL" dirty="0"/>
          </a:p>
          <a:p>
            <a:r>
              <a:rPr lang="pl-PL" dirty="0"/>
              <a:t>    zmienna:= '</a:t>
            </a:r>
            <a:r>
              <a:rPr lang="pl-PL" dirty="0" err="1"/>
              <a:t>abcdefghijk</a:t>
            </a:r>
            <a:r>
              <a:rPr lang="pl-PL" dirty="0"/>
              <a:t>';</a:t>
            </a:r>
          </a:p>
          <a:p>
            <a:endParaRPr lang="pl-PL" dirty="0"/>
          </a:p>
          <a:p>
            <a:r>
              <a:rPr lang="pl-PL" dirty="0"/>
              <a:t>    writeln(zmienna);</a:t>
            </a:r>
          </a:p>
          <a:p>
            <a:endParaRPr lang="pl-PL" dirty="0"/>
          </a:p>
          <a:p>
            <a:r>
              <a:rPr lang="pl-PL" dirty="0"/>
              <a:t>             </a:t>
            </a:r>
            <a:r>
              <a:rPr lang="pl-PL" b="1" dirty="0"/>
              <a:t>end.</a:t>
            </a: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93DB10EA-47B2-8117-7774-B2A4B6FE98A0}"/>
              </a:ext>
            </a:extLst>
          </p:cNvPr>
          <p:cNvSpPr txBox="1"/>
          <p:nvPr/>
        </p:nvSpPr>
        <p:spPr>
          <a:xfrm>
            <a:off x="5458408" y="1842133"/>
            <a:ext cx="613799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dirty="0"/>
              <a:t>Jak wiemy instrukcje programu oddzielane są od siebie za pomocą </a:t>
            </a:r>
            <a:r>
              <a:rPr lang="pl-PL" b="1" dirty="0"/>
              <a:t>średnika</a:t>
            </a:r>
            <a:r>
              <a:rPr lang="pl-PL" dirty="0"/>
              <a:t> (;). Przed </a:t>
            </a:r>
            <a:r>
              <a:rPr lang="pl-PL" b="1" dirty="0"/>
              <a:t>instrukcją terminacji programu</a:t>
            </a:r>
            <a:r>
              <a:rPr lang="pl-PL" dirty="0"/>
              <a:t> (end.) </a:t>
            </a:r>
            <a:r>
              <a:rPr lang="pl-PL" u="sng" dirty="0"/>
              <a:t>średnik nie jest jednak potrzebny</a:t>
            </a:r>
            <a:r>
              <a:rPr lang="pl-PL" dirty="0"/>
              <a:t>:</a:t>
            </a: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E11B3E5A-99D2-DE2D-EDAE-A2D08064BE3A}"/>
              </a:ext>
            </a:extLst>
          </p:cNvPr>
          <p:cNvSpPr txBox="1"/>
          <p:nvPr/>
        </p:nvSpPr>
        <p:spPr>
          <a:xfrm>
            <a:off x="6652724" y="2909835"/>
            <a:ext cx="4070479" cy="36933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pl-PL" b="1" dirty="0"/>
              <a:t>program</a:t>
            </a:r>
            <a:r>
              <a:rPr lang="pl-PL" dirty="0"/>
              <a:t> </a:t>
            </a:r>
            <a:r>
              <a:rPr lang="pl-PL" dirty="0" err="1"/>
              <a:t>zmienna_string</a:t>
            </a:r>
            <a:r>
              <a:rPr lang="pl-PL" dirty="0"/>
              <a:t>;</a:t>
            </a:r>
          </a:p>
          <a:p>
            <a:endParaRPr lang="pl-PL" dirty="0"/>
          </a:p>
          <a:p>
            <a:r>
              <a:rPr lang="pl-PL" b="1" dirty="0" err="1"/>
              <a:t>var</a:t>
            </a:r>
            <a:endParaRPr lang="pl-PL" b="1" dirty="0"/>
          </a:p>
          <a:p>
            <a:endParaRPr lang="pl-PL" dirty="0"/>
          </a:p>
          <a:p>
            <a:r>
              <a:rPr lang="pl-PL" dirty="0"/>
              <a:t>    zmienna: string[10];</a:t>
            </a:r>
          </a:p>
          <a:p>
            <a:endParaRPr lang="pl-PL" dirty="0"/>
          </a:p>
          <a:p>
            <a:r>
              <a:rPr lang="pl-PL" b="1" dirty="0"/>
              <a:t>begin</a:t>
            </a:r>
          </a:p>
          <a:p>
            <a:endParaRPr lang="pl-PL" dirty="0"/>
          </a:p>
          <a:p>
            <a:r>
              <a:rPr lang="pl-PL" dirty="0"/>
              <a:t>    zmienna:= '</a:t>
            </a:r>
            <a:r>
              <a:rPr lang="pl-PL" dirty="0" err="1"/>
              <a:t>abcdefghijk</a:t>
            </a:r>
            <a:r>
              <a:rPr lang="pl-PL" dirty="0"/>
              <a:t>';</a:t>
            </a:r>
          </a:p>
          <a:p>
            <a:endParaRPr lang="pl-PL" dirty="0"/>
          </a:p>
          <a:p>
            <a:r>
              <a:rPr lang="pl-PL" dirty="0"/>
              <a:t>    writeln(zmienna)</a:t>
            </a:r>
          </a:p>
          <a:p>
            <a:endParaRPr lang="pl-PL" dirty="0"/>
          </a:p>
          <a:p>
            <a:r>
              <a:rPr lang="pl-PL" dirty="0"/>
              <a:t>             </a:t>
            </a:r>
            <a:r>
              <a:rPr lang="pl-PL" b="1" dirty="0"/>
              <a:t>end.</a:t>
            </a:r>
          </a:p>
        </p:txBody>
      </p:sp>
      <p:cxnSp>
        <p:nvCxnSpPr>
          <p:cNvPr id="9" name="Łącznik prosty ze strzałką 8">
            <a:extLst>
              <a:ext uri="{FF2B5EF4-FFF2-40B4-BE49-F238E27FC236}">
                <a16:creationId xmlns:a16="http://schemas.microsoft.com/office/drawing/2014/main" id="{D18E5E31-4A98-702E-5902-1F64E70CA4B2}"/>
              </a:ext>
            </a:extLst>
          </p:cNvPr>
          <p:cNvCxnSpPr>
            <a:cxnSpLocks/>
          </p:cNvCxnSpPr>
          <p:nvPr/>
        </p:nvCxnSpPr>
        <p:spPr>
          <a:xfrm flipH="1">
            <a:off x="8817429" y="5859625"/>
            <a:ext cx="31724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8772486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Shapes">
      <a:dk1>
        <a:sysClr val="windowText" lastClr="000000"/>
      </a:dk1>
      <a:lt1>
        <a:sysClr val="window" lastClr="FFFFFF"/>
      </a:lt1>
      <a:dk2>
        <a:srgbClr val="281B10"/>
      </a:dk2>
      <a:lt2>
        <a:srgbClr val="FFF9F5"/>
      </a:lt2>
      <a:accent1>
        <a:srgbClr val="EE7661"/>
      </a:accent1>
      <a:accent2>
        <a:srgbClr val="4E91F0"/>
      </a:accent2>
      <a:accent3>
        <a:srgbClr val="5B5260"/>
      </a:accent3>
      <a:accent4>
        <a:srgbClr val="2CC3B4"/>
      </a:accent4>
      <a:accent5>
        <a:srgbClr val="C097F8"/>
      </a:accent5>
      <a:accent6>
        <a:srgbClr val="FF9514"/>
      </a:accent6>
      <a:hlink>
        <a:srgbClr val="E50CBC"/>
      </a:hlink>
      <a:folHlink>
        <a:srgbClr val="6257FF"/>
      </a:folHlink>
    </a:clrScheme>
    <a:fontScheme name="Festival">
      <a:majorFont>
        <a:latin typeface="Tw Cen M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Kształty</Template>
  <TotalTime>597</TotalTime>
  <Words>596</Words>
  <Application>Microsoft Office PowerPoint</Application>
  <PresentationFormat>Panoramiczny</PresentationFormat>
  <Paragraphs>104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Arial</vt:lpstr>
      <vt:lpstr>Avenir Next LT Pro</vt:lpstr>
      <vt:lpstr>Calibri</vt:lpstr>
      <vt:lpstr>Tw Cen MT</vt:lpstr>
      <vt:lpstr>ShapesVTI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Damian Nieckarz</dc:creator>
  <cp:lastModifiedBy>Damian Nieckarz</cp:lastModifiedBy>
  <cp:revision>354</cp:revision>
  <dcterms:created xsi:type="dcterms:W3CDTF">2025-03-04T14:01:36Z</dcterms:created>
  <dcterms:modified xsi:type="dcterms:W3CDTF">2025-03-24T10:11:30Z</dcterms:modified>
</cp:coreProperties>
</file>