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68" r:id="rId5"/>
    <p:sldId id="269" r:id="rId6"/>
    <p:sldId id="281" r:id="rId7"/>
    <p:sldId id="282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104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600546-1F96-4117-945E-8A50074D5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7753"/>
            <a:ext cx="9144000" cy="2387600"/>
          </a:xfrm>
        </p:spPr>
        <p:txBody>
          <a:bodyPr/>
          <a:lstStyle/>
          <a:p>
            <a:r>
              <a:rPr lang="pl-PL" dirty="0"/>
              <a:t>Programowanie - Pascal</a:t>
            </a:r>
          </a:p>
        </p:txBody>
      </p:sp>
    </p:spTree>
    <p:extLst>
      <p:ext uri="{BB962C8B-B14F-4D97-AF65-F5344CB8AC3E}">
        <p14:creationId xmlns:p14="http://schemas.microsoft.com/office/powerpoint/2010/main" val="17706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D093EB3-DD8C-DFC9-2C7E-51500E09BA2D}"/>
              </a:ext>
            </a:extLst>
          </p:cNvPr>
          <p:cNvSpPr txBox="1"/>
          <p:nvPr/>
        </p:nvSpPr>
        <p:spPr>
          <a:xfrm>
            <a:off x="1295400" y="1272971"/>
            <a:ext cx="9601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Logowanie przebiega w identyczny sposób na wszystkich jednostkach: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Wybieramy konto </a:t>
            </a:r>
            <a:r>
              <a:rPr lang="pl-PL" b="1" dirty="0"/>
              <a:t>Student</a:t>
            </a:r>
          </a:p>
          <a:p>
            <a:pPr algn="ctr"/>
            <a:endParaRPr lang="pl-PL" b="1" dirty="0"/>
          </a:p>
          <a:p>
            <a:pPr algn="ctr"/>
            <a:r>
              <a:rPr lang="pl-PL" dirty="0"/>
              <a:t>Wpisujemy hasło: </a:t>
            </a:r>
            <a:r>
              <a:rPr lang="pl-PL" b="1" dirty="0"/>
              <a:t>student!@#$ </a:t>
            </a:r>
            <a:r>
              <a:rPr lang="pl-PL" dirty="0"/>
              <a:t>lub </a:t>
            </a:r>
            <a:r>
              <a:rPr lang="pl-PL" b="1" dirty="0" err="1"/>
              <a:t>student</a:t>
            </a:r>
            <a:r>
              <a:rPr lang="pl-PL" dirty="0" err="1"/>
              <a:t>+</a:t>
            </a:r>
            <a:r>
              <a:rPr lang="pl-PL" b="1" dirty="0" err="1"/>
              <a:t>Shift</a:t>
            </a:r>
            <a:r>
              <a:rPr lang="pl-PL" b="1" dirty="0"/>
              <a:t>(1234)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3771D91-0E1E-CC4A-790C-A55428343408}"/>
              </a:ext>
            </a:extLst>
          </p:cNvPr>
          <p:cNvSpPr txBox="1"/>
          <p:nvPr/>
        </p:nvSpPr>
        <p:spPr>
          <a:xfrm>
            <a:off x="1019581" y="3578290"/>
            <a:ext cx="10460182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b="1" dirty="0"/>
              <a:t>Turbo Pascal </a:t>
            </a:r>
            <a:r>
              <a:rPr lang="pl-PL" dirty="0"/>
              <a:t>–  jedna z popularniejszych implementacji kompilatorów języka.</a:t>
            </a:r>
          </a:p>
          <a:p>
            <a:pPr algn="ctr">
              <a:lnSpc>
                <a:spcPct val="150000"/>
              </a:lnSpc>
            </a:pPr>
            <a:r>
              <a:rPr lang="pl-PL" dirty="0"/>
              <a:t>Obecnie nie jest już rozwijany. </a:t>
            </a:r>
          </a:p>
        </p:txBody>
      </p:sp>
    </p:spTree>
    <p:extLst>
      <p:ext uri="{BB962C8B-B14F-4D97-AF65-F5344CB8AC3E}">
        <p14:creationId xmlns:p14="http://schemas.microsoft.com/office/powerpoint/2010/main" val="386862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DF31772-10D9-E820-1C69-8C02BE96928E}"/>
              </a:ext>
            </a:extLst>
          </p:cNvPr>
          <p:cNvSpPr txBox="1"/>
          <p:nvPr/>
        </p:nvSpPr>
        <p:spPr>
          <a:xfrm>
            <a:off x="1257371" y="2998802"/>
            <a:ext cx="9919854" cy="2538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Obsługa edytora tekstowego Kate jest prosta. </a:t>
            </a:r>
            <a:r>
              <a:rPr lang="pl-PL" b="1" dirty="0"/>
              <a:t>Ctrl+</a:t>
            </a:r>
            <a:r>
              <a:rPr lang="pl-PL" dirty="0"/>
              <a:t> pozwala na powiększenie czcionki tekstu a </a:t>
            </a:r>
            <a:r>
              <a:rPr lang="pl-PL" b="1" dirty="0"/>
              <a:t>Ctrl-</a:t>
            </a:r>
            <a:r>
              <a:rPr lang="pl-PL" dirty="0"/>
              <a:t> na zmniejszenie czcionki tekstu. W zakładce Widok – wystrój możemy wybrać paletę barw edytora, która jest komfortowa dla naszego oka. Uwaga! Pisząc programy w edytorze Kate należy je zapisywać wg schematu:</a:t>
            </a:r>
          </a:p>
          <a:p>
            <a:pPr algn="ctr">
              <a:lnSpc>
                <a:spcPct val="150000"/>
              </a:lnSpc>
            </a:pPr>
            <a:endParaRPr lang="pl-PL" dirty="0"/>
          </a:p>
          <a:p>
            <a:pPr algn="ctr">
              <a:lnSpc>
                <a:spcPct val="150000"/>
              </a:lnSpc>
            </a:pPr>
            <a:r>
              <a:rPr lang="pl-PL" dirty="0"/>
              <a:t> </a:t>
            </a:r>
            <a:r>
              <a:rPr lang="pl-PL" b="1" dirty="0"/>
              <a:t>nazwa</a:t>
            </a:r>
            <a:r>
              <a:rPr lang="pl-PL" dirty="0"/>
              <a:t>_</a:t>
            </a:r>
            <a:r>
              <a:rPr lang="pl-PL" b="1" dirty="0"/>
              <a:t>programu.pas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70BC593-D442-CECF-5BA8-4D5373CB5155}"/>
              </a:ext>
            </a:extLst>
          </p:cNvPr>
          <p:cNvSpPr txBox="1"/>
          <p:nvPr/>
        </p:nvSpPr>
        <p:spPr>
          <a:xfrm>
            <a:off x="1411111" y="1519996"/>
            <a:ext cx="9663289" cy="46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Pisząc programy w języku Turbo Pascal wygodnie jest stosować darmowy i zaawanasowany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F644C760-1C10-B34D-47A5-8A05BE539823}"/>
              </a:ext>
            </a:extLst>
          </p:cNvPr>
          <p:cNvSpPr txBox="1"/>
          <p:nvPr/>
        </p:nvSpPr>
        <p:spPr>
          <a:xfrm>
            <a:off x="4848577" y="2305277"/>
            <a:ext cx="27883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edytor tekstowy Kate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787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DB559-98EB-5768-3F01-E85C6848B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89F69578-95D3-7EF2-A9ED-CD7AD3B5F6E2}"/>
              </a:ext>
            </a:extLst>
          </p:cNvPr>
          <p:cNvSpPr txBox="1"/>
          <p:nvPr/>
        </p:nvSpPr>
        <p:spPr>
          <a:xfrm>
            <a:off x="1113054" y="815155"/>
            <a:ext cx="10279626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W systemie Windows możemy pracować z poziomu PowerShell. W PowerShell polecenie </a:t>
            </a:r>
            <a:r>
              <a:rPr lang="pl-PL" b="1" dirty="0" err="1"/>
              <a:t>pwd</a:t>
            </a:r>
            <a:r>
              <a:rPr lang="pl-PL" dirty="0"/>
              <a:t> oznacza </a:t>
            </a:r>
            <a:r>
              <a:rPr lang="pl-PL" b="1" dirty="0" err="1"/>
              <a:t>Print</a:t>
            </a:r>
            <a:r>
              <a:rPr lang="pl-PL" b="1" dirty="0"/>
              <a:t> </a:t>
            </a:r>
            <a:r>
              <a:rPr lang="pl-PL" b="1" dirty="0" err="1"/>
              <a:t>Working</a:t>
            </a:r>
            <a:r>
              <a:rPr lang="pl-PL" b="1" dirty="0"/>
              <a:t> Directory</a:t>
            </a:r>
            <a:r>
              <a:rPr lang="pl-PL" dirty="0"/>
              <a:t> i zwraca aktualny folder roboczy, w którym znajduje się użytkownik (</a:t>
            </a:r>
            <a:r>
              <a:rPr lang="pl-PL" dirty="0" err="1"/>
              <a:t>user</a:t>
            </a:r>
            <a:r>
              <a:rPr lang="pl-PL" dirty="0"/>
              <a:t>).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263E484-5CB3-CDFC-B1E2-F71297CC2EF2}"/>
              </a:ext>
            </a:extLst>
          </p:cNvPr>
          <p:cNvSpPr txBox="1"/>
          <p:nvPr/>
        </p:nvSpPr>
        <p:spPr>
          <a:xfrm>
            <a:off x="1113054" y="2707404"/>
            <a:ext cx="10279626" cy="2954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Po kliknięciu </a:t>
            </a:r>
            <a:r>
              <a:rPr lang="pl-PL" b="1" dirty="0" err="1"/>
              <a:t>pp</a:t>
            </a:r>
            <a:r>
              <a:rPr lang="pl-PL" dirty="0"/>
              <a:t> (</a:t>
            </a:r>
            <a:r>
              <a:rPr lang="pl-PL" b="1" dirty="0"/>
              <a:t>p</a:t>
            </a:r>
            <a:r>
              <a:rPr lang="pl-PL" dirty="0"/>
              <a:t>rawym </a:t>
            </a:r>
            <a:r>
              <a:rPr lang="pl-PL" b="1" dirty="0"/>
              <a:t>p</a:t>
            </a:r>
            <a:r>
              <a:rPr lang="pl-PL" dirty="0"/>
              <a:t>rzyciskiem myszy) na wybrany folder i wybraniu zakładki Właściwości otrzymamy ścieżkę, która prowadzi do tego folderu, np. C:\Users\nieck\Desktop. Po wpisaniu </a:t>
            </a:r>
            <a:br>
              <a:rPr lang="pl-PL" dirty="0"/>
            </a:br>
            <a:r>
              <a:rPr lang="pl-PL" dirty="0"/>
              <a:t>w PowerShell komendy:</a:t>
            </a:r>
          </a:p>
          <a:p>
            <a:pPr algn="just">
              <a:lnSpc>
                <a:spcPct val="150000"/>
              </a:lnSpc>
            </a:pPr>
            <a:endParaRPr lang="pl-PL" dirty="0"/>
          </a:p>
          <a:p>
            <a:pPr algn="ctr">
              <a:lnSpc>
                <a:spcPct val="150000"/>
              </a:lnSpc>
            </a:pPr>
            <a:r>
              <a:rPr lang="nl-NL" b="1" dirty="0"/>
              <a:t>cd C:\Users\nieck\Desktop\</a:t>
            </a:r>
            <a:r>
              <a:rPr lang="pl-PL" b="1" dirty="0" err="1"/>
              <a:t>nazwa_folderu</a:t>
            </a:r>
            <a:endParaRPr lang="pl-PL" b="1" dirty="0"/>
          </a:p>
          <a:p>
            <a:pPr algn="ctr"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przechodzimy do folderu </a:t>
            </a:r>
            <a:r>
              <a:rPr lang="pl-PL" b="1" dirty="0" err="1"/>
              <a:t>nazwa_folderu</a:t>
            </a:r>
            <a:endParaRPr lang="pl-PL" b="1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E2C47A6E-F601-33CF-861B-EF47392968B9}"/>
              </a:ext>
            </a:extLst>
          </p:cNvPr>
          <p:cNvSpPr txBox="1"/>
          <p:nvPr/>
        </p:nvSpPr>
        <p:spPr>
          <a:xfrm>
            <a:off x="1113054" y="5813086"/>
            <a:ext cx="10279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Komenda </a:t>
            </a:r>
            <a:r>
              <a:rPr lang="pl-PL" b="1" dirty="0"/>
              <a:t>cd</a:t>
            </a:r>
            <a:r>
              <a:rPr lang="pl-PL" dirty="0"/>
              <a:t> oznacza </a:t>
            </a:r>
            <a:r>
              <a:rPr lang="pl-PL" b="1" dirty="0"/>
              <a:t>change directory</a:t>
            </a:r>
          </a:p>
        </p:txBody>
      </p:sp>
    </p:spTree>
    <p:extLst>
      <p:ext uri="{BB962C8B-B14F-4D97-AF65-F5344CB8AC3E}">
        <p14:creationId xmlns:p14="http://schemas.microsoft.com/office/powerpoint/2010/main" val="112105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49C9B16-D499-87AF-1DEA-812284DC1A39}"/>
              </a:ext>
            </a:extLst>
          </p:cNvPr>
          <p:cNvSpPr txBox="1"/>
          <p:nvPr/>
        </p:nvSpPr>
        <p:spPr>
          <a:xfrm>
            <a:off x="1103722" y="761571"/>
            <a:ext cx="10354269" cy="2538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Gdy znajdujemy się w wybranym folderze możemy użyć komendy </a:t>
            </a:r>
            <a:r>
              <a:rPr lang="pl-PL" b="1" dirty="0"/>
              <a:t>ls</a:t>
            </a:r>
            <a:r>
              <a:rPr lang="pl-PL" dirty="0"/>
              <a:t> (ang. to list – inwentaryzować)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aby wyświetlić jego zawartość. Komenda </a:t>
            </a:r>
            <a:r>
              <a:rPr lang="pl-PL" b="1" dirty="0"/>
              <a:t>mkdir</a:t>
            </a:r>
            <a:r>
              <a:rPr lang="pl-PL" dirty="0"/>
              <a:t> Y (ang. </a:t>
            </a:r>
            <a:r>
              <a:rPr lang="pl-PL" dirty="0" err="1"/>
              <a:t>make</a:t>
            </a:r>
            <a:r>
              <a:rPr lang="pl-PL" dirty="0"/>
              <a:t> </a:t>
            </a:r>
            <a:r>
              <a:rPr lang="pl-PL" dirty="0" err="1"/>
              <a:t>directory</a:t>
            </a:r>
            <a:r>
              <a:rPr lang="pl-PL" dirty="0"/>
              <a:t>) pozwala na utworzenie folderu Y. Komenda </a:t>
            </a:r>
            <a:r>
              <a:rPr lang="pl-PL" b="1" dirty="0" err="1"/>
              <a:t>rmdir</a:t>
            </a:r>
            <a:r>
              <a:rPr lang="pl-PL" dirty="0"/>
              <a:t> Y (ang. </a:t>
            </a:r>
            <a:r>
              <a:rPr lang="pl-PL" dirty="0" err="1"/>
              <a:t>remove</a:t>
            </a:r>
            <a:r>
              <a:rPr lang="pl-PL" dirty="0"/>
              <a:t> </a:t>
            </a:r>
            <a:r>
              <a:rPr lang="pl-PL" dirty="0" err="1"/>
              <a:t>directory</a:t>
            </a:r>
            <a:r>
              <a:rPr lang="pl-PL" dirty="0"/>
              <a:t>) pozwala usunąć folder Y. Komenda </a:t>
            </a:r>
            <a:r>
              <a:rPr lang="pl-PL" b="1" dirty="0" err="1"/>
              <a:t>history</a:t>
            </a:r>
            <a:r>
              <a:rPr lang="pl-PL" dirty="0"/>
              <a:t> wyświetla pełną listę dostępnych poleceń.</a:t>
            </a:r>
          </a:p>
          <a:p>
            <a:pPr algn="just">
              <a:lnSpc>
                <a:spcPct val="150000"/>
              </a:lnSpc>
            </a:pPr>
            <a:endParaRPr lang="pl-PL" dirty="0"/>
          </a:p>
          <a:p>
            <a:pPr algn="just">
              <a:lnSpc>
                <a:spcPct val="150000"/>
              </a:lnSpc>
            </a:pPr>
            <a:r>
              <a:rPr lang="pl-PL" dirty="0"/>
              <a:t>Od czasu do czasu dobrze jest wyczyścić PowerShell stosując komendę </a:t>
            </a:r>
            <a:r>
              <a:rPr lang="pl-PL" b="1" dirty="0"/>
              <a:t>clear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D1F6971-EC48-36C9-4BD2-92F7C75579B7}"/>
              </a:ext>
            </a:extLst>
          </p:cNvPr>
          <p:cNvSpPr txBox="1"/>
          <p:nvPr/>
        </p:nvSpPr>
        <p:spPr>
          <a:xfrm>
            <a:off x="1103721" y="3756952"/>
            <a:ext cx="10354269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/>
              <a:t>Linux</a:t>
            </a:r>
            <a:r>
              <a:rPr lang="pl-PL" dirty="0"/>
              <a:t> -rodzina systemów operacyjnych opartych na jądrze Linux. Linux jest jednym z przykładów wolnego i otwartego oprogramowania: jego kod źródłowy może być dowolnie wykorzystywany, modyfikowany i rozpowszechniany. 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0B63D14-4EBC-8DC3-8E4B-7702200E3395}"/>
              </a:ext>
            </a:extLst>
          </p:cNvPr>
          <p:cNvSpPr txBox="1"/>
          <p:nvPr/>
        </p:nvSpPr>
        <p:spPr>
          <a:xfrm>
            <a:off x="2910767" y="5384966"/>
            <a:ext cx="6631722" cy="46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dirty="0"/>
              <a:t>Odpowiednikiem PowerShell w systemie Linux jest </a:t>
            </a:r>
            <a:r>
              <a:rPr lang="pl-PL" b="1" dirty="0"/>
              <a:t>Konsola</a:t>
            </a:r>
            <a:r>
              <a:rPr lang="pl-PL" dirty="0"/>
              <a:t> 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5D914BA-62E4-8A78-4DD7-4CCF43F8DAD7}"/>
              </a:ext>
            </a:extLst>
          </p:cNvPr>
          <p:cNvSpPr txBox="1"/>
          <p:nvPr/>
        </p:nvSpPr>
        <p:spPr>
          <a:xfrm>
            <a:off x="3751289" y="6202765"/>
            <a:ext cx="53165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PowerShell/Konsolę zamykamy np. komendą </a:t>
            </a:r>
            <a:r>
              <a:rPr lang="pl-PL" b="1" dirty="0"/>
              <a:t>exit</a:t>
            </a:r>
          </a:p>
        </p:txBody>
      </p:sp>
    </p:spTree>
    <p:extLst>
      <p:ext uri="{BB962C8B-B14F-4D97-AF65-F5344CB8AC3E}">
        <p14:creationId xmlns:p14="http://schemas.microsoft.com/office/powerpoint/2010/main" val="523885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A19D5-D0AC-B55A-B375-CDC58571A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82C2303-4459-31BF-FCB1-86BE248C0652}"/>
              </a:ext>
            </a:extLst>
          </p:cNvPr>
          <p:cNvSpPr txBox="1"/>
          <p:nvPr/>
        </p:nvSpPr>
        <p:spPr>
          <a:xfrm>
            <a:off x="1023258" y="828028"/>
            <a:ext cx="106571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Algorytm</a:t>
            </a:r>
            <a:r>
              <a:rPr lang="pl-PL" dirty="0"/>
              <a:t> - sposób rozwiązania postawionego problemu w skończonej ilości kroków elementarnych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C6B0D5F-E730-C0BA-D2FE-ADFB8945D122}"/>
              </a:ext>
            </a:extLst>
          </p:cNvPr>
          <p:cNvSpPr txBox="1"/>
          <p:nvPr/>
        </p:nvSpPr>
        <p:spPr>
          <a:xfrm>
            <a:off x="1023258" y="1619671"/>
            <a:ext cx="47461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- tekst opisujący pewien algorytm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03E76E6B-D1F0-FAE4-FA4D-A6EC8D496840}"/>
              </a:ext>
            </a:extLst>
          </p:cNvPr>
          <p:cNvSpPr txBox="1"/>
          <p:nvPr/>
        </p:nvSpPr>
        <p:spPr>
          <a:xfrm>
            <a:off x="3080657" y="2386157"/>
            <a:ext cx="6096000" cy="26770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Typowy program napisany w języku Pascal ma postać: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b="1" dirty="0"/>
              <a:t>program </a:t>
            </a:r>
            <a:r>
              <a:rPr lang="pl-PL" dirty="0"/>
              <a:t> nazwa_programu;</a:t>
            </a:r>
          </a:p>
          <a:p>
            <a:pPr>
              <a:lnSpc>
                <a:spcPct val="150000"/>
              </a:lnSpc>
            </a:pPr>
            <a:r>
              <a:rPr lang="pl-PL" dirty="0"/>
              <a:t>deklaracje stałych i zmiennych;</a:t>
            </a:r>
          </a:p>
          <a:p>
            <a:pPr>
              <a:lnSpc>
                <a:spcPct val="150000"/>
              </a:lnSpc>
            </a:pPr>
            <a:r>
              <a:rPr lang="pl-PL" b="1" dirty="0"/>
              <a:t>begin</a:t>
            </a:r>
          </a:p>
          <a:p>
            <a:pPr>
              <a:lnSpc>
                <a:spcPct val="150000"/>
              </a:lnSpc>
            </a:pPr>
            <a:r>
              <a:rPr lang="pl-PL" dirty="0"/>
              <a:t>instrukcje (część wykonywalna programu);</a:t>
            </a:r>
          </a:p>
          <a:p>
            <a:pPr>
              <a:lnSpc>
                <a:spcPct val="150000"/>
              </a:lnSpc>
            </a:pPr>
            <a:r>
              <a:rPr lang="pl-PL" b="1" dirty="0"/>
              <a:t>end.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055F5A6-7657-6C27-6296-B275B43DA924}"/>
              </a:ext>
            </a:extLst>
          </p:cNvPr>
          <p:cNvSpPr txBox="1"/>
          <p:nvPr/>
        </p:nvSpPr>
        <p:spPr>
          <a:xfrm>
            <a:off x="1023258" y="546039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Instrukcje są oddzielone od siebie za pomocą </a:t>
            </a:r>
            <a:r>
              <a:rPr lang="pl-PL" b="1" dirty="0"/>
              <a:t>średnika</a:t>
            </a:r>
            <a:r>
              <a:rPr lang="pl-PL" dirty="0"/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1603939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CDBC0-F82A-D7F1-D72C-439E5C1A2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F906F4-32F4-5446-41E2-EDE1E1DE10F2}"/>
              </a:ext>
            </a:extLst>
          </p:cNvPr>
          <p:cNvSpPr txBox="1">
            <a:spLocks/>
          </p:cNvSpPr>
          <p:nvPr/>
        </p:nvSpPr>
        <p:spPr>
          <a:xfrm>
            <a:off x="2416628" y="379882"/>
            <a:ext cx="7358743" cy="7437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Pierwszy program Hello, World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D43BCB4-219F-B735-39AB-D1BB5266A5E5}"/>
              </a:ext>
            </a:extLst>
          </p:cNvPr>
          <p:cNvSpPr txBox="1"/>
          <p:nvPr/>
        </p:nvSpPr>
        <p:spPr>
          <a:xfrm>
            <a:off x="3059579" y="2738943"/>
            <a:ext cx="6097554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</a:t>
            </a:r>
            <a:r>
              <a:rPr lang="pl-PL" dirty="0" err="1"/>
              <a:t>HelloWorld</a:t>
            </a:r>
            <a:r>
              <a:rPr lang="pl-PL" dirty="0"/>
              <a:t>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writeln('Hello, World!’);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F4CDB72-CEB3-27E8-B73B-36D6EE5FCD7E}"/>
              </a:ext>
            </a:extLst>
          </p:cNvPr>
          <p:cNvSpPr txBox="1"/>
          <p:nvPr/>
        </p:nvSpPr>
        <p:spPr>
          <a:xfrm>
            <a:off x="1026285" y="1506996"/>
            <a:ext cx="10551996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Każdy program zaczynamy od słowa </a:t>
            </a:r>
            <a:r>
              <a:rPr lang="pl-PL" b="1" dirty="0"/>
              <a:t>program </a:t>
            </a:r>
            <a:r>
              <a:rPr lang="pl-PL" dirty="0"/>
              <a:t>nazwa_programu, następnie stosujemy polecenia </a:t>
            </a:r>
            <a:r>
              <a:rPr lang="pl-PL" b="1" dirty="0"/>
              <a:t>begin</a:t>
            </a:r>
            <a:r>
              <a:rPr lang="pl-PL" dirty="0"/>
              <a:t> i </a:t>
            </a:r>
            <a:r>
              <a:rPr lang="pl-PL" b="1" dirty="0"/>
              <a:t>end.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17CBD31-19AE-0ACA-BF72-16871ACEFD78}"/>
              </a:ext>
            </a:extLst>
          </p:cNvPr>
          <p:cNvSpPr txBox="1"/>
          <p:nvPr/>
        </p:nvSpPr>
        <p:spPr>
          <a:xfrm>
            <a:off x="1026285" y="5444785"/>
            <a:ext cx="10657112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/>
              <a:t>writeln</a:t>
            </a:r>
            <a:r>
              <a:rPr lang="pl-PL" dirty="0"/>
              <a:t> (ang. - write on the same line) wyświetla tekst na ekranie i przechodzi do nowej linii </a:t>
            </a:r>
            <a:r>
              <a:rPr lang="pl-PL" b="1" dirty="0"/>
              <a:t>begin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i </a:t>
            </a:r>
            <a:r>
              <a:rPr lang="pl-PL" b="1" dirty="0"/>
              <a:t>end. </a:t>
            </a:r>
            <a:r>
              <a:rPr lang="pl-PL" dirty="0"/>
              <a:t>- początek i koniec programu.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60FE31B-0DC3-6FB0-E695-C29E8C14D4DB}"/>
              </a:ext>
            </a:extLst>
          </p:cNvPr>
          <p:cNvSpPr txBox="1"/>
          <p:nvPr/>
        </p:nvSpPr>
        <p:spPr>
          <a:xfrm>
            <a:off x="1026285" y="4294632"/>
            <a:ext cx="10551996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Na pulpicie tworzymy folder nazwany swoim imieniem (np. Damian). W tym folderze zapisujemy plik z programem napisanym w edytorze Kate: nazwa_programu</a:t>
            </a:r>
            <a:r>
              <a:rPr lang="pl-PL" b="1" dirty="0"/>
              <a:t>.pas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402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C7154-B255-050C-8DFD-A89D400A7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AB68F89-43B2-CB9B-02C1-81061A92DB2F}"/>
              </a:ext>
            </a:extLst>
          </p:cNvPr>
          <p:cNvSpPr txBox="1"/>
          <p:nvPr/>
        </p:nvSpPr>
        <p:spPr>
          <a:xfrm>
            <a:off x="1660071" y="1566311"/>
            <a:ext cx="92637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Po zakończonych zajęciach proszę jedynie </a:t>
            </a:r>
            <a:r>
              <a:rPr lang="pl-PL" b="1" dirty="0"/>
              <a:t>wylogować się </a:t>
            </a:r>
            <a:r>
              <a:rPr lang="pl-PL" dirty="0"/>
              <a:t>ale nie wyłączać komputera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E00AED3-8727-27AB-184E-1FE59F71373B}"/>
              </a:ext>
            </a:extLst>
          </p:cNvPr>
          <p:cNvSpPr txBox="1"/>
          <p:nvPr/>
        </p:nvSpPr>
        <p:spPr>
          <a:xfrm>
            <a:off x="751114" y="2937693"/>
            <a:ext cx="11081657" cy="170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Rekomendowana literatura przedmiotu:</a:t>
            </a:r>
          </a:p>
          <a:p>
            <a:pPr algn="just">
              <a:lnSpc>
                <a:spcPct val="150000"/>
              </a:lnSpc>
            </a:pPr>
            <a:endParaRPr lang="pl-PL" dirty="0"/>
          </a:p>
          <a:p>
            <a:pPr algn="just">
              <a:lnSpc>
                <a:spcPct val="150000"/>
              </a:lnSpc>
            </a:pPr>
            <a:r>
              <a:rPr lang="pl-PL" dirty="0"/>
              <a:t>[1] Anna </a:t>
            </a:r>
            <a:r>
              <a:rPr lang="pl-PL" dirty="0" err="1"/>
              <a:t>Struzińska</a:t>
            </a:r>
            <a:r>
              <a:rPr lang="pl-PL" dirty="0"/>
              <a:t>-Walczak, Krzysztof Walczak, Nauka programowania dla początkujących. Turbo Pascal. Wydawnictwo W &amp; W, Warszawa 1996.</a:t>
            </a:r>
          </a:p>
        </p:txBody>
      </p:sp>
    </p:spTree>
    <p:extLst>
      <p:ext uri="{BB962C8B-B14F-4D97-AF65-F5344CB8AC3E}">
        <p14:creationId xmlns:p14="http://schemas.microsoft.com/office/powerpoint/2010/main" val="4111096665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247</TotalTime>
  <Words>519</Words>
  <Application>Microsoft Office PowerPoint</Application>
  <PresentationFormat>Panoramiczny</PresentationFormat>
  <Paragraphs>49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Tw Cen MT</vt:lpstr>
      <vt:lpstr>ShapesVTI</vt:lpstr>
      <vt:lpstr>Programowanie - Pascal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121</cp:revision>
  <dcterms:created xsi:type="dcterms:W3CDTF">2025-03-04T14:01:36Z</dcterms:created>
  <dcterms:modified xsi:type="dcterms:W3CDTF">2025-03-12T13:06:34Z</dcterms:modified>
</cp:coreProperties>
</file>