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1" r:id="rId2"/>
    <p:sldId id="363" r:id="rId3"/>
    <p:sldId id="364" r:id="rId4"/>
    <p:sldId id="342" r:id="rId5"/>
    <p:sldId id="365" r:id="rId6"/>
    <p:sldId id="366" r:id="rId7"/>
    <p:sldId id="367" r:id="rId8"/>
    <p:sldId id="347" r:id="rId9"/>
    <p:sldId id="368" r:id="rId10"/>
    <p:sldId id="359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038C1-C2FA-4CCA-9362-2486BCB805E0}" type="datetimeFigureOut">
              <a:rPr lang="pl-PL" smtClean="0"/>
              <a:t>16.11.2024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65D70-9DE9-4778-82DD-507B418D83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72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265D70-9DE9-4778-82DD-507B418D83E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22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9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9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7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2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0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5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8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3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6E62-E02E-432F-8781-EBA6E335CA11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16.11.2024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755F-B752-4AD1-935F-11541FD0029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0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D8AAE-3D53-3337-35E1-AFA12E0E6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EF18246-13FC-52A0-6B70-165904A7D2E1}"/>
              </a:ext>
            </a:extLst>
          </p:cNvPr>
          <p:cNvSpPr/>
          <p:nvPr/>
        </p:nvSpPr>
        <p:spPr>
          <a:xfrm>
            <a:off x="0" y="620688"/>
            <a:ext cx="473471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Wiemy już, że prawdziwa jest relacja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F1A19A6F-DC42-EBF5-E914-FE724A9E1081}"/>
                  </a:ext>
                </a:extLst>
              </p:cNvPr>
              <p:cNvSpPr/>
              <p:nvPr/>
            </p:nvSpPr>
            <p:spPr>
              <a:xfrm>
                <a:off x="3707904" y="719963"/>
                <a:ext cx="1382814" cy="36933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F1A19A6F-DC42-EBF5-E914-FE724A9E10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719963"/>
                <a:ext cx="138281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6C5C6026-EF9B-9696-55FB-50A2107E45D2}"/>
                  </a:ext>
                </a:extLst>
              </p:cNvPr>
              <p:cNvSpPr/>
              <p:nvPr/>
            </p:nvSpPr>
            <p:spPr>
              <a:xfrm>
                <a:off x="2906282" y="1645260"/>
                <a:ext cx="2865721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6C5C6026-EF9B-9696-55FB-50A2107E45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282" y="1645260"/>
                <a:ext cx="2865721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354E2EF0-4250-974F-2018-AADC8A79600C}"/>
                  </a:ext>
                </a:extLst>
              </p:cNvPr>
              <p:cNvSpPr/>
              <p:nvPr/>
            </p:nvSpPr>
            <p:spPr>
              <a:xfrm>
                <a:off x="0" y="2888772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Obliczmy ile wynosi pochodna cząstkowa entropii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względem energii całkowitej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układu</a:t>
                </a:r>
              </a:p>
            </p:txBody>
          </p:sp>
        </mc:Choice>
        <mc:Fallback xmlns="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354E2EF0-4250-974F-2018-AADC8A796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88772"/>
                <a:ext cx="8748464" cy="369332"/>
              </a:xfrm>
              <a:prstGeom prst="rect">
                <a:avLst/>
              </a:prstGeom>
              <a:blipFill>
                <a:blip r:embed="rId4"/>
                <a:stretch>
                  <a:fillRect l="-557" t="-10000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C32F779B-F937-87CC-CBD0-E1E3DEEC8DFB}"/>
                  </a:ext>
                </a:extLst>
              </p:cNvPr>
              <p:cNvSpPr/>
              <p:nvPr/>
            </p:nvSpPr>
            <p:spPr>
              <a:xfrm>
                <a:off x="2843808" y="3679250"/>
                <a:ext cx="3306995" cy="928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C32F779B-F937-87CC-CBD0-E1E3DEEC8D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679250"/>
                <a:ext cx="3306995" cy="928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>
                <a:extLst>
                  <a:ext uri="{FF2B5EF4-FFF2-40B4-BE49-F238E27FC236}">
                    <a16:creationId xmlns:a16="http://schemas.microsoft.com/office/drawing/2014/main" id="{5E5FED64-EA16-DBFC-E49A-3A696BFEBA70}"/>
                  </a:ext>
                </a:extLst>
              </p:cNvPr>
              <p:cNvSpPr/>
              <p:nvPr/>
            </p:nvSpPr>
            <p:spPr>
              <a:xfrm>
                <a:off x="35701" y="4964560"/>
                <a:ext cx="9108299" cy="8735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punktu widzenia termodynamiki statystycznej, </a:t>
                </a:r>
                <a:r>
                  <a:rPr lang="pl-PL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temperatura</a:t>
                </a: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jest zdefiniowana jako odwrotność pochodnej cząstkowej entropii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względem energii całkowitej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układu!</a:t>
                </a:r>
              </a:p>
            </p:txBody>
          </p:sp>
        </mc:Choice>
        <mc:Fallback xmlns="">
          <p:sp>
            <p:nvSpPr>
              <p:cNvPr id="8" name="Prostokąt 7">
                <a:extLst>
                  <a:ext uri="{FF2B5EF4-FFF2-40B4-BE49-F238E27FC236}">
                    <a16:creationId xmlns:a16="http://schemas.microsoft.com/office/drawing/2014/main" id="{5E5FED64-EA16-DBFC-E49A-3A696BFEB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" y="4964560"/>
                <a:ext cx="9108299" cy="873572"/>
              </a:xfrm>
              <a:prstGeom prst="rect">
                <a:avLst/>
              </a:prstGeom>
              <a:blipFill>
                <a:blip r:embed="rId6"/>
                <a:stretch>
                  <a:fillRect l="-602" r="-535" b="-972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04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C4974507-7B9E-3EA4-00DE-3BC40E755EDC}"/>
                  </a:ext>
                </a:extLst>
              </p:cNvPr>
              <p:cNvSpPr/>
              <p:nvPr/>
            </p:nvSpPr>
            <p:spPr>
              <a:xfrm>
                <a:off x="0" y="194064"/>
                <a:ext cx="6588224" cy="458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Kanoniczna suma statystyczna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 po wprowadzeniu zaburzenia</a:t>
                </a:r>
              </a:p>
            </p:txBody>
          </p:sp>
        </mc:Choice>
        <mc:Fallback xmlns="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C4974507-7B9E-3EA4-00DE-3BC40E755E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4064"/>
                <a:ext cx="6588224" cy="458074"/>
              </a:xfrm>
              <a:prstGeom prst="rect">
                <a:avLst/>
              </a:prstGeom>
              <a:blipFill>
                <a:blip r:embed="rId2"/>
                <a:stretch>
                  <a:fillRect l="-740" b="-21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Prostokąt 11">
                <a:extLst>
                  <a:ext uri="{FF2B5EF4-FFF2-40B4-BE49-F238E27FC236}">
                    <a16:creationId xmlns:a16="http://schemas.microsoft.com/office/drawing/2014/main" id="{15115469-4368-33BD-C813-B4DE38AA1798}"/>
                  </a:ext>
                </a:extLst>
              </p:cNvPr>
              <p:cNvSpPr/>
              <p:nvPr/>
            </p:nvSpPr>
            <p:spPr>
              <a:xfrm>
                <a:off x="2676077" y="1040878"/>
                <a:ext cx="3572516" cy="459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2" name="Prostokąt 11">
                <a:extLst>
                  <a:ext uri="{FF2B5EF4-FFF2-40B4-BE49-F238E27FC236}">
                    <a16:creationId xmlns:a16="http://schemas.microsoft.com/office/drawing/2014/main" id="{15115469-4368-33BD-C813-B4DE38AA1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077" y="1040878"/>
                <a:ext cx="3572516" cy="459806"/>
              </a:xfrm>
              <a:prstGeom prst="rect">
                <a:avLst/>
              </a:prstGeom>
              <a:blipFill>
                <a:blip r:embed="rId3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10F4F064-8B6A-47F6-639E-74B4D3129140}"/>
                  </a:ext>
                </a:extLst>
              </p:cNvPr>
              <p:cNvSpPr/>
              <p:nvPr/>
            </p:nvSpPr>
            <p:spPr>
              <a:xfrm>
                <a:off x="3616472" y="2592648"/>
                <a:ext cx="16219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𝑇𝑙𝑛𝑄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10F4F064-8B6A-47F6-639E-74B4D31291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472" y="2592648"/>
                <a:ext cx="1621918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Prostokąt 13">
                <a:extLst>
                  <a:ext uri="{FF2B5EF4-FFF2-40B4-BE49-F238E27FC236}">
                    <a16:creationId xmlns:a16="http://schemas.microsoft.com/office/drawing/2014/main" id="{40645DB9-58C0-5430-6851-14EAB7CC041F}"/>
                  </a:ext>
                </a:extLst>
              </p:cNvPr>
              <p:cNvSpPr/>
              <p:nvPr/>
            </p:nvSpPr>
            <p:spPr>
              <a:xfrm>
                <a:off x="1124191" y="3528752"/>
                <a:ext cx="6606480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𝑙𝑛𝑄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</m:sSup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e>
                      </m: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𝑙𝑛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𝑙𝑛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𝑁𝑙𝑛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4" name="Prostokąt 13">
                <a:extLst>
                  <a:ext uri="{FF2B5EF4-FFF2-40B4-BE49-F238E27FC236}">
                    <a16:creationId xmlns:a16="http://schemas.microsoft.com/office/drawing/2014/main" id="{40645DB9-58C0-5430-6851-14EAB7CC04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191" y="3528752"/>
                <a:ext cx="6606480" cy="404983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rostokąt 14">
                <a:extLst>
                  <a:ext uri="{FF2B5EF4-FFF2-40B4-BE49-F238E27FC236}">
                    <a16:creationId xmlns:a16="http://schemas.microsoft.com/office/drawing/2014/main" id="{864CA6E2-7A96-F180-7739-24B79950D513}"/>
                  </a:ext>
                </a:extLst>
              </p:cNvPr>
              <p:cNvSpPr/>
              <p:nvPr/>
            </p:nvSpPr>
            <p:spPr>
              <a:xfrm>
                <a:off x="120854" y="4447238"/>
                <a:ext cx="890229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𝑇𝑙𝑛𝑄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𝑐𝑁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𝑇𝑁𝑙𝑛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𝑐𝑁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𝑇𝑁𝑙𝑛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𝑇𝑁𝑙𝑛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𝑐𝑁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pl-PL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l-PL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𝑐𝑁</m:t>
                      </m:r>
                    </m:oMath>
                  </m:oMathPara>
                </a14:m>
                <a:endParaRPr lang="pl-PL" i="1" dirty="0"/>
              </a:p>
            </p:txBody>
          </p:sp>
        </mc:Choice>
        <mc:Fallback xmlns="">
          <p:sp>
            <p:nvSpPr>
              <p:cNvPr id="15" name="Prostokąt 14">
                <a:extLst>
                  <a:ext uri="{FF2B5EF4-FFF2-40B4-BE49-F238E27FC236}">
                    <a16:creationId xmlns:a16="http://schemas.microsoft.com/office/drawing/2014/main" id="{864CA6E2-7A96-F180-7739-24B79950D5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54" y="4447238"/>
                <a:ext cx="8902292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Prostokąt 17">
                <a:extLst>
                  <a:ext uri="{FF2B5EF4-FFF2-40B4-BE49-F238E27FC236}">
                    <a16:creationId xmlns:a16="http://schemas.microsoft.com/office/drawing/2014/main" id="{7E935E14-7942-1E00-49E4-51AF0B13E478}"/>
                  </a:ext>
                </a:extLst>
              </p:cNvPr>
              <p:cNvSpPr/>
              <p:nvPr/>
            </p:nvSpPr>
            <p:spPr>
              <a:xfrm>
                <a:off x="2458568" y="5899954"/>
                <a:ext cx="4338560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𝑐𝑁</m:t>
                          </m:r>
                        </m:e>
                      </m: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pl-PL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18" name="Prostokąt 17">
                <a:extLst>
                  <a:ext uri="{FF2B5EF4-FFF2-40B4-BE49-F238E27FC236}">
                    <a16:creationId xmlns:a16="http://schemas.microsoft.com/office/drawing/2014/main" id="{7E935E14-7942-1E00-49E4-51AF0B13E4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568" y="5899954"/>
                <a:ext cx="4338560" cy="619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Prostokąt 18">
                <a:extLst>
                  <a:ext uri="{FF2B5EF4-FFF2-40B4-BE49-F238E27FC236}">
                    <a16:creationId xmlns:a16="http://schemas.microsoft.com/office/drawing/2014/main" id="{4D095594-3DC9-D303-BDA1-61A0B4E65862}"/>
                  </a:ext>
                </a:extLst>
              </p:cNvPr>
              <p:cNvSpPr/>
              <p:nvPr/>
            </p:nvSpPr>
            <p:spPr>
              <a:xfrm>
                <a:off x="0" y="5278094"/>
                <a:ext cx="7633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Sprawdźmy jeszcze jak wprowadzenie zaburzenia wpłynie na entropię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układu </a:t>
                </a:r>
              </a:p>
            </p:txBody>
          </p:sp>
        </mc:Choice>
        <mc:Fallback xmlns="">
          <p:sp>
            <p:nvSpPr>
              <p:cNvPr id="19" name="Prostokąt 18">
                <a:extLst>
                  <a:ext uri="{FF2B5EF4-FFF2-40B4-BE49-F238E27FC236}">
                    <a16:creationId xmlns:a16="http://schemas.microsoft.com/office/drawing/2014/main" id="{4D095594-3DC9-D303-BDA1-61A0B4E658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78094"/>
                <a:ext cx="7633500" cy="369332"/>
              </a:xfrm>
              <a:prstGeom prst="rect">
                <a:avLst/>
              </a:prstGeom>
              <a:blipFill>
                <a:blip r:embed="rId8"/>
                <a:stretch>
                  <a:fillRect l="-639" t="-10000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Prostokąt 19">
                <a:extLst>
                  <a:ext uri="{FF2B5EF4-FFF2-40B4-BE49-F238E27FC236}">
                    <a16:creationId xmlns:a16="http://schemas.microsoft.com/office/drawing/2014/main" id="{E3C02445-54E1-DBEE-760B-0EDC1ABFE7ED}"/>
                  </a:ext>
                </a:extLst>
              </p:cNvPr>
              <p:cNvSpPr/>
              <p:nvPr/>
            </p:nvSpPr>
            <p:spPr>
              <a:xfrm>
                <a:off x="-2832" y="1844824"/>
                <a:ext cx="5510936" cy="458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Energia swobodna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 po wprowadzeniu zaburzenia</a:t>
                </a:r>
              </a:p>
            </p:txBody>
          </p:sp>
        </mc:Choice>
        <mc:Fallback xmlns="">
          <p:sp>
            <p:nvSpPr>
              <p:cNvPr id="20" name="Prostokąt 19">
                <a:extLst>
                  <a:ext uri="{FF2B5EF4-FFF2-40B4-BE49-F238E27FC236}">
                    <a16:creationId xmlns:a16="http://schemas.microsoft.com/office/drawing/2014/main" id="{E3C02445-54E1-DBEE-760B-0EDC1ABFE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832" y="1844824"/>
                <a:ext cx="5510936" cy="458074"/>
              </a:xfrm>
              <a:prstGeom prst="rect">
                <a:avLst/>
              </a:prstGeom>
              <a:blipFill>
                <a:blip r:embed="rId9"/>
                <a:stretch>
                  <a:fillRect l="-996" b="-21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28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5F1020D1-9769-3694-EBD0-5C69BE606DA7}"/>
              </a:ext>
            </a:extLst>
          </p:cNvPr>
          <p:cNvSpPr/>
          <p:nvPr/>
        </p:nvSpPr>
        <p:spPr>
          <a:xfrm>
            <a:off x="37671" y="332656"/>
            <a:ext cx="7452320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Podziałajmy operatorem różniczkowania (względem temperatury) na równanie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AF06A9FA-3DDF-45F4-1AEA-0AD3DFBE8703}"/>
                  </a:ext>
                </a:extLst>
              </p:cNvPr>
              <p:cNvSpPr/>
              <p:nvPr/>
            </p:nvSpPr>
            <p:spPr>
              <a:xfrm>
                <a:off x="7489991" y="436918"/>
                <a:ext cx="1382814" cy="36933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AF06A9FA-3DDF-45F4-1AEA-0AD3DFBE87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991" y="436918"/>
                <a:ext cx="138281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92560285-059A-12C8-2B7B-241B1C9D3E2E}"/>
                  </a:ext>
                </a:extLst>
              </p:cNvPr>
              <p:cNvSpPr/>
              <p:nvPr/>
            </p:nvSpPr>
            <p:spPr>
              <a:xfrm>
                <a:off x="1997460" y="1268760"/>
                <a:ext cx="2140522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92560285-059A-12C8-2B7B-241B1C9D3E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460" y="1268760"/>
                <a:ext cx="2140522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C257D939-D005-5093-7309-E44E52E65384}"/>
                  </a:ext>
                </a:extLst>
              </p:cNvPr>
              <p:cNvSpPr/>
              <p:nvPr/>
            </p:nvSpPr>
            <p:spPr>
              <a:xfrm>
                <a:off x="3457432" y="2408782"/>
                <a:ext cx="2229135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C257D939-D005-5093-7309-E44E52E653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432" y="2408782"/>
                <a:ext cx="2229135" cy="619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ole tekstowe 14">
                <a:extLst>
                  <a:ext uri="{FF2B5EF4-FFF2-40B4-BE49-F238E27FC236}">
                    <a16:creationId xmlns:a16="http://schemas.microsoft.com/office/drawing/2014/main" id="{38AF3EF4-1C3C-AD0E-A2D3-FAA0FECDF7DD}"/>
                  </a:ext>
                </a:extLst>
              </p:cNvPr>
              <p:cNvSpPr txBox="1"/>
              <p:nvPr/>
            </p:nvSpPr>
            <p:spPr>
              <a:xfrm>
                <a:off x="4294966" y="1395080"/>
                <a:ext cx="4207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5" name="pole tekstowe 14">
                <a:extLst>
                  <a:ext uri="{FF2B5EF4-FFF2-40B4-BE49-F238E27FC236}">
                    <a16:creationId xmlns:a16="http://schemas.microsoft.com/office/drawing/2014/main" id="{38AF3EF4-1C3C-AD0E-A2D3-FAA0FECDF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966" y="1395080"/>
                <a:ext cx="4207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Prostokąt 15">
                <a:extLst>
                  <a:ext uri="{FF2B5EF4-FFF2-40B4-BE49-F238E27FC236}">
                    <a16:creationId xmlns:a16="http://schemas.microsoft.com/office/drawing/2014/main" id="{96A77244-4C7D-C7D3-D6B2-D6AA7EFABE43}"/>
                  </a:ext>
                </a:extLst>
              </p:cNvPr>
              <p:cNvSpPr/>
              <p:nvPr/>
            </p:nvSpPr>
            <p:spPr>
              <a:xfrm>
                <a:off x="4932040" y="1276873"/>
                <a:ext cx="2229135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6" name="Prostokąt 15">
                <a:extLst>
                  <a:ext uri="{FF2B5EF4-FFF2-40B4-BE49-F238E27FC236}">
                    <a16:creationId xmlns:a16="http://schemas.microsoft.com/office/drawing/2014/main" id="{96A77244-4C7D-C7D3-D6B2-D6AA7EFAB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276873"/>
                <a:ext cx="2229135" cy="6190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Prostokąt 16">
            <a:extLst>
              <a:ext uri="{FF2B5EF4-FFF2-40B4-BE49-F238E27FC236}">
                <a16:creationId xmlns:a16="http://schemas.microsoft.com/office/drawing/2014/main" id="{4C8184F9-8DB4-56CD-C68E-DA1FE0783A9E}"/>
              </a:ext>
            </a:extLst>
          </p:cNvPr>
          <p:cNvSpPr/>
          <p:nvPr/>
        </p:nvSpPr>
        <p:spPr>
          <a:xfrm>
            <a:off x="0" y="3263501"/>
            <a:ext cx="5364088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 najprostszym przypadku równanie jest spełnione gdy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Prostokąt 17">
                <a:extLst>
                  <a:ext uri="{FF2B5EF4-FFF2-40B4-BE49-F238E27FC236}">
                    <a16:creationId xmlns:a16="http://schemas.microsoft.com/office/drawing/2014/main" id="{C557B382-1C2A-C825-1C1D-6FABA40080AD}"/>
                  </a:ext>
                </a:extLst>
              </p:cNvPr>
              <p:cNvSpPr/>
              <p:nvPr/>
            </p:nvSpPr>
            <p:spPr>
              <a:xfrm>
                <a:off x="3242628" y="4201396"/>
                <a:ext cx="2658741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0=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8" name="Prostokąt 17">
                <a:extLst>
                  <a:ext uri="{FF2B5EF4-FFF2-40B4-BE49-F238E27FC236}">
                    <a16:creationId xmlns:a16="http://schemas.microsoft.com/office/drawing/2014/main" id="{C557B382-1C2A-C825-1C1D-6FABA40080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628" y="4201396"/>
                <a:ext cx="2658741" cy="619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Prostokąt 18">
                <a:extLst>
                  <a:ext uri="{FF2B5EF4-FFF2-40B4-BE49-F238E27FC236}">
                    <a16:creationId xmlns:a16="http://schemas.microsoft.com/office/drawing/2014/main" id="{8C98E086-A073-8783-978A-081EB931C7EB}"/>
                  </a:ext>
                </a:extLst>
              </p:cNvPr>
              <p:cNvSpPr/>
              <p:nvPr/>
            </p:nvSpPr>
            <p:spPr>
              <a:xfrm>
                <a:off x="1136995" y="5497472"/>
                <a:ext cx="2786147" cy="61901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=0  →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9" name="Prostokąt 18">
                <a:extLst>
                  <a:ext uri="{FF2B5EF4-FFF2-40B4-BE49-F238E27FC236}">
                    <a16:creationId xmlns:a16="http://schemas.microsoft.com/office/drawing/2014/main" id="{8C98E086-A073-8783-978A-081EB931C7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5" y="5497472"/>
                <a:ext cx="2786147" cy="6190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Prostokąt 19">
                <a:extLst>
                  <a:ext uri="{FF2B5EF4-FFF2-40B4-BE49-F238E27FC236}">
                    <a16:creationId xmlns:a16="http://schemas.microsoft.com/office/drawing/2014/main" id="{807C5199-4DDC-E4E1-B335-FA7921DA4D28}"/>
                  </a:ext>
                </a:extLst>
              </p:cNvPr>
              <p:cNvSpPr/>
              <p:nvPr/>
            </p:nvSpPr>
            <p:spPr>
              <a:xfrm>
                <a:off x="4653641" y="5497472"/>
                <a:ext cx="3376487" cy="61901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=0  → 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0" name="Prostokąt 19">
                <a:extLst>
                  <a:ext uri="{FF2B5EF4-FFF2-40B4-BE49-F238E27FC236}">
                    <a16:creationId xmlns:a16="http://schemas.microsoft.com/office/drawing/2014/main" id="{807C5199-4DDC-E4E1-B335-FA7921DA4D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641" y="5497472"/>
                <a:ext cx="3376487" cy="6190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04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5803ADE6-66FA-7219-6BB3-85853A61F1A4}"/>
                  </a:ext>
                </a:extLst>
              </p:cNvPr>
              <p:cNvSpPr/>
              <p:nvPr/>
            </p:nvSpPr>
            <p:spPr>
              <a:xfrm>
                <a:off x="-3246" y="260648"/>
                <a:ext cx="9147246" cy="8735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Ze względów historycznych pochodna energii całkowitej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układu względem temperatury jest nazywana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pojemnością cieplną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(ang. </a:t>
                </a:r>
                <a:r>
                  <a:rPr lang="pl-PL" i="1" dirty="0">
                    <a:latin typeface="Times New Roman" pitchFamily="18" charset="0"/>
                    <a:cs typeface="Times New Roman" pitchFamily="18" charset="0"/>
                  </a:rPr>
                  <a:t>heat capacity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):</a:t>
                </a:r>
              </a:p>
            </p:txBody>
          </p:sp>
        </mc:Choice>
        <mc:Fallback xmlns="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5803ADE6-66FA-7219-6BB3-85853A61F1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46" y="260648"/>
                <a:ext cx="9147246" cy="873572"/>
              </a:xfrm>
              <a:prstGeom prst="rect">
                <a:avLst/>
              </a:prstGeom>
              <a:blipFill>
                <a:blip r:embed="rId2"/>
                <a:stretch>
                  <a:fillRect l="-533" r="-533" b="-104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851D70E3-7B9C-7C2D-2F08-4DF4184A5D5C}"/>
                  </a:ext>
                </a:extLst>
              </p:cNvPr>
              <p:cNvSpPr/>
              <p:nvPr/>
            </p:nvSpPr>
            <p:spPr>
              <a:xfrm>
                <a:off x="3203036" y="1619502"/>
                <a:ext cx="2449895" cy="61901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851D70E3-7B9C-7C2D-2F08-4DF4184A5D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036" y="1619502"/>
                <a:ext cx="2449895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rostokąt 3">
            <a:extLst>
              <a:ext uri="{FF2B5EF4-FFF2-40B4-BE49-F238E27FC236}">
                <a16:creationId xmlns:a16="http://schemas.microsoft.com/office/drawing/2014/main" id="{9AF7ADB8-68DB-3484-9C80-02E4CFB030F8}"/>
              </a:ext>
            </a:extLst>
          </p:cNvPr>
          <p:cNvSpPr/>
          <p:nvPr/>
        </p:nvSpPr>
        <p:spPr>
          <a:xfrm>
            <a:off x="0" y="2772397"/>
            <a:ext cx="471601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Uwaga! Korzystając z fundamentalnego związku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AF39DB9B-C415-3794-9096-E7B8BD037DC9}"/>
                  </a:ext>
                </a:extLst>
              </p:cNvPr>
              <p:cNvSpPr/>
              <p:nvPr/>
            </p:nvSpPr>
            <p:spPr>
              <a:xfrm>
                <a:off x="4635975" y="2719314"/>
                <a:ext cx="1155188" cy="61901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AF39DB9B-C415-3794-9096-E7B8BD037D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975" y="2719314"/>
                <a:ext cx="1155188" cy="619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rostokąt 5">
            <a:extLst>
              <a:ext uri="{FF2B5EF4-FFF2-40B4-BE49-F238E27FC236}">
                <a16:creationId xmlns:a16="http://schemas.microsoft.com/office/drawing/2014/main" id="{E2A6FB1B-8A8C-D95E-F0C7-C9B50819B376}"/>
              </a:ext>
            </a:extLst>
          </p:cNvPr>
          <p:cNvSpPr/>
          <p:nvPr/>
        </p:nvSpPr>
        <p:spPr>
          <a:xfrm>
            <a:off x="5791164" y="2763066"/>
            <a:ext cx="335283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wyprowadzone powyżej równania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F10CE33E-CC7B-A79D-DE7C-05F8846E9FF9}"/>
              </a:ext>
            </a:extLst>
          </p:cNvPr>
          <p:cNvSpPr/>
          <p:nvPr/>
        </p:nvSpPr>
        <p:spPr>
          <a:xfrm>
            <a:off x="-5477" y="3221140"/>
            <a:ext cx="4433461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możemy zapisać w postaci alternatywnej, tzn.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>
                <a:extLst>
                  <a:ext uri="{FF2B5EF4-FFF2-40B4-BE49-F238E27FC236}">
                    <a16:creationId xmlns:a16="http://schemas.microsoft.com/office/drawing/2014/main" id="{28A2079A-EA7C-89AE-D0BA-FD53ECC76410}"/>
                  </a:ext>
                </a:extLst>
              </p:cNvPr>
              <p:cNvSpPr/>
              <p:nvPr/>
            </p:nvSpPr>
            <p:spPr>
              <a:xfrm>
                <a:off x="2211253" y="4082230"/>
                <a:ext cx="42330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9" name="Prostokąt 8">
                <a:extLst>
                  <a:ext uri="{FF2B5EF4-FFF2-40B4-BE49-F238E27FC236}">
                    <a16:creationId xmlns:a16="http://schemas.microsoft.com/office/drawing/2014/main" id="{28A2079A-EA7C-89AE-D0BA-FD53ECC764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253" y="4082230"/>
                <a:ext cx="4233082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8BEDB754-F176-96E0-6C9B-C4C71E80A767}"/>
                  </a:ext>
                </a:extLst>
              </p:cNvPr>
              <p:cNvSpPr/>
              <p:nvPr/>
            </p:nvSpPr>
            <p:spPr>
              <a:xfrm>
                <a:off x="2419645" y="5288509"/>
                <a:ext cx="4024690" cy="72032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l-PL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pl-PL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8BEDB754-F176-96E0-6C9B-C4C71E80A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645" y="5288509"/>
                <a:ext cx="4024690" cy="720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27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35496" y="188640"/>
                <a:ext cx="60810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Powracamy teraz do def.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cząsteczkowej sumy statystycznej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dirty="0"/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88640"/>
                <a:ext cx="6081088" cy="369332"/>
              </a:xfrm>
              <a:prstGeom prst="rect">
                <a:avLst/>
              </a:prstGeom>
              <a:blipFill>
                <a:blip r:embed="rId2"/>
                <a:stretch>
                  <a:fillRect l="-903" t="-11475" b="-229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3834243" y="812732"/>
                <a:ext cx="1474186" cy="88088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243" y="812732"/>
                <a:ext cx="1474186" cy="880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5496" y="2052155"/>
                <a:ext cx="67690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Obliczmy ile wynosi pochodna cząstkowa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względem temperatury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2052155"/>
                <a:ext cx="6769033" cy="369332"/>
              </a:xfrm>
              <a:prstGeom prst="rect">
                <a:avLst/>
              </a:prstGeom>
              <a:blipFill>
                <a:blip r:embed="rId4"/>
                <a:stretch>
                  <a:fillRect l="-811" t="-11667" b="-25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51520" y="2780029"/>
                <a:ext cx="8640960" cy="88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780029"/>
                <a:ext cx="8640960" cy="8808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62BDFC29-4F3D-5A31-581A-A6AF81E87110}"/>
                  </a:ext>
                </a:extLst>
              </p:cNvPr>
              <p:cNvSpPr/>
              <p:nvPr/>
            </p:nvSpPr>
            <p:spPr>
              <a:xfrm>
                <a:off x="-2557" y="4005064"/>
                <a:ext cx="60546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Mnożymy teraz obie strony powyższego równania przez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/</m:t>
                    </m:r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pl-PL" dirty="0"/>
              </a:p>
            </p:txBody>
          </p:sp>
        </mc:Choice>
        <mc:Fallback xmlns="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62BDFC29-4F3D-5A31-581A-A6AF81E871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57" y="4005064"/>
                <a:ext cx="6054671" cy="369332"/>
              </a:xfrm>
              <a:prstGeom prst="rect">
                <a:avLst/>
              </a:prstGeom>
              <a:blipFill>
                <a:blip r:embed="rId6"/>
                <a:stretch>
                  <a:fillRect l="-906" t="-11475" b="-229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0ACDFF96-A5A0-61A4-9ECC-01356F3D7380}"/>
                  </a:ext>
                </a:extLst>
              </p:cNvPr>
              <p:cNvSpPr/>
              <p:nvPr/>
            </p:nvSpPr>
            <p:spPr>
              <a:xfrm>
                <a:off x="3076040" y="4581128"/>
                <a:ext cx="2926186" cy="928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pl-P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>
                            <m:fPr>
                              <m:ctrlPr>
                                <a:rPr lang="pl-P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pl-PL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pl-P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i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pl-PL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𝜀</m:t>
                                          </m:r>
                                        </m:e>
                                        <m:sub>
                                          <m: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pl-PL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pl-PL" i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  <m:r>
                                        <a:rPr lang="pl-PL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r>
                                <a:rPr lang="pl-P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0ACDFF96-A5A0-61A4-9ECC-01356F3D73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040" y="4581128"/>
                <a:ext cx="2926186" cy="928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rostokąt 11">
            <a:extLst>
              <a:ext uri="{FF2B5EF4-FFF2-40B4-BE49-F238E27FC236}">
                <a16:creationId xmlns:a16="http://schemas.microsoft.com/office/drawing/2014/main" id="{C7D75E36-A669-C7A1-F1EE-4E4B2532D729}"/>
              </a:ext>
            </a:extLst>
          </p:cNvPr>
          <p:cNvSpPr/>
          <p:nvPr/>
        </p:nvSpPr>
        <p:spPr>
          <a:xfrm>
            <a:off x="1187624" y="6014538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Zgodnie z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RB</a:t>
            </a:r>
            <a:endParaRPr lang="pl-P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DF242FB9-7CD7-4802-C7D0-F423A57690A7}"/>
                  </a:ext>
                </a:extLst>
              </p:cNvPr>
              <p:cNvSpPr/>
              <p:nvPr/>
            </p:nvSpPr>
            <p:spPr>
              <a:xfrm>
                <a:off x="2885251" y="5844908"/>
                <a:ext cx="3231333" cy="7085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   →   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𝑁𝑒</m:t>
                              </m:r>
                            </m:e>
                            <m:sup>
                              <m:r>
                                <a:rPr lang="pl-PL" i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DF242FB9-7CD7-4802-C7D0-F423A57690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51" y="5844908"/>
                <a:ext cx="3231333" cy="7085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038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7AED87A-E933-6FE9-7A81-B0FEB3BD0278}"/>
              </a:ext>
            </a:extLst>
          </p:cNvPr>
          <p:cNvSpPr/>
          <p:nvPr/>
        </p:nvSpPr>
        <p:spPr>
          <a:xfrm>
            <a:off x="0" y="188640"/>
            <a:ext cx="2550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Ostatecznie otrzymujemy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B47ACD95-8AFB-5D73-5ED1-8EC12146BB79}"/>
                  </a:ext>
                </a:extLst>
              </p:cNvPr>
              <p:cNvSpPr/>
              <p:nvPr/>
            </p:nvSpPr>
            <p:spPr>
              <a:xfrm>
                <a:off x="3059832" y="692696"/>
                <a:ext cx="3131114" cy="880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B47ACD95-8AFB-5D73-5ED1-8EC12146BB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692696"/>
                <a:ext cx="3131114" cy="880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>
                <a:extLst>
                  <a:ext uri="{FF2B5EF4-FFF2-40B4-BE49-F238E27FC236}">
                    <a16:creationId xmlns:a16="http://schemas.microsoft.com/office/drawing/2014/main" id="{25CB78FC-372D-7133-9B63-43D706188172}"/>
                  </a:ext>
                </a:extLst>
              </p:cNvPr>
              <p:cNvSpPr/>
              <p:nvPr/>
            </p:nvSpPr>
            <p:spPr>
              <a:xfrm>
                <a:off x="3057455" y="2276872"/>
                <a:ext cx="3187475" cy="665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pl-PL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>
                <a:extLst>
                  <a:ext uri="{FF2B5EF4-FFF2-40B4-BE49-F238E27FC236}">
                    <a16:creationId xmlns:a16="http://schemas.microsoft.com/office/drawing/2014/main" id="{25CB78FC-372D-7133-9B63-43D7061881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455" y="2276872"/>
                <a:ext cx="3187475" cy="665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>
                <a:extLst>
                  <a:ext uri="{FF2B5EF4-FFF2-40B4-BE49-F238E27FC236}">
                    <a16:creationId xmlns:a16="http://schemas.microsoft.com/office/drawing/2014/main" id="{3449238B-68B3-9A1A-BB4C-7528CCFDBB63}"/>
                  </a:ext>
                </a:extLst>
              </p:cNvPr>
              <p:cNvSpPr txBox="1"/>
              <p:nvPr/>
            </p:nvSpPr>
            <p:spPr>
              <a:xfrm>
                <a:off x="4545239" y="1786725"/>
                <a:ext cx="160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ole tekstowe 4">
                <a:extLst>
                  <a:ext uri="{FF2B5EF4-FFF2-40B4-BE49-F238E27FC236}">
                    <a16:creationId xmlns:a16="http://schemas.microsoft.com/office/drawing/2014/main" id="{3449238B-68B3-9A1A-BB4C-7528CCFDB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239" y="1786725"/>
                <a:ext cx="160300" cy="276999"/>
              </a:xfrm>
              <a:prstGeom prst="rect">
                <a:avLst/>
              </a:prstGeom>
              <a:blipFill>
                <a:blip r:embed="rId5"/>
                <a:stretch>
                  <a:fillRect l="-38462" r="-38462" b="-652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rostokąt 5">
            <a:extLst>
              <a:ext uri="{FF2B5EF4-FFF2-40B4-BE49-F238E27FC236}">
                <a16:creationId xmlns:a16="http://schemas.microsoft.com/office/drawing/2014/main" id="{F31A281F-30BD-1D9E-728C-76062D22FCC9}"/>
              </a:ext>
            </a:extLst>
          </p:cNvPr>
          <p:cNvSpPr/>
          <p:nvPr/>
        </p:nvSpPr>
        <p:spPr>
          <a:xfrm>
            <a:off x="0" y="3216723"/>
            <a:ext cx="850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Zastanówmy się ile wynosi pochodna cząstkowa względem temperatury z funkcji złożonej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39E1E805-6D2C-F401-0897-94F480E51FB8}"/>
                  </a:ext>
                </a:extLst>
              </p:cNvPr>
              <p:cNvSpPr/>
              <p:nvPr/>
            </p:nvSpPr>
            <p:spPr>
              <a:xfrm>
                <a:off x="3635896" y="3971489"/>
                <a:ext cx="2318904" cy="665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39E1E805-6D2C-F401-0897-94F480E51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971489"/>
                <a:ext cx="2318904" cy="6656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>
                <a:extLst>
                  <a:ext uri="{FF2B5EF4-FFF2-40B4-BE49-F238E27FC236}">
                    <a16:creationId xmlns:a16="http://schemas.microsoft.com/office/drawing/2014/main" id="{289B4AF8-F220-5118-C65B-216ECF075FEE}"/>
                  </a:ext>
                </a:extLst>
              </p:cNvPr>
              <p:cNvSpPr/>
              <p:nvPr/>
            </p:nvSpPr>
            <p:spPr>
              <a:xfrm>
                <a:off x="1145423" y="4950842"/>
                <a:ext cx="7011537" cy="694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pl-PL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f>
                        <m:fPr>
                          <m:ctrlP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𝑙𝑛𝑞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𝑁𝑙𝑛𝑞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9" name="Prostokąt 8">
                <a:extLst>
                  <a:ext uri="{FF2B5EF4-FFF2-40B4-BE49-F238E27FC236}">
                    <a16:creationId xmlns:a16="http://schemas.microsoft.com/office/drawing/2014/main" id="{289B4AF8-F220-5118-C65B-216ECF075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423" y="4950842"/>
                <a:ext cx="7011537" cy="694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B00F4CB7-D61D-A8EE-BB04-B48FA481098C}"/>
                  </a:ext>
                </a:extLst>
              </p:cNvPr>
              <p:cNvSpPr/>
              <p:nvPr/>
            </p:nvSpPr>
            <p:spPr>
              <a:xfrm>
                <a:off x="0" y="5964486"/>
                <a:ext cx="8156960" cy="457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Wiemy już, że wielkość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l-PL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pl-PL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nazywamy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kanoniczną sumą statystyczną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dlatego:</a:t>
                </a:r>
              </a:p>
            </p:txBody>
          </p:sp>
        </mc:Choice>
        <mc:Fallback xmlns="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B00F4CB7-D61D-A8EE-BB04-B48FA4810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64486"/>
                <a:ext cx="8156960" cy="457689"/>
              </a:xfrm>
              <a:prstGeom prst="rect">
                <a:avLst/>
              </a:prstGeom>
              <a:blipFill>
                <a:blip r:embed="rId8"/>
                <a:stretch>
                  <a:fillRect l="-598" b="-197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809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17562251-840C-8FFF-9D2C-1372CB1D2366}"/>
                  </a:ext>
                </a:extLst>
              </p:cNvPr>
              <p:cNvSpPr/>
              <p:nvPr/>
            </p:nvSpPr>
            <p:spPr>
              <a:xfrm>
                <a:off x="3704392" y="1522512"/>
                <a:ext cx="1735219" cy="61901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17562251-840C-8FFF-9D2C-1372CB1D23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392" y="1522512"/>
                <a:ext cx="1735219" cy="619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4DC2DA2C-6CB6-7F15-D0F3-AE64EED4D3E4}"/>
                  </a:ext>
                </a:extLst>
              </p:cNvPr>
              <p:cNvSpPr/>
              <p:nvPr/>
            </p:nvSpPr>
            <p:spPr>
              <a:xfrm>
                <a:off x="2221434" y="2434703"/>
                <a:ext cx="4896542" cy="458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Powracamy teraz do def.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pojemności cieplnej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𝐶</m:t>
                    </m:r>
                  </m:oMath>
                </a14:m>
                <a:endParaRPr lang="pl-P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4DC2DA2C-6CB6-7F15-D0F3-AE64EED4D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434" y="2434703"/>
                <a:ext cx="4896542" cy="458074"/>
              </a:xfrm>
              <a:prstGeom prst="rect">
                <a:avLst/>
              </a:prstGeom>
              <a:blipFill>
                <a:blip r:embed="rId3"/>
                <a:stretch>
                  <a:fillRect l="-995" b="-197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0A74FA0C-52BA-D2A1-6E10-FEB2AB90BB55}"/>
                  </a:ext>
                </a:extLst>
              </p:cNvPr>
              <p:cNvSpPr/>
              <p:nvPr/>
            </p:nvSpPr>
            <p:spPr>
              <a:xfrm>
                <a:off x="1049929" y="3322658"/>
                <a:ext cx="70441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𝑙𝑛𝑄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l-P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𝑙𝑛𝑄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0A74FA0C-52BA-D2A1-6E10-FEB2AB90B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929" y="3322658"/>
                <a:ext cx="7044143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9E25DB43-7D23-8E11-7C2A-ECBE606D23B2}"/>
                  </a:ext>
                </a:extLst>
              </p:cNvPr>
              <p:cNvSpPr/>
              <p:nvPr/>
            </p:nvSpPr>
            <p:spPr>
              <a:xfrm>
                <a:off x="2697384" y="4653082"/>
                <a:ext cx="374923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Prostokąt 6">
                <a:extLst>
                  <a:ext uri="{FF2B5EF4-FFF2-40B4-BE49-F238E27FC236}">
                    <a16:creationId xmlns:a16="http://schemas.microsoft.com/office/drawing/2014/main" id="{9E25DB43-7D23-8E11-7C2A-ECBE606D23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384" y="4653082"/>
                <a:ext cx="3749231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e tekstowe 7">
                <a:extLst>
                  <a:ext uri="{FF2B5EF4-FFF2-40B4-BE49-F238E27FC236}">
                    <a16:creationId xmlns:a16="http://schemas.microsoft.com/office/drawing/2014/main" id="{E388EC65-8C94-C71C-9842-8E8AEB8245E4}"/>
                  </a:ext>
                </a:extLst>
              </p:cNvPr>
              <p:cNvSpPr txBox="1"/>
              <p:nvPr/>
            </p:nvSpPr>
            <p:spPr>
              <a:xfrm>
                <a:off x="4589555" y="4192778"/>
                <a:ext cx="160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pole tekstowe 7">
                <a:extLst>
                  <a:ext uri="{FF2B5EF4-FFF2-40B4-BE49-F238E27FC236}">
                    <a16:creationId xmlns:a16="http://schemas.microsoft.com/office/drawing/2014/main" id="{E388EC65-8C94-C71C-9842-8E8AEB8245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555" y="4192778"/>
                <a:ext cx="160300" cy="276999"/>
              </a:xfrm>
              <a:prstGeom prst="rect">
                <a:avLst/>
              </a:prstGeom>
              <a:blipFill>
                <a:blip r:embed="rId6"/>
                <a:stretch>
                  <a:fillRect l="-38462" r="-38462" b="-888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82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5A2A7E17-3DBD-BFAC-3D81-52374CD4026D}"/>
              </a:ext>
            </a:extLst>
          </p:cNvPr>
          <p:cNvSpPr/>
          <p:nvPr/>
        </p:nvSpPr>
        <p:spPr>
          <a:xfrm>
            <a:off x="111140" y="1463056"/>
            <a:ext cx="6333067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równania stanu gazu doskonałego Clapeyrona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A2D4A93F-60E9-CB9D-FED8-4C0D5A721465}"/>
                  </a:ext>
                </a:extLst>
              </p:cNvPr>
              <p:cNvSpPr/>
              <p:nvPr/>
            </p:nvSpPr>
            <p:spPr>
              <a:xfrm>
                <a:off x="6228184" y="1543777"/>
                <a:ext cx="1256626" cy="36933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𝑛𝑅𝑇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A2D4A93F-60E9-CB9D-FED8-4C0D5A7214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543777"/>
                <a:ext cx="125662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8F23364A-C874-0E4C-72EC-C8112E31B73B}"/>
                  </a:ext>
                </a:extLst>
              </p:cNvPr>
              <p:cNvSpPr/>
              <p:nvPr/>
            </p:nvSpPr>
            <p:spPr>
              <a:xfrm>
                <a:off x="3632197" y="2267559"/>
                <a:ext cx="13828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8F23364A-C874-0E4C-72EC-C8112E31B7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197" y="2267559"/>
                <a:ext cx="138281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Prostokąt 11">
                <a:extLst>
                  <a:ext uri="{FF2B5EF4-FFF2-40B4-BE49-F238E27FC236}">
                    <a16:creationId xmlns:a16="http://schemas.microsoft.com/office/drawing/2014/main" id="{9BDB0DBC-1CD9-C105-1494-235BA7758D77}"/>
                  </a:ext>
                </a:extLst>
              </p:cNvPr>
              <p:cNvSpPr/>
              <p:nvPr/>
            </p:nvSpPr>
            <p:spPr>
              <a:xfrm>
                <a:off x="4125671" y="2766112"/>
                <a:ext cx="344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2" name="Prostokąt 11">
                <a:extLst>
                  <a:ext uri="{FF2B5EF4-FFF2-40B4-BE49-F238E27FC236}">
                    <a16:creationId xmlns:a16="http://schemas.microsoft.com/office/drawing/2014/main" id="{9BDB0DBC-1CD9-C105-1494-235BA7758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671" y="2766112"/>
                <a:ext cx="34496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7A7D5887-F5CE-D3AD-E325-B9EB5E91CBCC}"/>
                  </a:ext>
                </a:extLst>
              </p:cNvPr>
              <p:cNvSpPr/>
              <p:nvPr/>
            </p:nvSpPr>
            <p:spPr>
              <a:xfrm>
                <a:off x="2301319" y="3336019"/>
                <a:ext cx="4058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3" name="Prostokąt 12">
                <a:extLst>
                  <a:ext uri="{FF2B5EF4-FFF2-40B4-BE49-F238E27FC236}">
                    <a16:creationId xmlns:a16="http://schemas.microsoft.com/office/drawing/2014/main" id="{7A7D5887-F5CE-D3AD-E325-B9EB5E91CB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319" y="3336019"/>
                <a:ext cx="405899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Prostokąt 13">
                <a:extLst>
                  <a:ext uri="{FF2B5EF4-FFF2-40B4-BE49-F238E27FC236}">
                    <a16:creationId xmlns:a16="http://schemas.microsoft.com/office/drawing/2014/main" id="{ABC0EEF3-D673-F1D4-5104-2D254CFBF62D}"/>
                  </a:ext>
                </a:extLst>
              </p:cNvPr>
              <p:cNvSpPr/>
              <p:nvPr/>
            </p:nvSpPr>
            <p:spPr>
              <a:xfrm>
                <a:off x="256401" y="4005064"/>
                <a:ext cx="8856984" cy="458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Sumę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nazwijmy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energią swobodną Gibbsa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a sumę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nazwijmy </a:t>
                </a: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entalpią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𝐻</m:t>
                    </m:r>
                  </m:oMath>
                </a14:m>
                <a:endParaRPr lang="pl-P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Prostokąt 13">
                <a:extLst>
                  <a:ext uri="{FF2B5EF4-FFF2-40B4-BE49-F238E27FC236}">
                    <a16:creationId xmlns:a16="http://schemas.microsoft.com/office/drawing/2014/main" id="{ABC0EEF3-D673-F1D4-5104-2D254CFBF6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01" y="4005064"/>
                <a:ext cx="8856984" cy="458074"/>
              </a:xfrm>
              <a:prstGeom prst="rect">
                <a:avLst/>
              </a:prstGeom>
              <a:blipFill>
                <a:blip r:embed="rId6"/>
                <a:stretch>
                  <a:fillRect l="-138" b="-21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rostokąt 14">
                <a:extLst>
                  <a:ext uri="{FF2B5EF4-FFF2-40B4-BE49-F238E27FC236}">
                    <a16:creationId xmlns:a16="http://schemas.microsoft.com/office/drawing/2014/main" id="{E4ECD489-F591-BC21-7E3F-50A793D4E055}"/>
                  </a:ext>
                </a:extLst>
              </p:cNvPr>
              <p:cNvSpPr/>
              <p:nvPr/>
            </p:nvSpPr>
            <p:spPr>
              <a:xfrm>
                <a:off x="3592929" y="4916119"/>
                <a:ext cx="1410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𝑆𝑇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5" name="Prostokąt 14">
                <a:extLst>
                  <a:ext uri="{FF2B5EF4-FFF2-40B4-BE49-F238E27FC236}">
                    <a16:creationId xmlns:a16="http://schemas.microsoft.com/office/drawing/2014/main" id="{E4ECD489-F591-BC21-7E3F-50A793D4E0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929" y="4916119"/>
                <a:ext cx="141045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69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62217" y="260648"/>
                <a:ext cx="8974277" cy="12890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Problem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. Kanoniczna suma statystyczna pewnego układu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spełnia warunek: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𝑙𝑛𝑄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pl-PL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pl-PL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gdzie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jest nieujemną stałą,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to temperatura 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objętość.  Proszę wyznaczyć pojemność ciepną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układu.</a:t>
                </a: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7" y="260648"/>
                <a:ext cx="8974277" cy="1289071"/>
              </a:xfrm>
              <a:prstGeom prst="rect">
                <a:avLst/>
              </a:prstGeom>
              <a:blipFill>
                <a:blip r:embed="rId2"/>
                <a:stretch>
                  <a:fillRect l="-543" r="-611" b="-71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2399534" y="2102288"/>
                <a:ext cx="1735219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534" y="2102288"/>
                <a:ext cx="1735219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5318359" y="2227130"/>
                <a:ext cx="14493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𝑙𝑛𝑄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359" y="2227130"/>
                <a:ext cx="1449371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3430342" y="3363147"/>
                <a:ext cx="2904770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342" y="3363147"/>
                <a:ext cx="2904770" cy="619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2555776" y="4397884"/>
                <a:ext cx="4447050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𝑙𝑛𝑄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397884"/>
                <a:ext cx="4447050" cy="6190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/>
              <p:cNvSpPr/>
              <p:nvPr/>
            </p:nvSpPr>
            <p:spPr>
              <a:xfrm>
                <a:off x="3720394" y="5474280"/>
                <a:ext cx="2320635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0" name="Prostoką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394" y="5474280"/>
                <a:ext cx="2320635" cy="619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58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180BB16C-2401-420F-7B3E-8949A2869209}"/>
                  </a:ext>
                </a:extLst>
              </p:cNvPr>
              <p:cNvSpPr/>
              <p:nvPr/>
            </p:nvSpPr>
            <p:spPr>
              <a:xfrm>
                <a:off x="62217" y="260648"/>
                <a:ext cx="8974277" cy="12890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b="1" dirty="0">
                    <a:latin typeface="Times New Roman" pitchFamily="18" charset="0"/>
                    <a:cs typeface="Times New Roman" pitchFamily="18" charset="0"/>
                  </a:rPr>
                  <a:t>Problem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. Kanoniczna suma statystyczna pewnego układu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spełnia warunek:</a:t>
                </a:r>
                <a:r>
                  <a:rPr lang="pl-PL" dirty="0"/>
                  <a:t>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𝑙𝑛𝑄</m:t>
                    </m:r>
                    <m:r>
                      <a:rPr lang="pl-PL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𝑁𝑉𝑇</m:t>
                            </m:r>
                          </m:e>
                        </m:d>
                      </m:e>
                      <m:sup>
                        <m:r>
                          <a:rPr lang="pl-PL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gdzie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oznacza liczbę cząstek,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to temperatura 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objętość.  Proszę wyznaczyć energię swobodną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itchFamily="18" charset="0"/>
                      </a:rPr>
                      <m:t>𝐹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entropię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itchFamily="18" charset="0"/>
                      </a:rPr>
                      <m:t>𝑆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, energię całkowitą </a:t>
                </a:r>
                <a:r>
                  <a:rPr lang="pl-PL" i="1" dirty="0">
                    <a:latin typeface="Times New Roman" pitchFamily="18" charset="0"/>
                    <a:cs typeface="Times New Roman" pitchFamily="18" charset="0"/>
                  </a:rPr>
                  <a:t>E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energię swobodną Gibbsa oraz entalpię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itchFamily="18" charset="0"/>
                      </a:rPr>
                      <m:t>𝐻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Prostokąt 1">
                <a:extLst>
                  <a:ext uri="{FF2B5EF4-FFF2-40B4-BE49-F238E27FC236}">
                    <a16:creationId xmlns:a16="http://schemas.microsoft.com/office/drawing/2014/main" id="{180BB16C-2401-420F-7B3E-8949A28692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7" y="260648"/>
                <a:ext cx="8974277" cy="1289071"/>
              </a:xfrm>
              <a:prstGeom prst="rect">
                <a:avLst/>
              </a:prstGeom>
              <a:blipFill>
                <a:blip r:embed="rId2"/>
                <a:stretch>
                  <a:fillRect l="-543" r="-611" b="-71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>
                <a:extLst>
                  <a:ext uri="{FF2B5EF4-FFF2-40B4-BE49-F238E27FC236}">
                    <a16:creationId xmlns:a16="http://schemas.microsoft.com/office/drawing/2014/main" id="{962AA60C-2862-3ED5-9AA5-7246F3135E06}"/>
                  </a:ext>
                </a:extLst>
              </p:cNvPr>
              <p:cNvSpPr/>
              <p:nvPr/>
            </p:nvSpPr>
            <p:spPr>
              <a:xfrm>
                <a:off x="-38294" y="1800255"/>
                <a:ext cx="9144000" cy="12890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pl-PL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</a:t>
                </a: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Każdy z poziomów energetycznych pewnego układu został podniesiony o pewną dodatnią stałą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(zaburzenie)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Proszę ocenić jak wpłynie to na postać kanonicznej sumy statystycznej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układu oraz na wartość energii swobodnej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Prostokąt 3">
                <a:extLst>
                  <a:ext uri="{FF2B5EF4-FFF2-40B4-BE49-F238E27FC236}">
                    <a16:creationId xmlns:a16="http://schemas.microsoft.com/office/drawing/2014/main" id="{962AA60C-2862-3ED5-9AA5-7246F3135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294" y="1800255"/>
                <a:ext cx="9144000" cy="1289071"/>
              </a:xfrm>
              <a:prstGeom prst="rect">
                <a:avLst/>
              </a:prstGeom>
              <a:blipFill>
                <a:blip r:embed="rId3"/>
                <a:stretch>
                  <a:fillRect l="-600" r="-533" b="-660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5AD049DE-6099-8D00-EA23-8B4538CA287B}"/>
                  </a:ext>
                </a:extLst>
              </p:cNvPr>
              <p:cNvSpPr/>
              <p:nvPr/>
            </p:nvSpPr>
            <p:spPr>
              <a:xfrm>
                <a:off x="4140185" y="4074908"/>
                <a:ext cx="1632563" cy="764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pl-PL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>
                <a:extLst>
                  <a:ext uri="{FF2B5EF4-FFF2-40B4-BE49-F238E27FC236}">
                    <a16:creationId xmlns:a16="http://schemas.microsoft.com/office/drawing/2014/main" id="{5AD049DE-6099-8D00-EA23-8B4538CA28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185" y="4074908"/>
                <a:ext cx="1632563" cy="764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1C7181EF-39F1-5419-7F16-1AA16C04FBBD}"/>
                  </a:ext>
                </a:extLst>
              </p:cNvPr>
              <p:cNvSpPr/>
              <p:nvPr/>
            </p:nvSpPr>
            <p:spPr>
              <a:xfrm>
                <a:off x="451040" y="5777409"/>
                <a:ext cx="8241919" cy="764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d>
                                <m:d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</m:sup>
                          </m:sSup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</m:sSup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pl-PL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i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pl-PL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1C7181EF-39F1-5419-7F16-1AA16C04F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40" y="5777409"/>
                <a:ext cx="8241919" cy="764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rostokąt 6">
            <a:extLst>
              <a:ext uri="{FF2B5EF4-FFF2-40B4-BE49-F238E27FC236}">
                <a16:creationId xmlns:a16="http://schemas.microsoft.com/office/drawing/2014/main" id="{6B10F712-F8D6-95CC-E3C5-AE7C6A34B2CB}"/>
              </a:ext>
            </a:extLst>
          </p:cNvPr>
          <p:cNvSpPr/>
          <p:nvPr/>
        </p:nvSpPr>
        <p:spPr>
          <a:xfrm>
            <a:off x="-38061" y="5008371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i po wprowadzeniu zaburzenia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BA29FA-E64A-65CF-BD49-C445CED0B588}"/>
              </a:ext>
            </a:extLst>
          </p:cNvPr>
          <p:cNvSpPr/>
          <p:nvPr/>
        </p:nvSpPr>
        <p:spPr>
          <a:xfrm>
            <a:off x="-4381" y="3362749"/>
            <a:ext cx="6019948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Cząsteczkowa suma statystyczna układ bez zaburzenia</a:t>
            </a:r>
          </a:p>
        </p:txBody>
      </p:sp>
    </p:spTree>
    <p:extLst>
      <p:ext uri="{BB962C8B-B14F-4D97-AF65-F5344CB8AC3E}">
        <p14:creationId xmlns:p14="http://schemas.microsoft.com/office/powerpoint/2010/main" val="38821056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745</Words>
  <Application>Microsoft Office PowerPoint</Application>
  <PresentationFormat>Pokaz na ekranie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1_Office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</dc:creator>
  <cp:lastModifiedBy>Damian Nieckarz</cp:lastModifiedBy>
  <cp:revision>714</cp:revision>
  <dcterms:created xsi:type="dcterms:W3CDTF">2019-09-29T17:49:17Z</dcterms:created>
  <dcterms:modified xsi:type="dcterms:W3CDTF">2024-11-16T14:16:25Z</dcterms:modified>
</cp:coreProperties>
</file>