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1" r:id="rId3"/>
    <p:sldId id="292" r:id="rId4"/>
    <p:sldId id="293" r:id="rId5"/>
    <p:sldId id="258" r:id="rId6"/>
    <p:sldId id="259" r:id="rId7"/>
    <p:sldId id="260" r:id="rId8"/>
    <p:sldId id="281" r:id="rId9"/>
    <p:sldId id="282" r:id="rId10"/>
    <p:sldId id="290" r:id="rId11"/>
    <p:sldId id="278" r:id="rId12"/>
    <p:sldId id="284" r:id="rId13"/>
    <p:sldId id="289" r:id="rId14"/>
    <p:sldId id="285" r:id="rId15"/>
    <p:sldId id="288" r:id="rId16"/>
    <p:sldId id="287" r:id="rId17"/>
    <p:sldId id="283" r:id="rId18"/>
    <p:sldId id="304" r:id="rId19"/>
    <p:sldId id="305" r:id="rId20"/>
    <p:sldId id="306" r:id="rId21"/>
    <p:sldId id="264" r:id="rId22"/>
    <p:sldId id="263" r:id="rId23"/>
    <p:sldId id="276" r:id="rId24"/>
    <p:sldId id="261" r:id="rId25"/>
    <p:sldId id="302" r:id="rId26"/>
    <p:sldId id="303" r:id="rId27"/>
    <p:sldId id="262" r:id="rId28"/>
    <p:sldId id="277" r:id="rId29"/>
    <p:sldId id="266" r:id="rId30"/>
    <p:sldId id="267" r:id="rId31"/>
    <p:sldId id="268" r:id="rId32"/>
    <p:sldId id="269" r:id="rId33"/>
    <p:sldId id="271" r:id="rId34"/>
    <p:sldId id="296" r:id="rId35"/>
    <p:sldId id="297" r:id="rId36"/>
    <p:sldId id="298" r:id="rId37"/>
    <p:sldId id="299" r:id="rId38"/>
    <p:sldId id="300" r:id="rId39"/>
    <p:sldId id="301" r:id="rId40"/>
    <p:sldId id="270" r:id="rId41"/>
    <p:sldId id="272" r:id="rId42"/>
    <p:sldId id="27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7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1073E4-CCC3-45C9-96F8-2C2F551269FB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842EF3-9697-4918-8236-D46454910D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soft.pl/textbook/stathome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96888"/>
          </a:xfrm>
        </p:spPr>
        <p:txBody>
          <a:bodyPr/>
          <a:lstStyle/>
          <a:p>
            <a:r>
              <a:rPr lang="pl-PL" dirty="0" smtClean="0"/>
              <a:t>Testy nieparametryczne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450014"/>
          </a:xfrm>
        </p:spPr>
        <p:txBody>
          <a:bodyPr>
            <a:noAutofit/>
          </a:bodyPr>
          <a:lstStyle/>
          <a:p>
            <a:r>
              <a:rPr lang="pl-PL" sz="2000" dirty="0" smtClean="0">
                <a:latin typeface="Calibri" pitchFamily="34" charset="0"/>
              </a:rPr>
              <a:t>Zastosowanie statystyki w bioinżynierii</a:t>
            </a:r>
          </a:p>
          <a:p>
            <a:r>
              <a:rPr lang="pl-PL" sz="2000" dirty="0" smtClean="0">
                <a:latin typeface="Calibri" pitchFamily="34" charset="0"/>
              </a:rPr>
              <a:t>Ćwiczenia 2</a:t>
            </a:r>
          </a:p>
          <a:p>
            <a:endParaRPr lang="pl-PL" sz="2000" dirty="0" smtClean="0">
              <a:latin typeface="Calibri" pitchFamily="34" charset="0"/>
            </a:endParaRPr>
          </a:p>
          <a:p>
            <a:pPr algn="r"/>
            <a:r>
              <a:rPr lang="pl-PL" sz="2000" dirty="0" smtClean="0">
                <a:latin typeface="Calibri" pitchFamily="34" charset="0"/>
              </a:rPr>
              <a:t>Dr Wioleta </a:t>
            </a:r>
            <a:r>
              <a:rPr lang="pl-PL" sz="2000" dirty="0" err="1" smtClean="0">
                <a:latin typeface="Calibri" pitchFamily="34" charset="0"/>
              </a:rPr>
              <a:t>Drobik-Czwarno</a:t>
            </a:r>
            <a:endParaRPr lang="pl-PL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3384376" cy="3024336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pl-PL" dirty="0" smtClean="0">
                <a:latin typeface="Calibri" pitchFamily="34" charset="0"/>
              </a:rPr>
              <a:t>Sprawdzamy czy proporcja obserwacji w populacji jest zgodna z założoną</a:t>
            </a:r>
            <a:endParaRPr lang="pl-PL" i="1" dirty="0" smtClean="0">
              <a:latin typeface="Calibri" pitchFamily="34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endParaRPr lang="pl-PL" i="1" dirty="0" smtClean="0">
              <a:latin typeface="Calibri" pitchFamily="34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pl-PL" i="1" dirty="0" smtClean="0">
                <a:latin typeface="Calibri" pitchFamily="34" charset="0"/>
              </a:rPr>
              <a:t>	</a:t>
            </a: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 </a:t>
            </a:r>
            <a:r>
              <a:rPr lang="pl-PL" sz="2000" i="1" dirty="0" smtClean="0">
                <a:latin typeface="Calibri" pitchFamily="34" charset="0"/>
              </a:rPr>
              <a:t>Analiza &gt; Testy nieparametryczne &gt; Testy tradycyjne &gt; Dwumianowy</a:t>
            </a:r>
          </a:p>
          <a:p>
            <a:endParaRPr lang="en-GB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pl-PL" dirty="0" smtClean="0"/>
              <a:t>Test Dwumianowy</a:t>
            </a:r>
            <a:endParaRPr lang="en-GB" dirty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/>
          <a:srcRect l="1527" r="2301"/>
          <a:stretch>
            <a:fillRect/>
          </a:stretch>
        </p:blipFill>
        <p:spPr bwMode="auto">
          <a:xfrm>
            <a:off x="3923928" y="1412776"/>
            <a:ext cx="45365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 t="45091" r="18460"/>
          <a:stretch>
            <a:fillRect/>
          </a:stretch>
        </p:blipFill>
        <p:spPr bwMode="auto">
          <a:xfrm>
            <a:off x="755576" y="4725144"/>
            <a:ext cx="6148169" cy="18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Łącznik prosty ze strzałką 5"/>
          <p:cNvCxnSpPr/>
          <p:nvPr/>
        </p:nvCxnSpPr>
        <p:spPr>
          <a:xfrm>
            <a:off x="5940152" y="1124744"/>
            <a:ext cx="432048" cy="86409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5436096" y="33265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Testowana zmienna</a:t>
            </a:r>
            <a:endParaRPr lang="en-GB" sz="2000" dirty="0">
              <a:latin typeface="Calibri" pitchFamily="34" charset="0"/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 flipH="1" flipV="1">
            <a:off x="7308304" y="3573016"/>
            <a:ext cx="648072" cy="100811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7308304" y="4653136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Założona proporcja</a:t>
            </a:r>
            <a:endParaRPr lang="en-GB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Testy chi-kwadrat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59016" cy="3773016"/>
          </a:xfrm>
        </p:spPr>
        <p:txBody>
          <a:bodyPr/>
          <a:lstStyle/>
          <a:p>
            <a:r>
              <a:rPr lang="pl-PL" dirty="0" smtClean="0">
                <a:latin typeface="Calibri" pitchFamily="34" charset="0"/>
              </a:rPr>
              <a:t>Zgodność z rozkładem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Próba jednowymiarowa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H</a:t>
            </a:r>
            <a:r>
              <a:rPr lang="pl-PL" baseline="-25000" dirty="0" smtClean="0">
                <a:latin typeface="Calibri" pitchFamily="34" charset="0"/>
              </a:rPr>
              <a:t>0</a:t>
            </a:r>
            <a:r>
              <a:rPr lang="pl-PL" dirty="0" smtClean="0">
                <a:latin typeface="Calibri" pitchFamily="34" charset="0"/>
              </a:rPr>
              <a:t>: Rozkład jest zgodny z teoretycznym</a:t>
            </a:r>
          </a:p>
          <a:p>
            <a:endParaRPr lang="pl-PL" dirty="0" smtClean="0">
              <a:latin typeface="Calibri" pitchFamily="34" charset="0"/>
            </a:endParaRPr>
          </a:p>
          <a:p>
            <a:endParaRPr lang="pl-PL" dirty="0" smtClean="0">
              <a:latin typeface="Calibri" pitchFamily="34" charset="0"/>
            </a:endParaRPr>
          </a:p>
          <a:p>
            <a:endParaRPr lang="pl-PL" dirty="0" smtClean="0">
              <a:latin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Niezależność stochastyczna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Próba dwuwymiarowa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H</a:t>
            </a:r>
            <a:r>
              <a:rPr lang="pl-PL" baseline="-25000" dirty="0" smtClean="0">
                <a:latin typeface="Calibri" pitchFamily="34" charset="0"/>
              </a:rPr>
              <a:t>0</a:t>
            </a:r>
            <a:r>
              <a:rPr lang="pl-PL" dirty="0" smtClean="0">
                <a:latin typeface="Calibri" pitchFamily="34" charset="0"/>
              </a:rPr>
              <a:t>: Cechy są niezależne</a:t>
            </a:r>
          </a:p>
          <a:p>
            <a:pPr>
              <a:buNone/>
            </a:pPr>
            <a:endParaRPr lang="en-GB" dirty="0">
              <a:latin typeface="Calibri" pitchFamily="34" charset="0"/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259632" y="2924944"/>
          <a:ext cx="2406650" cy="720725"/>
        </p:xfrm>
        <a:graphic>
          <a:graphicData uri="http://schemas.openxmlformats.org/presentationml/2006/ole">
            <p:oleObj spid="_x0000_s34818" name="Równanie" r:id="rId3" imgW="1524000" imgH="45720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4067944" y="3140968"/>
          <a:ext cx="1152525" cy="288925"/>
        </p:xfrm>
        <a:graphic>
          <a:graphicData uri="http://schemas.openxmlformats.org/presentationml/2006/ole">
            <p:oleObj spid="_x0000_s34819" name="Równanie" r:id="rId4" imgW="837836" imgH="177723" progId="Equation.3">
              <p:embed/>
            </p:oleObj>
          </a:graphicData>
        </a:graphic>
      </p:graphicFrame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5517232"/>
            <a:ext cx="2419350" cy="962025"/>
          </a:xfrm>
          <a:prstGeom prst="rect">
            <a:avLst/>
          </a:prstGeom>
          <a:noFill/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5877272"/>
            <a:ext cx="1944216" cy="330150"/>
          </a:xfrm>
          <a:prstGeom prst="rect">
            <a:avLst/>
          </a:prstGeom>
          <a:noFill/>
        </p:spPr>
      </p:pic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67600" cy="1143000"/>
          </a:xfrm>
        </p:spPr>
        <p:txBody>
          <a:bodyPr/>
          <a:lstStyle/>
          <a:p>
            <a:r>
              <a:rPr lang="pl-PL" dirty="0" smtClean="0"/>
              <a:t>chi-kwadrat</a:t>
            </a:r>
            <a:br>
              <a:rPr lang="pl-PL" dirty="0" smtClean="0"/>
            </a:br>
            <a:r>
              <a:rPr lang="pl-PL" sz="2400" dirty="0" smtClean="0"/>
              <a:t>zgodność z Rozkładem</a:t>
            </a:r>
            <a:endParaRPr lang="en-GB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7931224" cy="4873752"/>
          </a:xfrm>
        </p:spPr>
        <p:txBody>
          <a:bodyPr/>
          <a:lstStyle/>
          <a:p>
            <a:pPr>
              <a:buNone/>
            </a:pP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	SPSS: </a:t>
            </a:r>
            <a:r>
              <a:rPr lang="pl-PL" sz="2000" i="1" dirty="0" smtClean="0">
                <a:latin typeface="Calibri" pitchFamily="34" charset="0"/>
              </a:rPr>
              <a:t>Analiza &gt; Testy nieparametryczne &gt; Testy tradycyjne &gt; Chi-kwadrat</a:t>
            </a:r>
            <a:endParaRPr lang="en-GB" sz="2000" i="1" dirty="0">
              <a:latin typeface="Calibri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92896"/>
            <a:ext cx="4896619" cy="403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Łącznik prosty ze strzałką 4"/>
          <p:cNvCxnSpPr/>
          <p:nvPr/>
        </p:nvCxnSpPr>
        <p:spPr>
          <a:xfrm flipH="1">
            <a:off x="5508104" y="2708920"/>
            <a:ext cx="1800200" cy="36004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flipH="1">
            <a:off x="6156176" y="4437112"/>
            <a:ext cx="1080120" cy="28803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7380312" y="3861048"/>
            <a:ext cx="1440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Rozkład oczekiwany</a:t>
            </a:r>
          </a:p>
          <a:p>
            <a:r>
              <a:rPr lang="pl-PL" sz="2000" dirty="0" smtClean="0">
                <a:latin typeface="Calibri" pitchFamily="34" charset="0"/>
              </a:rPr>
              <a:t>1 : </a:t>
            </a:r>
            <a:r>
              <a:rPr lang="pl-PL" sz="2000" dirty="0" err="1" smtClean="0">
                <a:latin typeface="Calibri" pitchFamily="34" charset="0"/>
              </a:rPr>
              <a:t>1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7308304" y="2276872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Testowana zmienna</a:t>
            </a:r>
            <a:endParaRPr lang="en-GB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820688"/>
          </a:xfrm>
        </p:spPr>
        <p:txBody>
          <a:bodyPr>
            <a:normAutofit/>
          </a:bodyPr>
          <a:lstStyle/>
          <a:p>
            <a:r>
              <a:rPr lang="pl-PL" sz="2000" dirty="0" smtClean="0">
                <a:latin typeface="Calibri" pitchFamily="34" charset="0"/>
              </a:rPr>
              <a:t>H</a:t>
            </a:r>
            <a:r>
              <a:rPr lang="pl-PL" sz="2000" baseline="-25000" dirty="0" smtClean="0">
                <a:latin typeface="Calibri" pitchFamily="34" charset="0"/>
              </a:rPr>
              <a:t>0</a:t>
            </a:r>
            <a:r>
              <a:rPr lang="pl-PL" sz="2000" dirty="0" smtClean="0">
                <a:latin typeface="Calibri" pitchFamily="34" charset="0"/>
              </a:rPr>
              <a:t>: Rozkład osób, które przeżyły katastrofę Titanica do tych którzy zginęli jest równa 1:1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chi-kwadrat</a:t>
            </a:r>
            <a:br>
              <a:rPr lang="pl-PL" dirty="0" smtClean="0"/>
            </a:br>
            <a:r>
              <a:rPr lang="pl-PL" sz="2400" dirty="0" smtClean="0"/>
              <a:t>zgodność z Rozkładem</a:t>
            </a:r>
            <a:endParaRPr lang="en-GB" sz="2400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060848"/>
            <a:ext cx="33432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zawartości 2"/>
          <p:cNvSpPr txBox="1">
            <a:spLocks/>
          </p:cNvSpPr>
          <p:nvPr/>
        </p:nvSpPr>
        <p:spPr>
          <a:xfrm>
            <a:off x="827584" y="2275656"/>
            <a:ext cx="2592288" cy="47537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pl-PL" sz="2000" dirty="0" smtClean="0">
                <a:latin typeface="Calibri" pitchFamily="34" charset="0"/>
              </a:rPr>
              <a:t>W tabeli częstości znaczne różnice w </a:t>
            </a:r>
            <a:r>
              <a:rPr lang="pl-PL" sz="2000" dirty="0" err="1" smtClean="0">
                <a:latin typeface="Calibri" pitchFamily="34" charset="0"/>
              </a:rPr>
              <a:t>liczebnościach</a:t>
            </a:r>
            <a:r>
              <a:rPr lang="pl-PL" sz="2000" dirty="0" smtClean="0">
                <a:latin typeface="Calibri" pitchFamily="34" charset="0"/>
              </a:rPr>
              <a:t> obserwowanych i oczekiwanych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pl-PL" sz="2000" dirty="0">
              <a:latin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pl-PL" sz="2000" dirty="0" smtClean="0">
                <a:latin typeface="Calibri" pitchFamily="34" charset="0"/>
              </a:rPr>
              <a:t>Istotność: p &lt; 0.001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pl-PL" sz="2000" dirty="0" smtClean="0">
                <a:latin typeface="Calibri" pitchFamily="34" charset="0"/>
              </a:rPr>
              <a:t>Wniosek: Wysoko istotnie odrzucamy hipotezę zerową. Proporcja osób które zginęły do tych, które przeżyły nie jest równa 1:1</a:t>
            </a:r>
            <a:endParaRPr kumimoji="0" lang="pl-PL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>
            <a:off x="2987824" y="3789040"/>
            <a:ext cx="864096" cy="1440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</a:t>
            </a:r>
            <a:r>
              <a:rPr lang="pl-PL" sz="2000" i="1" dirty="0" smtClean="0">
                <a:latin typeface="Calibri" pitchFamily="34" charset="0"/>
              </a:rPr>
              <a:t> Analiza &gt; Statystyka opisowa &gt; Tabele krzyżowe</a:t>
            </a:r>
            <a:endParaRPr lang="en-GB" sz="2000" i="1" dirty="0">
              <a:latin typeface="Calibri" pitchFamily="34" charset="0"/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r="804" b="2875"/>
          <a:stretch>
            <a:fillRect/>
          </a:stretch>
        </p:blipFill>
        <p:spPr bwMode="auto">
          <a:xfrm>
            <a:off x="0" y="2276872"/>
            <a:ext cx="9144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ytuł 1"/>
          <p:cNvSpPr txBox="1">
            <a:spLocks/>
          </p:cNvSpPr>
          <p:nvPr/>
        </p:nvSpPr>
        <p:spPr>
          <a:xfrm>
            <a:off x="251520" y="188640"/>
            <a:ext cx="7467600" cy="1143000"/>
          </a:xfrm>
          <a:prstGeom prst="rect">
            <a:avLst/>
          </a:prstGeom>
        </p:spPr>
        <p:txBody>
          <a:bodyPr vert="horz" anchor="b"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1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</a:t>
            </a:r>
            <a:br>
              <a:rPr kumimoji="0" lang="pl-PL" sz="31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31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chi-kwadrat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 Niezależność</a:t>
            </a:r>
            <a:endParaRPr kumimoji="0" lang="en-GB" sz="22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5496" y="1627584"/>
            <a:ext cx="3168352" cy="5257800"/>
          </a:xfrm>
        </p:spPr>
        <p:txBody>
          <a:bodyPr>
            <a:normAutofit/>
          </a:bodyPr>
          <a:lstStyle/>
          <a:p>
            <a:r>
              <a:rPr lang="pl-PL" sz="2000" dirty="0" smtClean="0">
                <a:latin typeface="Calibri" pitchFamily="34" charset="0"/>
              </a:rPr>
              <a:t>Tabela krzyżowa</a:t>
            </a:r>
          </a:p>
          <a:p>
            <a:r>
              <a:rPr lang="pl-PL" sz="2000" dirty="0" smtClean="0">
                <a:latin typeface="Calibri" pitchFamily="34" charset="0"/>
              </a:rPr>
              <a:t>Wartości empiryczne testu i istotność</a:t>
            </a:r>
          </a:p>
          <a:p>
            <a:r>
              <a:rPr lang="pl-PL" sz="2000" dirty="0" smtClean="0">
                <a:latin typeface="Calibri" pitchFamily="34" charset="0"/>
              </a:rPr>
              <a:t>Siła zależności – współczynniki:</a:t>
            </a:r>
          </a:p>
          <a:p>
            <a:pPr lvl="1"/>
            <a:r>
              <a:rPr lang="pl-PL" sz="1700" dirty="0" smtClean="0">
                <a:latin typeface="Calibri" pitchFamily="34" charset="0"/>
              </a:rPr>
              <a:t>phi </a:t>
            </a:r>
            <a:r>
              <a:rPr lang="pl-PL" sz="1700" dirty="0" err="1" smtClean="0">
                <a:latin typeface="Calibri" pitchFamily="34" charset="0"/>
              </a:rPr>
              <a:t>Yule’a</a:t>
            </a:r>
            <a:r>
              <a:rPr lang="pl-PL" sz="1700" dirty="0" smtClean="0">
                <a:latin typeface="Calibri" pitchFamily="34" charset="0"/>
              </a:rPr>
              <a:t> – dla tabel 2x2</a:t>
            </a:r>
          </a:p>
          <a:p>
            <a:pPr lvl="1"/>
            <a:r>
              <a:rPr lang="pl-PL" sz="1700" dirty="0" smtClean="0">
                <a:latin typeface="Calibri" pitchFamily="34" charset="0"/>
              </a:rPr>
              <a:t>kontyngencji (C) – stosujemy dla tabel symetrycznych, większych niż 2x2  (wrażliwy na liczbę kolumn i wierszy)</a:t>
            </a:r>
            <a:endParaRPr lang="en-GB" sz="1700" dirty="0" smtClean="0">
              <a:latin typeface="Calibri" pitchFamily="34" charset="0"/>
            </a:endParaRPr>
          </a:p>
          <a:p>
            <a:pPr lvl="1"/>
            <a:r>
              <a:rPr lang="pl-PL" sz="1700" dirty="0" smtClean="0">
                <a:latin typeface="Calibri" pitchFamily="34" charset="0"/>
              </a:rPr>
              <a:t>V Kramera – dowolny rozmiar tabeli, bierze</a:t>
            </a:r>
            <a:br>
              <a:rPr lang="pl-PL" sz="1700" dirty="0" smtClean="0">
                <a:latin typeface="Calibri" pitchFamily="34" charset="0"/>
              </a:rPr>
            </a:br>
            <a:r>
              <a:rPr lang="pl-PL" sz="1700" dirty="0" smtClean="0">
                <a:latin typeface="Calibri" pitchFamily="34" charset="0"/>
              </a:rPr>
              <a:t>pod uwagę liczbę wierszy i kolumn</a:t>
            </a: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>Test</a:t>
            </a:r>
            <a:br>
              <a:rPr lang="pl-PL" sz="3100" dirty="0" smtClean="0"/>
            </a:br>
            <a:r>
              <a:rPr lang="pl-PL" sz="3100" dirty="0" smtClean="0"/>
              <a:t>chi-kwadrat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200" dirty="0" smtClean="0"/>
              <a:t>na Niezależność</a:t>
            </a:r>
            <a:endParaRPr lang="en-GB" sz="2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3073"/>
          <a:stretch>
            <a:fillRect/>
          </a:stretch>
        </p:blipFill>
        <p:spPr bwMode="auto">
          <a:xfrm>
            <a:off x="3347864" y="260648"/>
            <a:ext cx="53285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225" y="4797152"/>
            <a:ext cx="48291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Łącznik prosty ze strzałką 7"/>
          <p:cNvCxnSpPr/>
          <p:nvPr/>
        </p:nvCxnSpPr>
        <p:spPr>
          <a:xfrm flipV="1">
            <a:off x="2195736" y="1556792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>
            <a:off x="2339752" y="2492896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67600" cy="1143000"/>
          </a:xfrm>
        </p:spPr>
        <p:txBody>
          <a:bodyPr/>
          <a:lstStyle/>
          <a:p>
            <a:r>
              <a:rPr lang="pl-PL" dirty="0" smtClean="0"/>
              <a:t>Test normalności rozkładu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147248" cy="4873752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Testy do sprawdzania normalności rozkładu:</a:t>
            </a:r>
          </a:p>
          <a:p>
            <a:pPr lvl="1"/>
            <a:r>
              <a:rPr lang="pl-PL" b="1" dirty="0" smtClean="0">
                <a:latin typeface="Calibri" pitchFamily="34" charset="0"/>
                <a:cs typeface="Calibri" pitchFamily="34" charset="0"/>
              </a:rPr>
              <a:t>test </a:t>
            </a:r>
            <a:r>
              <a:rPr lang="pl-PL" b="1" dirty="0" err="1" smtClean="0">
                <a:latin typeface="Calibri" pitchFamily="34" charset="0"/>
                <a:cs typeface="Calibri" pitchFamily="34" charset="0"/>
              </a:rPr>
              <a:t>Shapiro-Wilka</a:t>
            </a:r>
            <a:endParaRPr lang="pl-PL" b="1" dirty="0" smtClean="0">
              <a:latin typeface="Calibri" pitchFamily="34" charset="0"/>
              <a:cs typeface="Calibri" pitchFamily="34" charset="0"/>
            </a:endParaRPr>
          </a:p>
          <a:p>
            <a:pPr lvl="2"/>
            <a:r>
              <a:rPr lang="pl-PL" sz="2000" dirty="0" smtClean="0">
                <a:latin typeface="Calibri" pitchFamily="34" charset="0"/>
                <a:cs typeface="Calibri" pitchFamily="34" charset="0"/>
              </a:rPr>
              <a:t>Jest uważany za najlepszy test normalności</a:t>
            </a:r>
          </a:p>
          <a:p>
            <a:pPr lvl="2"/>
            <a:r>
              <a:rPr lang="pl-PL" sz="2000" dirty="0" smtClean="0">
                <a:latin typeface="Calibri" pitchFamily="34" charset="0"/>
                <a:cs typeface="Calibri" pitchFamily="34" charset="0"/>
              </a:rPr>
              <a:t>Czuły na odstępstwa od normalności rozkładu</a:t>
            </a:r>
          </a:p>
          <a:p>
            <a:pPr lvl="3"/>
            <a:r>
              <a:rPr lang="pl-PL" sz="2000" b="1" dirty="0" smtClean="0">
                <a:latin typeface="Calibri" pitchFamily="34" charset="0"/>
                <a:cs typeface="Calibri" pitchFamily="34" charset="0"/>
              </a:rPr>
              <a:t>Uwaga! </a:t>
            </a:r>
            <a:r>
              <a:rPr lang="pl-PL" sz="2000" dirty="0" smtClean="0">
                <a:latin typeface="Calibri" pitchFamily="34" charset="0"/>
                <a:cs typeface="Calibri" pitchFamily="34" charset="0"/>
              </a:rPr>
              <a:t>Ponieważ ANOVA i regresja liniowa są dość odporne na niewielkie odstępstwa od normalności, negatywny wynik testu nie oznacza jednoznacznego zakazu ich przeprowadzania</a:t>
            </a:r>
          </a:p>
          <a:p>
            <a:pPr lvl="2"/>
            <a:r>
              <a:rPr lang="pl-PL" sz="2000" dirty="0" smtClean="0">
                <a:latin typeface="Calibri" pitchFamily="34" charset="0"/>
                <a:cs typeface="Calibri" pitchFamily="34" charset="0"/>
              </a:rPr>
              <a:t>Hipoteza zerowa: Cecha ma rozkład normalny</a:t>
            </a:r>
          </a:p>
          <a:p>
            <a:pPr lvl="2">
              <a:buNone/>
            </a:pPr>
            <a:endParaRPr lang="pl-PL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pl-PL" dirty="0" smtClean="0">
                <a:latin typeface="Calibri" pitchFamily="34" charset="0"/>
                <a:cs typeface="Calibri" pitchFamily="34" charset="0"/>
              </a:rPr>
              <a:t>test Kołmogorowa</a:t>
            </a:r>
          </a:p>
          <a:p>
            <a:pPr lvl="2"/>
            <a:r>
              <a:rPr lang="pl-PL" dirty="0" smtClean="0">
                <a:latin typeface="Calibri" pitchFamily="34" charset="0"/>
                <a:cs typeface="Calibri" pitchFamily="34" charset="0"/>
              </a:rPr>
              <a:t>Najlepiej sprawdza się dla dużych prób (N &gt; 50)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Shapiro-wilka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78896" cy="604664"/>
          </a:xfrm>
        </p:spPr>
        <p:txBody>
          <a:bodyPr>
            <a:normAutofit fontScale="92500"/>
          </a:bodyPr>
          <a:lstStyle/>
          <a:p>
            <a:r>
              <a:rPr lang="pl-PL" dirty="0" smtClean="0">
                <a:latin typeface="Calibri" pitchFamily="34" charset="0"/>
              </a:rPr>
              <a:t>H</a:t>
            </a:r>
            <a:r>
              <a:rPr lang="pl-PL" baseline="-25000" dirty="0" smtClean="0">
                <a:latin typeface="Calibri" pitchFamily="34" charset="0"/>
              </a:rPr>
              <a:t>0</a:t>
            </a:r>
            <a:r>
              <a:rPr lang="pl-PL" dirty="0" smtClean="0">
                <a:latin typeface="Calibri" pitchFamily="34" charset="0"/>
              </a:rPr>
              <a:t>: Zgodność z rozkładem normalnym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132856"/>
            <a:ext cx="3952875" cy="1171575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83568" y="335699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gdzie </a:t>
            </a:r>
            <a:r>
              <a:rPr lang="pl-PL" dirty="0" err="1" smtClean="0">
                <a:latin typeface="Calibri" pitchFamily="34" charset="0"/>
              </a:rPr>
              <a:t>a</a:t>
            </a:r>
            <a:r>
              <a:rPr lang="pl-PL" baseline="-25000" dirty="0" err="1" smtClean="0">
                <a:latin typeface="Calibri" pitchFamily="34" charset="0"/>
              </a:rPr>
              <a:t>N,i</a:t>
            </a:r>
            <a:r>
              <a:rPr lang="pl-PL" baseline="-25000" dirty="0" smtClean="0">
                <a:latin typeface="Calibri" pitchFamily="34" charset="0"/>
              </a:rPr>
              <a:t> </a:t>
            </a:r>
            <a:r>
              <a:rPr lang="pl-PL" dirty="0" smtClean="0">
                <a:latin typeface="Calibri" pitchFamily="34" charset="0"/>
              </a:rPr>
              <a:t>są wartościami stałymi (odczytywanymi z tablic), zależnymi od wielkości próby (N) oraz numeru pary w uporządkowanej próbie</a:t>
            </a:r>
            <a:endParaRPr lang="en-GB" baseline="-25000" dirty="0">
              <a:latin typeface="Calibri" pitchFamily="34" charset="0"/>
            </a:endParaRP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6424" y="4437112"/>
            <a:ext cx="485641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77072"/>
            <a:ext cx="3110791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5796136" y="1745521"/>
            <a:ext cx="2880320" cy="132343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19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 </a:t>
            </a:r>
            <a:r>
              <a:rPr lang="pl-PL" sz="2000" i="1" dirty="0" smtClean="0">
                <a:latin typeface="Calibri" pitchFamily="34" charset="0"/>
              </a:rPr>
              <a:t>Analiza &gt; Opis statystyczny &gt; Eksploracja &gt; Wykresy &gt; </a:t>
            </a:r>
            <a:r>
              <a:rPr lang="pl-PL" sz="2000" i="1" dirty="0" err="1" smtClean="0">
                <a:latin typeface="Calibri" pitchFamily="34" charset="0"/>
              </a:rPr>
              <a:t>Wykresy</a:t>
            </a:r>
            <a:r>
              <a:rPr lang="pl-PL" sz="2000" i="1" dirty="0" smtClean="0">
                <a:latin typeface="Calibri" pitchFamily="34" charset="0"/>
              </a:rPr>
              <a:t> normalności z testami</a:t>
            </a:r>
            <a:endParaRPr lang="en-GB" sz="2000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pl-PL" sz="3000" kern="12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Próby </a:t>
            </a:r>
            <a:r>
              <a:rPr lang="pl-PL" sz="3000" kern="12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zależne</a:t>
            </a:r>
            <a:endParaRPr lang="en-GB" sz="3000" kern="12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4824536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Odpowiedniki testu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t-studenta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w dwóch próbach zależnych (sparowanych):</a:t>
            </a:r>
          </a:p>
          <a:p>
            <a:pPr lvl="1"/>
            <a:r>
              <a:rPr lang="pl-PL" sz="2400" dirty="0" smtClean="0">
                <a:latin typeface="Calibri" pitchFamily="34" charset="0"/>
                <a:cs typeface="Calibri" pitchFamily="34" charset="0"/>
              </a:rPr>
              <a:t>Test znaków</a:t>
            </a:r>
          </a:p>
          <a:p>
            <a:pPr lvl="1"/>
            <a:r>
              <a:rPr lang="pl-PL" sz="2400" dirty="0" smtClean="0">
                <a:latin typeface="Calibri" pitchFamily="34" charset="0"/>
                <a:cs typeface="Calibri" pitchFamily="34" charset="0"/>
              </a:rPr>
              <a:t>Test </a:t>
            </a:r>
            <a:r>
              <a:rPr lang="pl-PL" sz="2400" dirty="0" err="1" smtClean="0">
                <a:latin typeface="Calibri" pitchFamily="34" charset="0"/>
                <a:cs typeface="Calibri" pitchFamily="34" charset="0"/>
              </a:rPr>
              <a:t>Wilcoxona</a:t>
            </a:r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Próby zależne czy niezależne?</a:t>
            </a:r>
          </a:p>
          <a:p>
            <a:pPr lvl="1"/>
            <a:r>
              <a:rPr lang="pl-PL" sz="2000" dirty="0" smtClean="0">
                <a:latin typeface="Calibri" pitchFamily="34" charset="0"/>
              </a:rPr>
              <a:t>ten sam osobnik znajduje</a:t>
            </a:r>
            <a:br>
              <a:rPr lang="pl-PL" sz="2000" dirty="0" smtClean="0">
                <a:latin typeface="Calibri" pitchFamily="34" charset="0"/>
              </a:rPr>
            </a:br>
            <a:r>
              <a:rPr lang="pl-PL" sz="2000" dirty="0" smtClean="0">
                <a:latin typeface="Calibri" pitchFamily="34" charset="0"/>
              </a:rPr>
              <a:t>się w jednej i drugiej grupie</a:t>
            </a:r>
          </a:p>
          <a:p>
            <a:pPr lvl="1"/>
            <a:r>
              <a:rPr lang="pl-PL" sz="2000" dirty="0" smtClean="0">
                <a:latin typeface="Calibri" pitchFamily="34" charset="0"/>
              </a:rPr>
              <a:t>próby są zawsze równoliczne</a:t>
            </a:r>
          </a:p>
          <a:p>
            <a:pPr lvl="1"/>
            <a:endParaRPr lang="pl-PL" sz="2000" dirty="0" smtClean="0">
              <a:latin typeface="Calibri" pitchFamily="34" charset="0"/>
              <a:cs typeface="Calibri" pitchFamily="34" charset="0"/>
            </a:endParaRPr>
          </a:p>
          <a:p>
            <a:endParaRPr lang="en-GB" dirty="0"/>
          </a:p>
        </p:txBody>
      </p:sp>
      <p:pic>
        <p:nvPicPr>
          <p:cNvPr id="61442" name="Picture 2" descr="Znalezione obrazy dla zapytania paired d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6992"/>
            <a:ext cx="3902199" cy="3035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pl-PL" dirty="0" smtClean="0"/>
              <a:t>Test znaków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pl-PL" dirty="0" smtClean="0">
                <a:latin typeface="Calibri" pitchFamily="34" charset="0"/>
              </a:rPr>
              <a:t>Zakładamy że: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N+ oznacza liczbę par w których </a:t>
            </a:r>
            <a:r>
              <a:rPr lang="pl-PL" dirty="0" err="1" smtClean="0">
                <a:latin typeface="Calibri" pitchFamily="34" charset="0"/>
              </a:rPr>
              <a:t>y</a:t>
            </a:r>
            <a:r>
              <a:rPr lang="pl-PL" baseline="-25000" dirty="0" err="1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&lt; x</a:t>
            </a:r>
            <a:r>
              <a:rPr lang="pl-PL" baseline="-25000" dirty="0" smtClean="0">
                <a:latin typeface="Calibri" pitchFamily="34" charset="0"/>
              </a:rPr>
              <a:t>i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N0 oznacza liczbę par w których </a:t>
            </a:r>
            <a:r>
              <a:rPr lang="pl-PL" dirty="0" err="1" smtClean="0">
                <a:latin typeface="Calibri" pitchFamily="34" charset="0"/>
              </a:rPr>
              <a:t>y</a:t>
            </a:r>
            <a:r>
              <a:rPr lang="pl-PL" baseline="-25000" dirty="0" err="1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= x</a:t>
            </a:r>
            <a:r>
              <a:rPr lang="pl-PL" baseline="-25000" dirty="0" smtClean="0">
                <a:latin typeface="Calibri" pitchFamily="34" charset="0"/>
              </a:rPr>
              <a:t>i</a:t>
            </a:r>
            <a:endParaRPr lang="en-GB" baseline="-25000" dirty="0" smtClean="0">
              <a:latin typeface="Calibri" pitchFamily="34" charset="0"/>
            </a:endParaRPr>
          </a:p>
          <a:p>
            <a:pPr lvl="1"/>
            <a:r>
              <a:rPr lang="pl-PL" dirty="0" smtClean="0">
                <a:latin typeface="Calibri" pitchFamily="34" charset="0"/>
              </a:rPr>
              <a:t>N- oznacza liczbę par w których </a:t>
            </a:r>
            <a:r>
              <a:rPr lang="pl-PL" dirty="0" err="1" smtClean="0">
                <a:latin typeface="Calibri" pitchFamily="34" charset="0"/>
              </a:rPr>
              <a:t>y</a:t>
            </a:r>
            <a:r>
              <a:rPr lang="pl-PL" baseline="-25000" dirty="0" err="1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&gt; x</a:t>
            </a:r>
            <a:r>
              <a:rPr lang="pl-PL" baseline="-25000" dirty="0" smtClean="0">
                <a:latin typeface="Calibri" pitchFamily="34" charset="0"/>
              </a:rPr>
              <a:t>i</a:t>
            </a:r>
          </a:p>
          <a:p>
            <a:r>
              <a:rPr lang="pl-PL" dirty="0" smtClean="0">
                <a:latin typeface="Calibri" pitchFamily="34" charset="0"/>
              </a:rPr>
              <a:t>N+ podlega rozkładowi dwumianowemu z parametrem (n-N0) oraz prawdopodobieństwem równym 0.5</a:t>
            </a:r>
          </a:p>
          <a:p>
            <a:r>
              <a:rPr lang="pl-PL" dirty="0" smtClean="0">
                <a:latin typeface="Calibri" pitchFamily="34" charset="0"/>
              </a:rPr>
              <a:t>Umożliwia bezpośrednie wyznaczenie  prawdopodobieństwa testowego</a:t>
            </a:r>
          </a:p>
          <a:p>
            <a:r>
              <a:rPr lang="pl-PL" dirty="0" smtClean="0">
                <a:latin typeface="Calibri" pitchFamily="34" charset="0"/>
              </a:rPr>
              <a:t>Hipoteza zerowa: N+ i N- są wartościami zmiennych losowych o tych samych wymiarach.</a:t>
            </a:r>
          </a:p>
          <a:p>
            <a:endParaRPr lang="pl-PL" dirty="0" smtClean="0">
              <a:latin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Test </a:t>
            </a:r>
            <a:r>
              <a:rPr lang="pl-PL" b="1" dirty="0" smtClean="0">
                <a:solidFill>
                  <a:srgbClr val="FF0000"/>
                </a:solidFill>
                <a:latin typeface="Calibri" pitchFamily="34" charset="0"/>
              </a:rPr>
              <a:t>nie bierze </a:t>
            </a:r>
            <a:r>
              <a:rPr lang="pl-PL" dirty="0" smtClean="0">
                <a:latin typeface="Calibri" pitchFamily="34" charset="0"/>
              </a:rPr>
              <a:t>pod uwagę jak duża jest różnica w dwóch grupach (przed i po) – jedynie znak różnicy</a:t>
            </a:r>
            <a:endParaRPr lang="en-GB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418654"/>
            <a:ext cx="2736304" cy="77809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Dane testowe</a:t>
            </a:r>
            <a:br>
              <a:rPr lang="pl-PL" dirty="0" smtClean="0"/>
            </a:br>
            <a:r>
              <a:rPr lang="pl-PL" sz="2700" dirty="0" err="1" smtClean="0"/>
              <a:t>Airquality</a:t>
            </a:r>
            <a:endParaRPr lang="en-GB" sz="2700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56971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6084168" y="1772816"/>
            <a:ext cx="2664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Pomiary prowadzone jednorazowo w ciągu dnia (Day)</a:t>
            </a:r>
          </a:p>
          <a:p>
            <a:endParaRPr lang="pl-PL" dirty="0" smtClean="0">
              <a:latin typeface="Calibri" pitchFamily="34" charset="0"/>
            </a:endParaRPr>
          </a:p>
          <a:p>
            <a:r>
              <a:rPr lang="pl-PL" dirty="0" err="1" smtClean="0">
                <a:latin typeface="Calibri" pitchFamily="34" charset="0"/>
              </a:rPr>
              <a:t>Ozone</a:t>
            </a:r>
            <a:r>
              <a:rPr lang="pl-PL" dirty="0" smtClean="0">
                <a:latin typeface="Calibri" pitchFamily="34" charset="0"/>
              </a:rPr>
              <a:t> – średnie stężenie ozonu w powietrzu (</a:t>
            </a:r>
            <a:r>
              <a:rPr lang="pl-PL" dirty="0" err="1" smtClean="0">
                <a:latin typeface="Calibri" pitchFamily="34" charset="0"/>
              </a:rPr>
              <a:t>ppb</a:t>
            </a:r>
            <a:r>
              <a:rPr lang="pl-PL" dirty="0" smtClean="0">
                <a:latin typeface="Calibri" pitchFamily="34" charset="0"/>
              </a:rPr>
              <a:t>)</a:t>
            </a:r>
          </a:p>
          <a:p>
            <a:r>
              <a:rPr lang="pl-PL" dirty="0" err="1" smtClean="0">
                <a:latin typeface="Calibri" pitchFamily="34" charset="0"/>
              </a:rPr>
              <a:t>Solar</a:t>
            </a:r>
            <a:r>
              <a:rPr lang="pl-PL" dirty="0" smtClean="0">
                <a:latin typeface="Calibri" pitchFamily="34" charset="0"/>
              </a:rPr>
              <a:t> R – promieniowanie słoneczne</a:t>
            </a:r>
          </a:p>
          <a:p>
            <a:r>
              <a:rPr lang="pl-PL" dirty="0" smtClean="0">
                <a:latin typeface="Calibri" pitchFamily="34" charset="0"/>
              </a:rPr>
              <a:t>Wind – siła wiatru (</a:t>
            </a:r>
            <a:r>
              <a:rPr lang="pl-PL" dirty="0" err="1" smtClean="0">
                <a:latin typeface="Calibri" pitchFamily="34" charset="0"/>
              </a:rPr>
              <a:t>mph</a:t>
            </a:r>
            <a:r>
              <a:rPr lang="pl-PL" dirty="0" smtClean="0">
                <a:latin typeface="Calibri" pitchFamily="34" charset="0"/>
              </a:rPr>
              <a:t>)</a:t>
            </a:r>
          </a:p>
          <a:p>
            <a:r>
              <a:rPr lang="pl-PL" dirty="0" smtClean="0">
                <a:latin typeface="Calibri" pitchFamily="34" charset="0"/>
              </a:rPr>
              <a:t>Temp – temperatura (F)</a:t>
            </a:r>
          </a:p>
          <a:p>
            <a:r>
              <a:rPr lang="pl-PL" dirty="0" err="1" smtClean="0">
                <a:latin typeface="Calibri" pitchFamily="34" charset="0"/>
              </a:rPr>
              <a:t>Month</a:t>
            </a:r>
            <a:r>
              <a:rPr lang="pl-PL" dirty="0" smtClean="0">
                <a:latin typeface="Calibri" pitchFamily="34" charset="0"/>
              </a:rPr>
              <a:t> – miesiące (od maja – 5 do września – 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550668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pl-PL" dirty="0" smtClean="0"/>
              <a:t>Test znaków</a:t>
            </a:r>
            <a:endParaRPr lang="en-GB" dirty="0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124744"/>
            <a:ext cx="26955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Łącznik prosty ze strzałką 6"/>
          <p:cNvCxnSpPr/>
          <p:nvPr/>
        </p:nvCxnSpPr>
        <p:spPr>
          <a:xfrm flipV="1">
            <a:off x="1547664" y="3645024"/>
            <a:ext cx="720080" cy="136815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>
            <a:off x="3779912" y="1268760"/>
            <a:ext cx="576064" cy="72008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3419872" y="79664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Testowane zmienne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971600" y="508518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Wybór testu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21" name="Strzałka w lewo 20"/>
          <p:cNvSpPr/>
          <p:nvPr/>
        </p:nvSpPr>
        <p:spPr>
          <a:xfrm>
            <a:off x="8316416" y="4293096"/>
            <a:ext cx="504056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ole tekstowe 21"/>
          <p:cNvSpPr txBox="1"/>
          <p:nvPr/>
        </p:nvSpPr>
        <p:spPr>
          <a:xfrm>
            <a:off x="179512" y="566124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Otrzymujemy dokładne prawdopodobieństwo testowe (dla innych testów podawane jest w większości prawdopodobieństwo asymptotyczne)</a:t>
            </a:r>
            <a:endParaRPr lang="en-GB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9208" y="116632"/>
            <a:ext cx="7859216" cy="720080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pl-PL" sz="3000" kern="12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Test </a:t>
            </a:r>
            <a:r>
              <a:rPr lang="pl-PL" sz="3000" kern="12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rangowanych</a:t>
            </a:r>
            <a:r>
              <a:rPr lang="pl-PL" sz="3000" kern="12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znaków </a:t>
            </a:r>
            <a:r>
              <a:rPr lang="pl-PL" sz="3000" kern="1200" cap="sm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Wilcoxona</a:t>
            </a:r>
            <a:endParaRPr lang="en-US" sz="3000" kern="12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85192" y="764704"/>
            <a:ext cx="8219256" cy="4608512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2500" dirty="0" smtClean="0">
              <a:latin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Wymaga minimum </a:t>
            </a:r>
            <a:r>
              <a:rPr lang="pl-PL" b="1" dirty="0" smtClean="0">
                <a:latin typeface="Calibri" pitchFamily="34" charset="0"/>
              </a:rPr>
              <a:t>6</a:t>
            </a:r>
            <a:r>
              <a:rPr lang="pl-PL" dirty="0" smtClean="0">
                <a:latin typeface="Calibri" pitchFamily="34" charset="0"/>
              </a:rPr>
              <a:t> </a:t>
            </a:r>
            <a:r>
              <a:rPr lang="pl-PL" b="1" dirty="0" smtClean="0">
                <a:latin typeface="Calibri" pitchFamily="34" charset="0"/>
              </a:rPr>
              <a:t>obserwacji</a:t>
            </a:r>
            <a:r>
              <a:rPr lang="pl-PL" dirty="0" smtClean="0">
                <a:latin typeface="Calibri" pitchFamily="34" charset="0"/>
              </a:rPr>
              <a:t> w próbie</a:t>
            </a:r>
          </a:p>
          <a:p>
            <a:endParaRPr lang="pl-PL" dirty="0" smtClean="0">
              <a:latin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Zmienna zależna mierzona na skali porządkowej lub ilościowej</a:t>
            </a:r>
          </a:p>
          <a:p>
            <a:endParaRPr lang="pl-PL" dirty="0" smtClean="0">
              <a:latin typeface="Calibri" pitchFamily="34" charset="0"/>
            </a:endParaRPr>
          </a:p>
          <a:p>
            <a:r>
              <a:rPr lang="pl-PL" dirty="0" smtClean="0">
                <a:latin typeface="Calibri" pitchFamily="34" charset="0"/>
              </a:rPr>
              <a:t>Obliczamy:</a:t>
            </a:r>
          </a:p>
          <a:p>
            <a:pPr marL="822960" lvl="1" indent="-457200">
              <a:buFont typeface="+mj-lt"/>
              <a:buAutoNum type="arabicPeriod"/>
            </a:pPr>
            <a:r>
              <a:rPr lang="pl-PL" sz="2000" dirty="0" smtClean="0">
                <a:latin typeface="Calibri" pitchFamily="34" charset="0"/>
              </a:rPr>
              <a:t>Różnice (d) między parami w dwóch próbach – pomiar 1 i 2</a:t>
            </a:r>
          </a:p>
          <a:p>
            <a:pPr marL="822960" lvl="1" indent="-457200">
              <a:buFont typeface="+mj-lt"/>
              <a:buAutoNum type="arabicPeriod"/>
            </a:pPr>
            <a:r>
              <a:rPr lang="pl-PL" sz="2000" dirty="0" smtClean="0">
                <a:latin typeface="Calibri" pitchFamily="34" charset="0"/>
              </a:rPr>
              <a:t>nadajemy rangi wartościom bezwzględnym różnic</a:t>
            </a:r>
          </a:p>
          <a:p>
            <a:pPr marL="822960" lvl="1" indent="-457200">
              <a:buFont typeface="+mj-lt"/>
              <a:buAutoNum type="arabicPeriod"/>
            </a:pPr>
            <a:r>
              <a:rPr lang="pl-PL" sz="2000" dirty="0" smtClean="0">
                <a:latin typeface="Calibri" pitchFamily="34" charset="0"/>
              </a:rPr>
              <a:t>wartość empiryczna testu - oddzielnie sumujemy wartości bezwzględne różnić rang dodatnich oraz ujemnych, a następnie wybieramy mniejszą wartość – jest wartość empiryczna testu</a:t>
            </a:r>
          </a:p>
          <a:p>
            <a:pPr>
              <a:buNone/>
            </a:pPr>
            <a:endParaRPr lang="pl-PL" sz="20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Rangowanych</a:t>
            </a:r>
            <a:r>
              <a:rPr lang="pl-PL" dirty="0" smtClean="0"/>
              <a:t> znaków </a:t>
            </a:r>
            <a:r>
              <a:rPr lang="pl-PL" dirty="0" err="1" smtClean="0"/>
              <a:t>Wilcoxona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136904" cy="2880320"/>
          </a:xfrm>
        </p:spPr>
        <p:txBody>
          <a:bodyPr/>
          <a:lstStyle/>
          <a:p>
            <a:r>
              <a:rPr lang="pl-PL" dirty="0" smtClean="0">
                <a:latin typeface="Calibri" pitchFamily="34" charset="0"/>
              </a:rPr>
              <a:t>Czy szczepienie spowodowało istotny wzrost liczby przeciwciał?</a:t>
            </a:r>
            <a:r>
              <a:rPr lang="pl-PL" sz="2000" dirty="0" smtClean="0">
                <a:latin typeface="Calibri" pitchFamily="34" charset="0"/>
              </a:rPr>
              <a:t/>
            </a:r>
            <a:br>
              <a:rPr lang="pl-PL" sz="2000" dirty="0" smtClean="0">
                <a:latin typeface="Calibri" pitchFamily="34" charset="0"/>
              </a:rPr>
            </a:br>
            <a:r>
              <a:rPr lang="pl-PL" sz="16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zbiór danych: </a:t>
            </a:r>
            <a:r>
              <a:rPr lang="pl-PL" sz="1600" dirty="0" err="1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przeciwciala.xls</a:t>
            </a:r>
            <a:endParaRPr lang="pl-PL" sz="16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lvl="1"/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71600" y="587727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Wartości w próbie nie powinny się w dużym stopniu powtarzać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Strzałka w górę 9"/>
          <p:cNvSpPr/>
          <p:nvPr/>
        </p:nvSpPr>
        <p:spPr>
          <a:xfrm>
            <a:off x="1691680" y="5229200"/>
            <a:ext cx="1080120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/>
        </p:nvGraphicFramePr>
        <p:xfrm>
          <a:off x="827584" y="2708918"/>
          <a:ext cx="2952328" cy="2448275"/>
        </p:xfrm>
        <a:graphic>
          <a:graphicData uri="http://schemas.openxmlformats.org/drawingml/2006/table">
            <a:tbl>
              <a:tblPr/>
              <a:tblGrid>
                <a:gridCol w="1476164"/>
                <a:gridCol w="1476164"/>
              </a:tblGrid>
              <a:tr h="2846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latin typeface="Czcionka tekstu podstawowego"/>
                        </a:rPr>
                        <a:t>przed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zcionka tekstu podstawowego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po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1,6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1,78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1,9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1,6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1,8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1,9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4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Czcionka tekstu podstawowego"/>
                        </a:rPr>
                        <a:t>2,1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zcionka tekstu podstawowego"/>
                        </a:rPr>
                        <a:t>2,22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5530" t="11972" r="4259" b="10451"/>
          <a:stretch>
            <a:fillRect/>
          </a:stretch>
        </p:blipFill>
        <p:spPr bwMode="auto">
          <a:xfrm>
            <a:off x="3995936" y="2564904"/>
            <a:ext cx="4176464" cy="299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1966" t="21000" r="16211" b="39521"/>
          <a:stretch>
            <a:fillRect/>
          </a:stretch>
        </p:blipFill>
        <p:spPr bwMode="auto">
          <a:xfrm>
            <a:off x="0" y="0"/>
            <a:ext cx="4788024" cy="277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4"/>
          <p:cNvSpPr txBox="1"/>
          <p:nvPr/>
        </p:nvSpPr>
        <p:spPr>
          <a:xfrm>
            <a:off x="5724128" y="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Zmienne</a:t>
            </a:r>
            <a:br>
              <a:rPr lang="pl-PL" dirty="0" smtClean="0">
                <a:latin typeface="Calibri" pitchFamily="34" charset="0"/>
              </a:rPr>
            </a:br>
            <a:r>
              <a:rPr lang="pl-PL" dirty="0" smtClean="0">
                <a:latin typeface="Calibri" pitchFamily="34" charset="0"/>
              </a:rPr>
              <a:t>do analizy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 l="59002" t="20160" r="24833" b="26081"/>
          <a:stretch>
            <a:fillRect/>
          </a:stretch>
        </p:blipFill>
        <p:spPr bwMode="auto">
          <a:xfrm>
            <a:off x="4860032" y="2377683"/>
            <a:ext cx="3888432" cy="414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łamany 9"/>
          <p:cNvCxnSpPr/>
          <p:nvPr/>
        </p:nvCxnSpPr>
        <p:spPr>
          <a:xfrm>
            <a:off x="2555776" y="2924944"/>
            <a:ext cx="2160240" cy="864096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 flipH="1">
            <a:off x="3563888" y="404664"/>
            <a:ext cx="2160240" cy="36004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251520" y="5733256"/>
            <a:ext cx="4392488" cy="70788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19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 </a:t>
            </a:r>
            <a:r>
              <a:rPr lang="pl-PL" sz="2000" i="1" dirty="0" smtClean="0">
                <a:latin typeface="Calibri" pitchFamily="34" charset="0"/>
              </a:rPr>
              <a:t>Analiza &gt; Testy nieparametryczne &gt; Testy tradycyjne &gt; Dwie próby zależne</a:t>
            </a:r>
            <a:endParaRPr lang="en-GB" sz="2000" i="1" dirty="0">
              <a:latin typeface="Calibri" pitchFamily="34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395536" y="364502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Wybieramy typ testu</a:t>
            </a:r>
          </a:p>
          <a:p>
            <a:endParaRPr lang="en-GB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5652120" y="764704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l-PL" dirty="0" smtClean="0">
                <a:latin typeface="Calibri" pitchFamily="34" charset="0"/>
              </a:rPr>
              <a:t>Dokładne … - zmiana metody obliczania prawdopodobieństwa błędu</a:t>
            </a:r>
          </a:p>
          <a:p>
            <a:pPr>
              <a:buFontTx/>
              <a:buChar char="-"/>
            </a:pPr>
            <a:r>
              <a:rPr lang="pl-PL" dirty="0" smtClean="0">
                <a:latin typeface="Calibri" pitchFamily="34" charset="0"/>
              </a:rPr>
              <a:t> Opcje – statystyki opisowe</a:t>
            </a:r>
            <a:br>
              <a:rPr lang="pl-PL" dirty="0" smtClean="0">
                <a:latin typeface="Calibri" pitchFamily="34" charset="0"/>
              </a:rPr>
            </a:br>
            <a:r>
              <a:rPr lang="pl-PL" dirty="0" smtClean="0">
                <a:latin typeface="Calibri" pitchFamily="34" charset="0"/>
              </a:rPr>
              <a:t>oraz braki danych</a:t>
            </a:r>
            <a:endParaRPr lang="en-GB" dirty="0" smtClean="0">
              <a:latin typeface="Calibri" pitchFamily="34" charset="0"/>
            </a:endParaRPr>
          </a:p>
          <a:p>
            <a:endParaRPr lang="en-GB" dirty="0"/>
          </a:p>
        </p:txBody>
      </p:sp>
      <p:cxnSp>
        <p:nvCxnSpPr>
          <p:cNvPr id="20" name="Łącznik prosty ze strzałką 19"/>
          <p:cNvCxnSpPr/>
          <p:nvPr/>
        </p:nvCxnSpPr>
        <p:spPr>
          <a:xfrm flipH="1" flipV="1">
            <a:off x="4716016" y="836712"/>
            <a:ext cx="864096" cy="50405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/>
          <p:nvPr/>
        </p:nvCxnSpPr>
        <p:spPr>
          <a:xfrm flipV="1">
            <a:off x="827584" y="1700808"/>
            <a:ext cx="936104" cy="1800200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trzałka w lewo 11"/>
          <p:cNvSpPr/>
          <p:nvPr/>
        </p:nvSpPr>
        <p:spPr>
          <a:xfrm>
            <a:off x="7308304" y="5373216"/>
            <a:ext cx="504056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Próby niezależne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Odpowiedniki testu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t-studenta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w dwóch próbach niezależnych (niesparowanych):</a:t>
            </a:r>
          </a:p>
          <a:p>
            <a:pPr lvl="1"/>
            <a:r>
              <a:rPr lang="pl-PL" sz="2400" b="1" dirty="0" smtClean="0">
                <a:latin typeface="Calibri" pitchFamily="34" charset="0"/>
                <a:cs typeface="Calibri" pitchFamily="34" charset="0"/>
              </a:rPr>
              <a:t>test serii </a:t>
            </a:r>
            <a:r>
              <a:rPr lang="pl-PL" sz="2400" b="1" dirty="0" err="1" smtClean="0">
                <a:latin typeface="Calibri" pitchFamily="34" charset="0"/>
                <a:cs typeface="Calibri" pitchFamily="34" charset="0"/>
              </a:rPr>
              <a:t>Walda-Wolfowitza</a:t>
            </a:r>
            <a:endParaRPr lang="pl-PL" sz="24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pl-PL" sz="2400" b="1" dirty="0" smtClean="0">
                <a:latin typeface="Calibri" pitchFamily="34" charset="0"/>
                <a:cs typeface="Calibri" pitchFamily="34" charset="0"/>
              </a:rPr>
              <a:t>test U </a:t>
            </a:r>
            <a:r>
              <a:rPr lang="pl-PL" sz="2400" b="1" dirty="0" err="1" smtClean="0">
                <a:latin typeface="Calibri" pitchFamily="34" charset="0"/>
                <a:cs typeface="Calibri" pitchFamily="34" charset="0"/>
              </a:rPr>
              <a:t>Manna-Whitneya</a:t>
            </a:r>
            <a:endParaRPr lang="pl-PL" sz="24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pl-PL" sz="2400" dirty="0" smtClean="0">
                <a:latin typeface="Calibri" pitchFamily="34" charset="0"/>
                <a:cs typeface="Calibri" pitchFamily="34" charset="0"/>
              </a:rPr>
              <a:t>test </a:t>
            </a:r>
            <a:r>
              <a:rPr lang="pl-PL" sz="2400" dirty="0" err="1" smtClean="0">
                <a:latin typeface="Calibri" pitchFamily="34" charset="0"/>
                <a:cs typeface="Calibri" pitchFamily="34" charset="0"/>
              </a:rPr>
              <a:t>Kołmogorowa-Smirnowa</a:t>
            </a:r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sz="2700" dirty="0" smtClean="0">
                <a:latin typeface="Calibri" pitchFamily="34" charset="0"/>
                <a:cs typeface="Calibri" pitchFamily="34" charset="0"/>
              </a:rPr>
              <a:t>Więcej niż dwie próby niezależne</a:t>
            </a:r>
          </a:p>
          <a:p>
            <a:pPr lvl="1"/>
            <a:r>
              <a:rPr lang="pl-PL" sz="2400" b="1" dirty="0" smtClean="0">
                <a:latin typeface="Calibri" pitchFamily="34" charset="0"/>
                <a:cs typeface="Calibri" pitchFamily="34" charset="0"/>
              </a:rPr>
              <a:t>Test </a:t>
            </a:r>
            <a:r>
              <a:rPr lang="pl-PL" sz="2400" b="1" dirty="0" err="1" smtClean="0">
                <a:latin typeface="Calibri" pitchFamily="34" charset="0"/>
                <a:cs typeface="Calibri" pitchFamily="34" charset="0"/>
              </a:rPr>
              <a:t>Kruskalla-Wallisa</a:t>
            </a:r>
            <a:endParaRPr lang="pl-PL" sz="2400" b="1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pl-PL" sz="2400" dirty="0" smtClean="0">
                <a:latin typeface="Calibri" pitchFamily="34" charset="0"/>
                <a:cs typeface="Calibri" pitchFamily="34" charset="0"/>
              </a:rPr>
              <a:t>Uwaga!</a:t>
            </a:r>
          </a:p>
          <a:p>
            <a:pPr marL="548640" lvl="2">
              <a:spcBef>
                <a:spcPts val="600"/>
              </a:spcBef>
              <a:buSzPct val="70000"/>
            </a:pPr>
            <a:r>
              <a:rPr lang="pl-PL" sz="2400" dirty="0" smtClean="0">
                <a:latin typeface="Calibri" pitchFamily="34" charset="0"/>
                <a:cs typeface="Calibri" pitchFamily="34" charset="0"/>
              </a:rPr>
              <a:t>Dla licznych prób można wykorzystać testy parametryczne, nawet jeżeli rozkład z jakiego pochodzą odbiega od normalnego!</a:t>
            </a:r>
          </a:p>
          <a:p>
            <a:endParaRPr lang="pl-PL" sz="2700" dirty="0" smtClean="0">
              <a:latin typeface="Calibri" pitchFamily="34" charset="0"/>
              <a:cs typeface="Calibri" pitchFamily="34" charset="0"/>
            </a:endParaRPr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>
                <a:latin typeface="Calibri" pitchFamily="34" charset="0"/>
              </a:rPr>
              <a:t>Sortujemy  próby łącznie od najmniejszej do największej, oznaczając wartości z próby pierwszej literą A, </a:t>
            </a:r>
            <a:r>
              <a:rPr lang="pl-PL" dirty="0" err="1" smtClean="0">
                <a:latin typeface="Calibri" pitchFamily="34" charset="0"/>
              </a:rPr>
              <a:t>a</a:t>
            </a:r>
            <a:r>
              <a:rPr lang="pl-PL" dirty="0" smtClean="0">
                <a:latin typeface="Calibri" pitchFamily="34" charset="0"/>
              </a:rPr>
              <a:t> z próby drugiej literą B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Usuwamy jednakowe wartości jeżeli należą do różnych prób!</a:t>
            </a:r>
          </a:p>
          <a:p>
            <a:r>
              <a:rPr lang="pl-PL" dirty="0" smtClean="0">
                <a:latin typeface="Calibri" pitchFamily="34" charset="0"/>
              </a:rPr>
              <a:t>W utworzonym ciągu sprawdzamy liczbę serii, którą tworzy ciąg jednakowych oznaczeń</a:t>
            </a:r>
          </a:p>
          <a:p>
            <a:r>
              <a:rPr lang="pl-PL" dirty="0" smtClean="0">
                <a:latin typeface="Calibri" pitchFamily="34" charset="0"/>
              </a:rPr>
              <a:t>Serie to podciągi złożone z jednakowych symboli</a:t>
            </a:r>
          </a:p>
          <a:p>
            <a:r>
              <a:rPr lang="pl-PL" dirty="0" smtClean="0">
                <a:latin typeface="Calibri" pitchFamily="34" charset="0"/>
              </a:rPr>
              <a:t>Wartością empiryczną testu jest stwierdzona liczba serii</a:t>
            </a:r>
            <a:endParaRPr lang="pl-PL" dirty="0">
              <a:latin typeface="Calibri" pitchFamily="34" charset="0"/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/>
          <a:lstStyle/>
          <a:p>
            <a:r>
              <a:rPr lang="pl-PL" dirty="0" smtClean="0"/>
              <a:t>Test serii</a:t>
            </a:r>
            <a:br>
              <a:rPr lang="pl-PL" dirty="0" smtClean="0"/>
            </a:br>
            <a:r>
              <a:rPr lang="pl-PL" sz="2000" dirty="0" smtClean="0"/>
              <a:t>Dla dwóch prób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 txBox="1">
            <a:spLocks noGrp="1"/>
          </p:cNvSpPr>
          <p:nvPr>
            <p:ph sz="quarter" idx="1"/>
          </p:nvPr>
        </p:nvSpPr>
        <p:spPr>
          <a:xfrm>
            <a:off x="467544" y="1268760"/>
            <a:ext cx="74676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buNone/>
            </a:pPr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 </a:t>
            </a:r>
            <a:r>
              <a:rPr lang="pl-PL" sz="2000" i="1" dirty="0" smtClean="0">
                <a:latin typeface="Calibri" pitchFamily="34" charset="0"/>
              </a:rPr>
              <a:t>Analiza &gt; Testy nieparametryczne &gt; Testy tradycyjne &gt; Dwie próby niezależne</a:t>
            </a:r>
          </a:p>
          <a:p>
            <a:endParaRPr lang="en-GB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72" y="2564904"/>
            <a:ext cx="4688544" cy="3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pl-PL" dirty="0" smtClean="0"/>
              <a:t>Test serii</a:t>
            </a:r>
            <a:br>
              <a:rPr lang="pl-PL" dirty="0" smtClean="0"/>
            </a:br>
            <a:r>
              <a:rPr lang="pl-PL" sz="2000" dirty="0" smtClean="0"/>
              <a:t>Dla dwóch prób</a:t>
            </a:r>
            <a:endParaRPr lang="en-GB" sz="2000" dirty="0"/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48880"/>
            <a:ext cx="3974625" cy="398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Łącznik prosty ze strzałką 8"/>
          <p:cNvCxnSpPr/>
          <p:nvPr/>
        </p:nvCxnSpPr>
        <p:spPr>
          <a:xfrm flipH="1" flipV="1">
            <a:off x="1907704" y="5373216"/>
            <a:ext cx="72008" cy="93610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>
            <a:off x="2699792" y="2420888"/>
            <a:ext cx="576064" cy="57606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/>
          <p:nvPr/>
        </p:nvCxnSpPr>
        <p:spPr>
          <a:xfrm flipH="1">
            <a:off x="2771800" y="2420888"/>
            <a:ext cx="504056" cy="165618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/>
          <p:cNvSpPr txBox="1"/>
          <p:nvPr/>
        </p:nvSpPr>
        <p:spPr>
          <a:xfrm>
            <a:off x="2411760" y="206084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Ustawiamy zmienne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899592" y="630932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Wybieramy test serii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4" name="Strzałka w lewo 13"/>
          <p:cNvSpPr/>
          <p:nvPr/>
        </p:nvSpPr>
        <p:spPr>
          <a:xfrm>
            <a:off x="8604448" y="5301208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864096"/>
          </a:xfrm>
        </p:spPr>
        <p:txBody>
          <a:bodyPr/>
          <a:lstStyle/>
          <a:p>
            <a:r>
              <a:rPr lang="pl-PL" dirty="0" smtClean="0"/>
              <a:t>Test U </a:t>
            </a:r>
            <a:r>
              <a:rPr lang="pl-PL" dirty="0" err="1" smtClean="0"/>
              <a:t>Manna-Whitneya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39552" y="1124744"/>
            <a:ext cx="8136904" cy="2520280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Najmocniejsza alternatywa dla testu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t-studenta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dla prób niezależnych</a:t>
            </a: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pl-PL" baseline="-25000" dirty="0" smtClean="0">
                <a:latin typeface="Calibri" pitchFamily="34" charset="0"/>
                <a:cs typeface="Calibri" pitchFamily="34" charset="0"/>
              </a:rPr>
              <a:t>0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: Próby pochodzą z populacji o tej samej wartości oczekiwanej</a:t>
            </a: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Miarą tendencji centralnej jest mediana – test nie bierze pod uwagę wariancji w badanych grupach (test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t-studenta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zakłada że wariancje są równe)</a:t>
            </a: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Wzory: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293096"/>
            <a:ext cx="3409950" cy="752475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179512" y="580526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Suma rang dla grupy, w której suma ta jest mniejsza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 flipV="1">
            <a:off x="971600" y="5013176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3059832" y="580526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Liczba obserwacji w grupie z mniejszą liczbą rang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 flipH="1" flipV="1">
            <a:off x="2483768" y="4725144"/>
            <a:ext cx="64807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 l="66008" t="36640" r="16063" b="46560"/>
          <a:stretch>
            <a:fillRect/>
          </a:stretch>
        </p:blipFill>
        <p:spPr bwMode="auto">
          <a:xfrm>
            <a:off x="3995936" y="4005064"/>
            <a:ext cx="46450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ole tekstowe 9"/>
          <p:cNvSpPr txBox="1"/>
          <p:nvPr/>
        </p:nvSpPr>
        <p:spPr>
          <a:xfrm>
            <a:off x="4427984" y="314096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Liczba obserwacji posiadających tą samą rangę (poprawka na rangi wiązane)</a:t>
            </a:r>
            <a:endParaRPr lang="pl-PL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Łącznik prosty ze strzałką 10"/>
          <p:cNvCxnSpPr/>
          <p:nvPr/>
        </p:nvCxnSpPr>
        <p:spPr>
          <a:xfrm>
            <a:off x="7596336" y="3789040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pl-PL" dirty="0" smtClean="0"/>
              <a:t>Test U </a:t>
            </a:r>
            <a:r>
              <a:rPr lang="pl-PL" dirty="0" err="1" smtClean="0"/>
              <a:t>Manna-Whitneya</a:t>
            </a:r>
            <a:endParaRPr lang="en-GB" dirty="0"/>
          </a:p>
        </p:txBody>
      </p:sp>
      <p:sp>
        <p:nvSpPr>
          <p:cNvPr id="7" name="pole tekstowe 6"/>
          <p:cNvSpPr txBox="1"/>
          <p:nvPr/>
        </p:nvSpPr>
        <p:spPr>
          <a:xfrm>
            <a:off x="395536" y="198884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32040" y="191683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Wyniki</a:t>
            </a:r>
            <a:endParaRPr lang="en-GB" sz="2000" dirty="0">
              <a:latin typeface="Calibri" pitchFamily="34" charset="0"/>
            </a:endParaRPr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0492" y="2348880"/>
            <a:ext cx="39079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45053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pole tekstowe 12"/>
          <p:cNvSpPr txBox="1"/>
          <p:nvPr/>
        </p:nvSpPr>
        <p:spPr>
          <a:xfrm>
            <a:off x="611560" y="98072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Czy jest różnica w przeciętnej temperaturze pomiędzy czerwcem</a:t>
            </a:r>
            <a:br>
              <a:rPr lang="pl-PL" sz="2000" dirty="0" smtClean="0">
                <a:latin typeface="Calibri" pitchFamily="34" charset="0"/>
              </a:rPr>
            </a:br>
            <a:r>
              <a:rPr lang="pl-PL" sz="2000" dirty="0" smtClean="0">
                <a:latin typeface="Calibri" pitchFamily="34" charset="0"/>
              </a:rPr>
              <a:t>a wrześniem?</a:t>
            </a:r>
            <a:endParaRPr lang="en-GB" sz="2000" dirty="0">
              <a:latin typeface="Calibri" pitchFamily="34" charset="0"/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 flipH="1" flipV="1">
            <a:off x="755576" y="5013176"/>
            <a:ext cx="288032" cy="93610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971600" y="594928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Wybieramy test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2051720" y="177281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Testowana zmienna</a:t>
            </a:r>
            <a:endParaRPr lang="en-GB" sz="2000" dirty="0">
              <a:latin typeface="Calibri" pitchFamily="34" charset="0"/>
            </a:endParaRPr>
          </a:p>
        </p:txBody>
      </p:sp>
      <p:cxnSp>
        <p:nvCxnSpPr>
          <p:cNvPr id="15" name="Łącznik prosty ze strzałką 14"/>
          <p:cNvCxnSpPr/>
          <p:nvPr/>
        </p:nvCxnSpPr>
        <p:spPr>
          <a:xfrm flipH="1">
            <a:off x="2771800" y="2204864"/>
            <a:ext cx="144016" cy="57606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Więcej niż dwie próby?</a:t>
            </a:r>
            <a:br>
              <a:rPr lang="pl-PL" dirty="0" smtClean="0"/>
            </a:br>
            <a:r>
              <a:rPr lang="pl-PL" sz="2400" dirty="0" smtClean="0"/>
              <a:t>Test </a:t>
            </a:r>
            <a:r>
              <a:rPr lang="pl-PL" sz="2400" dirty="0" err="1" smtClean="0"/>
              <a:t>Kruskalla-Wallisa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997152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Nieparametryczny odpowiednik jednoczynnikowej analizy wariancji</a:t>
            </a:r>
          </a:p>
          <a:p>
            <a:endParaRPr lang="pl-PL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Jest rozszerzeniem testu U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Manna-Whitneya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służącego do porównywania dwóch prób</a:t>
            </a: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pl-PL" sz="2400" dirty="0" smtClean="0">
                <a:latin typeface="Calibri" pitchFamily="34" charset="0"/>
                <a:cs typeface="Calibri" pitchFamily="34" charset="0"/>
              </a:rPr>
              <a:t>Nie wymaga rozkładu normalnego, homogeniczności wariancji ani równoliczności grup. Wymagania:</a:t>
            </a:r>
          </a:p>
          <a:p>
            <a:pPr marL="548640" lvl="2">
              <a:spcBef>
                <a:spcPts val="600"/>
              </a:spcBef>
              <a:buSzPct val="70000"/>
            </a:pPr>
            <a:r>
              <a:rPr lang="pl-PL" sz="2000" dirty="0" smtClean="0">
                <a:latin typeface="Calibri" pitchFamily="34" charset="0"/>
                <a:cs typeface="Calibri" pitchFamily="34" charset="0"/>
              </a:rPr>
              <a:t>Zmienna zależna mierzona na skali porządkowej lub ilościowej</a:t>
            </a:r>
          </a:p>
          <a:p>
            <a:pPr marL="548640" lvl="2">
              <a:spcBef>
                <a:spcPts val="600"/>
              </a:spcBef>
              <a:buSzPct val="70000"/>
            </a:pPr>
            <a:r>
              <a:rPr lang="pl-PL" sz="2000" dirty="0" smtClean="0">
                <a:latin typeface="Calibri" pitchFamily="34" charset="0"/>
                <a:cs typeface="Calibri" pitchFamily="34" charset="0"/>
              </a:rPr>
              <a:t>Obserwacje w analizowanych grupach powinny być niezależne od siebie</a:t>
            </a:r>
          </a:p>
          <a:p>
            <a:pPr lvl="1"/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pPr lvl="1"/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764904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r>
              <a:rPr lang="pl-PL" sz="3100" dirty="0" smtClean="0"/>
              <a:t>Dane testowe</a:t>
            </a:r>
            <a:br>
              <a:rPr lang="pl-PL" sz="3100" dirty="0" smtClean="0"/>
            </a:br>
            <a:r>
              <a:rPr lang="pl-PL" sz="2700" dirty="0" smtClean="0"/>
              <a:t>Titanic</a:t>
            </a:r>
            <a:endParaRPr lang="en-GB" sz="2700" dirty="0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 r="7875"/>
          <a:stretch>
            <a:fillRect/>
          </a:stretch>
        </p:blipFill>
        <p:spPr bwMode="auto">
          <a:xfrm>
            <a:off x="-35496" y="1268760"/>
            <a:ext cx="914733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323528" y="4725144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Dane pasażerów z katastrofy Titanica - najważniejsze kolumny: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alibri" pitchFamily="34" charset="0"/>
              </a:rPr>
              <a:t> </a:t>
            </a:r>
            <a:r>
              <a:rPr lang="pl-PL" dirty="0" err="1" smtClean="0">
                <a:latin typeface="Calibri" pitchFamily="34" charset="0"/>
              </a:rPr>
              <a:t>pclass</a:t>
            </a:r>
            <a:r>
              <a:rPr lang="pl-PL" dirty="0" smtClean="0">
                <a:latin typeface="Calibri" pitchFamily="34" charset="0"/>
              </a:rPr>
              <a:t> – klasa jaką podróżował pasażer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alibri" pitchFamily="34" charset="0"/>
              </a:rPr>
              <a:t> </a:t>
            </a:r>
            <a:r>
              <a:rPr lang="pl-PL" dirty="0" err="1" smtClean="0">
                <a:latin typeface="Calibri" pitchFamily="34" charset="0"/>
              </a:rPr>
              <a:t>survived</a:t>
            </a:r>
            <a:r>
              <a:rPr lang="pl-PL" dirty="0" smtClean="0">
                <a:latin typeface="Calibri" pitchFamily="34" charset="0"/>
              </a:rPr>
              <a:t> – informacja czy pasażer przeżył katastrofę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alibri" pitchFamily="34" charset="0"/>
              </a:rPr>
              <a:t> sex – płeć pasażera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Calibri" pitchFamily="34" charset="0"/>
              </a:rPr>
              <a:t> </a:t>
            </a:r>
            <a:r>
              <a:rPr lang="pl-PL" dirty="0" err="1" smtClean="0">
                <a:latin typeface="Calibri" pitchFamily="34" charset="0"/>
              </a:rPr>
              <a:t>age</a:t>
            </a:r>
            <a:r>
              <a:rPr lang="pl-PL" dirty="0" smtClean="0">
                <a:latin typeface="Calibri" pitchFamily="34" charset="0"/>
              </a:rPr>
              <a:t> - wiek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Kruskalla-Wallisa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Podobnie jak test U-Manna </a:t>
            </a:r>
            <a:r>
              <a:rPr lang="pl-PL" dirty="0" err="1" smtClean="0">
                <a:latin typeface="Calibri" pitchFamily="34" charset="0"/>
                <a:cs typeface="Calibri" pitchFamily="34" charset="0"/>
              </a:rPr>
              <a:t>Whitneya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opiera się na rangach obserwacji</a:t>
            </a: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Opiera się na statystyce Chi-kwadrat</a:t>
            </a: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Wzór:</a:t>
            </a: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pl-PL" dirty="0" smtClean="0">
                <a:latin typeface="Calibri" pitchFamily="34" charset="0"/>
                <a:cs typeface="Calibri" pitchFamily="34" charset="0"/>
              </a:rPr>
              <a:t>Gdzie:</a:t>
            </a:r>
          </a:p>
          <a:p>
            <a:pPr lvl="2"/>
            <a:r>
              <a:rPr lang="pl-PL" dirty="0" smtClean="0">
                <a:latin typeface="Calibri" pitchFamily="34" charset="0"/>
                <a:cs typeface="Calibri" pitchFamily="34" charset="0"/>
              </a:rPr>
              <a:t>k – liczba grup</a:t>
            </a:r>
          </a:p>
          <a:p>
            <a:pPr lvl="2"/>
            <a:r>
              <a:rPr lang="pl-PL" dirty="0" err="1" smtClean="0">
                <a:latin typeface="Calibri" pitchFamily="34" charset="0"/>
                <a:cs typeface="Calibri" pitchFamily="34" charset="0"/>
              </a:rPr>
              <a:t>R</a:t>
            </a:r>
            <a:r>
              <a:rPr lang="pl-PL" baseline="-25000" dirty="0" err="1" smtClean="0">
                <a:latin typeface="Calibri" pitchFamily="34" charset="0"/>
                <a:cs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– suma rang w grupie i</a:t>
            </a:r>
          </a:p>
          <a:p>
            <a:pPr lvl="2"/>
            <a:r>
              <a:rPr lang="pl-PL" dirty="0" smtClean="0">
                <a:latin typeface="Calibri" pitchFamily="34" charset="0"/>
                <a:cs typeface="Calibri" pitchFamily="34" charset="0"/>
              </a:rPr>
              <a:t>N – liczebność próby</a:t>
            </a:r>
          </a:p>
          <a:p>
            <a:pPr lvl="2"/>
            <a:r>
              <a:rPr lang="pl-PL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pl-PL" baseline="-25000" dirty="0" smtClean="0">
                <a:latin typeface="Calibri" pitchFamily="34" charset="0"/>
                <a:cs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– liczebność grupy i</a:t>
            </a:r>
          </a:p>
          <a:p>
            <a:pPr>
              <a:buNone/>
            </a:pPr>
            <a:r>
              <a:rPr lang="pl-PL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	</a:t>
            </a:r>
          </a:p>
          <a:p>
            <a:pPr>
              <a:buNone/>
            </a:pPr>
            <a:r>
              <a:rPr lang="pl-PL" sz="22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	SPSS: </a:t>
            </a:r>
            <a:r>
              <a:rPr lang="pl-PL" sz="2200" i="1" dirty="0" smtClean="0">
                <a:latin typeface="Calibri" pitchFamily="34" charset="0"/>
              </a:rPr>
              <a:t>Analiza &gt; Testy nieparametryczne &gt; Testy tradycyjne &gt;</a:t>
            </a:r>
            <a:br>
              <a:rPr lang="pl-PL" sz="2200" i="1" dirty="0" smtClean="0">
                <a:latin typeface="Calibri" pitchFamily="34" charset="0"/>
              </a:rPr>
            </a:br>
            <a:r>
              <a:rPr lang="pl-PL" sz="2200" i="1" dirty="0" smtClean="0">
                <a:latin typeface="Calibri" pitchFamily="34" charset="0"/>
              </a:rPr>
              <a:t>K prób niezależnych</a:t>
            </a:r>
            <a:endParaRPr lang="pl-PL" sz="2200" dirty="0" smtClean="0">
              <a:latin typeface="Calibri" pitchFamily="34" charset="0"/>
              <a:cs typeface="Calibri" pitchFamily="34" charset="0"/>
            </a:endParaRPr>
          </a:p>
          <a:p>
            <a:pPr lvl="2"/>
            <a:endParaRPr lang="pl-PL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356992"/>
            <a:ext cx="4371975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Kruskalla-Wallisa</a:t>
            </a:r>
            <a:endParaRPr lang="en-US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>
                <a:latin typeface="Calibri" pitchFamily="34" charset="0"/>
              </a:rPr>
              <a:t>Jak wyznaczyć rangi dla poniższych obserwacji?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323529" y="2204864"/>
          <a:ext cx="3672407" cy="2995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593"/>
                <a:gridCol w="1226929"/>
                <a:gridCol w="12448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III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80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77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76</a:t>
                      </a:r>
                      <a:endParaRPr lang="pl-PL" dirty="0"/>
                    </a:p>
                  </a:txBody>
                  <a:tcPr/>
                </a:tc>
              </a:tr>
              <a:tr h="37424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54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34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64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80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73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80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26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355976" y="2204864"/>
          <a:ext cx="3672407" cy="2995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593"/>
                <a:gridCol w="1226929"/>
                <a:gridCol w="12448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III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6,5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17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6,5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14</a:t>
                      </a:r>
                      <a:endParaRPr lang="pl-PL" dirty="0"/>
                    </a:p>
                  </a:txBody>
                  <a:tcPr/>
                </a:tc>
              </a:tr>
              <a:tr h="37424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9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17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13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17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 w R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7467600" cy="4873752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</a:rPr>
              <a:t>Czy miesiąc pomiaru ma wpływ na stężenie ozonu w powietrzu?</a:t>
            </a:r>
          </a:p>
          <a:p>
            <a:r>
              <a:rPr lang="pl-PL" dirty="0" err="1" smtClean="0">
                <a:latin typeface="Calibri" pitchFamily="34" charset="0"/>
              </a:rPr>
              <a:t>Boxplot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3812" t="13493" r="4259"/>
          <a:stretch>
            <a:fillRect/>
          </a:stretch>
        </p:blipFill>
        <p:spPr bwMode="auto">
          <a:xfrm>
            <a:off x="2555776" y="2348880"/>
            <a:ext cx="5425975" cy="426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trzałka w prawo 6"/>
          <p:cNvSpPr/>
          <p:nvPr/>
        </p:nvSpPr>
        <p:spPr>
          <a:xfrm>
            <a:off x="755576" y="2924944"/>
            <a:ext cx="144016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67600" cy="1143000"/>
          </a:xfrm>
        </p:spPr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Kruskalla-Wallisa</a:t>
            </a:r>
            <a:endParaRPr lang="en-US" dirty="0"/>
          </a:p>
        </p:txBody>
      </p: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5243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5"/>
            <a:ext cx="3205330" cy="439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Łącznik prosty ze strzałką 9"/>
          <p:cNvCxnSpPr>
            <a:stCxn id="11" idx="3"/>
          </p:cNvCxnSpPr>
          <p:nvPr/>
        </p:nvCxnSpPr>
        <p:spPr>
          <a:xfrm flipV="1">
            <a:off x="4067944" y="5301210"/>
            <a:ext cx="1008112" cy="179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539552" y="5157192"/>
            <a:ext cx="3528392" cy="64633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4320" lvl="1">
              <a:spcBef>
                <a:spcPts val="600"/>
              </a:spcBef>
              <a:buSzPct val="70000"/>
            </a:pPr>
            <a:r>
              <a:rPr lang="pl-PL" dirty="0" smtClean="0">
                <a:latin typeface="Calibri" pitchFamily="34" charset="0"/>
              </a:rPr>
              <a:t>Stwierdzono istotne różnice pomiędzy grupami, ale którymi?!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892696"/>
          </a:xfrm>
        </p:spPr>
        <p:txBody>
          <a:bodyPr>
            <a:normAutofit/>
          </a:bodyPr>
          <a:lstStyle/>
          <a:p>
            <a:r>
              <a:rPr lang="pl-PL" sz="2000" dirty="0" smtClean="0">
                <a:latin typeface="Calibri" pitchFamily="34" charset="0"/>
              </a:rPr>
              <a:t>Analiza &gt; Testy nieparametryczne &gt; Próby niezależne</a:t>
            </a:r>
            <a:endParaRPr lang="pl-PL" sz="1400" dirty="0" smtClean="0">
              <a:latin typeface="Calibri" pitchFamily="34" charset="0"/>
            </a:endParaRPr>
          </a:p>
          <a:p>
            <a:pPr>
              <a:buNone/>
            </a:pPr>
            <a:r>
              <a:rPr lang="pl-PL" sz="1400" dirty="0" smtClean="0">
                <a:latin typeface="Calibri" pitchFamily="34" charset="0"/>
              </a:rPr>
              <a:t>	Dalsze ustawienia w zakładkach: Cele, Zmienne, Ustawienia</a:t>
            </a:r>
            <a:endParaRPr lang="pl-PL" sz="1700" dirty="0" smtClean="0">
              <a:latin typeface="Calibri" pitchFamily="34" charset="0"/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Test </a:t>
            </a:r>
            <a:r>
              <a:rPr lang="pl-PL" dirty="0" err="1" smtClean="0"/>
              <a:t>Kruskalla-Wallisa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400" dirty="0" smtClean="0">
                <a:latin typeface="Calibri" pitchFamily="34" charset="0"/>
              </a:rPr>
              <a:t>Wielokrotne porównania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/>
          <a:srcRect b="3255"/>
          <a:stretch>
            <a:fillRect/>
          </a:stretch>
        </p:blipFill>
        <p:spPr bwMode="auto">
          <a:xfrm>
            <a:off x="1187625" y="2492897"/>
            <a:ext cx="5904655" cy="412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 b="3226"/>
          <a:stretch>
            <a:fillRect/>
          </a:stretch>
        </p:blipFill>
        <p:spPr bwMode="auto">
          <a:xfrm>
            <a:off x="467544" y="1052736"/>
            <a:ext cx="7560840" cy="529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395536" y="0"/>
            <a:ext cx="7467600" cy="98072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pl-PL" sz="3000" b="0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Kruskalla-Wallisa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Wielokrotne porównania</a:t>
            </a: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cxnSp>
        <p:nvCxnSpPr>
          <p:cNvPr id="6" name="Łącznik prosty ze strzałką 5"/>
          <p:cNvCxnSpPr/>
          <p:nvPr/>
        </p:nvCxnSpPr>
        <p:spPr>
          <a:xfrm flipH="1" flipV="1">
            <a:off x="4355976" y="2420888"/>
            <a:ext cx="1728192" cy="1152128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flipH="1">
            <a:off x="4788024" y="3573016"/>
            <a:ext cx="1296144" cy="1872208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pl-PL" sz="3000" b="0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Kruskalla-Wallisa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Wielokrotne porównania</a:t>
            </a: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10028"/>
            <a:ext cx="7344816" cy="518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trzałka w górę 5"/>
          <p:cNvSpPr/>
          <p:nvPr/>
        </p:nvSpPr>
        <p:spPr>
          <a:xfrm>
            <a:off x="2555776" y="6453336"/>
            <a:ext cx="360040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Łącznik prosty ze strzałką 4"/>
          <p:cNvCxnSpPr/>
          <p:nvPr/>
        </p:nvCxnSpPr>
        <p:spPr>
          <a:xfrm flipH="1">
            <a:off x="4499992" y="2132856"/>
            <a:ext cx="1152128" cy="50405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pl-PL" sz="3000" b="0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Kruskalla-Wallisa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Wielokrotne porównania</a:t>
            </a: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50006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6156176" y="2492896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Klikamy dwukrotnie na obszar tabeli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7" name="Strzałka w lewo 6"/>
          <p:cNvSpPr/>
          <p:nvPr/>
        </p:nvSpPr>
        <p:spPr>
          <a:xfrm>
            <a:off x="5580112" y="2564904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 l="2298" r="6246" b="5388"/>
          <a:stretch>
            <a:fillRect/>
          </a:stretch>
        </p:blipFill>
        <p:spPr bwMode="auto">
          <a:xfrm>
            <a:off x="323528" y="1196752"/>
            <a:ext cx="841864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ytuł 1"/>
          <p:cNvSpPr txBox="1">
            <a:spLocks noGrp="1"/>
          </p:cNvSpPr>
          <p:nvPr>
            <p:ph type="title"/>
          </p:nvPr>
        </p:nvSpPr>
        <p:spPr>
          <a:xfrm>
            <a:off x="457200" y="4462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pl-PL" sz="3000" b="0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Kruskalla-Wallisa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Wielokrotne porównania</a:t>
            </a: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403648" y="609329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" pitchFamily="34" charset="0"/>
              </a:rPr>
              <a:t>Klikamy na widok i wybieramy porównanie parami z listy rozwijanej</a:t>
            </a:r>
            <a:endParaRPr lang="en-GB" dirty="0">
              <a:latin typeface="Calibri" pitchFamily="34" charset="0"/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4499992" y="5733256"/>
            <a:ext cx="2088232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18385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457200" y="44624"/>
            <a:ext cx="7467600" cy="100811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 </a:t>
            </a:r>
            <a:r>
              <a:rPr kumimoji="0" lang="pl-PL" sz="3000" b="0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Kruskalla-Wallisa</a:t>
            </a: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Wielokrotne porównania</a:t>
            </a:r>
            <a:endParaRPr kumimoji="0" lang="en-US" sz="24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516216" y="2132856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Pomiędzy grupami różnice są istotne statystycznie</a:t>
            </a:r>
            <a:endParaRPr lang="en-GB" sz="2000" dirty="0">
              <a:latin typeface="Calibri" pitchFamily="34" charset="0"/>
            </a:endParaRPr>
          </a:p>
        </p:txBody>
      </p:sp>
      <p:cxnSp>
        <p:nvCxnSpPr>
          <p:cNvPr id="8" name="Łącznik prosty ze strzałką 7"/>
          <p:cNvCxnSpPr/>
          <p:nvPr/>
        </p:nvCxnSpPr>
        <p:spPr>
          <a:xfrm>
            <a:off x="7092280" y="3573016"/>
            <a:ext cx="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8856" cy="4873752"/>
          </a:xfrm>
        </p:spPr>
        <p:txBody>
          <a:bodyPr>
            <a:normAutofit/>
          </a:bodyPr>
          <a:lstStyle/>
          <a:p>
            <a:r>
              <a:rPr lang="pl-PL" sz="2000" dirty="0" smtClean="0">
                <a:latin typeface="Calibri" pitchFamily="34" charset="0"/>
              </a:rPr>
              <a:t>Czy szczepienie spowodowało wzrost liczby przeciwciał?</a:t>
            </a:r>
          </a:p>
          <a:p>
            <a:r>
              <a:rPr lang="pl-PL" sz="2000" dirty="0" smtClean="0">
                <a:latin typeface="Calibri" pitchFamily="34" charset="0"/>
              </a:rPr>
              <a:t>Dane od 8 zwierząt - pomiar przed i po szczepieniu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Dane testowe</a:t>
            </a:r>
            <a:br>
              <a:rPr lang="pl-PL" sz="2800" dirty="0" smtClean="0"/>
            </a:br>
            <a:r>
              <a:rPr lang="pl-PL" sz="2400" dirty="0" smtClean="0"/>
              <a:t>Przeciwciała</a:t>
            </a:r>
            <a:endParaRPr lang="en-GB" sz="2400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340768"/>
            <a:ext cx="29527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pl-PL" dirty="0" smtClean="0"/>
              <a:t>ANOVA?</a:t>
            </a:r>
            <a:endParaRPr lang="en-US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992888" cy="4873752"/>
          </a:xfrm>
        </p:spPr>
        <p:txBody>
          <a:bodyPr/>
          <a:lstStyle/>
          <a:p>
            <a:r>
              <a:rPr lang="pl-PL" dirty="0" smtClean="0">
                <a:latin typeface="Calibri" pitchFamily="34" charset="0"/>
              </a:rPr>
              <a:t>Założenia co do normalności rozkładu reszt nie są spełnione: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57245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 t="8930" r="5530"/>
          <a:stretch>
            <a:fillRect/>
          </a:stretch>
        </p:blipFill>
        <p:spPr bwMode="auto">
          <a:xfrm>
            <a:off x="323528" y="3501007"/>
            <a:ext cx="3697783" cy="297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 r="5660"/>
          <a:stretch>
            <a:fillRect/>
          </a:stretch>
        </p:blipFill>
        <p:spPr bwMode="auto">
          <a:xfrm>
            <a:off x="4355976" y="3140968"/>
            <a:ext cx="3816424" cy="337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/>
          <a:lstStyle/>
          <a:p>
            <a:r>
              <a:rPr lang="pl-PL" dirty="0" smtClean="0"/>
              <a:t>ANOVA + transformacja zmiennej zależnej?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 smtClean="0">
                <a:latin typeface="Calibri" pitchFamily="34" charset="0"/>
              </a:rPr>
              <a:t>Dane po transformacji: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4838091" cy="404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r="10584"/>
          <a:stretch>
            <a:fillRect/>
          </a:stretch>
        </p:blipFill>
        <p:spPr bwMode="auto">
          <a:xfrm>
            <a:off x="5148064" y="2564904"/>
            <a:ext cx="34563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t="10451" r="5530"/>
          <a:stretch>
            <a:fillRect/>
          </a:stretch>
        </p:blipFill>
        <p:spPr bwMode="auto">
          <a:xfrm>
            <a:off x="5220072" y="3933056"/>
            <a:ext cx="3456384" cy="27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414262"/>
            <a:ext cx="7467600" cy="1143000"/>
          </a:xfrm>
        </p:spPr>
        <p:txBody>
          <a:bodyPr/>
          <a:lstStyle/>
          <a:p>
            <a:r>
              <a:rPr lang="pl-PL" dirty="0" smtClean="0"/>
              <a:t>Źródła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3739824"/>
            <a:ext cx="7467600" cy="4873752"/>
          </a:xfrm>
        </p:spPr>
        <p:txBody>
          <a:bodyPr>
            <a:normAutofit/>
          </a:bodyPr>
          <a:lstStyle/>
          <a:p>
            <a:r>
              <a:rPr lang="pl-PL" sz="2000" dirty="0" smtClean="0">
                <a:latin typeface="Calibri" pitchFamily="34" charset="0"/>
              </a:rPr>
              <a:t>Olech W., Wieczorek M. 2010. Zastosowanie metod statystyki w doświadczalnictwie zootechnicznym. Wydawnictwo SGGW.</a:t>
            </a:r>
          </a:p>
          <a:p>
            <a:r>
              <a:rPr lang="pl-PL" sz="2000" dirty="0" smtClean="0">
                <a:latin typeface="Calibri" pitchFamily="34" charset="0"/>
              </a:rPr>
              <a:t>Internetowy podręcznik statystyki: </a:t>
            </a:r>
            <a:r>
              <a:rPr lang="pl-PL" sz="2000" dirty="0" smtClean="0">
                <a:latin typeface="Calibri" pitchFamily="34" charset="0"/>
                <a:hlinkClick r:id="rId2"/>
              </a:rPr>
              <a:t>http://www.statsoft.pl/textbook/stathome.html</a:t>
            </a:r>
            <a:endParaRPr lang="pl-PL" sz="2000" dirty="0" smtClean="0">
              <a:latin typeface="Calibri" pitchFamily="34" charset="0"/>
            </a:endParaRPr>
          </a:p>
          <a:p>
            <a:r>
              <a:rPr lang="pl-PL" sz="2000" dirty="0" smtClean="0">
                <a:latin typeface="Calibri" pitchFamily="34" charset="0"/>
              </a:rPr>
              <a:t>Jurek K. Praktyczne wykorzystanie IBM SPSS </a:t>
            </a:r>
            <a:r>
              <a:rPr lang="pl-PL" sz="2000" dirty="0" err="1" smtClean="0">
                <a:latin typeface="Calibri" pitchFamily="34" charset="0"/>
              </a:rPr>
              <a:t>Statistics</a:t>
            </a:r>
            <a:r>
              <a:rPr lang="pl-PL" sz="2000" dirty="0" smtClean="0">
                <a:latin typeface="Calibri" pitchFamily="34" charset="0"/>
              </a:rPr>
              <a:t> . </a:t>
            </a:r>
            <a:r>
              <a:rPr lang="pl-PL" sz="2000" dirty="0" err="1" smtClean="0">
                <a:latin typeface="Calibri" pitchFamily="34" charset="0"/>
              </a:rPr>
              <a:t>Ver</a:t>
            </a:r>
            <a:r>
              <a:rPr lang="pl-PL" sz="2000" dirty="0" smtClean="0">
                <a:latin typeface="Calibri" pitchFamily="34" charset="0"/>
              </a:rPr>
              <a:t> 21.</a:t>
            </a:r>
            <a:endParaRPr lang="en-GB" sz="2000" dirty="0" smtClean="0">
              <a:latin typeface="Calibri" pitchFamily="34" charset="0"/>
            </a:endParaRPr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395536" y="620688"/>
            <a:ext cx="7467600" cy="79208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Dziękuję za uwagę</a:t>
            </a:r>
            <a:endParaRPr kumimoji="0" lang="en-US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467600" cy="724942"/>
          </a:xfrm>
        </p:spPr>
        <p:txBody>
          <a:bodyPr/>
          <a:lstStyle/>
          <a:p>
            <a:r>
              <a:rPr lang="pl-PL" dirty="0" smtClean="0"/>
              <a:t>Testy nieparametryczne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424936" cy="4968552"/>
          </a:xfrm>
        </p:spPr>
        <p:txBody>
          <a:bodyPr>
            <a:normAutofit fontScale="92500"/>
          </a:bodyPr>
          <a:lstStyle/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Testy nieparametryczne umożliwiają analizę małych prób, szczególnie pochodzących z nieznanego rozkładu</a:t>
            </a:r>
          </a:p>
          <a:p>
            <a:pPr lvl="1"/>
            <a:r>
              <a:rPr lang="pl-PL" dirty="0" smtClean="0">
                <a:latin typeface="Calibri" pitchFamily="34" charset="0"/>
                <a:cs typeface="Calibri" pitchFamily="34" charset="0"/>
              </a:rPr>
              <a:t>W wielu przypadkach przy próbach o N &gt; 100 możemy stosować testy parametryczne mimo nie spełnionych założeń co do rozkładu zmiennej!</a:t>
            </a:r>
          </a:p>
          <a:p>
            <a:endParaRPr lang="pl-PL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Kiedy stosować testy nieparametryczne?</a:t>
            </a:r>
          </a:p>
          <a:p>
            <a:pPr lvl="1"/>
            <a:r>
              <a:rPr lang="pl-PL" sz="2000" dirty="0" smtClean="0">
                <a:latin typeface="Calibri" pitchFamily="34" charset="0"/>
                <a:cs typeface="Calibri" pitchFamily="34" charset="0"/>
              </a:rPr>
              <a:t>Założenia do ich odpowiednika parametrycznego nie są spełnione</a:t>
            </a:r>
          </a:p>
          <a:p>
            <a:pPr lvl="1"/>
            <a:r>
              <a:rPr lang="pl-PL" sz="2000" dirty="0" smtClean="0">
                <a:latin typeface="Calibri" pitchFamily="34" charset="0"/>
                <a:cs typeface="Calibri" pitchFamily="34" charset="0"/>
              </a:rPr>
              <a:t>Nie pozwala na to charakter zmiennej zależnej</a:t>
            </a:r>
          </a:p>
          <a:p>
            <a:pPr lvl="1"/>
            <a:endParaRPr lang="pl-PL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Opierają się na </a:t>
            </a:r>
            <a:r>
              <a:rPr lang="pl-PL" b="1" dirty="0" smtClean="0">
                <a:latin typeface="Calibri" pitchFamily="34" charset="0"/>
                <a:cs typeface="Calibri" pitchFamily="34" charset="0"/>
              </a:rPr>
              <a:t>rangach obserwacji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, a nie danych wyjściowych</a:t>
            </a:r>
          </a:p>
          <a:p>
            <a:endParaRPr lang="pl-PL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pl-PL" dirty="0" smtClean="0">
                <a:latin typeface="Calibri" pitchFamily="34" charset="0"/>
                <a:cs typeface="Calibri" pitchFamily="34" charset="0"/>
              </a:rPr>
              <a:t>Dotyczą rozkładu cechy</a:t>
            </a:r>
          </a:p>
          <a:p>
            <a:pPr lvl="1"/>
            <a:r>
              <a:rPr lang="pl-PL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pl-PL" baseline="-25000" dirty="0" smtClean="0">
                <a:latin typeface="Calibri" pitchFamily="34" charset="0"/>
                <a:cs typeface="Calibri" pitchFamily="34" charset="0"/>
              </a:rPr>
              <a:t>0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:  Próby pochodzą z populacji o tym samym (lub założonym) rozkładzie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ójkąt prostokątny 14"/>
          <p:cNvSpPr/>
          <p:nvPr/>
        </p:nvSpPr>
        <p:spPr>
          <a:xfrm flipH="1">
            <a:off x="899592" y="5373216"/>
            <a:ext cx="6552728" cy="792088"/>
          </a:xfrm>
          <a:prstGeom prst="rt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rójkąt prostokątny 13"/>
          <p:cNvSpPr/>
          <p:nvPr/>
        </p:nvSpPr>
        <p:spPr>
          <a:xfrm flipH="1">
            <a:off x="1043608" y="3212976"/>
            <a:ext cx="6408712" cy="720080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Trójkąt prostokątny 11"/>
          <p:cNvSpPr/>
          <p:nvPr/>
        </p:nvSpPr>
        <p:spPr>
          <a:xfrm flipH="1">
            <a:off x="899592" y="4365104"/>
            <a:ext cx="6552728" cy="720080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32040" y="701824"/>
            <a:ext cx="3096344" cy="1143000"/>
          </a:xfrm>
        </p:spPr>
        <p:txBody>
          <a:bodyPr>
            <a:normAutofit/>
          </a:bodyPr>
          <a:lstStyle/>
          <a:p>
            <a:r>
              <a:rPr lang="pl-PL" dirty="0" smtClean="0"/>
              <a:t>Testy parametryczne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139952" y="353294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Łatwość interpretacji wyników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4355976" y="4685074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Liczba założeń do spełnienia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4932040" y="576519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Moc (czułość testu)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ytuł 1"/>
          <p:cNvSpPr txBox="1">
            <a:spLocks/>
          </p:cNvSpPr>
          <p:nvPr/>
        </p:nvSpPr>
        <p:spPr>
          <a:xfrm>
            <a:off x="611560" y="692696"/>
            <a:ext cx="3898776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Testy nieparametryczne</a:t>
            </a:r>
            <a:endParaRPr kumimoji="0" lang="pl-PL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rójkąt prostokątny 9"/>
          <p:cNvSpPr/>
          <p:nvPr/>
        </p:nvSpPr>
        <p:spPr>
          <a:xfrm>
            <a:off x="1043608" y="2132856"/>
            <a:ext cx="6408712" cy="720080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1043608" y="242088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Łatwość wykonania obliczeń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pl-PL" dirty="0" err="1" smtClean="0"/>
              <a:t>Rangowanie</a:t>
            </a: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2924941"/>
          <a:ext cx="1152128" cy="361879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52128"/>
              </a:tblGrid>
              <a:tr h="648075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Oceny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3,5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4,5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2,0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4,0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5,0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3,5</a:t>
                      </a:r>
                      <a:endParaRPr lang="pl-PL" dirty="0"/>
                    </a:p>
                  </a:txBody>
                  <a:tcPr/>
                </a:tc>
              </a:tr>
              <a:tr h="42438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3,0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2051720" y="2924944"/>
          <a:ext cx="3744416" cy="3296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74286"/>
                <a:gridCol w="11701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Po uporządkowaniu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Rangi</a:t>
                      </a:r>
                      <a:endParaRPr lang="pl-PL" sz="20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2,0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3,5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4,5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6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5,0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Łącznik prosty ze strzałką 5"/>
          <p:cNvCxnSpPr/>
          <p:nvPr/>
        </p:nvCxnSpPr>
        <p:spPr>
          <a:xfrm flipH="1" flipV="1">
            <a:off x="5580112" y="4941168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 flipH="1">
            <a:off x="5580112" y="4365104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6372200" y="3356992"/>
            <a:ext cx="2304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Rangi wiązane:</a:t>
            </a:r>
          </a:p>
          <a:p>
            <a:r>
              <a:rPr lang="pl-PL" sz="2000" dirty="0" smtClean="0">
                <a:latin typeface="Calibri" pitchFamily="34" charset="0"/>
                <a:cs typeface="Calibri" pitchFamily="34" charset="0"/>
              </a:rPr>
              <a:t>Dla wartości powtórzonych n razy wyciągana jest średnia arytmetyczna z n sąsiednich rang</a:t>
            </a:r>
            <a:endParaRPr lang="pl-PL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7992888" cy="1944216"/>
          </a:xfrm>
        </p:spPr>
        <p:txBody>
          <a:bodyPr>
            <a:normAutofit/>
          </a:bodyPr>
          <a:lstStyle/>
          <a:p>
            <a:r>
              <a:rPr lang="pl-PL" dirty="0" err="1" smtClean="0">
                <a:latin typeface="Calibri" pitchFamily="34" charset="0"/>
                <a:cs typeface="Calibri" pitchFamily="34" charset="0"/>
              </a:rPr>
              <a:t>Rangowanie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 obserwacji polega  na </a:t>
            </a:r>
            <a:r>
              <a:rPr lang="pl-PL" b="1" dirty="0" smtClean="0">
                <a:latin typeface="Calibri" pitchFamily="34" charset="0"/>
                <a:cs typeface="Calibri" pitchFamily="34" charset="0"/>
              </a:rPr>
              <a:t>uszeregowaniu wartości od najmniejszych do największych </a:t>
            </a:r>
            <a:r>
              <a:rPr lang="pl-PL" dirty="0" smtClean="0">
                <a:latin typeface="Calibri" pitchFamily="34" charset="0"/>
                <a:cs typeface="Calibri" pitchFamily="34" charset="0"/>
              </a:rPr>
              <a:t>oraz przypisaniu im kolejnych rang zaczynając od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</a:rPr>
              <a:t>Zwany testem serii </a:t>
            </a:r>
            <a:r>
              <a:rPr lang="pl-PL" dirty="0" err="1" smtClean="0">
                <a:latin typeface="Calibri" pitchFamily="34" charset="0"/>
              </a:rPr>
              <a:t>Walda-Wolfowitza</a:t>
            </a:r>
            <a:r>
              <a:rPr lang="pl-PL" dirty="0" smtClean="0">
                <a:latin typeface="Calibri" pitchFamily="34" charset="0"/>
              </a:rPr>
              <a:t> – sprawdzenie czy wyniki eksperymentu spełniają postulat losowości próby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Dla rozpatrywanego szeregu statystycznego wyznaczamy medianę (Me)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Elementom próby (nieuporządkowanym!) przypisujemy symbol A lub B</a:t>
            </a:r>
          </a:p>
          <a:p>
            <a:pPr lvl="2"/>
            <a:r>
              <a:rPr lang="pl-PL" dirty="0" smtClean="0">
                <a:latin typeface="Calibri" pitchFamily="34" charset="0"/>
              </a:rPr>
              <a:t>A gdy x</a:t>
            </a:r>
            <a:r>
              <a:rPr lang="pl-PL" baseline="-25000" dirty="0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&gt; Me</a:t>
            </a:r>
          </a:p>
          <a:p>
            <a:pPr lvl="2"/>
            <a:r>
              <a:rPr lang="pl-PL" dirty="0" smtClean="0">
                <a:latin typeface="Calibri" pitchFamily="34" charset="0"/>
              </a:rPr>
              <a:t>B gdy x</a:t>
            </a:r>
            <a:r>
              <a:rPr lang="pl-PL" baseline="-25000" dirty="0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&gt; Me</a:t>
            </a:r>
          </a:p>
          <a:p>
            <a:pPr lvl="2"/>
            <a:r>
              <a:rPr lang="pl-PL" dirty="0" smtClean="0">
                <a:latin typeface="Calibri" pitchFamily="34" charset="0"/>
              </a:rPr>
              <a:t>Elementów x</a:t>
            </a:r>
            <a:r>
              <a:rPr lang="pl-PL" baseline="-25000" dirty="0" smtClean="0">
                <a:latin typeface="Calibri" pitchFamily="34" charset="0"/>
              </a:rPr>
              <a:t>i</a:t>
            </a:r>
            <a:r>
              <a:rPr lang="pl-PL" dirty="0" smtClean="0">
                <a:latin typeface="Calibri" pitchFamily="34" charset="0"/>
              </a:rPr>
              <a:t> = Me nie rozpatrujemy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Serie to podciągi złożone z jednakowych symboli</a:t>
            </a:r>
          </a:p>
          <a:p>
            <a:pPr lvl="1"/>
            <a:r>
              <a:rPr lang="pl-PL" dirty="0" smtClean="0">
                <a:latin typeface="Calibri" pitchFamily="34" charset="0"/>
              </a:rPr>
              <a:t>Wartością empiryczną testu jest stwierdzona liczba serii</a:t>
            </a:r>
            <a:endParaRPr lang="pl-PL" dirty="0">
              <a:latin typeface="Calibri" pitchFamily="34" charset="0"/>
            </a:endParaRPr>
          </a:p>
          <a:p>
            <a:pPr lvl="1"/>
            <a:r>
              <a:rPr lang="pl-PL" dirty="0" smtClean="0">
                <a:latin typeface="Calibri" pitchFamily="34" charset="0"/>
              </a:rPr>
              <a:t>Hipoteza zerowa: dobór obserwacji do próby jest losowy</a:t>
            </a:r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r>
              <a:rPr lang="pl-PL" dirty="0" smtClean="0"/>
              <a:t>Test serii</a:t>
            </a:r>
            <a:br>
              <a:rPr lang="pl-PL" dirty="0" smtClean="0"/>
            </a:br>
            <a:r>
              <a:rPr lang="pl-PL" sz="2000" dirty="0" smtClean="0"/>
              <a:t>Dla jednej próby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922114"/>
          </a:xfrm>
        </p:spPr>
        <p:txBody>
          <a:bodyPr/>
          <a:lstStyle/>
          <a:p>
            <a:r>
              <a:rPr lang="pl-PL" dirty="0" smtClean="0"/>
              <a:t>Test serii</a:t>
            </a:r>
            <a:br>
              <a:rPr lang="pl-PL" dirty="0" smtClean="0"/>
            </a:br>
            <a:r>
              <a:rPr lang="pl-PL" sz="2000" dirty="0" smtClean="0"/>
              <a:t>Dla jednej próby</a:t>
            </a:r>
            <a:endParaRPr lang="en-GB" sz="2000" dirty="0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41190"/>
            <a:ext cx="45720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5737" y="2132856"/>
            <a:ext cx="284747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Łącznik prosty ze strzałką 6"/>
          <p:cNvCxnSpPr/>
          <p:nvPr/>
        </p:nvCxnSpPr>
        <p:spPr>
          <a:xfrm>
            <a:off x="7452320" y="5229200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2987824" y="566124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dirty="0" smtClean="0">
                <a:latin typeface="Calibri" pitchFamily="34" charset="0"/>
              </a:rPr>
              <a:t>Dobór obserwacji nie jest losowy – nie uwzględniliśmy podziału na miesiące!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67544" y="1270501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2000" b="1" i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SPSS: </a:t>
            </a:r>
            <a:r>
              <a:rPr lang="pl-PL" sz="2000" i="1" dirty="0" smtClean="0">
                <a:latin typeface="Calibri" pitchFamily="34" charset="0"/>
              </a:rPr>
              <a:t>Analiza &gt; Testy nieparametryczne &gt; Testy tradycyjne &gt; Test serii</a:t>
            </a:r>
          </a:p>
          <a:p>
            <a:endParaRPr lang="en-GB" dirty="0"/>
          </a:p>
        </p:txBody>
      </p:sp>
      <p:cxnSp>
        <p:nvCxnSpPr>
          <p:cNvPr id="11" name="Łącznik prosty ze strzałką 10"/>
          <p:cNvCxnSpPr/>
          <p:nvPr/>
        </p:nvCxnSpPr>
        <p:spPr>
          <a:xfrm flipV="1">
            <a:off x="683568" y="4797152"/>
            <a:ext cx="0" cy="1008112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 flipH="1">
            <a:off x="2915816" y="2060848"/>
            <a:ext cx="432048" cy="50405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2771800" y="1660738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Testowana zmienna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323528" y="5805264"/>
            <a:ext cx="244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latin typeface="Calibri" pitchFamily="34" charset="0"/>
              </a:rPr>
              <a:t>Przyporządkowanie do serii względem mediany</a:t>
            </a:r>
            <a:endParaRPr lang="en-GB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Niestandardowy 3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10688B"/>
      </a:accent1>
      <a:accent2>
        <a:srgbClr val="FFC000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585</TotalTime>
  <Words>1394</Words>
  <Application>Microsoft Office PowerPoint</Application>
  <PresentationFormat>Pokaz na ekranie (4:3)</PresentationFormat>
  <Paragraphs>324</Paragraphs>
  <Slides>42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42</vt:i4>
      </vt:variant>
    </vt:vector>
  </HeadingPairs>
  <TitlesOfParts>
    <vt:vector size="44" baseType="lpstr">
      <vt:lpstr>Wykusz</vt:lpstr>
      <vt:lpstr>Równanie</vt:lpstr>
      <vt:lpstr>Testy nieparametryczne</vt:lpstr>
      <vt:lpstr>Dane testowe Airquality</vt:lpstr>
      <vt:lpstr>Dane testowe Titanic</vt:lpstr>
      <vt:lpstr>Dane testowe Przeciwciała</vt:lpstr>
      <vt:lpstr>Testy nieparametryczne</vt:lpstr>
      <vt:lpstr>Testy parametryczne</vt:lpstr>
      <vt:lpstr>Rangowanie</vt:lpstr>
      <vt:lpstr>Test serii Dla jednej próby</vt:lpstr>
      <vt:lpstr>Test serii Dla jednej próby</vt:lpstr>
      <vt:lpstr>Test Dwumianowy</vt:lpstr>
      <vt:lpstr>Testy chi-kwadrat</vt:lpstr>
      <vt:lpstr>chi-kwadrat zgodność z Rozkładem</vt:lpstr>
      <vt:lpstr>chi-kwadrat zgodność z Rozkładem</vt:lpstr>
      <vt:lpstr>Slajd 14</vt:lpstr>
      <vt:lpstr>Test chi-kwadrat na Niezależność</vt:lpstr>
      <vt:lpstr>Test normalności rozkładu</vt:lpstr>
      <vt:lpstr>Test Shapiro-wilka</vt:lpstr>
      <vt:lpstr>Próby zależne</vt:lpstr>
      <vt:lpstr>Test znaków</vt:lpstr>
      <vt:lpstr>Test znaków</vt:lpstr>
      <vt:lpstr>Test rangowanych znaków Wilcoxona</vt:lpstr>
      <vt:lpstr>Test Rangowanych znaków Wilcoxona</vt:lpstr>
      <vt:lpstr>Slajd 23</vt:lpstr>
      <vt:lpstr>Próby niezależne</vt:lpstr>
      <vt:lpstr>Test serii Dla dwóch prób</vt:lpstr>
      <vt:lpstr>Test serii Dla dwóch prób</vt:lpstr>
      <vt:lpstr>Test U Manna-Whitneya</vt:lpstr>
      <vt:lpstr>Test U Manna-Whitneya</vt:lpstr>
      <vt:lpstr>Więcej niż dwie próby? Test Kruskalla-Wallisa</vt:lpstr>
      <vt:lpstr>Test Kruskalla-Wallisa</vt:lpstr>
      <vt:lpstr>Test Kruskalla-Wallisa</vt:lpstr>
      <vt:lpstr>Przykład w R</vt:lpstr>
      <vt:lpstr>Test Kruskalla-Wallisa</vt:lpstr>
      <vt:lpstr>Test Kruskalla-Wallisa Wielokrotne porównania</vt:lpstr>
      <vt:lpstr>Slajd 35</vt:lpstr>
      <vt:lpstr>Test Kruskalla-Wallisa Wielokrotne porównania</vt:lpstr>
      <vt:lpstr>Test Kruskalla-Wallisa Wielokrotne porównania</vt:lpstr>
      <vt:lpstr>Test Kruskalla-Wallisa Wielokrotne porównania</vt:lpstr>
      <vt:lpstr>Slajd 39</vt:lpstr>
      <vt:lpstr>ANOVA?</vt:lpstr>
      <vt:lpstr>ANOVA + transformacja zmiennej zależnej?</vt:lpstr>
      <vt:lpstr>Źródła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Testy nieparametryczne</dc:title>
  <dc:creator>wiola</dc:creator>
  <cp:lastModifiedBy>wiola</cp:lastModifiedBy>
  <cp:revision>123</cp:revision>
  <dcterms:created xsi:type="dcterms:W3CDTF">2017-10-09T12:38:28Z</dcterms:created>
  <dcterms:modified xsi:type="dcterms:W3CDTF">2017-10-11T15:22:23Z</dcterms:modified>
</cp:coreProperties>
</file>