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6"/>
  </p:notesMasterIdLst>
  <p:sldIdLst>
    <p:sldId id="256" r:id="rId2"/>
    <p:sldId id="258" r:id="rId3"/>
    <p:sldId id="260" r:id="rId4"/>
    <p:sldId id="341" r:id="rId5"/>
    <p:sldId id="261" r:id="rId6"/>
    <p:sldId id="342" r:id="rId7"/>
    <p:sldId id="761" r:id="rId8"/>
    <p:sldId id="701" r:id="rId9"/>
    <p:sldId id="766" r:id="rId10"/>
    <p:sldId id="756" r:id="rId11"/>
    <p:sldId id="269" r:id="rId12"/>
    <p:sldId id="703" r:id="rId13"/>
    <p:sldId id="704" r:id="rId14"/>
    <p:sldId id="762" r:id="rId15"/>
    <p:sldId id="765" r:id="rId16"/>
    <p:sldId id="257" r:id="rId17"/>
    <p:sldId id="263" r:id="rId18"/>
    <p:sldId id="264" r:id="rId19"/>
    <p:sldId id="759" r:id="rId20"/>
    <p:sldId id="706" r:id="rId21"/>
    <p:sldId id="270" r:id="rId22"/>
    <p:sldId id="267" r:id="rId23"/>
    <p:sldId id="272" r:id="rId24"/>
    <p:sldId id="271" r:id="rId25"/>
  </p:sldIdLst>
  <p:sldSz cx="12192000" cy="6858000"/>
  <p:notesSz cx="6797675"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643" y="72"/>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133EDA-AF21-4929-A4AA-69E407E97B24}"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BECE5E6C-EC20-46CB-BAF8-D31C183D42EA}">
      <dgm:prSet/>
      <dgm:spPr/>
      <dgm:t>
        <a:bodyPr/>
        <a:lstStyle/>
        <a:p>
          <a:r>
            <a:rPr lang="en-US"/>
            <a:t>From mediatized society to informational society</a:t>
          </a:r>
          <a:r>
            <a:rPr lang="it-IT"/>
            <a:t>.</a:t>
          </a:r>
          <a:endParaRPr lang="en-US"/>
        </a:p>
      </dgm:t>
    </dgm:pt>
    <dgm:pt modelId="{1658E2F9-D150-44C5-9626-9A929C88DAEF}" type="parTrans" cxnId="{066618BA-8E1C-411F-B5B7-3B9F751735C0}">
      <dgm:prSet/>
      <dgm:spPr/>
      <dgm:t>
        <a:bodyPr/>
        <a:lstStyle/>
        <a:p>
          <a:endParaRPr lang="en-US"/>
        </a:p>
      </dgm:t>
    </dgm:pt>
    <dgm:pt modelId="{64BCAA02-E28E-429F-A6E2-1697D8513555}" type="sibTrans" cxnId="{066618BA-8E1C-411F-B5B7-3B9F751735C0}">
      <dgm:prSet/>
      <dgm:spPr/>
      <dgm:t>
        <a:bodyPr/>
        <a:lstStyle/>
        <a:p>
          <a:endParaRPr lang="en-US"/>
        </a:p>
      </dgm:t>
    </dgm:pt>
    <dgm:pt modelId="{5F5BBA1B-9F50-4075-9ED9-4A7E325E6884}" type="pres">
      <dgm:prSet presAssocID="{9B133EDA-AF21-4929-A4AA-69E407E97B24}" presName="hierChild1" presStyleCnt="0">
        <dgm:presLayoutVars>
          <dgm:chPref val="1"/>
          <dgm:dir/>
          <dgm:animOne val="branch"/>
          <dgm:animLvl val="lvl"/>
          <dgm:resizeHandles/>
        </dgm:presLayoutVars>
      </dgm:prSet>
      <dgm:spPr/>
    </dgm:pt>
    <dgm:pt modelId="{4743D3BB-C155-40E3-85E2-1B12BCB356C0}" type="pres">
      <dgm:prSet presAssocID="{BECE5E6C-EC20-46CB-BAF8-D31C183D42EA}" presName="hierRoot1" presStyleCnt="0"/>
      <dgm:spPr/>
    </dgm:pt>
    <dgm:pt modelId="{95E6875B-D282-47C4-9571-43F7190617BB}" type="pres">
      <dgm:prSet presAssocID="{BECE5E6C-EC20-46CB-BAF8-D31C183D42EA}" presName="composite" presStyleCnt="0"/>
      <dgm:spPr/>
    </dgm:pt>
    <dgm:pt modelId="{0621452F-1782-46A6-BFE9-1B18FE312FD6}" type="pres">
      <dgm:prSet presAssocID="{BECE5E6C-EC20-46CB-BAF8-D31C183D42EA}" presName="background" presStyleLbl="node0" presStyleIdx="0" presStyleCnt="1"/>
      <dgm:spPr/>
    </dgm:pt>
    <dgm:pt modelId="{83E3A70C-D517-404D-9BD9-8E9C93936445}" type="pres">
      <dgm:prSet presAssocID="{BECE5E6C-EC20-46CB-BAF8-D31C183D42EA}" presName="text" presStyleLbl="fgAcc0" presStyleIdx="0" presStyleCnt="1">
        <dgm:presLayoutVars>
          <dgm:chPref val="3"/>
        </dgm:presLayoutVars>
      </dgm:prSet>
      <dgm:spPr/>
    </dgm:pt>
    <dgm:pt modelId="{F4F7E992-C7B3-455E-A468-77209601ADDD}" type="pres">
      <dgm:prSet presAssocID="{BECE5E6C-EC20-46CB-BAF8-D31C183D42EA}" presName="hierChild2" presStyleCnt="0"/>
      <dgm:spPr/>
    </dgm:pt>
  </dgm:ptLst>
  <dgm:cxnLst>
    <dgm:cxn modelId="{AC69A40E-D90A-4BD2-92F8-10CDDDE927BF}" type="presOf" srcId="{9B133EDA-AF21-4929-A4AA-69E407E97B24}" destId="{5F5BBA1B-9F50-4075-9ED9-4A7E325E6884}" srcOrd="0" destOrd="0" presId="urn:microsoft.com/office/officeart/2005/8/layout/hierarchy1"/>
    <dgm:cxn modelId="{0E46F68D-DF8D-41E5-82CA-6A1E1B8C3471}" type="presOf" srcId="{BECE5E6C-EC20-46CB-BAF8-D31C183D42EA}" destId="{83E3A70C-D517-404D-9BD9-8E9C93936445}" srcOrd="0" destOrd="0" presId="urn:microsoft.com/office/officeart/2005/8/layout/hierarchy1"/>
    <dgm:cxn modelId="{066618BA-8E1C-411F-B5B7-3B9F751735C0}" srcId="{9B133EDA-AF21-4929-A4AA-69E407E97B24}" destId="{BECE5E6C-EC20-46CB-BAF8-D31C183D42EA}" srcOrd="0" destOrd="0" parTransId="{1658E2F9-D150-44C5-9626-9A929C88DAEF}" sibTransId="{64BCAA02-E28E-429F-A6E2-1697D8513555}"/>
    <dgm:cxn modelId="{BBFDEAC6-DD22-4B30-BC7E-DDCF7C396BC7}" type="presParOf" srcId="{5F5BBA1B-9F50-4075-9ED9-4A7E325E6884}" destId="{4743D3BB-C155-40E3-85E2-1B12BCB356C0}" srcOrd="0" destOrd="0" presId="urn:microsoft.com/office/officeart/2005/8/layout/hierarchy1"/>
    <dgm:cxn modelId="{3A1C31D8-A5B6-4284-BBE2-C2133B22714D}" type="presParOf" srcId="{4743D3BB-C155-40E3-85E2-1B12BCB356C0}" destId="{95E6875B-D282-47C4-9571-43F7190617BB}" srcOrd="0" destOrd="0" presId="urn:microsoft.com/office/officeart/2005/8/layout/hierarchy1"/>
    <dgm:cxn modelId="{78C4F686-0A95-4AC5-8E31-F245AD12964A}" type="presParOf" srcId="{95E6875B-D282-47C4-9571-43F7190617BB}" destId="{0621452F-1782-46A6-BFE9-1B18FE312FD6}" srcOrd="0" destOrd="0" presId="urn:microsoft.com/office/officeart/2005/8/layout/hierarchy1"/>
    <dgm:cxn modelId="{57E3C58C-96BF-403C-A427-A2F2F67192A6}" type="presParOf" srcId="{95E6875B-D282-47C4-9571-43F7190617BB}" destId="{83E3A70C-D517-404D-9BD9-8E9C93936445}" srcOrd="1" destOrd="0" presId="urn:microsoft.com/office/officeart/2005/8/layout/hierarchy1"/>
    <dgm:cxn modelId="{043BCCC8-3DC6-4190-AD8D-7CC21C13CCB6}" type="presParOf" srcId="{4743D3BB-C155-40E3-85E2-1B12BCB356C0}" destId="{F4F7E992-C7B3-455E-A468-77209601ADD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21452F-1782-46A6-BFE9-1B18FE312FD6}">
      <dsp:nvSpPr>
        <dsp:cNvPr id="0" name=""/>
        <dsp:cNvSpPr/>
      </dsp:nvSpPr>
      <dsp:spPr>
        <a:xfrm>
          <a:off x="2331287" y="1466"/>
          <a:ext cx="4609069" cy="29267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E3A70C-D517-404D-9BD9-8E9C93936445}">
      <dsp:nvSpPr>
        <dsp:cNvPr id="0" name=""/>
        <dsp:cNvSpPr/>
      </dsp:nvSpPr>
      <dsp:spPr>
        <a:xfrm>
          <a:off x="2843406" y="487979"/>
          <a:ext cx="4609069" cy="292675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kern="1200"/>
            <a:t>From mediatized society to informational society</a:t>
          </a:r>
          <a:r>
            <a:rPr lang="it-IT" sz="4300" kern="1200"/>
            <a:t>.</a:t>
          </a:r>
          <a:endParaRPr lang="en-US" sz="4300" kern="1200"/>
        </a:p>
      </dsp:txBody>
      <dsp:txXfrm>
        <a:off x="2929128" y="573701"/>
        <a:ext cx="4437625" cy="275531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3" y="0"/>
            <a:ext cx="2945659" cy="498215"/>
          </a:xfrm>
          <a:prstGeom prst="rect">
            <a:avLst/>
          </a:prstGeom>
        </p:spPr>
        <p:txBody>
          <a:bodyPr vert="horz" lIns="91440" tIns="45720" rIns="91440" bIns="45720" rtlCol="0"/>
          <a:lstStyle>
            <a:lvl1pPr algn="r">
              <a:defRPr sz="1200"/>
            </a:lvl1pPr>
          </a:lstStyle>
          <a:p>
            <a:fld id="{04E293E3-06F4-47E3-8D5C-842FE261D77E}" type="datetimeFigureOut">
              <a:rPr lang="it-IT" smtClean="0"/>
              <a:t>21/04/2024</a:t>
            </a:fld>
            <a:endParaRPr lang="it-IT"/>
          </a:p>
        </p:txBody>
      </p:sp>
      <p:sp>
        <p:nvSpPr>
          <p:cNvPr id="4" name="Segnaposto immagine diapositiva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778722"/>
            <a:ext cx="5438140" cy="3909864"/>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31600"/>
            <a:ext cx="2945659" cy="498214"/>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3" y="9431600"/>
            <a:ext cx="2945659" cy="498214"/>
          </a:xfrm>
          <a:prstGeom prst="rect">
            <a:avLst/>
          </a:prstGeom>
        </p:spPr>
        <p:txBody>
          <a:bodyPr vert="horz" lIns="91440" tIns="45720" rIns="91440" bIns="45720" rtlCol="0" anchor="b"/>
          <a:lstStyle>
            <a:lvl1pPr algn="r">
              <a:defRPr sz="1200"/>
            </a:lvl1pPr>
          </a:lstStyle>
          <a:p>
            <a:fld id="{CA8020EC-7AFA-4D4E-B7D2-B5AB1535C898}" type="slidenum">
              <a:rPr lang="it-IT" smtClean="0"/>
              <a:t>‹N›</a:t>
            </a:fld>
            <a:endParaRPr lang="it-IT"/>
          </a:p>
        </p:txBody>
      </p:sp>
    </p:spTree>
    <p:extLst>
      <p:ext uri="{BB962C8B-B14F-4D97-AF65-F5344CB8AC3E}">
        <p14:creationId xmlns:p14="http://schemas.microsoft.com/office/powerpoint/2010/main" val="591584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a:p>
        </p:txBody>
      </p:sp>
      <p:sp>
        <p:nvSpPr>
          <p:cNvPr id="4" name="Segnaposto numero diapositiva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93118E17-E86B-4918-AC6E-373CA9D866B1}" type="slidenum">
              <a:rPr kumimoji="0" lang="it-IT" sz="1200" b="0" i="0" u="none" strike="noStrike" kern="1200" cap="none" spc="0" normalizeH="0" baseline="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it-IT" sz="1200" b="0" i="0" u="none" strike="noStrike" kern="1200" cap="none" spc="0" normalizeH="0" baseline="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7628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rtl="0"/>
            <a:fld id="{2E2E0407-935A-438B-AF66-28803EDE65A9}" type="slidenum">
              <a:rPr lang="it-IT" noProof="0" smtClean="0"/>
              <a:t>9</a:t>
            </a:fld>
            <a:endParaRPr lang="it-IT" noProof="0"/>
          </a:p>
        </p:txBody>
      </p:sp>
    </p:spTree>
    <p:extLst>
      <p:ext uri="{BB962C8B-B14F-4D97-AF65-F5344CB8AC3E}">
        <p14:creationId xmlns:p14="http://schemas.microsoft.com/office/powerpoint/2010/main" val="1750816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8" name="Rectangle 7"/>
          <p:cNvSpPr/>
          <p:nvPr/>
        </p:nvSpPr>
        <p:spPr>
          <a:xfrm>
            <a:off x="-6843" y="3887812"/>
            <a:ext cx="12195668"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6843" y="2059012"/>
            <a:ext cx="12195668" cy="18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72440" y="2194560"/>
            <a:ext cx="11247120" cy="1739347"/>
          </a:xfrm>
        </p:spPr>
        <p:txBody>
          <a:bodyPr tIns="45720" bIns="45720" anchor="ctr">
            <a:normAutofit/>
          </a:bodyPr>
          <a:lstStyle>
            <a:lvl1pPr algn="ctr">
              <a:lnSpc>
                <a:spcPct val="80000"/>
              </a:lnSpc>
              <a:defRPr sz="6000" spc="150" baseline="0">
                <a:solidFill>
                  <a:srgbClr val="FFFFFF"/>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342900" y="3915938"/>
            <a:ext cx="11506200" cy="457200"/>
          </a:xfrm>
        </p:spPr>
        <p:txBody>
          <a:bodyPr>
            <a:normAutofit/>
          </a:bodyPr>
          <a:lstStyle>
            <a:lvl1pPr marL="0" indent="0" algn="ctr">
              <a:buNone/>
              <a:defRPr sz="2000">
                <a:solidFill>
                  <a:srgbClr val="FFFFFF"/>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FE3B5870-C035-4611-8F62-DFF0F8FE5AE6}" type="datetimeFigureOut">
              <a:rPr lang="it-IT" smtClean="0"/>
              <a:t>21/04/2024</a:t>
            </a:fld>
            <a:endParaRPr lang="it-IT"/>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it-IT"/>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85CC30C3-864D-4D45-BBE5-C84D8404FD05}" type="slidenum">
              <a:rPr lang="it-IT" smtClean="0"/>
              <a:t>‹N›</a:t>
            </a:fld>
            <a:endParaRPr lang="it-IT"/>
          </a:p>
        </p:txBody>
      </p:sp>
    </p:spTree>
    <p:extLst>
      <p:ext uri="{BB962C8B-B14F-4D97-AF65-F5344CB8AC3E}">
        <p14:creationId xmlns:p14="http://schemas.microsoft.com/office/powerpoint/2010/main" val="2648439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FE3B5870-C035-4611-8F62-DFF0F8FE5AE6}" type="datetimeFigureOut">
              <a:rPr lang="it-IT" smtClean="0"/>
              <a:t>21/04/2024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5CC30C3-864D-4D45-BBE5-C84D8404FD05}" type="slidenum">
              <a:rPr lang="it-IT" smtClean="0"/>
              <a:t>‹N›</a:t>
            </a:fld>
            <a:endParaRPr lang="it-IT"/>
          </a:p>
        </p:txBody>
      </p:sp>
    </p:spTree>
    <p:extLst>
      <p:ext uri="{BB962C8B-B14F-4D97-AF65-F5344CB8AC3E}">
        <p14:creationId xmlns:p14="http://schemas.microsoft.com/office/powerpoint/2010/main" val="1535419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a:xfrm>
            <a:off x="838200" y="6422854"/>
            <a:ext cx="2743196" cy="365125"/>
          </a:xfrm>
        </p:spPr>
        <p:txBody>
          <a:bodyPr/>
          <a:lstStyle/>
          <a:p>
            <a:fld id="{FE3B5870-C035-4611-8F62-DFF0F8FE5AE6}" type="datetimeFigureOut">
              <a:rPr lang="it-IT" smtClean="0"/>
              <a:t>21/04/2024</a:t>
            </a:fld>
            <a:endParaRPr lang="it-IT"/>
          </a:p>
        </p:txBody>
      </p:sp>
      <p:sp>
        <p:nvSpPr>
          <p:cNvPr id="5" name="Footer Placeholder 4"/>
          <p:cNvSpPr>
            <a:spLocks noGrp="1"/>
          </p:cNvSpPr>
          <p:nvPr>
            <p:ph type="ftr" sz="quarter" idx="11"/>
          </p:nvPr>
        </p:nvSpPr>
        <p:spPr>
          <a:xfrm>
            <a:off x="3776135" y="6422854"/>
            <a:ext cx="4279669" cy="365125"/>
          </a:xfrm>
        </p:spPr>
        <p:txBody>
          <a:bodyPr/>
          <a:lstStyle/>
          <a:p>
            <a:endParaRPr lang="it-IT"/>
          </a:p>
        </p:txBody>
      </p:sp>
      <p:sp>
        <p:nvSpPr>
          <p:cNvPr id="6" name="Slide Number Placeholder 5"/>
          <p:cNvSpPr>
            <a:spLocks noGrp="1"/>
          </p:cNvSpPr>
          <p:nvPr>
            <p:ph type="sldNum" sz="quarter" idx="12"/>
          </p:nvPr>
        </p:nvSpPr>
        <p:spPr>
          <a:xfrm>
            <a:off x="8073048" y="6422854"/>
            <a:ext cx="879759" cy="365125"/>
          </a:xfrm>
        </p:spPr>
        <p:txBody>
          <a:bodyPr/>
          <a:lstStyle/>
          <a:p>
            <a:fld id="{85CC30C3-864D-4D45-BBE5-C84D8404FD05}" type="slidenum">
              <a:rPr lang="it-IT" smtClean="0"/>
              <a:t>‹N›</a:t>
            </a:fld>
            <a:endParaRPr lang="it-IT"/>
          </a:p>
        </p:txBody>
      </p:sp>
    </p:spTree>
    <p:extLst>
      <p:ext uri="{BB962C8B-B14F-4D97-AF65-F5344CB8AC3E}">
        <p14:creationId xmlns:p14="http://schemas.microsoft.com/office/powerpoint/2010/main" val="1282926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Introduzione">
    <p:bg>
      <p:bgPr>
        <a:solidFill>
          <a:schemeClr val="bg2">
            <a:alpha val="70000"/>
          </a:schemeClr>
        </a:solidFill>
        <a:effectLst/>
      </p:bgPr>
    </p:bg>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CC836EA2-D914-4028-95BF-1B97B17FE9E8}"/>
              </a:ext>
              <a:ext uri="{C183D7F6-B498-43B3-948B-1728B52AA6E4}">
                <adec:decorative xmlns:adec="http://schemas.microsoft.com/office/drawing/2017/decorative" val="1"/>
              </a:ext>
            </a:extLst>
          </p:cNvPr>
          <p:cNvSpPr/>
          <p:nvPr userDrawn="1"/>
        </p:nvSpPr>
        <p:spPr>
          <a:xfrm>
            <a:off x="0" y="4602877"/>
            <a:ext cx="12192000" cy="2267339"/>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lumMod val="65000"/>
                  <a:lumOff val="35000"/>
                </a:prstClr>
              </a:solidFill>
              <a:effectLst/>
              <a:uLnTx/>
              <a:uFillTx/>
              <a:latin typeface="AvenirNext LT Pro Medium" panose="020B0504020202020204" pitchFamily="34" charset="0"/>
              <a:ea typeface="+mn-ea"/>
              <a:cs typeface="+mn-cs"/>
            </a:endParaRPr>
          </a:p>
        </p:txBody>
      </p:sp>
      <p:sp>
        <p:nvSpPr>
          <p:cNvPr id="11" name="Rettangolo 10">
            <a:extLst>
              <a:ext uri="{FF2B5EF4-FFF2-40B4-BE49-F238E27FC236}">
                <a16:creationId xmlns:a16="http://schemas.microsoft.com/office/drawing/2014/main" id="{B5BDFAD1-E970-4A5F-98F7-D42CA9DFB788}"/>
              </a:ext>
              <a:ext uri="{C183D7F6-B498-43B3-948B-1728B52AA6E4}">
                <adec:decorative xmlns:adec="http://schemas.microsoft.com/office/drawing/2017/decorative" val="1"/>
              </a:ext>
            </a:extLst>
          </p:cNvPr>
          <p:cNvSpPr/>
          <p:nvPr userDrawn="1"/>
        </p:nvSpPr>
        <p:spPr>
          <a:xfrm rot="10800000">
            <a:off x="-3055" y="4596020"/>
            <a:ext cx="12191999" cy="2274195"/>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12" name="Titolo 1">
            <a:extLst>
              <a:ext uri="{FF2B5EF4-FFF2-40B4-BE49-F238E27FC236}">
                <a16:creationId xmlns:a16="http://schemas.microsoft.com/office/drawing/2014/main" id="{C53E32FB-4A5F-4D36-A227-CF26EBF0B713}"/>
              </a:ext>
            </a:extLst>
          </p:cNvPr>
          <p:cNvSpPr>
            <a:spLocks noGrp="1"/>
          </p:cNvSpPr>
          <p:nvPr>
            <p:ph type="title"/>
          </p:nvPr>
        </p:nvSpPr>
        <p:spPr>
          <a:xfrm>
            <a:off x="838200" y="4876800"/>
            <a:ext cx="10003218" cy="1219200"/>
          </a:xfrm>
        </p:spPr>
        <p:txBody>
          <a:bodyPr rtlCol="0"/>
          <a:lstStyle/>
          <a:p>
            <a:pPr rtl="0">
              <a:lnSpc>
                <a:spcPct val="100000"/>
              </a:lnSpc>
            </a:pPr>
            <a:r>
              <a:rPr lang="it-IT" noProof="0">
                <a:solidFill>
                  <a:schemeClr val="bg1"/>
                </a:solidFill>
                <a:cs typeface="Posterama" panose="020B0504020200020000" pitchFamily="34" charset="0"/>
              </a:rPr>
              <a:t>Fare clic per modificare lo stile del titolo dello schema</a:t>
            </a:r>
          </a:p>
        </p:txBody>
      </p:sp>
      <p:sp>
        <p:nvSpPr>
          <p:cNvPr id="19" name="Segnaposto immagine 17">
            <a:extLst>
              <a:ext uri="{FF2B5EF4-FFF2-40B4-BE49-F238E27FC236}">
                <a16:creationId xmlns:a16="http://schemas.microsoft.com/office/drawing/2014/main" id="{9DA8CA5C-5748-45EE-B537-5A44A3BFC63E}"/>
              </a:ext>
            </a:extLst>
          </p:cNvPr>
          <p:cNvSpPr>
            <a:spLocks noGrp="1"/>
          </p:cNvSpPr>
          <p:nvPr>
            <p:ph type="pic" sz="quarter" idx="13" hasCustomPrompt="1"/>
          </p:nvPr>
        </p:nvSpPr>
        <p:spPr>
          <a:xfrm>
            <a:off x="-3175" y="0"/>
            <a:ext cx="6196013" cy="4602877"/>
          </a:xfrm>
        </p:spPr>
        <p:txBody>
          <a:bodyPr rtlCol="0"/>
          <a:lstStyle>
            <a:lvl1pPr marL="0" indent="0" algn="ctr">
              <a:buNone/>
              <a:defRPr>
                <a:solidFill>
                  <a:schemeClr val="tx2"/>
                </a:solidFill>
              </a:defRPr>
            </a:lvl1pPr>
          </a:lstStyle>
          <a:p>
            <a:pPr rtl="0"/>
            <a:r>
              <a:rPr lang="it-IT" noProof="0"/>
              <a:t>Fai clic per aggiungere una foto</a:t>
            </a:r>
          </a:p>
        </p:txBody>
      </p:sp>
      <p:sp>
        <p:nvSpPr>
          <p:cNvPr id="23" name="Segnaposto testo 21">
            <a:extLst>
              <a:ext uri="{FF2B5EF4-FFF2-40B4-BE49-F238E27FC236}">
                <a16:creationId xmlns:a16="http://schemas.microsoft.com/office/drawing/2014/main" id="{5015D873-DDCC-44AF-AE80-703ED88AEC7F}"/>
              </a:ext>
            </a:extLst>
          </p:cNvPr>
          <p:cNvSpPr>
            <a:spLocks noGrp="1"/>
          </p:cNvSpPr>
          <p:nvPr>
            <p:ph type="body" sz="quarter" idx="14" hasCustomPrompt="1"/>
          </p:nvPr>
        </p:nvSpPr>
        <p:spPr>
          <a:xfrm>
            <a:off x="6650718" y="327025"/>
            <a:ext cx="5073194" cy="3949987"/>
          </a:xfrm>
        </p:spPr>
        <p:txBody>
          <a:bodyPr rtlCol="0" anchor="ctr">
            <a:normAutofit/>
          </a:bodyPr>
          <a:lstStyle>
            <a:lvl1pPr marL="0" indent="0">
              <a:buNone/>
              <a:defRPr sz="1800">
                <a:solidFill>
                  <a:schemeClr val="tx2"/>
                </a:solidFill>
              </a:defRPr>
            </a:lvl1pPr>
          </a:lstStyle>
          <a:p>
            <a:pPr lvl="0" rtl="0"/>
            <a:r>
              <a:rPr lang="it-IT" noProof="0"/>
              <a:t>Fare clic per inserire il testo</a:t>
            </a:r>
          </a:p>
        </p:txBody>
      </p:sp>
      <p:sp>
        <p:nvSpPr>
          <p:cNvPr id="14" name="Segnaposto data 6">
            <a:extLst>
              <a:ext uri="{FF2B5EF4-FFF2-40B4-BE49-F238E27FC236}">
                <a16:creationId xmlns:a16="http://schemas.microsoft.com/office/drawing/2014/main" id="{16E99B66-5BC0-4B16-807E-B513E3272CB4}"/>
              </a:ext>
            </a:extLst>
          </p:cNvPr>
          <p:cNvSpPr>
            <a:spLocks noGrp="1"/>
          </p:cNvSpPr>
          <p:nvPr>
            <p:ph type="dt" sz="half" idx="10"/>
          </p:nvPr>
        </p:nvSpPr>
        <p:spPr>
          <a:xfrm>
            <a:off x="838200" y="6327648"/>
            <a:ext cx="2743200" cy="365125"/>
          </a:xfrm>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900" b="0" i="0" u="none" strike="noStrike" kern="1200" cap="none" spc="0" normalizeH="0" noProof="0">
                <a:ln>
                  <a:noFill/>
                </a:ln>
                <a:solidFill>
                  <a:prstClr val="white">
                    <a:alpha val="60000"/>
                  </a:prstClr>
                </a:solidFill>
                <a:effectLst/>
                <a:uLnTx/>
                <a:uFillTx/>
                <a:latin typeface="Avenir Next LT Pro"/>
                <a:ea typeface="+mn-ea"/>
                <a:cs typeface="+mn-cs"/>
              </a:rPr>
              <a:t>20XX</a:t>
            </a:r>
          </a:p>
        </p:txBody>
      </p:sp>
      <p:sp>
        <p:nvSpPr>
          <p:cNvPr id="15" name="Segnaposto piè di pagina 7">
            <a:extLst>
              <a:ext uri="{FF2B5EF4-FFF2-40B4-BE49-F238E27FC236}">
                <a16:creationId xmlns:a16="http://schemas.microsoft.com/office/drawing/2014/main" id="{086E91BF-4612-41A6-9A9F-AA6236BF5AB6}"/>
              </a:ext>
            </a:extLst>
          </p:cNvPr>
          <p:cNvSpPr>
            <a:spLocks noGrp="1"/>
          </p:cNvSpPr>
          <p:nvPr>
            <p:ph type="ftr" sz="quarter" idx="11"/>
          </p:nvPr>
        </p:nvSpPr>
        <p:spPr>
          <a:xfrm>
            <a:off x="4109310" y="6327648"/>
            <a:ext cx="3976429" cy="365125"/>
          </a:xfrm>
        </p:spPr>
        <p:txBody>
          <a:bodyPr rtlCol="0"/>
          <a:lstStyle>
            <a:lvl1pPr>
              <a:defRPr/>
            </a:lvl1pPr>
          </a:lstStyle>
          <a:p>
            <a:pPr rtl="0"/>
            <a:r>
              <a:rPr lang="it-IT" noProof="0">
                <a:solidFill>
                  <a:prstClr val="white">
                    <a:alpha val="60000"/>
                  </a:prstClr>
                </a:solidFill>
                <a:effectLst>
                  <a:outerShdw blurRad="38100" dist="38100" dir="2700000" algn="tl">
                    <a:srgbClr val="000000">
                      <a:alpha val="43137"/>
                    </a:srgbClr>
                  </a:outerShdw>
                </a:effectLst>
              </a:rPr>
              <a:t>Titolo presentazione</a:t>
            </a:r>
          </a:p>
        </p:txBody>
      </p:sp>
      <p:sp>
        <p:nvSpPr>
          <p:cNvPr id="16" name="Segnaposto numero diapositiva 8">
            <a:extLst>
              <a:ext uri="{FF2B5EF4-FFF2-40B4-BE49-F238E27FC236}">
                <a16:creationId xmlns:a16="http://schemas.microsoft.com/office/drawing/2014/main" id="{F65A627F-E36A-460F-AD3C-7B63B500442D}"/>
              </a:ext>
            </a:extLst>
          </p:cNvPr>
          <p:cNvSpPr>
            <a:spLocks noGrp="1"/>
          </p:cNvSpPr>
          <p:nvPr>
            <p:ph type="sldNum" sz="quarter" idx="12"/>
          </p:nvPr>
        </p:nvSpPr>
        <p:spPr>
          <a:xfrm>
            <a:off x="10186908" y="6327648"/>
            <a:ext cx="1166892" cy="365125"/>
          </a:xfrm>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73B850FF-6169-4056-8077-06FFA93A5366}" type="slidenum">
              <a:rPr kumimoji="0" lang="it-IT" sz="900" b="0" i="0" u="none" strike="noStrike" kern="1200" cap="none" spc="0" normalizeH="0" baseline="0" noProof="0" smtClean="0">
                <a:ln>
                  <a:noFill/>
                </a:ln>
                <a:solidFill>
                  <a:prstClr val="white">
                    <a:alpha val="60000"/>
                  </a:prstClr>
                </a:solidFill>
                <a:effectLst>
                  <a:outerShdw blurRad="38100" dist="38100" dir="2700000" algn="tl">
                    <a:srgbClr val="000000">
                      <a:alpha val="43137"/>
                    </a:srgbClr>
                  </a:outerShdw>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900" b="0" i="0" u="none" strike="noStrike" kern="1200" cap="none" spc="0" normalizeH="0" baseline="0" noProof="0">
              <a:ln>
                <a:noFill/>
              </a:ln>
              <a:solidFill>
                <a:prstClr val="white">
                  <a:alpha val="60000"/>
                </a:prstClr>
              </a:solidFill>
              <a:effectLst>
                <a:outerShdw blurRad="38100" dist="38100" dir="2700000" algn="tl">
                  <a:srgbClr val="000000">
                    <a:alpha val="43137"/>
                  </a:srgbClr>
                </a:outerShdw>
              </a:effectLst>
              <a:uLnTx/>
              <a:uFillTx/>
              <a:latin typeface="Avenir Next LT Pro"/>
              <a:ea typeface="+mn-ea"/>
              <a:cs typeface="+mn-cs"/>
            </a:endParaRPr>
          </a:p>
        </p:txBody>
      </p:sp>
    </p:spTree>
    <p:extLst>
      <p:ext uri="{BB962C8B-B14F-4D97-AF65-F5344CB8AC3E}">
        <p14:creationId xmlns:p14="http://schemas.microsoft.com/office/powerpoint/2010/main" val="716373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FE3B5870-C035-4611-8F62-DFF0F8FE5AE6}" type="datetimeFigureOut">
              <a:rPr lang="it-IT" smtClean="0"/>
              <a:t>21/04/2024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5CC30C3-864D-4D45-BBE5-C84D8404FD05}" type="slidenum">
              <a:rPr lang="it-IT" smtClean="0"/>
              <a:t>‹N›</a:t>
            </a:fld>
            <a:endParaRPr lang="it-IT"/>
          </a:p>
        </p:txBody>
      </p:sp>
    </p:spTree>
    <p:extLst>
      <p:ext uri="{BB962C8B-B14F-4D97-AF65-F5344CB8AC3E}">
        <p14:creationId xmlns:p14="http://schemas.microsoft.com/office/powerpoint/2010/main" val="2105794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43" y="3887812"/>
            <a:ext cx="12195668"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75488" y="2194560"/>
            <a:ext cx="11247120" cy="1737360"/>
          </a:xfrm>
        </p:spPr>
        <p:txBody>
          <a:bodyPr anchor="ctr">
            <a:noAutofit/>
          </a:bodyPr>
          <a:lstStyle>
            <a:lvl1pPr algn="ctr">
              <a:lnSpc>
                <a:spcPct val="80000"/>
              </a:lnSpc>
              <a:defRPr sz="6000" b="0" spc="150" baseline="0">
                <a:solidFill>
                  <a:srgbClr val="FFFFFF"/>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347472" y="3911827"/>
            <a:ext cx="11503152" cy="457200"/>
          </a:xfrm>
        </p:spPr>
        <p:txBody>
          <a:bodyPr anchor="t">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lvl1pPr>
              <a:defRPr>
                <a:solidFill>
                  <a:schemeClr val="tx1"/>
                </a:solidFill>
              </a:defRPr>
            </a:lvl1pPr>
          </a:lstStyle>
          <a:p>
            <a:fld id="{FE3B5870-C035-4611-8F62-DFF0F8FE5AE6}" type="datetimeFigureOut">
              <a:rPr lang="it-IT" smtClean="0"/>
              <a:t>21/04/2024</a:t>
            </a:fld>
            <a:endParaRPr lang="it-IT"/>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it-IT"/>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85CC30C3-864D-4D45-BBE5-C84D8404FD05}" type="slidenum">
              <a:rPr lang="it-IT" smtClean="0"/>
              <a:t>‹N›</a:t>
            </a:fld>
            <a:endParaRPr lang="it-IT"/>
          </a:p>
        </p:txBody>
      </p:sp>
    </p:spTree>
    <p:extLst>
      <p:ext uri="{BB962C8B-B14F-4D97-AF65-F5344CB8AC3E}">
        <p14:creationId xmlns:p14="http://schemas.microsoft.com/office/powerpoint/2010/main" val="1295389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FE3B5870-C035-4611-8F62-DFF0F8FE5AE6}" type="datetimeFigureOut">
              <a:rPr lang="it-IT" smtClean="0"/>
              <a:t>21/04/2024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5CC30C3-864D-4D45-BBE5-C84D8404FD05}" type="slidenum">
              <a:rPr lang="it-IT" smtClean="0"/>
              <a:t>‹N›</a:t>
            </a:fld>
            <a:endParaRPr lang="it-IT"/>
          </a:p>
        </p:txBody>
      </p:sp>
    </p:spTree>
    <p:extLst>
      <p:ext uri="{BB962C8B-B14F-4D97-AF65-F5344CB8AC3E}">
        <p14:creationId xmlns:p14="http://schemas.microsoft.com/office/powerpoint/2010/main" val="1129579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FE3B5870-C035-4611-8F62-DFF0F8FE5AE6}" type="datetimeFigureOut">
              <a:rPr lang="it-IT" smtClean="0"/>
              <a:t>21/04/2024</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85CC30C3-864D-4D45-BBE5-C84D8404FD05}" type="slidenum">
              <a:rPr lang="it-IT" smtClean="0"/>
              <a:t>‹N›</a:t>
            </a:fld>
            <a:endParaRPr lang="it-IT"/>
          </a:p>
        </p:txBody>
      </p:sp>
    </p:spTree>
    <p:extLst>
      <p:ext uri="{BB962C8B-B14F-4D97-AF65-F5344CB8AC3E}">
        <p14:creationId xmlns:p14="http://schemas.microsoft.com/office/powerpoint/2010/main" val="1935269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FE3B5870-C035-4611-8F62-DFF0F8FE5AE6}" type="datetimeFigureOut">
              <a:rPr lang="it-IT" smtClean="0"/>
              <a:t>21/04/2024</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85CC30C3-864D-4D45-BBE5-C84D8404FD05}" type="slidenum">
              <a:rPr lang="it-IT" smtClean="0"/>
              <a:t>‹N›</a:t>
            </a:fld>
            <a:endParaRPr lang="it-IT"/>
          </a:p>
        </p:txBody>
      </p:sp>
    </p:spTree>
    <p:extLst>
      <p:ext uri="{BB962C8B-B14F-4D97-AF65-F5344CB8AC3E}">
        <p14:creationId xmlns:p14="http://schemas.microsoft.com/office/powerpoint/2010/main" val="4009994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3B5870-C035-4611-8F62-DFF0F8FE5AE6}" type="datetimeFigureOut">
              <a:rPr lang="it-IT" smtClean="0"/>
              <a:t>21/04/2024</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85CC30C3-864D-4D45-BBE5-C84D8404FD05}" type="slidenum">
              <a:rPr lang="it-IT" smtClean="0"/>
              <a:t>‹N›</a:t>
            </a:fld>
            <a:endParaRPr lang="it-IT"/>
          </a:p>
        </p:txBody>
      </p:sp>
    </p:spTree>
    <p:extLst>
      <p:ext uri="{BB962C8B-B14F-4D97-AF65-F5344CB8AC3E}">
        <p14:creationId xmlns:p14="http://schemas.microsoft.com/office/powerpoint/2010/main" val="1150059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FE3B5870-C035-4611-8F62-DFF0F8FE5AE6}" type="datetimeFigureOut">
              <a:rPr lang="it-IT" smtClean="0"/>
              <a:t>21/04/2024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5CC30C3-864D-4D45-BBE5-C84D8404FD05}" type="slidenum">
              <a:rPr lang="it-IT" smtClean="0"/>
              <a:t>‹N›</a:t>
            </a:fld>
            <a:endParaRPr lang="it-IT"/>
          </a:p>
        </p:txBody>
      </p:sp>
    </p:spTree>
    <p:extLst>
      <p:ext uri="{BB962C8B-B14F-4D97-AF65-F5344CB8AC3E}">
        <p14:creationId xmlns:p14="http://schemas.microsoft.com/office/powerpoint/2010/main" val="570833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FE3B5870-C035-4611-8F62-DFF0F8FE5AE6}" type="datetimeFigureOut">
              <a:rPr lang="it-IT" smtClean="0"/>
              <a:t>21/04/2024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5CC30C3-864D-4D45-BBE5-C84D8404FD05}" type="slidenum">
              <a:rPr lang="it-IT" smtClean="0"/>
              <a:t>‹N›</a:t>
            </a:fld>
            <a:endParaRPr lang="it-IT"/>
          </a:p>
        </p:txBody>
      </p:sp>
    </p:spTree>
    <p:extLst>
      <p:ext uri="{BB962C8B-B14F-4D97-AF65-F5344CB8AC3E}">
        <p14:creationId xmlns:p14="http://schemas.microsoft.com/office/powerpoint/2010/main" val="2423963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FE3B5870-C035-4611-8F62-DFF0F8FE5AE6}" type="datetimeFigureOut">
              <a:rPr lang="it-IT" smtClean="0"/>
              <a:t>21/04/2024</a:t>
            </a:fld>
            <a:endParaRPr lang="it-IT"/>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it-IT"/>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85CC30C3-864D-4D45-BBE5-C84D8404FD05}" type="slidenum">
              <a:rPr lang="it-IT" smtClean="0"/>
              <a:t>‹N›</a:t>
            </a:fld>
            <a:endParaRPr lang="it-IT"/>
          </a:p>
        </p:txBody>
      </p:sp>
    </p:spTree>
    <p:extLst>
      <p:ext uri="{BB962C8B-B14F-4D97-AF65-F5344CB8AC3E}">
        <p14:creationId xmlns:p14="http://schemas.microsoft.com/office/powerpoint/2010/main" val="2427514131"/>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txStyles>
    <p:titleStyle>
      <a:lvl1pPr algn="l" defTabSz="914400" rtl="0" eaLnBrk="1" latinLnBrk="0" hangingPunct="1">
        <a:lnSpc>
          <a:spcPct val="85000"/>
        </a:lnSpc>
        <a:spcBef>
          <a:spcPct val="0"/>
        </a:spcBef>
        <a:buNone/>
        <a:defRPr sz="4000" kern="1200" cap="all"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3419574-9C83-E515-DCEA-F8D0727D428B}"/>
              </a:ext>
            </a:extLst>
          </p:cNvPr>
          <p:cNvSpPr>
            <a:spLocks noGrp="1"/>
          </p:cNvSpPr>
          <p:nvPr>
            <p:ph type="ctrTitle"/>
          </p:nvPr>
        </p:nvSpPr>
        <p:spPr>
          <a:xfrm>
            <a:off x="4963246" y="2194560"/>
            <a:ext cx="6905666" cy="1739347"/>
          </a:xfrm>
        </p:spPr>
        <p:txBody>
          <a:bodyPr>
            <a:normAutofit/>
          </a:bodyPr>
          <a:lstStyle/>
          <a:p>
            <a:br>
              <a:rPr lang="it-IT" sz="2400" b="0" u="none" strike="noStrike" baseline="0" dirty="0"/>
            </a:br>
            <a:r>
              <a:rPr lang="it-IT" sz="2400" b="0" u="none" strike="noStrike" baseline="0" dirty="0"/>
              <a:t>FRAGILIZATION, VETRINIZATION, </a:t>
            </a:r>
            <a:r>
              <a:rPr lang="it-IT" sz="2400" b="0" u="none" strike="noStrike" baseline="0" dirty="0" err="1"/>
              <a:t>MISINFORMation</a:t>
            </a:r>
            <a:r>
              <a:rPr lang="it-IT" sz="2400" b="0" u="none" strike="noStrike" baseline="0" dirty="0"/>
              <a:t> and platforming: new </a:t>
            </a:r>
            <a:r>
              <a:rPr lang="it-IT" sz="2400" b="0" u="none" strike="noStrike" baseline="0" dirty="0" err="1"/>
              <a:t>scenarios</a:t>
            </a:r>
            <a:r>
              <a:rPr lang="it-IT" sz="2400" b="0" u="none" strike="noStrike" baseline="0" dirty="0"/>
              <a:t> for educational </a:t>
            </a:r>
            <a:r>
              <a:rPr lang="it-IT" sz="2400" b="0" u="none" strike="noStrike" baseline="0" dirty="0" err="1"/>
              <a:t>processes</a:t>
            </a:r>
            <a:endParaRPr lang="it-IT" sz="2400" dirty="0"/>
          </a:p>
        </p:txBody>
      </p:sp>
      <p:sp>
        <p:nvSpPr>
          <p:cNvPr id="3" name="Sottotitolo 2">
            <a:extLst>
              <a:ext uri="{FF2B5EF4-FFF2-40B4-BE49-F238E27FC236}">
                <a16:creationId xmlns:a16="http://schemas.microsoft.com/office/drawing/2014/main" id="{16B4681D-8F97-7B0B-F969-9A18F34C5313}"/>
              </a:ext>
            </a:extLst>
          </p:cNvPr>
          <p:cNvSpPr>
            <a:spLocks noGrp="1"/>
          </p:cNvSpPr>
          <p:nvPr>
            <p:ph type="subTitle" idx="1"/>
          </p:nvPr>
        </p:nvSpPr>
        <p:spPr>
          <a:xfrm>
            <a:off x="4963246" y="3933908"/>
            <a:ext cx="6905666" cy="386884"/>
          </a:xfrm>
        </p:spPr>
        <p:txBody>
          <a:bodyPr>
            <a:normAutofit/>
          </a:bodyPr>
          <a:lstStyle/>
          <a:p>
            <a:r>
              <a:rPr lang="it-IT" sz="1400" dirty="0"/>
              <a:t>Francesco Pira Associate Professor-  Department of Ancient and </a:t>
            </a:r>
            <a:r>
              <a:rPr lang="it-IT" sz="1400" dirty="0" err="1"/>
              <a:t>Modern</a:t>
            </a:r>
            <a:r>
              <a:rPr lang="it-IT" sz="1400" dirty="0"/>
              <a:t> </a:t>
            </a:r>
            <a:r>
              <a:rPr lang="it-IT" sz="1400" dirty="0" err="1"/>
              <a:t>Civilization</a:t>
            </a:r>
            <a:endParaRPr lang="it-IT" sz="1400" dirty="0"/>
          </a:p>
          <a:p>
            <a:endParaRPr lang="it-IT" sz="1400" dirty="0"/>
          </a:p>
        </p:txBody>
      </p:sp>
      <p:sp>
        <p:nvSpPr>
          <p:cNvPr id="9" name="Rectangle 8">
            <a:extLst>
              <a:ext uri="{FF2B5EF4-FFF2-40B4-BE49-F238E27FC236}">
                <a16:creationId xmlns:a16="http://schemas.microsoft.com/office/drawing/2014/main" id="{BB1DD910-E8D1-47E7-AA01-CAD4E22CF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0994"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pic>
        <p:nvPicPr>
          <p:cNvPr id="4" name="Picture 2">
            <a:extLst>
              <a:ext uri="{FF2B5EF4-FFF2-40B4-BE49-F238E27FC236}">
                <a16:creationId xmlns:a16="http://schemas.microsoft.com/office/drawing/2014/main" id="{A09E1181-71DA-AFAF-CBB0-88162602FA9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7245" t="28058" r="24952" b="57941"/>
          <a:stretch/>
        </p:blipFill>
        <p:spPr bwMode="auto">
          <a:xfrm>
            <a:off x="634276" y="2709761"/>
            <a:ext cx="3374654" cy="139703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8234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634277" y="284176"/>
            <a:ext cx="3670874" cy="1508760"/>
          </a:xfrm>
        </p:spPr>
        <p:txBody>
          <a:bodyPr>
            <a:normAutofit/>
          </a:bodyPr>
          <a:lstStyle/>
          <a:p>
            <a:r>
              <a:rPr lang="it-IT" sz="3400"/>
              <a:t>THE CONNECTED PUBLICS </a:t>
            </a:r>
          </a:p>
        </p:txBody>
      </p:sp>
      <p:sp>
        <p:nvSpPr>
          <p:cNvPr id="5" name="Segnaposto contenuto 4"/>
          <p:cNvSpPr>
            <a:spLocks noGrp="1"/>
          </p:cNvSpPr>
          <p:nvPr>
            <p:ph sz="quarter" idx="1"/>
          </p:nvPr>
        </p:nvSpPr>
        <p:spPr>
          <a:xfrm>
            <a:off x="634277" y="2011680"/>
            <a:ext cx="3676678" cy="4206240"/>
          </a:xfrm>
        </p:spPr>
        <p:txBody>
          <a:bodyPr>
            <a:normAutofit/>
          </a:bodyPr>
          <a:lstStyle/>
          <a:p>
            <a:pPr marL="273050" indent="-273050">
              <a:spcAft>
                <a:spcPts val="1000"/>
              </a:spcAft>
            </a:pPr>
            <a:r>
              <a:rPr lang="en-US" dirty="0">
                <a:ea typeface="Times New Roman" panose="02020603050405020304" pitchFamily="18" charset="0"/>
                <a:cs typeface="Times New Roman" panose="02020603050405020304" pitchFamily="18" charset="0"/>
              </a:rPr>
              <a:t>On social, it only takes a few clicks to express our thoughts in a post, comment or on our personal status, and we can also make use of images to do so. </a:t>
            </a:r>
          </a:p>
        </p:txBody>
      </p:sp>
      <p:sp>
        <p:nvSpPr>
          <p:cNvPr id="12" name="Rectangle 11">
            <a:extLst>
              <a:ext uri="{FF2B5EF4-FFF2-40B4-BE49-F238E27FC236}">
                <a16:creationId xmlns:a16="http://schemas.microsoft.com/office/drawing/2014/main" id="{CF4D7372-B2D2-4CFA-97C2-635B950DB2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190" y="0"/>
            <a:ext cx="7566810" cy="6858000"/>
          </a:xfrm>
          <a:prstGeom prst="rect">
            <a:avLst/>
          </a:prstGeom>
          <a:solidFill>
            <a:schemeClr val="tx1"/>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pic>
        <p:nvPicPr>
          <p:cNvPr id="7" name="Picture 6" descr="Finestre di dialogo verdi">
            <a:extLst>
              <a:ext uri="{FF2B5EF4-FFF2-40B4-BE49-F238E27FC236}">
                <a16:creationId xmlns:a16="http://schemas.microsoft.com/office/drawing/2014/main" id="{3718F52C-0DF8-E989-B093-52AC6BA150C1}"/>
              </a:ext>
            </a:extLst>
          </p:cNvPr>
          <p:cNvPicPr>
            <a:picLocks noChangeAspect="1"/>
          </p:cNvPicPr>
          <p:nvPr/>
        </p:nvPicPr>
        <p:blipFill rotWithShape="1">
          <a:blip r:embed="rId2"/>
          <a:srcRect l="1398" r="5512" b="2"/>
          <a:stretch/>
        </p:blipFill>
        <p:spPr>
          <a:xfrm>
            <a:off x="5262368" y="598634"/>
            <a:ext cx="6283602" cy="5619286"/>
          </a:xfrm>
          <a:prstGeom prst="rect">
            <a:avLst/>
          </a:prstGeom>
        </p:spPr>
      </p:pic>
      <p:sp>
        <p:nvSpPr>
          <p:cNvPr id="4" name="Segnaposto numero diapositiva 3"/>
          <p:cNvSpPr>
            <a:spLocks noGrp="1"/>
          </p:cNvSpPr>
          <p:nvPr>
            <p:ph type="sldNum" sz="quarter" idx="12"/>
          </p:nvPr>
        </p:nvSpPr>
        <p:spPr>
          <a:xfrm>
            <a:off x="10658927" y="6422854"/>
            <a:ext cx="946264" cy="365125"/>
          </a:xfrm>
        </p:spPr>
        <p:txBody>
          <a:bodyPr>
            <a:normAutofit/>
          </a:bodyPr>
          <a:lstStyle/>
          <a:p>
            <a:pPr>
              <a:spcAft>
                <a:spcPts val="600"/>
              </a:spcAft>
            </a:pPr>
            <a:fld id="{C9817582-358C-44E7-AD44-6BCCA593195F}" type="slidenum">
              <a:rPr lang="it-IT">
                <a:solidFill>
                  <a:schemeClr val="bg2"/>
                </a:solidFill>
              </a:rPr>
              <a:pPr>
                <a:spcAft>
                  <a:spcPts val="600"/>
                </a:spcAft>
              </a:pPr>
              <a:t>10</a:t>
            </a:fld>
            <a:endParaRPr lang="it-IT">
              <a:solidFill>
                <a:schemeClr val="bg2"/>
              </a:solidFill>
            </a:endParaRPr>
          </a:p>
        </p:txBody>
      </p:sp>
    </p:spTree>
    <p:extLst>
      <p:ext uri="{BB962C8B-B14F-4D97-AF65-F5344CB8AC3E}">
        <p14:creationId xmlns:p14="http://schemas.microsoft.com/office/powerpoint/2010/main" val="231092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FEF5684-DD2B-28F1-73B1-C99D92670917}"/>
              </a:ext>
            </a:extLst>
          </p:cNvPr>
          <p:cNvSpPr>
            <a:spLocks noGrp="1"/>
          </p:cNvSpPr>
          <p:nvPr>
            <p:ph type="title"/>
          </p:nvPr>
        </p:nvSpPr>
        <p:spPr>
          <a:xfrm>
            <a:off x="1202919" y="284176"/>
            <a:ext cx="9784080" cy="1508760"/>
          </a:xfrm>
        </p:spPr>
        <p:txBody>
          <a:bodyPr>
            <a:normAutofit/>
          </a:bodyPr>
          <a:lstStyle/>
          <a:p>
            <a:r>
              <a:rPr lang="it-IT" err="1"/>
              <a:t>controllocracy</a:t>
            </a:r>
            <a:endParaRPr lang="it-IT"/>
          </a:p>
        </p:txBody>
      </p:sp>
      <p:pic>
        <p:nvPicPr>
          <p:cNvPr id="6" name="Picture 4" descr="People in hi-tech suites">
            <a:extLst>
              <a:ext uri="{FF2B5EF4-FFF2-40B4-BE49-F238E27FC236}">
                <a16:creationId xmlns:a16="http://schemas.microsoft.com/office/drawing/2014/main" id="{B6119B8B-3969-C38E-9674-786BC2EFD705}"/>
              </a:ext>
            </a:extLst>
          </p:cNvPr>
          <p:cNvPicPr>
            <a:picLocks noChangeAspect="1"/>
          </p:cNvPicPr>
          <p:nvPr/>
        </p:nvPicPr>
        <p:blipFill rotWithShape="1">
          <a:blip r:embed="rId2"/>
          <a:srcRect l="12992" r="29450" b="-2"/>
          <a:stretch/>
        </p:blipFill>
        <p:spPr>
          <a:xfrm>
            <a:off x="483" y="1822028"/>
            <a:ext cx="4342417" cy="5035972"/>
          </a:xfrm>
          <a:prstGeom prst="rect">
            <a:avLst/>
          </a:prstGeom>
        </p:spPr>
      </p:pic>
      <p:sp>
        <p:nvSpPr>
          <p:cNvPr id="3" name="Segnaposto contenuto 2">
            <a:extLst>
              <a:ext uri="{FF2B5EF4-FFF2-40B4-BE49-F238E27FC236}">
                <a16:creationId xmlns:a16="http://schemas.microsoft.com/office/drawing/2014/main" id="{90A98A6C-6167-274F-4C10-8F3E6E5430EE}"/>
              </a:ext>
            </a:extLst>
          </p:cNvPr>
          <p:cNvSpPr>
            <a:spLocks noGrp="1"/>
          </p:cNvSpPr>
          <p:nvPr>
            <p:ph idx="1"/>
          </p:nvPr>
        </p:nvSpPr>
        <p:spPr>
          <a:xfrm>
            <a:off x="4772025" y="2011680"/>
            <a:ext cx="6524625" cy="4206240"/>
          </a:xfrm>
        </p:spPr>
        <p:txBody>
          <a:bodyPr>
            <a:normAutofit/>
          </a:bodyPr>
          <a:lstStyle/>
          <a:p>
            <a:pPr>
              <a:spcAft>
                <a:spcPts val="1000"/>
              </a:spcAft>
            </a:pPr>
            <a:r>
              <a:rPr lang="en-US" dirty="0">
                <a:effectLst/>
                <a:ea typeface="Calibri" panose="020F0502020204030204" pitchFamily="34" charset="0"/>
                <a:cs typeface="Times New Roman" panose="02020603050405020304" pitchFamily="18" charset="0"/>
              </a:rPr>
              <a:t>All connected and increasingly alone.</a:t>
            </a:r>
          </a:p>
          <a:p>
            <a:pPr>
              <a:spcAft>
                <a:spcPts val="1000"/>
              </a:spcAft>
            </a:pPr>
            <a:r>
              <a:rPr lang="en-US" dirty="0">
                <a:effectLst/>
                <a:ea typeface="Calibri" panose="020F0502020204030204" pitchFamily="34" charset="0"/>
                <a:cs typeface="Times New Roman" panose="02020603050405020304" pitchFamily="18" charset="0"/>
              </a:rPr>
              <a:t> We do not yet know what price will be paid for this science fiction movie turned pure reality in terms of "</a:t>
            </a:r>
            <a:r>
              <a:rPr lang="en-US" dirty="0" err="1">
                <a:effectLst/>
                <a:ea typeface="Calibri" panose="020F0502020204030204" pitchFamily="34" charset="0"/>
                <a:cs typeface="Times New Roman" panose="02020603050405020304" pitchFamily="18" charset="0"/>
              </a:rPr>
              <a:t>controlocracy</a:t>
            </a:r>
            <a:r>
              <a:rPr lang="en-US" dirty="0">
                <a:effectLst/>
                <a:ea typeface="Calibri" panose="020F0502020204030204" pitchFamily="34" charset="0"/>
                <a:cs typeface="Times New Roman" panose="02020603050405020304" pitchFamily="18" charset="0"/>
              </a:rPr>
              <a:t>" and social relations</a:t>
            </a:r>
            <a:r>
              <a:rPr lang="it-IT" dirty="0">
                <a:effectLst/>
                <a:ea typeface="Calibri" panose="020F0502020204030204" pitchFamily="34" charset="0"/>
                <a:cs typeface="Times New Roman" panose="02020603050405020304" pitchFamily="18" charset="0"/>
              </a:rPr>
              <a:t>.</a:t>
            </a:r>
          </a:p>
          <a:p>
            <a:endParaRPr lang="it-IT" dirty="0"/>
          </a:p>
        </p:txBody>
      </p:sp>
      <p:sp>
        <p:nvSpPr>
          <p:cNvPr id="4" name="Segnaposto numero diapositiva 3">
            <a:extLst>
              <a:ext uri="{FF2B5EF4-FFF2-40B4-BE49-F238E27FC236}">
                <a16:creationId xmlns:a16="http://schemas.microsoft.com/office/drawing/2014/main" id="{00FE1639-4891-93B2-27C4-0224CB64C4FE}"/>
              </a:ext>
            </a:extLst>
          </p:cNvPr>
          <p:cNvSpPr>
            <a:spLocks noGrp="1"/>
          </p:cNvSpPr>
          <p:nvPr>
            <p:ph type="sldNum" sz="quarter" idx="12"/>
          </p:nvPr>
        </p:nvSpPr>
        <p:spPr>
          <a:xfrm>
            <a:off x="10658927" y="6422854"/>
            <a:ext cx="946264" cy="365125"/>
          </a:xfrm>
        </p:spPr>
        <p:txBody>
          <a:bodyPr>
            <a:normAutofit/>
          </a:bodyPr>
          <a:lstStyle/>
          <a:p>
            <a:pPr>
              <a:spcAft>
                <a:spcPts val="600"/>
              </a:spcAft>
            </a:pPr>
            <a:fld id="{C9817582-358C-44E7-AD44-6BCCA593195F}" type="slidenum">
              <a:rPr lang="it-IT"/>
              <a:pPr>
                <a:spcAft>
                  <a:spcPts val="600"/>
                </a:spcAft>
              </a:pPr>
              <a:t>11</a:t>
            </a:fld>
            <a:endParaRPr lang="it-IT"/>
          </a:p>
        </p:txBody>
      </p:sp>
    </p:spTree>
    <p:extLst>
      <p:ext uri="{BB962C8B-B14F-4D97-AF65-F5344CB8AC3E}">
        <p14:creationId xmlns:p14="http://schemas.microsoft.com/office/powerpoint/2010/main" val="3155513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8BB43BB-E715-6E3B-A819-5712EC6C29BE}"/>
              </a:ext>
            </a:extLst>
          </p:cNvPr>
          <p:cNvSpPr>
            <a:spLocks noGrp="1"/>
          </p:cNvSpPr>
          <p:nvPr>
            <p:ph type="title"/>
          </p:nvPr>
        </p:nvSpPr>
        <p:spPr>
          <a:xfrm>
            <a:off x="634277" y="284176"/>
            <a:ext cx="3670874" cy="1508760"/>
          </a:xfrm>
        </p:spPr>
        <p:txBody>
          <a:bodyPr>
            <a:normAutofit/>
          </a:bodyPr>
          <a:lstStyle/>
          <a:p>
            <a:r>
              <a:rPr lang="en-US" sz="2800"/>
              <a:t>CRITICAL DIMENSIONS OF THE DIGITAL SOCIETY</a:t>
            </a:r>
            <a:endParaRPr lang="it-IT" sz="2800"/>
          </a:p>
        </p:txBody>
      </p:sp>
      <p:sp>
        <p:nvSpPr>
          <p:cNvPr id="3" name="Segnaposto contenuto 2">
            <a:extLst>
              <a:ext uri="{FF2B5EF4-FFF2-40B4-BE49-F238E27FC236}">
                <a16:creationId xmlns:a16="http://schemas.microsoft.com/office/drawing/2014/main" id="{4E7CC3A1-EBBE-3450-DF2A-5AD8B0BA7F5D}"/>
              </a:ext>
            </a:extLst>
          </p:cNvPr>
          <p:cNvSpPr>
            <a:spLocks noGrp="1"/>
          </p:cNvSpPr>
          <p:nvPr>
            <p:ph idx="1"/>
          </p:nvPr>
        </p:nvSpPr>
        <p:spPr>
          <a:xfrm>
            <a:off x="634277" y="2011680"/>
            <a:ext cx="3676678" cy="4206240"/>
          </a:xfrm>
        </p:spPr>
        <p:txBody>
          <a:bodyPr>
            <a:normAutofit/>
          </a:bodyPr>
          <a:lstStyle/>
          <a:p>
            <a:r>
              <a:rPr lang="en-US">
                <a:ea typeface="Times New Roman" panose="02020603050405020304" pitchFamily="18" charset="0"/>
                <a:cs typeface="Arial" panose="020B0604020202020204" pitchFamily="34" charset="0"/>
              </a:rPr>
              <a:t>Human experience is subjugated to the market mechanisms of capitalism, and reborn as "behavior." (Zuboff)</a:t>
            </a:r>
            <a:endParaRPr lang="es-ES">
              <a:cs typeface="Arial" panose="020B0604020202020204" pitchFamily="34" charset="0"/>
            </a:endParaRPr>
          </a:p>
        </p:txBody>
      </p:sp>
      <p:sp>
        <p:nvSpPr>
          <p:cNvPr id="12" name="Rectangle 11">
            <a:extLst>
              <a:ext uri="{FF2B5EF4-FFF2-40B4-BE49-F238E27FC236}">
                <a16:creationId xmlns:a16="http://schemas.microsoft.com/office/drawing/2014/main" id="{CF4D7372-B2D2-4CFA-97C2-635B950DB2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190" y="0"/>
            <a:ext cx="7566810" cy="6858000"/>
          </a:xfrm>
          <a:prstGeom prst="rect">
            <a:avLst/>
          </a:prstGeom>
          <a:solidFill>
            <a:schemeClr val="tx1"/>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pic>
        <p:nvPicPr>
          <p:cNvPr id="7" name="Picture 6" descr="Formule matematiche complesse su una lavagna">
            <a:extLst>
              <a:ext uri="{FF2B5EF4-FFF2-40B4-BE49-F238E27FC236}">
                <a16:creationId xmlns:a16="http://schemas.microsoft.com/office/drawing/2014/main" id="{F5D744CA-B880-ACFF-2FDB-5560ACDC5837}"/>
              </a:ext>
            </a:extLst>
          </p:cNvPr>
          <p:cNvPicPr>
            <a:picLocks noChangeAspect="1"/>
          </p:cNvPicPr>
          <p:nvPr/>
        </p:nvPicPr>
        <p:blipFill rotWithShape="1">
          <a:blip r:embed="rId2"/>
          <a:srcRect l="15586" r="2783" b="-1"/>
          <a:stretch/>
        </p:blipFill>
        <p:spPr>
          <a:xfrm>
            <a:off x="5262368" y="598634"/>
            <a:ext cx="6283602" cy="5619286"/>
          </a:xfrm>
          <a:prstGeom prst="rect">
            <a:avLst/>
          </a:prstGeom>
        </p:spPr>
      </p:pic>
      <p:sp>
        <p:nvSpPr>
          <p:cNvPr id="5" name="Segnaposto numero diapositiva 4">
            <a:extLst>
              <a:ext uri="{FF2B5EF4-FFF2-40B4-BE49-F238E27FC236}">
                <a16:creationId xmlns:a16="http://schemas.microsoft.com/office/drawing/2014/main" id="{C428F22A-D6CF-6EAE-A4DE-D2C470270F9D}"/>
              </a:ext>
            </a:extLst>
          </p:cNvPr>
          <p:cNvSpPr>
            <a:spLocks noGrp="1"/>
          </p:cNvSpPr>
          <p:nvPr>
            <p:ph type="sldNum" sz="quarter" idx="12"/>
          </p:nvPr>
        </p:nvSpPr>
        <p:spPr>
          <a:xfrm>
            <a:off x="10658927" y="6422854"/>
            <a:ext cx="946264" cy="365125"/>
          </a:xfrm>
        </p:spPr>
        <p:txBody>
          <a:bodyPr>
            <a:normAutofit/>
          </a:bodyPr>
          <a:lstStyle/>
          <a:p>
            <a:pPr>
              <a:spcAft>
                <a:spcPts val="600"/>
              </a:spcAft>
            </a:pPr>
            <a:fld id="{C9817582-358C-44E7-AD44-6BCCA593195F}" type="slidenum">
              <a:rPr lang="it-IT">
                <a:solidFill>
                  <a:schemeClr val="bg2"/>
                </a:solidFill>
              </a:rPr>
              <a:pPr>
                <a:spcAft>
                  <a:spcPts val="600"/>
                </a:spcAft>
              </a:pPr>
              <a:t>12</a:t>
            </a:fld>
            <a:endParaRPr lang="it-IT">
              <a:solidFill>
                <a:schemeClr val="bg2"/>
              </a:solidFill>
            </a:endParaRPr>
          </a:p>
        </p:txBody>
      </p:sp>
    </p:spTree>
    <p:extLst>
      <p:ext uri="{BB962C8B-B14F-4D97-AF65-F5344CB8AC3E}">
        <p14:creationId xmlns:p14="http://schemas.microsoft.com/office/powerpoint/2010/main" val="14320464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82B423E-CF62-7C91-D271-3ED6C0E37714}"/>
              </a:ext>
            </a:extLst>
          </p:cNvPr>
          <p:cNvSpPr>
            <a:spLocks noGrp="1"/>
          </p:cNvSpPr>
          <p:nvPr>
            <p:ph type="title"/>
          </p:nvPr>
        </p:nvSpPr>
        <p:spPr>
          <a:xfrm>
            <a:off x="2097789" y="382385"/>
            <a:ext cx="4511923" cy="1492132"/>
          </a:xfrm>
        </p:spPr>
        <p:txBody>
          <a:bodyPr>
            <a:normAutofit/>
          </a:bodyPr>
          <a:lstStyle/>
          <a:p>
            <a:r>
              <a:rPr lang="en-US" sz="3200" dirty="0"/>
              <a:t>THE POWER OF DATA CREATES NETWORKS OF INFLUENCE</a:t>
            </a:r>
            <a:endParaRPr lang="it-IT" sz="3200" dirty="0"/>
          </a:p>
        </p:txBody>
      </p:sp>
      <p:sp>
        <p:nvSpPr>
          <p:cNvPr id="3" name="Segnaposto contenuto 2">
            <a:extLst>
              <a:ext uri="{FF2B5EF4-FFF2-40B4-BE49-F238E27FC236}">
                <a16:creationId xmlns:a16="http://schemas.microsoft.com/office/drawing/2014/main" id="{A0E0A769-8416-9421-6127-50E20ABBDCB3}"/>
              </a:ext>
            </a:extLst>
          </p:cNvPr>
          <p:cNvSpPr>
            <a:spLocks noGrp="1"/>
          </p:cNvSpPr>
          <p:nvPr>
            <p:ph idx="1"/>
          </p:nvPr>
        </p:nvSpPr>
        <p:spPr>
          <a:xfrm>
            <a:off x="2097789" y="2286002"/>
            <a:ext cx="4511923" cy="3593591"/>
          </a:xfrm>
        </p:spPr>
        <p:txBody>
          <a:bodyPr>
            <a:normAutofit/>
          </a:bodyPr>
          <a:lstStyle/>
          <a:p>
            <a:r>
              <a:rPr lang="en-US" kern="100" dirty="0">
                <a:effectLst/>
                <a:latin typeface="Calibri" panose="020F0502020204030204" pitchFamily="34" charset="0"/>
                <a:ea typeface="Calibri" panose="020F0502020204030204" pitchFamily="34" charset="0"/>
                <a:cs typeface="Calibri" panose="020F0502020204030204" pitchFamily="34" charset="0"/>
              </a:rPr>
              <a:t>Han argues that a new value nihilism is spreading as a consequence of the crisis of truth losing its role as the regulator of truth itself. He goes so far as to point to nihilism as the very symptom of the information society. </a:t>
            </a:r>
            <a:endParaRPr lang="it-IT" dirty="0"/>
          </a:p>
        </p:txBody>
      </p:sp>
      <p:sp>
        <p:nvSpPr>
          <p:cNvPr id="6" name="Segnaposto piè di pagina 3">
            <a:extLst>
              <a:ext uri="{FF2B5EF4-FFF2-40B4-BE49-F238E27FC236}">
                <a16:creationId xmlns:a16="http://schemas.microsoft.com/office/drawing/2014/main" id="{68866B9D-1850-759D-ACDD-E181F0DC7D0B}"/>
              </a:ext>
            </a:extLst>
          </p:cNvPr>
          <p:cNvSpPr>
            <a:spLocks noGrp="1"/>
          </p:cNvSpPr>
          <p:nvPr>
            <p:ph type="ftr" sz="quarter" idx="11"/>
          </p:nvPr>
        </p:nvSpPr>
        <p:spPr>
          <a:xfrm>
            <a:off x="4187979" y="6375679"/>
            <a:ext cx="2421732" cy="345796"/>
          </a:xfrm>
        </p:spPr>
        <p:txBody>
          <a:bodyPr>
            <a:normAutofit/>
          </a:bodyPr>
          <a:lstStyle/>
          <a:p>
            <a:pPr>
              <a:lnSpc>
                <a:spcPct val="90000"/>
              </a:lnSpc>
              <a:spcAft>
                <a:spcPts val="600"/>
              </a:spcAft>
            </a:pPr>
            <a:r>
              <a:rPr lang="en-US" sz="600">
                <a:solidFill>
                  <a:prstClr val="black">
                    <a:lumMod val="65000"/>
                    <a:lumOff val="35000"/>
                  </a:prstClr>
                </a:solidFill>
              </a:rPr>
              <a:t>Prof. Francesco Pira </a:t>
            </a:r>
          </a:p>
          <a:p>
            <a:pPr>
              <a:lnSpc>
                <a:spcPct val="90000"/>
              </a:lnSpc>
              <a:spcAft>
                <a:spcPts val="600"/>
              </a:spcAft>
            </a:pPr>
            <a:r>
              <a:rPr lang="en-US" sz="600">
                <a:solidFill>
                  <a:prstClr val="black">
                    <a:lumMod val="65000"/>
                    <a:lumOff val="35000"/>
                  </a:prstClr>
                </a:solidFill>
              </a:rPr>
              <a:t>Department Ancient and Modern Civilizations - University of Messina</a:t>
            </a:r>
            <a:endParaRPr lang="it-IT" sz="600">
              <a:solidFill>
                <a:prstClr val="black">
                  <a:lumMod val="65000"/>
                  <a:lumOff val="35000"/>
                </a:prstClr>
              </a:solidFill>
            </a:endParaRPr>
          </a:p>
        </p:txBody>
      </p:sp>
      <p:pic>
        <p:nvPicPr>
          <p:cNvPr id="8" name="Picture 7" descr="Persona che sale le scale">
            <a:extLst>
              <a:ext uri="{FF2B5EF4-FFF2-40B4-BE49-F238E27FC236}">
                <a16:creationId xmlns:a16="http://schemas.microsoft.com/office/drawing/2014/main" id="{731D83E6-B6B7-C11A-3BDF-6FB8FE0291BC}"/>
              </a:ext>
            </a:extLst>
          </p:cNvPr>
          <p:cNvPicPr>
            <a:picLocks noChangeAspect="1"/>
          </p:cNvPicPr>
          <p:nvPr/>
        </p:nvPicPr>
        <p:blipFill rotWithShape="1">
          <a:blip r:embed="rId2"/>
          <a:srcRect l="41938" r="23006" b="-1"/>
          <a:stretch/>
        </p:blipFill>
        <p:spPr>
          <a:xfrm>
            <a:off x="7066360" y="10"/>
            <a:ext cx="3601641" cy="6857990"/>
          </a:xfrm>
          <a:custGeom>
            <a:avLst/>
            <a:gdLst/>
            <a:ahLst/>
            <a:cxnLst/>
            <a:rect l="l" t="t" r="r" b="b"/>
            <a:pathLst>
              <a:path w="4802188" h="6858000">
                <a:moveTo>
                  <a:pt x="0" y="0"/>
                </a:moveTo>
                <a:lnTo>
                  <a:pt x="4802188" y="0"/>
                </a:lnTo>
                <a:lnTo>
                  <a:pt x="4802188" y="6858000"/>
                </a:lnTo>
                <a:lnTo>
                  <a:pt x="0" y="6858000"/>
                </a:lnTo>
                <a:lnTo>
                  <a:pt x="4763" y="6791325"/>
                </a:lnTo>
                <a:lnTo>
                  <a:pt x="12700" y="6735762"/>
                </a:lnTo>
                <a:lnTo>
                  <a:pt x="22225" y="6683375"/>
                </a:lnTo>
                <a:lnTo>
                  <a:pt x="38100" y="6640512"/>
                </a:lnTo>
                <a:lnTo>
                  <a:pt x="53975" y="6597650"/>
                </a:lnTo>
                <a:lnTo>
                  <a:pt x="73025" y="6561137"/>
                </a:lnTo>
                <a:lnTo>
                  <a:pt x="92075" y="6523037"/>
                </a:lnTo>
                <a:lnTo>
                  <a:pt x="109538" y="6488112"/>
                </a:lnTo>
                <a:lnTo>
                  <a:pt x="127000" y="6448425"/>
                </a:lnTo>
                <a:lnTo>
                  <a:pt x="142875" y="6407150"/>
                </a:lnTo>
                <a:lnTo>
                  <a:pt x="157163" y="6361112"/>
                </a:lnTo>
                <a:lnTo>
                  <a:pt x="168275" y="6311900"/>
                </a:lnTo>
                <a:lnTo>
                  <a:pt x="176213" y="6251575"/>
                </a:lnTo>
                <a:lnTo>
                  <a:pt x="179388" y="6183312"/>
                </a:lnTo>
                <a:lnTo>
                  <a:pt x="176213" y="6113462"/>
                </a:lnTo>
                <a:lnTo>
                  <a:pt x="168275" y="6056312"/>
                </a:lnTo>
                <a:lnTo>
                  <a:pt x="157163" y="6003925"/>
                </a:lnTo>
                <a:lnTo>
                  <a:pt x="142875" y="5956300"/>
                </a:lnTo>
                <a:lnTo>
                  <a:pt x="127000" y="5915025"/>
                </a:lnTo>
                <a:lnTo>
                  <a:pt x="107950" y="5876925"/>
                </a:lnTo>
                <a:lnTo>
                  <a:pt x="88900" y="5840412"/>
                </a:lnTo>
                <a:lnTo>
                  <a:pt x="69850" y="5802312"/>
                </a:lnTo>
                <a:lnTo>
                  <a:pt x="52388" y="5762625"/>
                </a:lnTo>
                <a:lnTo>
                  <a:pt x="34925" y="5721350"/>
                </a:lnTo>
                <a:lnTo>
                  <a:pt x="20638" y="5675312"/>
                </a:lnTo>
                <a:lnTo>
                  <a:pt x="11113" y="5622925"/>
                </a:lnTo>
                <a:lnTo>
                  <a:pt x="1588" y="5562600"/>
                </a:lnTo>
                <a:lnTo>
                  <a:pt x="0" y="5494337"/>
                </a:lnTo>
                <a:lnTo>
                  <a:pt x="1588" y="5426075"/>
                </a:lnTo>
                <a:lnTo>
                  <a:pt x="11113" y="5365750"/>
                </a:lnTo>
                <a:lnTo>
                  <a:pt x="20638" y="5313362"/>
                </a:lnTo>
                <a:lnTo>
                  <a:pt x="34925" y="5268912"/>
                </a:lnTo>
                <a:lnTo>
                  <a:pt x="52388" y="5226050"/>
                </a:lnTo>
                <a:lnTo>
                  <a:pt x="69850" y="5186362"/>
                </a:lnTo>
                <a:lnTo>
                  <a:pt x="88900" y="5149850"/>
                </a:lnTo>
                <a:lnTo>
                  <a:pt x="107950" y="5114925"/>
                </a:lnTo>
                <a:lnTo>
                  <a:pt x="127000" y="5075237"/>
                </a:lnTo>
                <a:lnTo>
                  <a:pt x="142875" y="5033962"/>
                </a:lnTo>
                <a:lnTo>
                  <a:pt x="157163" y="4987925"/>
                </a:lnTo>
                <a:lnTo>
                  <a:pt x="168275" y="4935537"/>
                </a:lnTo>
                <a:lnTo>
                  <a:pt x="176213" y="4875212"/>
                </a:lnTo>
                <a:lnTo>
                  <a:pt x="179388" y="4806950"/>
                </a:lnTo>
                <a:lnTo>
                  <a:pt x="176213" y="4738687"/>
                </a:lnTo>
                <a:lnTo>
                  <a:pt x="168275" y="4678362"/>
                </a:lnTo>
                <a:lnTo>
                  <a:pt x="157163" y="4625975"/>
                </a:lnTo>
                <a:lnTo>
                  <a:pt x="142875" y="4579937"/>
                </a:lnTo>
                <a:lnTo>
                  <a:pt x="127000" y="4537075"/>
                </a:lnTo>
                <a:lnTo>
                  <a:pt x="107950" y="4498975"/>
                </a:lnTo>
                <a:lnTo>
                  <a:pt x="69850" y="4424362"/>
                </a:lnTo>
                <a:lnTo>
                  <a:pt x="52388" y="4386262"/>
                </a:lnTo>
                <a:lnTo>
                  <a:pt x="34925" y="4343400"/>
                </a:lnTo>
                <a:lnTo>
                  <a:pt x="20638" y="4297362"/>
                </a:lnTo>
                <a:lnTo>
                  <a:pt x="11113" y="4244975"/>
                </a:lnTo>
                <a:lnTo>
                  <a:pt x="1588" y="4186237"/>
                </a:lnTo>
                <a:lnTo>
                  <a:pt x="0" y="4116387"/>
                </a:lnTo>
                <a:lnTo>
                  <a:pt x="1588" y="4048125"/>
                </a:lnTo>
                <a:lnTo>
                  <a:pt x="11113" y="3987800"/>
                </a:lnTo>
                <a:lnTo>
                  <a:pt x="20638" y="3935412"/>
                </a:lnTo>
                <a:lnTo>
                  <a:pt x="34925" y="3890962"/>
                </a:lnTo>
                <a:lnTo>
                  <a:pt x="52388" y="3848100"/>
                </a:lnTo>
                <a:lnTo>
                  <a:pt x="69850" y="3811587"/>
                </a:lnTo>
                <a:lnTo>
                  <a:pt x="107950" y="3736975"/>
                </a:lnTo>
                <a:lnTo>
                  <a:pt x="127000" y="3697287"/>
                </a:lnTo>
                <a:lnTo>
                  <a:pt x="142875" y="3656012"/>
                </a:lnTo>
                <a:lnTo>
                  <a:pt x="157163" y="3609975"/>
                </a:lnTo>
                <a:lnTo>
                  <a:pt x="168275" y="3557587"/>
                </a:lnTo>
                <a:lnTo>
                  <a:pt x="176213" y="3497262"/>
                </a:lnTo>
                <a:lnTo>
                  <a:pt x="179388" y="3427412"/>
                </a:lnTo>
                <a:lnTo>
                  <a:pt x="176213" y="3360737"/>
                </a:lnTo>
                <a:lnTo>
                  <a:pt x="168275" y="3300412"/>
                </a:lnTo>
                <a:lnTo>
                  <a:pt x="157163" y="3248025"/>
                </a:lnTo>
                <a:lnTo>
                  <a:pt x="142875" y="3201987"/>
                </a:lnTo>
                <a:lnTo>
                  <a:pt x="127000" y="3160712"/>
                </a:lnTo>
                <a:lnTo>
                  <a:pt x="107950" y="3121025"/>
                </a:lnTo>
                <a:lnTo>
                  <a:pt x="88900" y="3084512"/>
                </a:lnTo>
                <a:lnTo>
                  <a:pt x="69850" y="3046412"/>
                </a:lnTo>
                <a:lnTo>
                  <a:pt x="52388" y="3009900"/>
                </a:lnTo>
                <a:lnTo>
                  <a:pt x="34925" y="2967037"/>
                </a:lnTo>
                <a:lnTo>
                  <a:pt x="20638" y="2922587"/>
                </a:lnTo>
                <a:lnTo>
                  <a:pt x="11113" y="2868612"/>
                </a:lnTo>
                <a:lnTo>
                  <a:pt x="1588" y="2809875"/>
                </a:lnTo>
                <a:lnTo>
                  <a:pt x="0" y="2741612"/>
                </a:lnTo>
                <a:lnTo>
                  <a:pt x="1588" y="2671762"/>
                </a:lnTo>
                <a:lnTo>
                  <a:pt x="11113" y="2613025"/>
                </a:lnTo>
                <a:lnTo>
                  <a:pt x="20638" y="2560637"/>
                </a:lnTo>
                <a:lnTo>
                  <a:pt x="34925" y="2513012"/>
                </a:lnTo>
                <a:lnTo>
                  <a:pt x="52388" y="2471737"/>
                </a:lnTo>
                <a:lnTo>
                  <a:pt x="69850" y="2433637"/>
                </a:lnTo>
                <a:lnTo>
                  <a:pt x="88900" y="2395537"/>
                </a:lnTo>
                <a:lnTo>
                  <a:pt x="107950" y="2359025"/>
                </a:lnTo>
                <a:lnTo>
                  <a:pt x="127000" y="2319337"/>
                </a:lnTo>
                <a:lnTo>
                  <a:pt x="142875" y="2278062"/>
                </a:lnTo>
                <a:lnTo>
                  <a:pt x="157163" y="2232025"/>
                </a:lnTo>
                <a:lnTo>
                  <a:pt x="168275" y="2179637"/>
                </a:lnTo>
                <a:lnTo>
                  <a:pt x="176213" y="2119312"/>
                </a:lnTo>
                <a:lnTo>
                  <a:pt x="179388" y="2051050"/>
                </a:lnTo>
                <a:lnTo>
                  <a:pt x="176213" y="1982787"/>
                </a:lnTo>
                <a:lnTo>
                  <a:pt x="168275" y="1922462"/>
                </a:lnTo>
                <a:lnTo>
                  <a:pt x="157163" y="1870075"/>
                </a:lnTo>
                <a:lnTo>
                  <a:pt x="142875" y="1824037"/>
                </a:lnTo>
                <a:lnTo>
                  <a:pt x="127000" y="1782762"/>
                </a:lnTo>
                <a:lnTo>
                  <a:pt x="107950" y="1743075"/>
                </a:lnTo>
                <a:lnTo>
                  <a:pt x="88900" y="1708150"/>
                </a:lnTo>
                <a:lnTo>
                  <a:pt x="69850" y="1671637"/>
                </a:lnTo>
                <a:lnTo>
                  <a:pt x="52388" y="1631950"/>
                </a:lnTo>
                <a:lnTo>
                  <a:pt x="34925" y="1589087"/>
                </a:lnTo>
                <a:lnTo>
                  <a:pt x="20638" y="1544637"/>
                </a:lnTo>
                <a:lnTo>
                  <a:pt x="11113" y="1492250"/>
                </a:lnTo>
                <a:lnTo>
                  <a:pt x="1588" y="1431925"/>
                </a:lnTo>
                <a:lnTo>
                  <a:pt x="0" y="1363662"/>
                </a:lnTo>
                <a:lnTo>
                  <a:pt x="1588" y="1295400"/>
                </a:lnTo>
                <a:lnTo>
                  <a:pt x="11113" y="1235075"/>
                </a:lnTo>
                <a:lnTo>
                  <a:pt x="20638" y="1182687"/>
                </a:lnTo>
                <a:lnTo>
                  <a:pt x="34925" y="1136650"/>
                </a:lnTo>
                <a:lnTo>
                  <a:pt x="52388" y="1095375"/>
                </a:lnTo>
                <a:lnTo>
                  <a:pt x="69850" y="1055687"/>
                </a:lnTo>
                <a:lnTo>
                  <a:pt x="88900" y="1017587"/>
                </a:lnTo>
                <a:lnTo>
                  <a:pt x="107950" y="981075"/>
                </a:lnTo>
                <a:lnTo>
                  <a:pt x="127000" y="942975"/>
                </a:lnTo>
                <a:lnTo>
                  <a:pt x="142875" y="901700"/>
                </a:lnTo>
                <a:lnTo>
                  <a:pt x="157163" y="854075"/>
                </a:lnTo>
                <a:lnTo>
                  <a:pt x="168275" y="801687"/>
                </a:lnTo>
                <a:lnTo>
                  <a:pt x="176213" y="744537"/>
                </a:lnTo>
                <a:lnTo>
                  <a:pt x="179388" y="673100"/>
                </a:lnTo>
                <a:lnTo>
                  <a:pt x="176213" y="606425"/>
                </a:lnTo>
                <a:lnTo>
                  <a:pt x="168275" y="546100"/>
                </a:lnTo>
                <a:lnTo>
                  <a:pt x="157163" y="496887"/>
                </a:lnTo>
                <a:lnTo>
                  <a:pt x="142875" y="450850"/>
                </a:lnTo>
                <a:lnTo>
                  <a:pt x="127000" y="409575"/>
                </a:lnTo>
                <a:lnTo>
                  <a:pt x="109538" y="369887"/>
                </a:lnTo>
                <a:lnTo>
                  <a:pt x="92075" y="334962"/>
                </a:lnTo>
                <a:lnTo>
                  <a:pt x="73025" y="296862"/>
                </a:lnTo>
                <a:lnTo>
                  <a:pt x="53975" y="260350"/>
                </a:lnTo>
                <a:lnTo>
                  <a:pt x="38100" y="217487"/>
                </a:lnTo>
                <a:lnTo>
                  <a:pt x="22225" y="174625"/>
                </a:lnTo>
                <a:lnTo>
                  <a:pt x="12700" y="122237"/>
                </a:lnTo>
                <a:lnTo>
                  <a:pt x="4763" y="66675"/>
                </a:lnTo>
                <a:close/>
              </a:path>
            </a:pathLst>
          </a:custGeom>
        </p:spPr>
      </p:pic>
      <p:sp>
        <p:nvSpPr>
          <p:cNvPr id="5" name="Segnaposto numero diapositiva 4">
            <a:extLst>
              <a:ext uri="{FF2B5EF4-FFF2-40B4-BE49-F238E27FC236}">
                <a16:creationId xmlns:a16="http://schemas.microsoft.com/office/drawing/2014/main" id="{ABFED244-61BB-A7B5-9F23-DD2968F7B36A}"/>
              </a:ext>
            </a:extLst>
          </p:cNvPr>
          <p:cNvSpPr>
            <a:spLocks noGrp="1"/>
          </p:cNvSpPr>
          <p:nvPr>
            <p:ph type="sldNum" sz="quarter" idx="12"/>
          </p:nvPr>
        </p:nvSpPr>
        <p:spPr>
          <a:xfrm>
            <a:off x="10975911" y="6270966"/>
            <a:ext cx="2114550" cy="345796"/>
          </a:xfrm>
        </p:spPr>
        <p:txBody>
          <a:bodyPr>
            <a:normAutofit/>
          </a:bodyPr>
          <a:lstStyle/>
          <a:p>
            <a:pPr>
              <a:spcAft>
                <a:spcPts val="600"/>
              </a:spcAft>
            </a:pPr>
            <a:fld id="{C9817582-358C-44E7-AD44-6BCCA593195F}" type="slidenum">
              <a:rPr lang="it-IT">
                <a:solidFill>
                  <a:srgbClr val="FFFFFF"/>
                </a:solidFill>
              </a:rPr>
              <a:pPr>
                <a:spcAft>
                  <a:spcPts val="600"/>
                </a:spcAft>
              </a:pPr>
              <a:t>13</a:t>
            </a:fld>
            <a:endParaRPr lang="it-IT" dirty="0">
              <a:solidFill>
                <a:srgbClr val="FFFFFF"/>
              </a:solidFill>
            </a:endParaRPr>
          </a:p>
        </p:txBody>
      </p:sp>
    </p:spTree>
    <p:extLst>
      <p:ext uri="{BB962C8B-B14F-4D97-AF65-F5344CB8AC3E}">
        <p14:creationId xmlns:p14="http://schemas.microsoft.com/office/powerpoint/2010/main" val="14268863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ormule matematiche complesse su una lavagna">
            <a:extLst>
              <a:ext uri="{FF2B5EF4-FFF2-40B4-BE49-F238E27FC236}">
                <a16:creationId xmlns:a16="http://schemas.microsoft.com/office/drawing/2014/main" id="{5407CE36-9B0D-3BB9-56C9-3136251B4BD9}"/>
              </a:ext>
            </a:extLst>
          </p:cNvPr>
          <p:cNvPicPr>
            <a:picLocks noChangeAspect="1"/>
          </p:cNvPicPr>
          <p:nvPr/>
        </p:nvPicPr>
        <p:blipFill rotWithShape="1">
          <a:blip r:embed="rId2">
            <a:grayscl/>
          </a:blip>
          <a:srcRect l="28947" r="15023" b="-1"/>
          <a:stretch/>
        </p:blipFill>
        <p:spPr>
          <a:xfrm>
            <a:off x="6928338" y="10"/>
            <a:ext cx="5263662" cy="6857990"/>
          </a:xfrm>
          <a:prstGeom prst="rect">
            <a:avLst/>
          </a:prstGeom>
        </p:spPr>
      </p:pic>
      <p:sp>
        <p:nvSpPr>
          <p:cNvPr id="2" name="Titolo 1"/>
          <p:cNvSpPr>
            <a:spLocks noGrp="1"/>
          </p:cNvSpPr>
          <p:nvPr>
            <p:ph type="title"/>
          </p:nvPr>
        </p:nvSpPr>
        <p:spPr>
          <a:xfrm>
            <a:off x="765051" y="382385"/>
            <a:ext cx="6015897" cy="1492132"/>
          </a:xfrm>
        </p:spPr>
        <p:txBody>
          <a:bodyPr>
            <a:normAutofit/>
          </a:bodyPr>
          <a:lstStyle/>
          <a:p>
            <a:r>
              <a:rPr lang="it-IT" dirty="0"/>
              <a:t>AI…A DEFINITION</a:t>
            </a:r>
          </a:p>
        </p:txBody>
      </p:sp>
      <p:sp>
        <p:nvSpPr>
          <p:cNvPr id="5" name="Segnaposto contenuto 4"/>
          <p:cNvSpPr>
            <a:spLocks noGrp="1"/>
          </p:cNvSpPr>
          <p:nvPr>
            <p:ph sz="quarter" idx="1"/>
          </p:nvPr>
        </p:nvSpPr>
        <p:spPr>
          <a:xfrm>
            <a:off x="765051" y="2286001"/>
            <a:ext cx="6015897" cy="3593591"/>
          </a:xfrm>
        </p:spPr>
        <p:txBody>
          <a:bodyPr>
            <a:normAutofit/>
          </a:bodyPr>
          <a:lstStyle/>
          <a:p>
            <a:pPr>
              <a:lnSpc>
                <a:spcPct val="100000"/>
              </a:lnSpc>
              <a:spcAft>
                <a:spcPts val="800"/>
              </a:spcAft>
            </a:pPr>
            <a:r>
              <a:rPr lang="en-US" sz="1700" dirty="0">
                <a:effectLst/>
                <a:ea typeface="Calibri" panose="020F0502020204030204" pitchFamily="34" charset="0"/>
                <a:cs typeface="Arial" panose="020B0604020202020204" pitchFamily="34" charset="0"/>
              </a:rPr>
              <a:t> It is the world that is adapting to AI and not vice versa. [...] AI cannot be reduced to a "science of nature" or a "science of culture" (</a:t>
            </a:r>
            <a:r>
              <a:rPr lang="en-US" sz="1700" dirty="0" err="1">
                <a:effectLst/>
                <a:ea typeface="Calibri" panose="020F0502020204030204" pitchFamily="34" charset="0"/>
                <a:cs typeface="Arial" panose="020B0604020202020204" pitchFamily="34" charset="0"/>
              </a:rPr>
              <a:t>Ganascia</a:t>
            </a:r>
            <a:r>
              <a:rPr lang="en-US" sz="1700" dirty="0">
                <a:effectLst/>
                <a:ea typeface="Calibri" panose="020F0502020204030204" pitchFamily="34" charset="0"/>
                <a:cs typeface="Arial" panose="020B0604020202020204" pitchFamily="34" charset="0"/>
              </a:rPr>
              <a:t>, 2010) because it is a "science of the artificial," as Herbert Simon (1996) put it. As such, AI pursues an approach to the world that is neither descriptive nor prescriptive: rather, it investigates the constraining conditions that make it possible to construct and incorporate artifacts into the world that are capable of successfully interacting with it. In other words, it inscribes the world. [...] The world is becoming an infosphere better and better adapted to the bounded capabilities of AI.</a:t>
            </a:r>
          </a:p>
          <a:p>
            <a:pPr>
              <a:lnSpc>
                <a:spcPct val="100000"/>
              </a:lnSpc>
              <a:spcAft>
                <a:spcPts val="800"/>
              </a:spcAft>
            </a:pPr>
            <a:r>
              <a:rPr lang="it-IT" sz="1700" dirty="0">
                <a:ea typeface="Calibri" panose="020F0502020204030204" pitchFamily="34" charset="0"/>
                <a:cs typeface="Arial" panose="020B0604020202020204" pitchFamily="34" charset="0"/>
              </a:rPr>
              <a:t>(Floridi, 2022)</a:t>
            </a:r>
            <a:endParaRPr lang="it-IT" sz="1700" dirty="0">
              <a:effectLst/>
              <a:ea typeface="Calibri" panose="020F0502020204030204" pitchFamily="34" charset="0"/>
              <a:cs typeface="Arial" panose="020B0604020202020204" pitchFamily="34" charset="0"/>
            </a:endParaRPr>
          </a:p>
        </p:txBody>
      </p:sp>
      <p:sp>
        <p:nvSpPr>
          <p:cNvPr id="4" name="Segnaposto numero diapositiva 3"/>
          <p:cNvSpPr>
            <a:spLocks noGrp="1"/>
          </p:cNvSpPr>
          <p:nvPr>
            <p:ph type="sldNum" sz="quarter" idx="12"/>
          </p:nvPr>
        </p:nvSpPr>
        <p:spPr>
          <a:xfrm>
            <a:off x="5371248" y="6375679"/>
            <a:ext cx="2819399" cy="345796"/>
          </a:xfrm>
        </p:spPr>
        <p:txBody>
          <a:bodyPr>
            <a:normAutofit/>
          </a:bodyPr>
          <a:lstStyle/>
          <a:p>
            <a:pPr>
              <a:spcAft>
                <a:spcPts val="600"/>
              </a:spcAft>
            </a:pPr>
            <a:fld id="{C9817582-358C-44E7-AD44-6BCCA593195F}" type="slidenum">
              <a:rPr lang="it-IT">
                <a:solidFill>
                  <a:srgbClr val="FFFFFF"/>
                </a:solidFill>
              </a:rPr>
              <a:pPr>
                <a:spcAft>
                  <a:spcPts val="600"/>
                </a:spcAft>
              </a:pPr>
              <a:t>14</a:t>
            </a:fld>
            <a:endParaRPr lang="it-IT" dirty="0">
              <a:solidFill>
                <a:srgbClr val="FFFFFF"/>
              </a:solidFill>
            </a:endParaRPr>
          </a:p>
        </p:txBody>
      </p:sp>
    </p:spTree>
    <p:extLst>
      <p:ext uri="{BB962C8B-B14F-4D97-AF65-F5344CB8AC3E}">
        <p14:creationId xmlns:p14="http://schemas.microsoft.com/office/powerpoint/2010/main" val="505021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FD616AB-2B32-4A45-BEC9-C743E89780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BEC91407-C839-4EE3-B5C6-34919D3DE7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2600"/>
            <a:ext cx="12191999" cy="58927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7D07F908-460B-F9F5-F305-3F39A583BC30}"/>
              </a:ext>
            </a:extLst>
          </p:cNvPr>
          <p:cNvSpPr>
            <a:spLocks noGrp="1"/>
          </p:cNvSpPr>
          <p:nvPr>
            <p:ph type="title"/>
          </p:nvPr>
        </p:nvSpPr>
        <p:spPr>
          <a:xfrm>
            <a:off x="321732" y="914400"/>
            <a:ext cx="4171696" cy="4999816"/>
          </a:xfrm>
        </p:spPr>
        <p:txBody>
          <a:bodyPr anchor="t">
            <a:normAutofit/>
          </a:bodyPr>
          <a:lstStyle/>
          <a:p>
            <a:r>
              <a:rPr lang="en-US" sz="4400">
                <a:solidFill>
                  <a:schemeClr val="tx2"/>
                </a:solidFill>
              </a:rPr>
              <a:t>IA THREATS AND BEST PRACTICES</a:t>
            </a:r>
            <a:endParaRPr lang="it-IT" sz="4400">
              <a:solidFill>
                <a:schemeClr val="tx2"/>
              </a:solidFill>
            </a:endParaRPr>
          </a:p>
        </p:txBody>
      </p:sp>
      <p:sp>
        <p:nvSpPr>
          <p:cNvPr id="3" name="Segnaposto contenuto 2">
            <a:extLst>
              <a:ext uri="{FF2B5EF4-FFF2-40B4-BE49-F238E27FC236}">
                <a16:creationId xmlns:a16="http://schemas.microsoft.com/office/drawing/2014/main" id="{DD77A61A-29AC-92DE-DEE4-2F01904B71D4}"/>
              </a:ext>
            </a:extLst>
          </p:cNvPr>
          <p:cNvSpPr>
            <a:spLocks noGrp="1"/>
          </p:cNvSpPr>
          <p:nvPr>
            <p:ph idx="1"/>
          </p:nvPr>
        </p:nvSpPr>
        <p:spPr>
          <a:xfrm>
            <a:off x="5136893" y="914401"/>
            <a:ext cx="6733371" cy="4999814"/>
          </a:xfrm>
        </p:spPr>
        <p:txBody>
          <a:bodyPr anchor="t">
            <a:normAutofit/>
          </a:bodyPr>
          <a:lstStyle/>
          <a:p>
            <a:pPr marL="342900" lvl="0" indent="-342900">
              <a:spcAft>
                <a:spcPts val="800"/>
              </a:spcAft>
              <a:buFont typeface="Arial" panose="020B0604020202020204" pitchFamily="34" charset="0"/>
              <a:buChar char="•"/>
              <a:tabLst>
                <a:tab pos="457200" algn="l"/>
              </a:tabLst>
            </a:pPr>
            <a:r>
              <a:rPr lang="en-US" sz="2400" kern="100">
                <a:solidFill>
                  <a:schemeClr val="tx2"/>
                </a:solidFill>
                <a:effectLst/>
                <a:ea typeface="Calibri" panose="020F0502020204030204" pitchFamily="34" charset="0"/>
                <a:cs typeface="Times New Roman" panose="02020603050405020304" pitchFamily="18" charset="0"/>
              </a:rPr>
              <a:t>We are still at an embryonic stage of AI development, but the highly interdisciplinary nature it involves is already clear:</a:t>
            </a:r>
          </a:p>
          <a:p>
            <a:pPr marL="342900" lvl="0" indent="-342900">
              <a:spcAft>
                <a:spcPts val="800"/>
              </a:spcAft>
              <a:buFont typeface="Arial" panose="020B0604020202020204" pitchFamily="34" charset="0"/>
              <a:buChar char="•"/>
              <a:tabLst>
                <a:tab pos="457200" algn="l"/>
              </a:tabLst>
            </a:pPr>
            <a:r>
              <a:rPr lang="en-US" sz="2400" kern="100">
                <a:solidFill>
                  <a:schemeClr val="tx2"/>
                </a:solidFill>
                <a:effectLst/>
                <a:ea typeface="Calibri" panose="020F0502020204030204" pitchFamily="34" charset="0"/>
                <a:cs typeface="Times New Roman" panose="02020603050405020304" pitchFamily="18" charset="0"/>
              </a:rPr>
              <a:t>Science </a:t>
            </a:r>
          </a:p>
          <a:p>
            <a:pPr marL="342900" lvl="0" indent="-342900">
              <a:spcAft>
                <a:spcPts val="800"/>
              </a:spcAft>
              <a:buFont typeface="Arial" panose="020B0604020202020204" pitchFamily="34" charset="0"/>
              <a:buChar char="•"/>
              <a:tabLst>
                <a:tab pos="457200" algn="l"/>
              </a:tabLst>
            </a:pPr>
            <a:r>
              <a:rPr lang="en-US" sz="2400" kern="100">
                <a:solidFill>
                  <a:schemeClr val="tx2"/>
                </a:solidFill>
                <a:effectLst/>
                <a:ea typeface="Calibri" panose="020F0502020204030204" pitchFamily="34" charset="0"/>
                <a:cs typeface="Times New Roman" panose="02020603050405020304" pitchFamily="18" charset="0"/>
              </a:rPr>
              <a:t>Sociology</a:t>
            </a:r>
          </a:p>
          <a:p>
            <a:pPr marL="342900" lvl="0" indent="-342900">
              <a:spcAft>
                <a:spcPts val="800"/>
              </a:spcAft>
              <a:buFont typeface="Arial" panose="020B0604020202020204" pitchFamily="34" charset="0"/>
              <a:buChar char="•"/>
              <a:tabLst>
                <a:tab pos="457200" algn="l"/>
              </a:tabLst>
            </a:pPr>
            <a:r>
              <a:rPr lang="en-US" sz="2400" kern="100">
                <a:solidFill>
                  <a:schemeClr val="tx2"/>
                </a:solidFill>
                <a:effectLst/>
                <a:ea typeface="Calibri" panose="020F0502020204030204" pitchFamily="34" charset="0"/>
                <a:cs typeface="Times New Roman" panose="02020603050405020304" pitchFamily="18" charset="0"/>
              </a:rPr>
              <a:t>Psychology</a:t>
            </a:r>
          </a:p>
          <a:p>
            <a:pPr marL="342900" lvl="0" indent="-342900">
              <a:spcAft>
                <a:spcPts val="800"/>
              </a:spcAft>
              <a:buFont typeface="Arial" panose="020B0604020202020204" pitchFamily="34" charset="0"/>
              <a:buChar char="•"/>
              <a:tabLst>
                <a:tab pos="457200" algn="l"/>
              </a:tabLst>
            </a:pPr>
            <a:r>
              <a:rPr lang="en-US" sz="2400" kern="100">
                <a:solidFill>
                  <a:schemeClr val="tx2"/>
                </a:solidFill>
                <a:effectLst/>
                <a:ea typeface="Calibri" panose="020F0502020204030204" pitchFamily="34" charset="0"/>
                <a:cs typeface="Times New Roman" panose="02020603050405020304" pitchFamily="18" charset="0"/>
              </a:rPr>
              <a:t>Law</a:t>
            </a:r>
          </a:p>
          <a:p>
            <a:pPr marL="342900" lvl="0" indent="-342900">
              <a:spcAft>
                <a:spcPts val="800"/>
              </a:spcAft>
              <a:buFont typeface="Arial" panose="020B0604020202020204" pitchFamily="34" charset="0"/>
              <a:buChar char="•"/>
              <a:tabLst>
                <a:tab pos="457200" algn="l"/>
              </a:tabLst>
            </a:pPr>
            <a:r>
              <a:rPr lang="en-US" sz="2400" kern="100">
                <a:solidFill>
                  <a:schemeClr val="tx2"/>
                </a:solidFill>
                <a:effectLst/>
                <a:ea typeface="Calibri" panose="020F0502020204030204" pitchFamily="34" charset="0"/>
                <a:cs typeface="Times New Roman" panose="02020603050405020304" pitchFamily="18" charset="0"/>
              </a:rPr>
              <a:t>Economics</a:t>
            </a:r>
            <a:endParaRPr lang="it-IT" sz="2400">
              <a:solidFill>
                <a:schemeClr val="tx2"/>
              </a:solidFill>
            </a:endParaRPr>
          </a:p>
        </p:txBody>
      </p:sp>
      <p:sp>
        <p:nvSpPr>
          <p:cNvPr id="6" name="Segnaposto numero diapositiva 5">
            <a:extLst>
              <a:ext uri="{FF2B5EF4-FFF2-40B4-BE49-F238E27FC236}">
                <a16:creationId xmlns:a16="http://schemas.microsoft.com/office/drawing/2014/main" id="{DAA54CD4-4039-A1DE-797A-B8E89E19D9D2}"/>
              </a:ext>
            </a:extLst>
          </p:cNvPr>
          <p:cNvSpPr>
            <a:spLocks noGrp="1"/>
          </p:cNvSpPr>
          <p:nvPr>
            <p:ph type="sldNum" sz="quarter" idx="12"/>
          </p:nvPr>
        </p:nvSpPr>
        <p:spPr>
          <a:xfrm>
            <a:off x="10658927" y="6422854"/>
            <a:ext cx="946264" cy="365125"/>
          </a:xfrm>
        </p:spPr>
        <p:txBody>
          <a:bodyPr>
            <a:normAutofit/>
          </a:bodyPr>
          <a:lstStyle/>
          <a:p>
            <a:pPr rtl="0">
              <a:spcAft>
                <a:spcPts val="600"/>
              </a:spcAft>
            </a:pPr>
            <a:fld id="{73B850FF-6169-4056-8077-06FFA93A5366}" type="slidenum">
              <a:rPr lang="it-IT" noProof="0">
                <a:solidFill>
                  <a:schemeClr val="bg1"/>
                </a:solidFill>
              </a:rPr>
              <a:pPr rtl="0">
                <a:spcAft>
                  <a:spcPts val="600"/>
                </a:spcAft>
              </a:pPr>
              <a:t>15</a:t>
            </a:fld>
            <a:endParaRPr lang="it-IT" noProof="0">
              <a:solidFill>
                <a:schemeClr val="bg1"/>
              </a:solidFill>
            </a:endParaRPr>
          </a:p>
        </p:txBody>
      </p:sp>
    </p:spTree>
    <p:extLst>
      <p:ext uri="{BB962C8B-B14F-4D97-AF65-F5344CB8AC3E}">
        <p14:creationId xmlns:p14="http://schemas.microsoft.com/office/powerpoint/2010/main" val="3144284821"/>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3090031-8945-7AEA-11D5-BE7BFAF85486}"/>
              </a:ext>
            </a:extLst>
          </p:cNvPr>
          <p:cNvSpPr>
            <a:spLocks noGrp="1"/>
          </p:cNvSpPr>
          <p:nvPr>
            <p:ph type="title"/>
          </p:nvPr>
        </p:nvSpPr>
        <p:spPr/>
        <p:txBody>
          <a:bodyPr/>
          <a:lstStyle/>
          <a:p>
            <a:r>
              <a:rPr lang="it-IT" dirty="0"/>
              <a:t>Technology and </a:t>
            </a:r>
            <a:r>
              <a:rPr lang="it-IT" dirty="0" err="1"/>
              <a:t>education</a:t>
            </a:r>
            <a:endParaRPr lang="it-IT" dirty="0"/>
          </a:p>
        </p:txBody>
      </p:sp>
      <p:sp>
        <p:nvSpPr>
          <p:cNvPr id="3" name="Segnaposto contenuto 2">
            <a:extLst>
              <a:ext uri="{FF2B5EF4-FFF2-40B4-BE49-F238E27FC236}">
                <a16:creationId xmlns:a16="http://schemas.microsoft.com/office/drawing/2014/main" id="{B53F98EE-054C-03C7-6502-C1B667C29F9F}"/>
              </a:ext>
            </a:extLst>
          </p:cNvPr>
          <p:cNvSpPr>
            <a:spLocks noGrp="1"/>
          </p:cNvSpPr>
          <p:nvPr>
            <p:ph idx="1"/>
          </p:nvPr>
        </p:nvSpPr>
        <p:spPr>
          <a:xfrm>
            <a:off x="1202919" y="2011680"/>
            <a:ext cx="9784080" cy="2678307"/>
          </a:xfrm>
        </p:spPr>
        <p:txBody>
          <a:bodyPr>
            <a:noAutofit/>
          </a:bodyPr>
          <a:lstStyle/>
          <a:p>
            <a:pPr marL="450215" indent="-450215" algn="just">
              <a:lnSpc>
                <a:spcPct val="150000"/>
              </a:lnSpc>
            </a:pPr>
            <a:r>
              <a:rPr lang="en-US" sz="2400" dirty="0">
                <a:effectLst/>
                <a:latin typeface="+mj-lt"/>
                <a:ea typeface="Calibri" panose="020F0502020204030204" pitchFamily="34" charset="0"/>
              </a:rPr>
              <a:t>In 1997 I began to study the interactions between children, adolescents and new technologies and the evolution of these communicative dynamics related to the development of new media and technological platforms . In this course of investigation I observed how over time the technologization of society has had a profound impact on educational agencies, family and school in </a:t>
            </a:r>
            <a:r>
              <a:rPr lang="en-US" sz="2400" dirty="0" err="1">
                <a:effectLst/>
                <a:latin typeface="+mj-lt"/>
                <a:ea typeface="Calibri" panose="020F0502020204030204" pitchFamily="34" charset="0"/>
              </a:rPr>
              <a:t>primis</a:t>
            </a:r>
            <a:r>
              <a:rPr lang="en-US" sz="2400" dirty="0">
                <a:effectLst/>
                <a:latin typeface="+mj-lt"/>
                <a:ea typeface="Calibri" panose="020F0502020204030204" pitchFamily="34" charset="0"/>
              </a:rPr>
              <a:t>. </a:t>
            </a:r>
            <a:endParaRPr lang="it-IT" sz="2400" dirty="0">
              <a:effectLst/>
              <a:latin typeface="+mj-lt"/>
              <a:ea typeface="Times New Roman" panose="02020603050405020304" pitchFamily="18" charset="0"/>
            </a:endParaRPr>
          </a:p>
        </p:txBody>
      </p:sp>
      <p:sp>
        <p:nvSpPr>
          <p:cNvPr id="4" name="Segnaposto numero diapositiva 5">
            <a:extLst>
              <a:ext uri="{FF2B5EF4-FFF2-40B4-BE49-F238E27FC236}">
                <a16:creationId xmlns:a16="http://schemas.microsoft.com/office/drawing/2014/main" id="{FD0ACB3F-A886-7460-769F-1540B9E51739}"/>
              </a:ext>
            </a:extLst>
          </p:cNvPr>
          <p:cNvSpPr>
            <a:spLocks noGrp="1"/>
          </p:cNvSpPr>
          <p:nvPr>
            <p:ph type="sldNum" sz="quarter" idx="12"/>
          </p:nvPr>
        </p:nvSpPr>
        <p:spPr>
          <a:xfrm>
            <a:off x="10658927" y="6422854"/>
            <a:ext cx="946264" cy="365125"/>
          </a:xfrm>
        </p:spPr>
        <p:txBody>
          <a:bodyPr>
            <a:normAutofit/>
          </a:bodyPr>
          <a:lstStyle/>
          <a:p>
            <a:pPr rtl="0">
              <a:spcAft>
                <a:spcPts val="600"/>
              </a:spcAft>
            </a:pPr>
            <a:fld id="{73B850FF-6169-4056-8077-06FFA93A5366}" type="slidenum">
              <a:rPr lang="it-IT" noProof="0">
                <a:solidFill>
                  <a:schemeClr val="tx2"/>
                </a:solidFill>
              </a:rPr>
              <a:pPr rtl="0">
                <a:spcAft>
                  <a:spcPts val="600"/>
                </a:spcAft>
              </a:pPr>
              <a:t>16</a:t>
            </a:fld>
            <a:endParaRPr lang="it-IT" noProof="0" dirty="0">
              <a:solidFill>
                <a:schemeClr val="tx2"/>
              </a:solidFill>
            </a:endParaRPr>
          </a:p>
        </p:txBody>
      </p:sp>
    </p:spTree>
    <p:extLst>
      <p:ext uri="{BB962C8B-B14F-4D97-AF65-F5344CB8AC3E}">
        <p14:creationId xmlns:p14="http://schemas.microsoft.com/office/powerpoint/2010/main" val="3533932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B4B9B0E-1DD1-B261-C159-0DA1F64EBABA}"/>
              </a:ext>
            </a:extLst>
          </p:cNvPr>
          <p:cNvSpPr>
            <a:spLocks noGrp="1"/>
          </p:cNvSpPr>
          <p:nvPr>
            <p:ph type="title"/>
          </p:nvPr>
        </p:nvSpPr>
        <p:spPr>
          <a:xfrm>
            <a:off x="1375475" y="199606"/>
            <a:ext cx="9438968" cy="1570202"/>
          </a:xfrm>
        </p:spPr>
        <p:txBody>
          <a:bodyPr>
            <a:normAutofit/>
          </a:bodyPr>
          <a:lstStyle/>
          <a:p>
            <a:r>
              <a:rPr lang="it-IT" sz="3200" dirty="0"/>
              <a:t>The </a:t>
            </a:r>
            <a:r>
              <a:rPr lang="it-IT" sz="3200" dirty="0" err="1"/>
              <a:t>division</a:t>
            </a:r>
            <a:r>
              <a:rPr lang="it-IT" sz="3200" dirty="0"/>
              <a:t> of learning</a:t>
            </a:r>
          </a:p>
        </p:txBody>
      </p:sp>
      <p:sp>
        <p:nvSpPr>
          <p:cNvPr id="3" name="Segnaposto contenuto 2">
            <a:extLst>
              <a:ext uri="{FF2B5EF4-FFF2-40B4-BE49-F238E27FC236}">
                <a16:creationId xmlns:a16="http://schemas.microsoft.com/office/drawing/2014/main" id="{2910DF53-926D-8CBF-5EBF-4A60B08DF770}"/>
              </a:ext>
            </a:extLst>
          </p:cNvPr>
          <p:cNvSpPr>
            <a:spLocks noGrp="1"/>
          </p:cNvSpPr>
          <p:nvPr>
            <p:ph idx="1"/>
          </p:nvPr>
        </p:nvSpPr>
        <p:spPr/>
        <p:txBody>
          <a:bodyPr>
            <a:normAutofit/>
          </a:bodyPr>
          <a:lstStyle/>
          <a:p>
            <a:pPr>
              <a:lnSpc>
                <a:spcPct val="150000"/>
              </a:lnSpc>
            </a:pPr>
            <a:r>
              <a:rPr lang="en-US" sz="2400" dirty="0">
                <a:effectLst/>
                <a:ea typeface="Calibri" panose="020F0502020204030204" pitchFamily="34" charset="0"/>
              </a:rPr>
              <a:t>Controlling technology giving rise to surveillance capitalism introduces us into the concept of shadow text that influences the dynamics through which learning develops.</a:t>
            </a:r>
            <a:r>
              <a:rPr lang="it-IT" sz="2400" dirty="0">
                <a:effectLst/>
                <a:ea typeface="Calibri" panose="020F0502020204030204" pitchFamily="34" charset="0"/>
              </a:rPr>
              <a:t> </a:t>
            </a:r>
          </a:p>
          <a:p>
            <a:pPr>
              <a:lnSpc>
                <a:spcPct val="150000"/>
              </a:lnSpc>
            </a:pPr>
            <a:r>
              <a:rPr lang="it-IT" sz="2400" dirty="0" err="1">
                <a:effectLst/>
                <a:ea typeface="Calibri" panose="020F0502020204030204" pitchFamily="34" charset="0"/>
              </a:rPr>
              <a:t>Zuboff</a:t>
            </a:r>
            <a:r>
              <a:rPr lang="it-IT" sz="2400" dirty="0">
                <a:effectLst/>
                <a:ea typeface="Calibri" panose="020F0502020204030204" pitchFamily="34" charset="0"/>
              </a:rPr>
              <a:t> (2019)</a:t>
            </a:r>
            <a:endParaRPr lang="it-IT" sz="2400" dirty="0"/>
          </a:p>
        </p:txBody>
      </p:sp>
      <p:sp>
        <p:nvSpPr>
          <p:cNvPr id="4" name="Segnaposto numero diapositiva 5">
            <a:extLst>
              <a:ext uri="{FF2B5EF4-FFF2-40B4-BE49-F238E27FC236}">
                <a16:creationId xmlns:a16="http://schemas.microsoft.com/office/drawing/2014/main" id="{097A3323-818B-05B9-F785-01F98536308A}"/>
              </a:ext>
            </a:extLst>
          </p:cNvPr>
          <p:cNvSpPr>
            <a:spLocks noGrp="1"/>
          </p:cNvSpPr>
          <p:nvPr>
            <p:ph type="sldNum" sz="quarter" idx="12"/>
          </p:nvPr>
        </p:nvSpPr>
        <p:spPr>
          <a:xfrm>
            <a:off x="10658927" y="6422854"/>
            <a:ext cx="946264" cy="365125"/>
          </a:xfrm>
        </p:spPr>
        <p:txBody>
          <a:bodyPr>
            <a:normAutofit/>
          </a:bodyPr>
          <a:lstStyle/>
          <a:p>
            <a:pPr rtl="0">
              <a:spcAft>
                <a:spcPts val="600"/>
              </a:spcAft>
            </a:pPr>
            <a:fld id="{73B850FF-6169-4056-8077-06FFA93A5366}" type="slidenum">
              <a:rPr lang="it-IT" noProof="0">
                <a:solidFill>
                  <a:schemeClr val="tx2"/>
                </a:solidFill>
              </a:rPr>
              <a:pPr rtl="0">
                <a:spcAft>
                  <a:spcPts val="600"/>
                </a:spcAft>
              </a:pPr>
              <a:t>17</a:t>
            </a:fld>
            <a:endParaRPr lang="it-IT" noProof="0" dirty="0">
              <a:solidFill>
                <a:schemeClr val="tx2"/>
              </a:solidFill>
            </a:endParaRPr>
          </a:p>
        </p:txBody>
      </p:sp>
    </p:spTree>
    <p:extLst>
      <p:ext uri="{BB962C8B-B14F-4D97-AF65-F5344CB8AC3E}">
        <p14:creationId xmlns:p14="http://schemas.microsoft.com/office/powerpoint/2010/main" val="30587630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E7E68B1-3DA1-5922-64A8-68BE5AAAF3D2}"/>
              </a:ext>
            </a:extLst>
          </p:cNvPr>
          <p:cNvSpPr>
            <a:spLocks noGrp="1"/>
          </p:cNvSpPr>
          <p:nvPr>
            <p:ph type="title"/>
          </p:nvPr>
        </p:nvSpPr>
        <p:spPr/>
        <p:txBody>
          <a:bodyPr/>
          <a:lstStyle/>
          <a:p>
            <a:r>
              <a:rPr lang="it-IT" dirty="0"/>
              <a:t>Identikit of a generation</a:t>
            </a:r>
          </a:p>
        </p:txBody>
      </p:sp>
      <p:sp>
        <p:nvSpPr>
          <p:cNvPr id="3" name="Segnaposto contenuto 2">
            <a:extLst>
              <a:ext uri="{FF2B5EF4-FFF2-40B4-BE49-F238E27FC236}">
                <a16:creationId xmlns:a16="http://schemas.microsoft.com/office/drawing/2014/main" id="{8F5A28AB-00C6-BCD0-41F3-1FD90821BA26}"/>
              </a:ext>
            </a:extLst>
          </p:cNvPr>
          <p:cNvSpPr>
            <a:spLocks noGrp="1"/>
          </p:cNvSpPr>
          <p:nvPr>
            <p:ph idx="1"/>
          </p:nvPr>
        </p:nvSpPr>
        <p:spPr/>
        <p:txBody>
          <a:bodyPr>
            <a:noAutofit/>
          </a:bodyPr>
          <a:lstStyle/>
          <a:p>
            <a:pPr indent="0" algn="just">
              <a:lnSpc>
                <a:spcPct val="100000"/>
              </a:lnSpc>
              <a:buNone/>
            </a:pPr>
            <a:r>
              <a:rPr lang="en-US" sz="2000" dirty="0">
                <a:ea typeface="Calibri" panose="020F0502020204030204" pitchFamily="34" charset="0"/>
              </a:rPr>
              <a:t>In the latest research I conducted on a sample of 1858 junior high and high school girls and boys, surveyed through an online questionnaire, during the lockdown months of 2020. </a:t>
            </a:r>
          </a:p>
          <a:p>
            <a:pPr indent="0" algn="just">
              <a:lnSpc>
                <a:spcPct val="100000"/>
              </a:lnSpc>
              <a:buNone/>
            </a:pPr>
            <a:r>
              <a:rPr lang="en-US" sz="2000" dirty="0">
                <a:ea typeface="Calibri" panose="020F0502020204030204" pitchFamily="34" charset="0"/>
              </a:rPr>
              <a:t>The most critical elements that emerged include:</a:t>
            </a:r>
          </a:p>
          <a:p>
            <a:pPr indent="0" algn="just">
              <a:lnSpc>
                <a:spcPct val="100000"/>
              </a:lnSpc>
              <a:buNone/>
            </a:pPr>
            <a:r>
              <a:rPr lang="en-US" sz="2000" dirty="0">
                <a:ea typeface="Calibri" panose="020F0502020204030204" pitchFamily="34" charset="0"/>
              </a:rPr>
              <a:t>the tendency toward isolation</a:t>
            </a:r>
          </a:p>
          <a:p>
            <a:pPr indent="0" algn="just">
              <a:lnSpc>
                <a:spcPct val="100000"/>
              </a:lnSpc>
              <a:buNone/>
            </a:pPr>
            <a:r>
              <a:rPr lang="en-US" sz="2000" dirty="0">
                <a:ea typeface="Calibri" panose="020F0502020204030204" pitchFamily="34" charset="0"/>
              </a:rPr>
              <a:t>the strong propensity to window dressing in their lives</a:t>
            </a:r>
          </a:p>
          <a:p>
            <a:pPr indent="0" algn="just">
              <a:lnSpc>
                <a:spcPct val="100000"/>
              </a:lnSpc>
              <a:buNone/>
            </a:pPr>
            <a:r>
              <a:rPr lang="en-US" sz="2000" dirty="0">
                <a:ea typeface="Calibri" panose="020F0502020204030204" pitchFamily="34" charset="0"/>
              </a:rPr>
              <a:t>the hyper-connectedness</a:t>
            </a:r>
          </a:p>
          <a:p>
            <a:pPr indent="0" algn="just">
              <a:lnSpc>
                <a:spcPct val="100000"/>
              </a:lnSpc>
              <a:buNone/>
            </a:pPr>
            <a:r>
              <a:rPr lang="en-US" sz="2000" dirty="0">
                <a:ea typeface="Calibri" panose="020F0502020204030204" pitchFamily="34" charset="0"/>
              </a:rPr>
              <a:t>an obvious distorted use of technology through the use of fake profiles that create opacity and often trigger polarizing and violent behavior. </a:t>
            </a:r>
            <a:endParaRPr lang="it-IT" sz="2000" dirty="0"/>
          </a:p>
        </p:txBody>
      </p:sp>
      <p:sp>
        <p:nvSpPr>
          <p:cNvPr id="4" name="Segnaposto numero diapositiva 5">
            <a:extLst>
              <a:ext uri="{FF2B5EF4-FFF2-40B4-BE49-F238E27FC236}">
                <a16:creationId xmlns:a16="http://schemas.microsoft.com/office/drawing/2014/main" id="{CC4F7479-0DCE-C168-5710-48FFA3D22443}"/>
              </a:ext>
            </a:extLst>
          </p:cNvPr>
          <p:cNvSpPr>
            <a:spLocks noGrp="1"/>
          </p:cNvSpPr>
          <p:nvPr>
            <p:ph type="sldNum" sz="quarter" idx="12"/>
          </p:nvPr>
        </p:nvSpPr>
        <p:spPr>
          <a:xfrm>
            <a:off x="10658927" y="6422854"/>
            <a:ext cx="946264" cy="365125"/>
          </a:xfrm>
        </p:spPr>
        <p:txBody>
          <a:bodyPr>
            <a:normAutofit/>
          </a:bodyPr>
          <a:lstStyle/>
          <a:p>
            <a:pPr rtl="0">
              <a:spcAft>
                <a:spcPts val="600"/>
              </a:spcAft>
            </a:pPr>
            <a:fld id="{73B850FF-6169-4056-8077-06FFA93A5366}" type="slidenum">
              <a:rPr lang="it-IT" noProof="0">
                <a:solidFill>
                  <a:schemeClr val="tx2"/>
                </a:solidFill>
              </a:rPr>
              <a:pPr rtl="0">
                <a:spcAft>
                  <a:spcPts val="600"/>
                </a:spcAft>
              </a:pPr>
              <a:t>18</a:t>
            </a:fld>
            <a:endParaRPr lang="it-IT" noProof="0" dirty="0">
              <a:solidFill>
                <a:schemeClr val="tx2"/>
              </a:solidFill>
            </a:endParaRPr>
          </a:p>
        </p:txBody>
      </p:sp>
    </p:spTree>
    <p:extLst>
      <p:ext uri="{BB962C8B-B14F-4D97-AF65-F5344CB8AC3E}">
        <p14:creationId xmlns:p14="http://schemas.microsoft.com/office/powerpoint/2010/main" val="23652166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21F1101-D50C-4D7B-BC9B-11CA00258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3887812"/>
            <a:ext cx="12188952"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14" name="Rectangle 13">
            <a:extLst>
              <a:ext uri="{FF2B5EF4-FFF2-40B4-BE49-F238E27FC236}">
                <a16:creationId xmlns:a16="http://schemas.microsoft.com/office/drawing/2014/main" id="{FCB28D89-0D8B-4798-9D22-47BEAD98B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059012"/>
            <a:ext cx="12188952" cy="18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pic>
        <p:nvPicPr>
          <p:cNvPr id="7" name="Picture 6" descr="Figure scolpite colorate di esseri umani">
            <a:extLst>
              <a:ext uri="{FF2B5EF4-FFF2-40B4-BE49-F238E27FC236}">
                <a16:creationId xmlns:a16="http://schemas.microsoft.com/office/drawing/2014/main" id="{9C95044E-0E4E-9D80-705F-C0E7B8D6DA50}"/>
              </a:ext>
            </a:extLst>
          </p:cNvPr>
          <p:cNvPicPr>
            <a:picLocks noChangeAspect="1"/>
          </p:cNvPicPr>
          <p:nvPr/>
        </p:nvPicPr>
        <p:blipFill rotWithShape="1">
          <a:blip r:embed="rId2"/>
          <a:srcRect t="21053"/>
          <a:stretch/>
        </p:blipFill>
        <p:spPr>
          <a:xfrm>
            <a:off x="20" y="10"/>
            <a:ext cx="12191980" cy="6857990"/>
          </a:xfrm>
          <a:prstGeom prst="rect">
            <a:avLst/>
          </a:prstGeom>
        </p:spPr>
      </p:pic>
      <p:sp>
        <p:nvSpPr>
          <p:cNvPr id="16" name="Rectangle 15">
            <a:extLst>
              <a:ext uri="{FF2B5EF4-FFF2-40B4-BE49-F238E27FC236}">
                <a16:creationId xmlns:a16="http://schemas.microsoft.com/office/drawing/2014/main" id="{ED63D679-BB78-4CF3-9929-7706CB949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059012"/>
            <a:ext cx="12188952" cy="1828800"/>
          </a:xfrm>
          <a:prstGeom prst="rect">
            <a:avLst/>
          </a:pr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 name="Titolo 1"/>
          <p:cNvSpPr>
            <a:spLocks noGrp="1"/>
          </p:cNvSpPr>
          <p:nvPr>
            <p:ph type="title"/>
          </p:nvPr>
        </p:nvSpPr>
        <p:spPr>
          <a:xfrm>
            <a:off x="472440" y="2194560"/>
            <a:ext cx="11247120" cy="1739347"/>
          </a:xfrm>
        </p:spPr>
        <p:txBody>
          <a:bodyPr vert="horz" lIns="91440" tIns="45720" rIns="91440" bIns="45720" rtlCol="0" anchor="ctr">
            <a:normAutofit/>
          </a:bodyPr>
          <a:lstStyle/>
          <a:p>
            <a:pPr algn="ctr">
              <a:lnSpc>
                <a:spcPct val="80000"/>
              </a:lnSpc>
            </a:pPr>
            <a:r>
              <a:rPr lang="en-US" sz="6000" spc="150">
                <a:solidFill>
                  <a:schemeClr val="tx1"/>
                </a:solidFill>
              </a:rPr>
              <a:t>EDUCATING ON EMOTIONS</a:t>
            </a:r>
          </a:p>
        </p:txBody>
      </p:sp>
      <p:sp>
        <p:nvSpPr>
          <p:cNvPr id="18" name="Rectangle 17">
            <a:extLst>
              <a:ext uri="{FF2B5EF4-FFF2-40B4-BE49-F238E27FC236}">
                <a16:creationId xmlns:a16="http://schemas.microsoft.com/office/drawing/2014/main" id="{B319D031-F53E-4BDF-993C-8D23D1BAC8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3887812"/>
            <a:ext cx="12188952" cy="457200"/>
          </a:xfrm>
          <a:prstGeom prst="rect">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5" name="Segnaposto contenuto 4"/>
          <p:cNvSpPr>
            <a:spLocks noGrp="1"/>
          </p:cNvSpPr>
          <p:nvPr>
            <p:ph sz="quarter" idx="1"/>
          </p:nvPr>
        </p:nvSpPr>
        <p:spPr>
          <a:xfrm>
            <a:off x="347472" y="3913632"/>
            <a:ext cx="11503152" cy="457200"/>
          </a:xfrm>
        </p:spPr>
        <p:txBody>
          <a:bodyPr vert="horz" lIns="91440" tIns="45720" rIns="91440" bIns="45720" rtlCol="0">
            <a:normAutofit/>
          </a:bodyPr>
          <a:lstStyle/>
          <a:p>
            <a:pPr marL="0" indent="0" algn="ctr">
              <a:buNone/>
            </a:pPr>
            <a:r>
              <a:rPr lang="en-US" sz="2000" dirty="0">
                <a:solidFill>
                  <a:srgbClr val="FFFFFF"/>
                </a:solidFill>
              </a:rPr>
              <a:t>The risk of cultural impoverishment may generate EMOTIONAL ANALPHABETISM.</a:t>
            </a:r>
          </a:p>
        </p:txBody>
      </p:sp>
      <p:sp>
        <p:nvSpPr>
          <p:cNvPr id="4" name="Segnaposto numero diapositiva 3"/>
          <p:cNvSpPr>
            <a:spLocks noGrp="1"/>
          </p:cNvSpPr>
          <p:nvPr>
            <p:ph type="sldNum" sz="quarter" idx="12"/>
          </p:nvPr>
        </p:nvSpPr>
        <p:spPr>
          <a:xfrm>
            <a:off x="10658927" y="6422854"/>
            <a:ext cx="946264" cy="365125"/>
          </a:xfrm>
        </p:spPr>
        <p:txBody>
          <a:bodyPr vert="horz" lIns="45720" tIns="45720" rIns="91440" bIns="45720" rtlCol="0" anchor="ctr">
            <a:normAutofit/>
          </a:bodyPr>
          <a:lstStyle/>
          <a:p>
            <a:pPr defTabSz="914400">
              <a:spcAft>
                <a:spcPts val="600"/>
              </a:spcAft>
            </a:pPr>
            <a:fld id="{C9817582-358C-44E7-AD44-6BCCA593195F}" type="slidenum">
              <a:rPr lang="en-US">
                <a:solidFill>
                  <a:srgbClr val="FFFFFF"/>
                </a:solidFill>
              </a:rPr>
              <a:pPr defTabSz="914400">
                <a:spcAft>
                  <a:spcPts val="600"/>
                </a:spcAft>
              </a:pPr>
              <a:t>19</a:t>
            </a:fld>
            <a:endParaRPr lang="en-US">
              <a:solidFill>
                <a:srgbClr val="FFFFFF"/>
              </a:solidFill>
            </a:endParaRPr>
          </a:p>
        </p:txBody>
      </p:sp>
      <p:sp>
        <p:nvSpPr>
          <p:cNvPr id="6" name="Segnaposto numero diapositiva 5">
            <a:extLst>
              <a:ext uri="{FF2B5EF4-FFF2-40B4-BE49-F238E27FC236}">
                <a16:creationId xmlns:a16="http://schemas.microsoft.com/office/drawing/2014/main" id="{DB0705A0-1201-7E60-3F70-1DFD79A95231}"/>
              </a:ext>
            </a:extLst>
          </p:cNvPr>
          <p:cNvSpPr txBox="1">
            <a:spLocks/>
          </p:cNvSpPr>
          <p:nvPr/>
        </p:nvSpPr>
        <p:spPr>
          <a:xfrm>
            <a:off x="10811327" y="6575254"/>
            <a:ext cx="946264" cy="365125"/>
          </a:xfrm>
          <a:prstGeom prst="rect">
            <a:avLst/>
          </a:prstGeom>
        </p:spPr>
        <p:txBody>
          <a:bodyPr vert="horz" lIns="45720" tIns="45720" rIns="91440" bIns="45720" rtlCol="0" anchor="ctr">
            <a:normAutofit/>
          </a:bodyPr>
          <a:lstStyle>
            <a:defPPr>
              <a:defRPr lang="en-US"/>
            </a:defPPr>
            <a:lvl1pPr marL="0" algn="l" defTabSz="457200" rtl="0" eaLnBrk="1" latinLnBrk="0" hangingPunct="1">
              <a:defRPr sz="1200" b="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73B850FF-6169-4056-8077-06FFA93A5366}" type="slidenum">
              <a:rPr lang="it-IT" smtClean="0">
                <a:solidFill>
                  <a:schemeClr val="bg1"/>
                </a:solidFill>
              </a:rPr>
              <a:pPr>
                <a:spcAft>
                  <a:spcPts val="600"/>
                </a:spcAft>
              </a:pPr>
              <a:t>19</a:t>
            </a:fld>
            <a:endParaRPr lang="it-IT" dirty="0">
              <a:solidFill>
                <a:schemeClr val="bg1"/>
              </a:solidFill>
            </a:endParaRPr>
          </a:p>
        </p:txBody>
      </p:sp>
    </p:spTree>
    <p:extLst>
      <p:ext uri="{BB962C8B-B14F-4D97-AF65-F5344CB8AC3E}">
        <p14:creationId xmlns:p14="http://schemas.microsoft.com/office/powerpoint/2010/main" val="4196568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6CD8A6D-CD4E-4AAA-8E98-B746B13B4C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 y="176109"/>
            <a:ext cx="12188952" cy="16459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10" name="Rectangle 9">
            <a:extLst>
              <a:ext uri="{FF2B5EF4-FFF2-40B4-BE49-F238E27FC236}">
                <a16:creationId xmlns:a16="http://schemas.microsoft.com/office/drawing/2014/main" id="{1A6D86F0-98E0-4468-9315-41BF7B0F2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6EA09B3A-50B2-F4E8-8AC3-4D4B2093C49C}"/>
              </a:ext>
            </a:extLst>
          </p:cNvPr>
          <p:cNvSpPr>
            <a:spLocks noGrp="1"/>
          </p:cNvSpPr>
          <p:nvPr>
            <p:ph type="title"/>
          </p:nvPr>
        </p:nvSpPr>
        <p:spPr>
          <a:xfrm>
            <a:off x="622570" y="838646"/>
            <a:ext cx="3445179" cy="5180709"/>
          </a:xfrm>
        </p:spPr>
        <p:txBody>
          <a:bodyPr vert="horz" lIns="91440" tIns="45720" rIns="91440" bIns="45720" rtlCol="0" anchor="ctr">
            <a:normAutofit/>
          </a:bodyPr>
          <a:lstStyle/>
          <a:p>
            <a:r>
              <a:rPr lang="en-US" sz="2500" dirty="0"/>
              <a:t>TECHNOLOGY AS RELATIONAL ENVIRONMENT</a:t>
            </a:r>
          </a:p>
        </p:txBody>
      </p:sp>
      <p:sp useBgFill="1">
        <p:nvSpPr>
          <p:cNvPr id="12" name="Rectangle 11">
            <a:extLst>
              <a:ext uri="{FF2B5EF4-FFF2-40B4-BE49-F238E27FC236}">
                <a16:creationId xmlns:a16="http://schemas.microsoft.com/office/drawing/2014/main" id="{CE957058-57AD-46A9-BAE9-7145CB3504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5" y="-2"/>
            <a:ext cx="7537703"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951FCC75-DEDC-6D98-5B00-478C2F068D3A}"/>
              </a:ext>
            </a:extLst>
          </p:cNvPr>
          <p:cNvSpPr>
            <a:spLocks noGrp="1"/>
          </p:cNvSpPr>
          <p:nvPr>
            <p:ph idx="4294967295"/>
          </p:nvPr>
        </p:nvSpPr>
        <p:spPr>
          <a:xfrm>
            <a:off x="5163671" y="838647"/>
            <a:ext cx="5823328" cy="5180708"/>
          </a:xfrm>
        </p:spPr>
        <p:txBody>
          <a:bodyPr vert="horz" lIns="91440" tIns="45720" rIns="91440" bIns="45720" rtlCol="0" anchor="ctr">
            <a:normAutofit/>
          </a:bodyPr>
          <a:lstStyle/>
          <a:p>
            <a:r>
              <a:rPr lang="en-US" sz="1900" dirty="0">
                <a:solidFill>
                  <a:schemeClr val="tx2"/>
                </a:solidFill>
                <a:effectLst/>
              </a:rPr>
              <a:t> The dominant trend in the evolution of social relations within our societies is the rise of individualism, in all its manifestations. [...] From very different perspectives, social scientists such as Giddens, Putman, Wellman, Beck, </a:t>
            </a:r>
            <a:r>
              <a:rPr lang="en-US" sz="1900" dirty="0" err="1">
                <a:solidFill>
                  <a:schemeClr val="tx2"/>
                </a:solidFill>
                <a:effectLst/>
              </a:rPr>
              <a:t>Carnoy</a:t>
            </a:r>
            <a:r>
              <a:rPr lang="en-US" sz="1900" dirty="0">
                <a:solidFill>
                  <a:schemeClr val="tx2"/>
                </a:solidFill>
                <a:effectLst/>
              </a:rPr>
              <a:t> and myself have emphasized the emergence of a new system of social relations centered on the individual. After the transition from the predominance of primary relationships (represented by family and community) over secondary relationships (embodied in associations), the new dominant model seems to be built on what might be called tertiary relationships, or what Wellman calls "personalized communities," embodied on ego-centered networks. This represents the privatization of society [...] The new model of sociality is thus characterized by networked individualism (Castells 2002, pp 127-128).</a:t>
            </a:r>
            <a:endParaRPr lang="en-US" sz="1900" dirty="0">
              <a:solidFill>
                <a:schemeClr val="tx2"/>
              </a:solidFill>
            </a:endParaRPr>
          </a:p>
        </p:txBody>
      </p:sp>
      <p:sp>
        <p:nvSpPr>
          <p:cNvPr id="14" name="Rectangle 13">
            <a:extLst>
              <a:ext uri="{FF2B5EF4-FFF2-40B4-BE49-F238E27FC236}">
                <a16:creationId xmlns:a16="http://schemas.microsoft.com/office/drawing/2014/main" id="{BA5C75B6-BF54-4952-98B4-60CD5CAFF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34253" y="0"/>
            <a:ext cx="32004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4" name="Segnaposto numero diapositiva 5">
            <a:extLst>
              <a:ext uri="{FF2B5EF4-FFF2-40B4-BE49-F238E27FC236}">
                <a16:creationId xmlns:a16="http://schemas.microsoft.com/office/drawing/2014/main" id="{C8EAEF6E-D157-0EFB-3757-3652802C33FF}"/>
              </a:ext>
            </a:extLst>
          </p:cNvPr>
          <p:cNvSpPr>
            <a:spLocks noGrp="1"/>
          </p:cNvSpPr>
          <p:nvPr>
            <p:ph type="sldNum" sz="quarter" idx="12"/>
          </p:nvPr>
        </p:nvSpPr>
        <p:spPr>
          <a:xfrm>
            <a:off x="10658927" y="6422854"/>
            <a:ext cx="946264" cy="365125"/>
          </a:xfrm>
        </p:spPr>
        <p:txBody>
          <a:bodyPr>
            <a:normAutofit/>
          </a:bodyPr>
          <a:lstStyle/>
          <a:p>
            <a:pPr rtl="0">
              <a:spcAft>
                <a:spcPts val="600"/>
              </a:spcAft>
            </a:pPr>
            <a:fld id="{73B850FF-6169-4056-8077-06FFA93A5366}" type="slidenum">
              <a:rPr lang="it-IT" noProof="0">
                <a:solidFill>
                  <a:schemeClr val="tx2"/>
                </a:solidFill>
              </a:rPr>
              <a:pPr rtl="0">
                <a:spcAft>
                  <a:spcPts val="600"/>
                </a:spcAft>
              </a:pPr>
              <a:t>2</a:t>
            </a:fld>
            <a:endParaRPr lang="it-IT" noProof="0" dirty="0">
              <a:solidFill>
                <a:schemeClr val="tx2"/>
              </a:solidFill>
            </a:endParaRPr>
          </a:p>
        </p:txBody>
      </p:sp>
    </p:spTree>
    <p:extLst>
      <p:ext uri="{BB962C8B-B14F-4D97-AF65-F5344CB8AC3E}">
        <p14:creationId xmlns:p14="http://schemas.microsoft.com/office/powerpoint/2010/main" val="116879970"/>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45E443-8520-334F-5B70-CF3324D5C502}"/>
              </a:ext>
            </a:extLst>
          </p:cNvPr>
          <p:cNvSpPr>
            <a:spLocks noGrp="1"/>
          </p:cNvSpPr>
          <p:nvPr>
            <p:ph type="title"/>
          </p:nvPr>
        </p:nvSpPr>
        <p:spPr>
          <a:xfrm>
            <a:off x="2095498" y="666625"/>
            <a:ext cx="8001003" cy="1207892"/>
          </a:xfrm>
        </p:spPr>
        <p:txBody>
          <a:bodyPr anchor="ctr">
            <a:normAutofit/>
          </a:bodyPr>
          <a:lstStyle/>
          <a:p>
            <a:pPr algn="r"/>
            <a:r>
              <a:rPr lang="it-IT" dirty="0"/>
              <a:t>ETICS AND AI</a:t>
            </a:r>
          </a:p>
        </p:txBody>
      </p:sp>
      <p:sp>
        <p:nvSpPr>
          <p:cNvPr id="3" name="Segnaposto contenuto 2">
            <a:extLst>
              <a:ext uri="{FF2B5EF4-FFF2-40B4-BE49-F238E27FC236}">
                <a16:creationId xmlns:a16="http://schemas.microsoft.com/office/drawing/2014/main" id="{E25B0B35-3FE9-728F-D43A-E58D59F21EA9}"/>
              </a:ext>
            </a:extLst>
          </p:cNvPr>
          <p:cNvSpPr>
            <a:spLocks noGrp="1"/>
          </p:cNvSpPr>
          <p:nvPr>
            <p:ph idx="1"/>
          </p:nvPr>
        </p:nvSpPr>
        <p:spPr>
          <a:xfrm>
            <a:off x="2095498" y="2286001"/>
            <a:ext cx="6007325" cy="3593592"/>
          </a:xfrm>
        </p:spPr>
        <p:txBody>
          <a:bodyPr>
            <a:normAutofit/>
          </a:bodyPr>
          <a:lstStyle/>
          <a:p>
            <a:r>
              <a:rPr lang="en-US" dirty="0">
                <a:effectLst/>
                <a:ea typeface="Calibri" panose="020F0502020204030204" pitchFamily="34" charset="0"/>
                <a:cs typeface="Times New Roman" panose="02020603050405020304" pitchFamily="18" charset="0"/>
              </a:rPr>
              <a:t>The way in which "artifacts that are embedded in the world" are designed can give rise to dimensions that constitute threats and foster criminal behaviors with entirely different impacts than we are able to understand today, but it can also become an extraordinary opportunity if through a Governance of Digital we are able to bring to life what </a:t>
            </a:r>
            <a:r>
              <a:rPr lang="en-US" dirty="0" err="1">
                <a:effectLst/>
                <a:ea typeface="Calibri" panose="020F0502020204030204" pitchFamily="34" charset="0"/>
                <a:cs typeface="Times New Roman" panose="02020603050405020304" pitchFamily="18" charset="0"/>
              </a:rPr>
              <a:t>Floridi</a:t>
            </a:r>
            <a:r>
              <a:rPr lang="en-US" dirty="0">
                <a:effectLst/>
                <a:ea typeface="Calibri" panose="020F0502020204030204" pitchFamily="34" charset="0"/>
                <a:cs typeface="Times New Roman" panose="02020603050405020304" pitchFamily="18" charset="0"/>
              </a:rPr>
              <a:t> calls AI FOR SOCIAL GOOD - AI4SG </a:t>
            </a:r>
          </a:p>
          <a:p>
            <a:r>
              <a:rPr lang="en-US" dirty="0">
                <a:effectLst/>
                <a:ea typeface="Calibri" panose="020F0502020204030204" pitchFamily="34" charset="0"/>
                <a:cs typeface="Times New Roman" panose="02020603050405020304" pitchFamily="18" charset="0"/>
              </a:rPr>
              <a:t>(</a:t>
            </a:r>
            <a:r>
              <a:rPr lang="en-US" dirty="0" err="1">
                <a:effectLst/>
                <a:ea typeface="Calibri" panose="020F0502020204030204" pitchFamily="34" charset="0"/>
                <a:cs typeface="Times New Roman" panose="02020603050405020304" pitchFamily="18" charset="0"/>
              </a:rPr>
              <a:t>Floridi</a:t>
            </a:r>
            <a:r>
              <a:rPr lang="en-US" dirty="0">
                <a:effectLst/>
                <a:ea typeface="Calibri" panose="020F0502020204030204" pitchFamily="34" charset="0"/>
                <a:cs typeface="Times New Roman" panose="02020603050405020304" pitchFamily="18" charset="0"/>
              </a:rPr>
              <a:t>, 2022, p. 221). </a:t>
            </a:r>
            <a:endParaRPr lang="it-IT" dirty="0"/>
          </a:p>
        </p:txBody>
      </p:sp>
      <p:sp>
        <p:nvSpPr>
          <p:cNvPr id="5" name="Segnaposto numero diapositiva 4">
            <a:extLst>
              <a:ext uri="{FF2B5EF4-FFF2-40B4-BE49-F238E27FC236}">
                <a16:creationId xmlns:a16="http://schemas.microsoft.com/office/drawing/2014/main" id="{CA83AAA6-3F35-29AD-F9F8-AA244E972A5B}"/>
              </a:ext>
            </a:extLst>
          </p:cNvPr>
          <p:cNvSpPr>
            <a:spLocks noGrp="1"/>
          </p:cNvSpPr>
          <p:nvPr>
            <p:ph type="sldNum" sz="quarter" idx="12"/>
          </p:nvPr>
        </p:nvSpPr>
        <p:spPr>
          <a:xfrm>
            <a:off x="7981950" y="6375679"/>
            <a:ext cx="2114550" cy="345796"/>
          </a:xfrm>
        </p:spPr>
        <p:txBody>
          <a:bodyPr>
            <a:normAutofit/>
          </a:bodyPr>
          <a:lstStyle/>
          <a:p>
            <a:pPr>
              <a:spcAft>
                <a:spcPts val="600"/>
              </a:spcAft>
            </a:pPr>
            <a:fld id="{C9817582-358C-44E7-AD44-6BCCA593195F}" type="slidenum">
              <a:rPr lang="it-IT" smtClean="0"/>
              <a:pPr>
                <a:spcAft>
                  <a:spcPts val="600"/>
                </a:spcAft>
              </a:pPr>
              <a:t>20</a:t>
            </a:fld>
            <a:endParaRPr lang="it-IT"/>
          </a:p>
        </p:txBody>
      </p:sp>
    </p:spTree>
    <p:extLst>
      <p:ext uri="{BB962C8B-B14F-4D97-AF65-F5344CB8AC3E}">
        <p14:creationId xmlns:p14="http://schemas.microsoft.com/office/powerpoint/2010/main" val="26033233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88353BB-0DEF-93AC-3DD8-15A3E0732B77}"/>
              </a:ext>
            </a:extLst>
          </p:cNvPr>
          <p:cNvSpPr>
            <a:spLocks noGrp="1"/>
          </p:cNvSpPr>
          <p:nvPr>
            <p:ph idx="1"/>
          </p:nvPr>
        </p:nvSpPr>
        <p:spPr>
          <a:xfrm>
            <a:off x="894945" y="2877733"/>
            <a:ext cx="10408595" cy="2676760"/>
          </a:xfrm>
        </p:spPr>
        <p:txBody>
          <a:bodyPr>
            <a:normAutofit/>
          </a:bodyPr>
          <a:lstStyle/>
          <a:p>
            <a:pPr>
              <a:lnSpc>
                <a:spcPct val="150000"/>
              </a:lnSpc>
            </a:pPr>
            <a:r>
              <a:rPr lang="en-US" sz="2400" spc="-10" dirty="0">
                <a:effectLst/>
                <a:ea typeface="Arial Unicode MS"/>
                <a:cs typeface="Times New Roman" panose="02020603050405020304" pitchFamily="18" charset="0"/>
              </a:rPr>
              <a:t>Adolescents appear as a "product" of this era of misinformation: victims of the fake news system, they become its protagonists by deeming it "normal" to use the fake for their own purposes (Pira 2020, p. 82). </a:t>
            </a:r>
            <a:endParaRPr lang="it-IT" sz="2400" dirty="0"/>
          </a:p>
        </p:txBody>
      </p:sp>
      <p:sp>
        <p:nvSpPr>
          <p:cNvPr id="5" name="Titolo 4">
            <a:extLst>
              <a:ext uri="{FF2B5EF4-FFF2-40B4-BE49-F238E27FC236}">
                <a16:creationId xmlns:a16="http://schemas.microsoft.com/office/drawing/2014/main" id="{09F069EC-5A0B-B6E6-F791-B04665C0BB6B}"/>
              </a:ext>
            </a:extLst>
          </p:cNvPr>
          <p:cNvSpPr>
            <a:spLocks noGrp="1"/>
          </p:cNvSpPr>
          <p:nvPr>
            <p:ph type="title"/>
          </p:nvPr>
        </p:nvSpPr>
        <p:spPr/>
        <p:txBody>
          <a:bodyPr/>
          <a:lstStyle/>
          <a:p>
            <a:r>
              <a:rPr lang="it-IT" dirty="0" err="1"/>
              <a:t>Fragility</a:t>
            </a:r>
            <a:r>
              <a:rPr lang="it-IT" dirty="0"/>
              <a:t> of educational </a:t>
            </a:r>
            <a:r>
              <a:rPr lang="it-IT" dirty="0" err="1"/>
              <a:t>processes</a:t>
            </a:r>
            <a:endParaRPr lang="it-IT" dirty="0"/>
          </a:p>
        </p:txBody>
      </p:sp>
      <p:sp>
        <p:nvSpPr>
          <p:cNvPr id="2" name="Segnaposto numero diapositiva 5">
            <a:extLst>
              <a:ext uri="{FF2B5EF4-FFF2-40B4-BE49-F238E27FC236}">
                <a16:creationId xmlns:a16="http://schemas.microsoft.com/office/drawing/2014/main" id="{F30E6FB3-1C59-D7E8-E83D-77501D980011}"/>
              </a:ext>
            </a:extLst>
          </p:cNvPr>
          <p:cNvSpPr>
            <a:spLocks noGrp="1"/>
          </p:cNvSpPr>
          <p:nvPr>
            <p:ph type="sldNum" sz="quarter" idx="12"/>
          </p:nvPr>
        </p:nvSpPr>
        <p:spPr>
          <a:xfrm>
            <a:off x="10658927" y="6422854"/>
            <a:ext cx="946264" cy="365125"/>
          </a:xfrm>
        </p:spPr>
        <p:txBody>
          <a:bodyPr>
            <a:normAutofit/>
          </a:bodyPr>
          <a:lstStyle/>
          <a:p>
            <a:pPr rtl="0">
              <a:spcAft>
                <a:spcPts val="600"/>
              </a:spcAft>
            </a:pPr>
            <a:fld id="{73B850FF-6169-4056-8077-06FFA93A5366}" type="slidenum">
              <a:rPr lang="it-IT" noProof="0">
                <a:solidFill>
                  <a:schemeClr val="tx2"/>
                </a:solidFill>
              </a:rPr>
              <a:pPr rtl="0">
                <a:spcAft>
                  <a:spcPts val="600"/>
                </a:spcAft>
              </a:pPr>
              <a:t>21</a:t>
            </a:fld>
            <a:endParaRPr lang="it-IT" noProof="0" dirty="0">
              <a:solidFill>
                <a:schemeClr val="tx2"/>
              </a:solidFill>
            </a:endParaRPr>
          </a:p>
        </p:txBody>
      </p:sp>
    </p:spTree>
    <p:extLst>
      <p:ext uri="{BB962C8B-B14F-4D97-AF65-F5344CB8AC3E}">
        <p14:creationId xmlns:p14="http://schemas.microsoft.com/office/powerpoint/2010/main" val="4269780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EF6222C-9C6F-8970-0F64-EAE3D471F189}"/>
              </a:ext>
            </a:extLst>
          </p:cNvPr>
          <p:cNvSpPr>
            <a:spLocks noGrp="1"/>
          </p:cNvSpPr>
          <p:nvPr>
            <p:ph type="title"/>
          </p:nvPr>
        </p:nvSpPr>
        <p:spPr>
          <a:xfrm>
            <a:off x="1202919" y="284176"/>
            <a:ext cx="10878834" cy="1508760"/>
          </a:xfrm>
        </p:spPr>
        <p:txBody>
          <a:bodyPr/>
          <a:lstStyle/>
          <a:p>
            <a:r>
              <a:rPr lang="it-IT" dirty="0"/>
              <a:t>FOOD FOR THOUGHT</a:t>
            </a:r>
          </a:p>
        </p:txBody>
      </p:sp>
      <p:sp>
        <p:nvSpPr>
          <p:cNvPr id="3" name="Segnaposto contenuto 2">
            <a:extLst>
              <a:ext uri="{FF2B5EF4-FFF2-40B4-BE49-F238E27FC236}">
                <a16:creationId xmlns:a16="http://schemas.microsoft.com/office/drawing/2014/main" id="{57814DCE-5C23-5E21-FF16-AE30FB5A7379}"/>
              </a:ext>
            </a:extLst>
          </p:cNvPr>
          <p:cNvSpPr>
            <a:spLocks noGrp="1"/>
          </p:cNvSpPr>
          <p:nvPr>
            <p:ph idx="1"/>
          </p:nvPr>
        </p:nvSpPr>
        <p:spPr/>
        <p:txBody>
          <a:bodyPr>
            <a:noAutofit/>
          </a:bodyPr>
          <a:lstStyle/>
          <a:p>
            <a:pPr>
              <a:lnSpc>
                <a:spcPct val="150000"/>
              </a:lnSpc>
            </a:pPr>
            <a:r>
              <a:rPr lang="en-US" sz="2800" dirty="0">
                <a:effectLst/>
                <a:ea typeface="Calibri" panose="020F0502020204030204" pitchFamily="34" charset="0"/>
              </a:rPr>
              <a:t>Does the fluidity, contamination and communication developed through codes and texts that are often the result of the action of social sharing give rise to a message in which it is possible to recognize the </a:t>
            </a:r>
            <a:r>
              <a:rPr lang="en-US" sz="2800" dirty="0" err="1">
                <a:effectLst/>
                <a:ea typeface="Calibri" panose="020F0502020204030204" pitchFamily="34" charset="0"/>
              </a:rPr>
              <a:t>mens</a:t>
            </a:r>
            <a:r>
              <a:rPr lang="en-US" sz="2800" dirty="0">
                <a:effectLst/>
                <a:ea typeface="Calibri" panose="020F0502020204030204" pitchFamily="34" charset="0"/>
              </a:rPr>
              <a:t> </a:t>
            </a:r>
            <a:r>
              <a:rPr lang="en-US" sz="2800" dirty="0" err="1">
                <a:effectLst/>
                <a:ea typeface="Calibri" panose="020F0502020204030204" pitchFamily="34" charset="0"/>
              </a:rPr>
              <a:t>autoris</a:t>
            </a:r>
            <a:r>
              <a:rPr lang="en-US" sz="2800" dirty="0">
                <a:effectLst/>
                <a:ea typeface="Calibri" panose="020F0502020204030204" pitchFamily="34" charset="0"/>
              </a:rPr>
              <a:t>, or rather are we witnessing the proliferation of messages and language that is no longer an autonomous construction of meaning, but the effect of cloning that tends to massify? </a:t>
            </a:r>
            <a:endParaRPr lang="it-IT" sz="2800" dirty="0"/>
          </a:p>
        </p:txBody>
      </p:sp>
      <p:sp>
        <p:nvSpPr>
          <p:cNvPr id="4" name="Segnaposto numero diapositiva 5">
            <a:extLst>
              <a:ext uri="{FF2B5EF4-FFF2-40B4-BE49-F238E27FC236}">
                <a16:creationId xmlns:a16="http://schemas.microsoft.com/office/drawing/2014/main" id="{F7136563-2872-36D2-1E38-826EA8C16FFA}"/>
              </a:ext>
            </a:extLst>
          </p:cNvPr>
          <p:cNvSpPr>
            <a:spLocks noGrp="1"/>
          </p:cNvSpPr>
          <p:nvPr>
            <p:ph type="sldNum" sz="quarter" idx="12"/>
          </p:nvPr>
        </p:nvSpPr>
        <p:spPr>
          <a:xfrm>
            <a:off x="10658927" y="6422854"/>
            <a:ext cx="946264" cy="365125"/>
          </a:xfrm>
        </p:spPr>
        <p:txBody>
          <a:bodyPr>
            <a:normAutofit/>
          </a:bodyPr>
          <a:lstStyle/>
          <a:p>
            <a:pPr rtl="0">
              <a:spcAft>
                <a:spcPts val="600"/>
              </a:spcAft>
            </a:pPr>
            <a:fld id="{73B850FF-6169-4056-8077-06FFA93A5366}" type="slidenum">
              <a:rPr lang="it-IT" noProof="0">
                <a:solidFill>
                  <a:schemeClr val="tx2"/>
                </a:solidFill>
              </a:rPr>
              <a:pPr rtl="0">
                <a:spcAft>
                  <a:spcPts val="600"/>
                </a:spcAft>
              </a:pPr>
              <a:t>22</a:t>
            </a:fld>
            <a:endParaRPr lang="it-IT" noProof="0" dirty="0">
              <a:solidFill>
                <a:schemeClr val="tx2"/>
              </a:solidFill>
            </a:endParaRPr>
          </a:p>
        </p:txBody>
      </p:sp>
    </p:spTree>
    <p:extLst>
      <p:ext uri="{BB962C8B-B14F-4D97-AF65-F5344CB8AC3E}">
        <p14:creationId xmlns:p14="http://schemas.microsoft.com/office/powerpoint/2010/main" val="2621981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6" descr="Grotta a forma di triangolo">
            <a:extLst>
              <a:ext uri="{FF2B5EF4-FFF2-40B4-BE49-F238E27FC236}">
                <a16:creationId xmlns:a16="http://schemas.microsoft.com/office/drawing/2014/main" id="{4EB59620-ED5C-F602-C66F-D87BCCAB7D14}"/>
              </a:ext>
            </a:extLst>
          </p:cNvPr>
          <p:cNvPicPr>
            <a:picLocks noChangeAspect="1"/>
          </p:cNvPicPr>
          <p:nvPr/>
        </p:nvPicPr>
        <p:blipFill rotWithShape="1">
          <a:blip r:embed="rId2">
            <a:alphaModFix amt="15000"/>
            <a:grayscl/>
          </a:blip>
          <a:srcRect t="3577" b="14306"/>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4C80C159-0646-4CF3-BF3A-272CFFFAD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 y="176109"/>
            <a:ext cx="12188952" cy="16459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5" name="Segnaposto contenuto 4">
            <a:extLst>
              <a:ext uri="{FF2B5EF4-FFF2-40B4-BE49-F238E27FC236}">
                <a16:creationId xmlns:a16="http://schemas.microsoft.com/office/drawing/2014/main" id="{4BC39CC9-27F0-446D-91E4-9639ED8F3AFC}"/>
              </a:ext>
            </a:extLst>
          </p:cNvPr>
          <p:cNvSpPr>
            <a:spLocks noGrp="1"/>
          </p:cNvSpPr>
          <p:nvPr>
            <p:ph idx="1"/>
          </p:nvPr>
        </p:nvSpPr>
        <p:spPr>
          <a:xfrm>
            <a:off x="1202919" y="2011680"/>
            <a:ext cx="9784080" cy="4206240"/>
          </a:xfrm>
        </p:spPr>
        <p:txBody>
          <a:bodyPr vert="horz" lIns="91440" tIns="45720" rIns="91440" bIns="45720" rtlCol="0">
            <a:normAutofit/>
          </a:bodyPr>
          <a:lstStyle/>
          <a:p>
            <a:r>
              <a:rPr lang="en-US" spc="400" dirty="0"/>
              <a:t>Information alone does not explain the world. From a certain critical point, it obscures the world. We always approach information with the suspicion that things might also be different. It is accompanied by an underlying distrust. The more we confront diverse information, the stronger the distrust becomes. In the information society, we lose basic trust: it is a society of distrust.</a:t>
            </a:r>
          </a:p>
          <a:p>
            <a:r>
              <a:rPr lang="en-US" spc="400" dirty="0"/>
              <a:t>(Han, 2021: 69)</a:t>
            </a:r>
          </a:p>
        </p:txBody>
      </p:sp>
      <p:sp>
        <p:nvSpPr>
          <p:cNvPr id="4" name="Segnaposto numero diapositiva 3">
            <a:extLst>
              <a:ext uri="{FF2B5EF4-FFF2-40B4-BE49-F238E27FC236}">
                <a16:creationId xmlns:a16="http://schemas.microsoft.com/office/drawing/2014/main" id="{7F737230-F067-422A-A548-963DFE825A67}"/>
              </a:ext>
            </a:extLst>
          </p:cNvPr>
          <p:cNvSpPr>
            <a:spLocks noGrp="1"/>
          </p:cNvSpPr>
          <p:nvPr>
            <p:ph type="sldNum" sz="quarter" idx="12"/>
          </p:nvPr>
        </p:nvSpPr>
        <p:spPr>
          <a:xfrm>
            <a:off x="10658927" y="6422854"/>
            <a:ext cx="946264" cy="365125"/>
          </a:xfrm>
        </p:spPr>
        <p:txBody>
          <a:bodyPr vert="horz" lIns="91440" tIns="45720" rIns="91440" bIns="45720" rtlCol="0">
            <a:normAutofit/>
          </a:bodyPr>
          <a:lstStyle/>
          <a:p>
            <a:pPr defTabSz="914400">
              <a:spcAft>
                <a:spcPts val="600"/>
              </a:spcAft>
            </a:pPr>
            <a:fld id="{C9817582-358C-44E7-AD44-6BCCA593195F}" type="slidenum">
              <a:rPr lang="en-US"/>
              <a:pPr defTabSz="914400">
                <a:spcAft>
                  <a:spcPts val="600"/>
                </a:spcAft>
              </a:pPr>
              <a:t>23</a:t>
            </a:fld>
            <a:endParaRPr lang="en-US"/>
          </a:p>
        </p:txBody>
      </p:sp>
    </p:spTree>
    <p:extLst>
      <p:ext uri="{BB962C8B-B14F-4D97-AF65-F5344CB8AC3E}">
        <p14:creationId xmlns:p14="http://schemas.microsoft.com/office/powerpoint/2010/main" val="25144739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952113" y="2275002"/>
            <a:ext cx="7315200" cy="1474249"/>
          </a:xfrm>
        </p:spPr>
        <p:txBody>
          <a:bodyPr vert="horz" lIns="91440" tIns="45720" rIns="91440" bIns="45720" rtlCol="0" anchor="b">
            <a:normAutofit fontScale="90000"/>
          </a:bodyPr>
          <a:lstStyle/>
          <a:p>
            <a:r>
              <a:rPr lang="en-US" dirty="0">
                <a:solidFill>
                  <a:srgbClr val="FFFFFF"/>
                </a:solidFill>
              </a:rPr>
              <a:t>THANK YOU FOR YOUR ATTENTION</a:t>
            </a:r>
          </a:p>
        </p:txBody>
      </p:sp>
      <p:sp>
        <p:nvSpPr>
          <p:cNvPr id="3" name="Segnaposto testo 2"/>
          <p:cNvSpPr>
            <a:spLocks noGrp="1"/>
          </p:cNvSpPr>
          <p:nvPr>
            <p:ph type="subTitle" idx="1"/>
          </p:nvPr>
        </p:nvSpPr>
        <p:spPr>
          <a:xfrm>
            <a:off x="952113" y="4455276"/>
            <a:ext cx="7315200" cy="2332703"/>
          </a:xfrm>
        </p:spPr>
        <p:txBody>
          <a:bodyPr vert="horz" lIns="91440" tIns="45720" rIns="91440" bIns="45720" rtlCol="0" anchor="t">
            <a:noAutofit/>
          </a:bodyPr>
          <a:lstStyle/>
          <a:p>
            <a:pPr indent="-228600">
              <a:lnSpc>
                <a:spcPct val="100000"/>
              </a:lnSpc>
              <a:spcBef>
                <a:spcPts val="0"/>
              </a:spcBef>
              <a:spcAft>
                <a:spcPts val="0"/>
              </a:spcAft>
              <a:buFont typeface="Avenir Next LT Pro" panose="020B0504020202020204" pitchFamily="34" charset="0"/>
              <a:buChar char="+"/>
            </a:pPr>
            <a:r>
              <a:rPr lang="en-US" sz="1800" spc="400" dirty="0"/>
              <a:t>Francesco Pira</a:t>
            </a:r>
          </a:p>
          <a:p>
            <a:pPr indent="-228600">
              <a:lnSpc>
                <a:spcPct val="100000"/>
              </a:lnSpc>
              <a:spcBef>
                <a:spcPts val="0"/>
              </a:spcBef>
              <a:spcAft>
                <a:spcPts val="0"/>
              </a:spcAft>
              <a:buFont typeface="Avenir Next LT Pro" panose="020B0504020202020204" pitchFamily="34" charset="0"/>
              <a:buChar char="+"/>
            </a:pPr>
            <a:r>
              <a:rPr lang="en-US" sz="1800" spc="400" dirty="0"/>
              <a:t>Associate Professor of  Sociology  of Cultural and Communicative Processes</a:t>
            </a:r>
          </a:p>
          <a:p>
            <a:pPr indent="-228600">
              <a:lnSpc>
                <a:spcPct val="100000"/>
              </a:lnSpc>
              <a:spcBef>
                <a:spcPts val="0"/>
              </a:spcBef>
              <a:spcAft>
                <a:spcPts val="0"/>
              </a:spcAft>
              <a:buFont typeface="Avenir Next LT Pro" panose="020B0504020202020204" pitchFamily="34" charset="0"/>
              <a:buChar char="+"/>
            </a:pPr>
            <a:r>
              <a:rPr lang="en-US" sz="1800" spc="400" dirty="0"/>
              <a:t>Department of Ancient and Modern Civilizations</a:t>
            </a:r>
          </a:p>
          <a:p>
            <a:pPr indent="-228600">
              <a:lnSpc>
                <a:spcPct val="100000"/>
              </a:lnSpc>
              <a:spcBef>
                <a:spcPts val="0"/>
              </a:spcBef>
              <a:spcAft>
                <a:spcPts val="0"/>
              </a:spcAft>
              <a:buFont typeface="Avenir Next LT Pro" panose="020B0504020202020204" pitchFamily="34" charset="0"/>
              <a:buChar char="+"/>
            </a:pPr>
            <a:r>
              <a:rPr lang="en-US" sz="1800" spc="400" dirty="0"/>
              <a:t>University of Messina </a:t>
            </a:r>
          </a:p>
          <a:p>
            <a:pPr indent="-228600">
              <a:lnSpc>
                <a:spcPct val="100000"/>
              </a:lnSpc>
              <a:spcBef>
                <a:spcPts val="0"/>
              </a:spcBef>
              <a:spcAft>
                <a:spcPts val="0"/>
              </a:spcAft>
              <a:buFont typeface="Avenir Next LT Pro" panose="020B0504020202020204" pitchFamily="34" charset="0"/>
              <a:buChar char="+"/>
            </a:pPr>
            <a:r>
              <a:rPr lang="en-US" sz="1800" spc="400" dirty="0"/>
              <a:t>Francesco.pira@unime.it</a:t>
            </a:r>
          </a:p>
          <a:p>
            <a:endParaRPr lang="en-US" sz="1800" dirty="0">
              <a:solidFill>
                <a:schemeClr val="accent1">
                  <a:lumMod val="20000"/>
                  <a:lumOff val="80000"/>
                </a:schemeClr>
              </a:solidFill>
            </a:endParaRPr>
          </a:p>
        </p:txBody>
      </p:sp>
      <p:sp>
        <p:nvSpPr>
          <p:cNvPr id="5" name="Segnaposto numero diapositiva 4"/>
          <p:cNvSpPr>
            <a:spLocks noGrp="1"/>
          </p:cNvSpPr>
          <p:nvPr>
            <p:ph type="sldNum" sz="quarter" idx="12"/>
          </p:nvPr>
        </p:nvSpPr>
        <p:spPr/>
        <p:txBody>
          <a:bodyPr vert="horz" lIns="91440" tIns="45720" rIns="91440" bIns="45720" rtlCol="0" anchor="ctr">
            <a:normAutofit/>
          </a:bodyPr>
          <a:lstStyle/>
          <a:p>
            <a:pPr>
              <a:spcAft>
                <a:spcPts val="600"/>
              </a:spcAft>
            </a:pPr>
            <a:fld id="{C9817582-358C-44E7-AD44-6BCCA593195F}" type="slidenum">
              <a:rPr lang="en-US" dirty="0"/>
              <a:pPr>
                <a:spcAft>
                  <a:spcPts val="600"/>
                </a:spcAft>
              </a:pPr>
              <a:t>24</a:t>
            </a:fld>
            <a:endParaRPr lang="en-US" dirty="0"/>
          </a:p>
        </p:txBody>
      </p:sp>
      <p:pic>
        <p:nvPicPr>
          <p:cNvPr id="6" name="Immagine 5" descr="IMG-20201204-WA0004.jpg"/>
          <p:cNvPicPr>
            <a:picLocks noChangeAspect="1"/>
          </p:cNvPicPr>
          <p:nvPr/>
        </p:nvPicPr>
        <p:blipFill>
          <a:blip r:embed="rId2" cstate="print"/>
          <a:stretch>
            <a:fillRect/>
          </a:stretch>
        </p:blipFill>
        <p:spPr>
          <a:xfrm>
            <a:off x="8557752" y="2071990"/>
            <a:ext cx="1860571" cy="1860571"/>
          </a:xfrm>
          <a:prstGeom prst="rect">
            <a:avLst/>
          </a:prstGeom>
          <a:solidFill>
            <a:srgbClr val="FFFFFF">
              <a:shade val="85000"/>
            </a:srgbClr>
          </a:solid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5E7D41C-9EB7-91CD-BF8A-243EA7242ED2}"/>
              </a:ext>
            </a:extLst>
          </p:cNvPr>
          <p:cNvSpPr>
            <a:spLocks noGrp="1"/>
          </p:cNvSpPr>
          <p:nvPr>
            <p:ph type="title"/>
          </p:nvPr>
        </p:nvSpPr>
        <p:spPr>
          <a:xfrm>
            <a:off x="1202919" y="284176"/>
            <a:ext cx="9784080" cy="1508760"/>
          </a:xfrm>
        </p:spPr>
        <p:txBody>
          <a:bodyPr>
            <a:normAutofit/>
          </a:bodyPr>
          <a:lstStyle/>
          <a:p>
            <a:r>
              <a:rPr lang="en-US" dirty="0"/>
              <a:t>Media as a space for symbolic negotiation</a:t>
            </a:r>
            <a:endParaRPr lang="it-IT" dirty="0"/>
          </a:p>
        </p:txBody>
      </p:sp>
      <p:graphicFrame>
        <p:nvGraphicFramePr>
          <p:cNvPr id="5" name="Segnaposto contenuto 2">
            <a:extLst>
              <a:ext uri="{FF2B5EF4-FFF2-40B4-BE49-F238E27FC236}">
                <a16:creationId xmlns:a16="http://schemas.microsoft.com/office/drawing/2014/main" id="{FFEBEA88-60D7-EB7C-F697-53B3676EE4A1}"/>
              </a:ext>
            </a:extLst>
          </p:cNvPr>
          <p:cNvGraphicFramePr>
            <a:graphicFrameLocks noGrp="1"/>
          </p:cNvGraphicFramePr>
          <p:nvPr>
            <p:ph idx="1"/>
            <p:extLst>
              <p:ext uri="{D42A27DB-BD31-4B8C-83A1-F6EECF244321}">
                <p14:modId xmlns:p14="http://schemas.microsoft.com/office/powerpoint/2010/main" val="2528215595"/>
              </p:ext>
            </p:extLst>
          </p:nvPr>
        </p:nvGraphicFramePr>
        <p:xfrm>
          <a:off x="1203325" y="2476595"/>
          <a:ext cx="9783763" cy="34162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numero diapositiva 5">
            <a:extLst>
              <a:ext uri="{FF2B5EF4-FFF2-40B4-BE49-F238E27FC236}">
                <a16:creationId xmlns:a16="http://schemas.microsoft.com/office/drawing/2014/main" id="{A4E34CD1-059C-427B-224F-441A33C1EC4C}"/>
              </a:ext>
            </a:extLst>
          </p:cNvPr>
          <p:cNvSpPr>
            <a:spLocks noGrp="1"/>
          </p:cNvSpPr>
          <p:nvPr>
            <p:ph type="sldNum" sz="quarter" idx="12"/>
          </p:nvPr>
        </p:nvSpPr>
        <p:spPr>
          <a:xfrm>
            <a:off x="10658927" y="6422854"/>
            <a:ext cx="946264" cy="365125"/>
          </a:xfrm>
        </p:spPr>
        <p:txBody>
          <a:bodyPr>
            <a:normAutofit/>
          </a:bodyPr>
          <a:lstStyle/>
          <a:p>
            <a:pPr rtl="0">
              <a:spcAft>
                <a:spcPts val="600"/>
              </a:spcAft>
            </a:pPr>
            <a:fld id="{73B850FF-6169-4056-8077-06FFA93A5366}" type="slidenum">
              <a:rPr lang="it-IT" noProof="0">
                <a:solidFill>
                  <a:schemeClr val="tx2"/>
                </a:solidFill>
              </a:rPr>
              <a:pPr rtl="0">
                <a:spcAft>
                  <a:spcPts val="600"/>
                </a:spcAft>
              </a:pPr>
              <a:t>3</a:t>
            </a:fld>
            <a:endParaRPr lang="it-IT" noProof="0" dirty="0">
              <a:solidFill>
                <a:schemeClr val="tx2"/>
              </a:solidFill>
            </a:endParaRPr>
          </a:p>
        </p:txBody>
      </p:sp>
    </p:spTree>
    <p:extLst>
      <p:ext uri="{BB962C8B-B14F-4D97-AF65-F5344CB8AC3E}">
        <p14:creationId xmlns:p14="http://schemas.microsoft.com/office/powerpoint/2010/main" val="3425344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C4D9C4F3-3A51-4F45-8A5D-AAD196BF7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14" name="Titolo 13">
            <a:extLst>
              <a:ext uri="{FF2B5EF4-FFF2-40B4-BE49-F238E27FC236}">
                <a16:creationId xmlns:a16="http://schemas.microsoft.com/office/drawing/2014/main" id="{B6134E62-0FEA-4101-A0C8-1395344EA7AC}"/>
              </a:ext>
            </a:extLst>
          </p:cNvPr>
          <p:cNvSpPr>
            <a:spLocks noGrp="1"/>
          </p:cNvSpPr>
          <p:nvPr>
            <p:ph type="title"/>
          </p:nvPr>
        </p:nvSpPr>
        <p:spPr>
          <a:xfrm>
            <a:off x="1202919" y="284176"/>
            <a:ext cx="9784080" cy="1508760"/>
          </a:xfrm>
        </p:spPr>
        <p:txBody>
          <a:bodyPr vert="horz" lIns="91440" tIns="45720" rIns="91440" bIns="45720" rtlCol="0" anchor="ctr">
            <a:normAutofit/>
          </a:bodyPr>
          <a:lstStyle/>
          <a:p>
            <a:r>
              <a:rPr lang="en-US">
                <a:solidFill>
                  <a:schemeClr val="bg2"/>
                </a:solidFill>
              </a:rPr>
              <a:t>The paradox of the algorithm society</a:t>
            </a:r>
          </a:p>
        </p:txBody>
      </p:sp>
      <p:pic>
        <p:nvPicPr>
          <p:cNvPr id="5" name="Segnaposto immagine 4" descr="Immagine che contiene vestiti, tavolo, persona, interno&#10;&#10;Descrizione generata automaticamente">
            <a:extLst>
              <a:ext uri="{FF2B5EF4-FFF2-40B4-BE49-F238E27FC236}">
                <a16:creationId xmlns:a16="http://schemas.microsoft.com/office/drawing/2014/main" id="{7D3EFBFE-1922-3C33-97A0-E70D0F409550}"/>
              </a:ext>
            </a:extLst>
          </p:cNvPr>
          <p:cNvPicPr>
            <a:picLocks noGrp="1" noChangeAspect="1"/>
          </p:cNvPicPr>
          <p:nvPr>
            <p:ph type="pic" sz="quarter" idx="13"/>
          </p:nvPr>
        </p:nvPicPr>
        <p:blipFill rotWithShape="1">
          <a:blip r:embed="rId3"/>
          <a:srcRect l="18943" r="32554"/>
          <a:stretch/>
        </p:blipFill>
        <p:spPr>
          <a:xfrm>
            <a:off x="483" y="1822028"/>
            <a:ext cx="4342417" cy="5035972"/>
          </a:xfrm>
          <a:prstGeom prst="rect">
            <a:avLst/>
          </a:prstGeom>
        </p:spPr>
      </p:pic>
      <p:sp>
        <p:nvSpPr>
          <p:cNvPr id="15" name="Segnaposto contenuto 14">
            <a:extLst>
              <a:ext uri="{FF2B5EF4-FFF2-40B4-BE49-F238E27FC236}">
                <a16:creationId xmlns:a16="http://schemas.microsoft.com/office/drawing/2014/main" id="{F95CA429-F668-43CB-B1F6-A9C08F07F983}"/>
              </a:ext>
            </a:extLst>
          </p:cNvPr>
          <p:cNvSpPr>
            <a:spLocks noGrp="1"/>
          </p:cNvSpPr>
          <p:nvPr>
            <p:ph type="body" sz="quarter" idx="14"/>
          </p:nvPr>
        </p:nvSpPr>
        <p:spPr>
          <a:xfrm>
            <a:off x="4772025" y="2011680"/>
            <a:ext cx="6524625" cy="2560320"/>
          </a:xfrm>
        </p:spPr>
        <p:txBody>
          <a:bodyPr vert="horz" lIns="91440" tIns="45720" rIns="91440" bIns="45720" rtlCol="0">
            <a:normAutofit/>
          </a:bodyPr>
          <a:lstStyle/>
          <a:p>
            <a:r>
              <a:rPr lang="en-US" sz="2800" dirty="0">
                <a:solidFill>
                  <a:schemeClr val="tx1"/>
                </a:solidFill>
              </a:rPr>
              <a:t>We are in the era of the platform society, an ecosystem run by the BIG FIVE (Apple, Microsoft, Google, Amazon, Meta)</a:t>
            </a:r>
          </a:p>
        </p:txBody>
      </p:sp>
      <p:sp>
        <p:nvSpPr>
          <p:cNvPr id="20" name="Segnaposto numero diapositiva 19">
            <a:extLst>
              <a:ext uri="{FF2B5EF4-FFF2-40B4-BE49-F238E27FC236}">
                <a16:creationId xmlns:a16="http://schemas.microsoft.com/office/drawing/2014/main" id="{8830570A-9F6D-4948-8AE0-762EE7BF813D}"/>
              </a:ext>
            </a:extLst>
          </p:cNvPr>
          <p:cNvSpPr>
            <a:spLocks noGrp="1"/>
          </p:cNvSpPr>
          <p:nvPr>
            <p:ph type="sldNum" sz="quarter" idx="12"/>
          </p:nvPr>
        </p:nvSpPr>
        <p:spPr>
          <a:xfrm>
            <a:off x="10658927" y="6422854"/>
            <a:ext cx="946264" cy="365125"/>
          </a:xfrm>
        </p:spPr>
        <p:txBody>
          <a:bodyPr vert="horz" lIns="45720" tIns="45720" rIns="91440" bIns="45720" rtlCol="0" anchor="ctr">
            <a:normAutofit/>
          </a:bodyPr>
          <a:lstStyle/>
          <a:p>
            <a:pPr lvl="0" defTabSz="914400">
              <a:spcAft>
                <a:spcPts val="600"/>
              </a:spcAft>
            </a:pPr>
            <a:fld id="{73B850FF-6169-4056-8077-06FFA93A5366}" type="slidenum">
              <a:rPr lang="en-US"/>
              <a:pPr lvl="0" defTabSz="914400">
                <a:spcAft>
                  <a:spcPts val="600"/>
                </a:spcAft>
              </a:pPr>
              <a:t>4</a:t>
            </a:fld>
            <a:endParaRPr lang="en-US"/>
          </a:p>
        </p:txBody>
      </p:sp>
      <p:sp>
        <p:nvSpPr>
          <p:cNvPr id="2" name="Segnaposto numero diapositiva 5">
            <a:extLst>
              <a:ext uri="{FF2B5EF4-FFF2-40B4-BE49-F238E27FC236}">
                <a16:creationId xmlns:a16="http://schemas.microsoft.com/office/drawing/2014/main" id="{4F26C9C0-05FB-65E5-5B42-609951D67B06}"/>
              </a:ext>
            </a:extLst>
          </p:cNvPr>
          <p:cNvSpPr txBox="1">
            <a:spLocks/>
          </p:cNvSpPr>
          <p:nvPr/>
        </p:nvSpPr>
        <p:spPr>
          <a:xfrm>
            <a:off x="10811327" y="6575254"/>
            <a:ext cx="946264" cy="365125"/>
          </a:xfrm>
          <a:prstGeom prst="rect">
            <a:avLst/>
          </a:prstGeom>
        </p:spPr>
        <p:txBody>
          <a:bodyPr vert="horz" lIns="45720" tIns="45720" rIns="91440" bIns="45720" rtlCol="0" anchor="ctr">
            <a:normAutofit/>
          </a:bodyPr>
          <a:lstStyle>
            <a:defPPr>
              <a:defRPr lang="en-US"/>
            </a:defPPr>
            <a:lvl1pPr marL="0" algn="l" defTabSz="457200" rtl="0" eaLnBrk="1" latinLnBrk="0" hangingPunct="1">
              <a:defRPr sz="1200" b="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73B850FF-6169-4056-8077-06FFA93A5366}" type="slidenum">
              <a:rPr lang="it-IT" smtClean="0">
                <a:solidFill>
                  <a:schemeClr val="bg1"/>
                </a:solidFill>
              </a:rPr>
              <a:pPr>
                <a:spcAft>
                  <a:spcPts val="600"/>
                </a:spcAft>
              </a:pPr>
              <a:t>4</a:t>
            </a:fld>
            <a:endParaRPr lang="it-IT" dirty="0">
              <a:solidFill>
                <a:schemeClr val="bg1"/>
              </a:solidFill>
            </a:endParaRPr>
          </a:p>
        </p:txBody>
      </p:sp>
    </p:spTree>
    <p:extLst>
      <p:ext uri="{BB962C8B-B14F-4D97-AF65-F5344CB8AC3E}">
        <p14:creationId xmlns:p14="http://schemas.microsoft.com/office/powerpoint/2010/main" val="780098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972422-B794-4FA8-BCC6-BAF6938A1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7"/>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43ADEC8F-5262-3294-7F4A-8D81982C73C8}"/>
              </a:ext>
            </a:extLst>
          </p:cNvPr>
          <p:cNvSpPr>
            <a:spLocks noGrp="1"/>
          </p:cNvSpPr>
          <p:nvPr>
            <p:ph type="title"/>
          </p:nvPr>
        </p:nvSpPr>
        <p:spPr>
          <a:xfrm>
            <a:off x="643467" y="1325880"/>
            <a:ext cx="3089437" cy="4206240"/>
          </a:xfrm>
        </p:spPr>
        <p:txBody>
          <a:bodyPr>
            <a:normAutofit/>
          </a:bodyPr>
          <a:lstStyle/>
          <a:p>
            <a:pPr algn="r"/>
            <a:r>
              <a:rPr lang="it-IT" sz="3200" dirty="0" err="1">
                <a:solidFill>
                  <a:schemeClr val="tx1"/>
                </a:solidFill>
              </a:rPr>
              <a:t>Values</a:t>
            </a:r>
            <a:r>
              <a:rPr lang="it-IT" sz="3200" dirty="0">
                <a:solidFill>
                  <a:schemeClr val="tx1"/>
                </a:solidFill>
              </a:rPr>
              <a:t> </a:t>
            </a:r>
            <a:r>
              <a:rPr lang="it-IT" sz="3200" i="1" dirty="0">
                <a:solidFill>
                  <a:schemeClr val="tx1"/>
                </a:solidFill>
              </a:rPr>
              <a:t>vs.</a:t>
            </a:r>
            <a:r>
              <a:rPr lang="it-IT" sz="3200" dirty="0">
                <a:solidFill>
                  <a:schemeClr val="tx1"/>
                </a:solidFill>
              </a:rPr>
              <a:t> </a:t>
            </a:r>
            <a:r>
              <a:rPr lang="it-IT" sz="3200" dirty="0" err="1">
                <a:solidFill>
                  <a:schemeClr val="tx1"/>
                </a:solidFill>
              </a:rPr>
              <a:t>opaque</a:t>
            </a:r>
            <a:r>
              <a:rPr lang="it-IT" sz="3200" dirty="0">
                <a:solidFill>
                  <a:schemeClr val="tx1"/>
                </a:solidFill>
              </a:rPr>
              <a:t> dynamics</a:t>
            </a:r>
          </a:p>
        </p:txBody>
      </p:sp>
      <p:sp>
        <p:nvSpPr>
          <p:cNvPr id="10" name="Rectangle 9">
            <a:extLst>
              <a:ext uri="{FF2B5EF4-FFF2-40B4-BE49-F238E27FC236}">
                <a16:creationId xmlns:a16="http://schemas.microsoft.com/office/drawing/2014/main" id="{89DE9E2B-5611-49C8-862E-AD4D43A8AA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5668" cy="482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cxnSp>
        <p:nvCxnSpPr>
          <p:cNvPr id="12" name="Straight Connector 11">
            <a:extLst>
              <a:ext uri="{FF2B5EF4-FFF2-40B4-BE49-F238E27FC236}">
                <a16:creationId xmlns:a16="http://schemas.microsoft.com/office/drawing/2014/main" id="{5296EC4F-8732-481B-94CB-C98E4EF297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9935" y="1836869"/>
            <a:ext cx="0" cy="3184263"/>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Segnaposto contenuto 2">
            <a:extLst>
              <a:ext uri="{FF2B5EF4-FFF2-40B4-BE49-F238E27FC236}">
                <a16:creationId xmlns:a16="http://schemas.microsoft.com/office/drawing/2014/main" id="{AB5508F2-4340-3E46-FE95-EF3E32D68464}"/>
              </a:ext>
            </a:extLst>
          </p:cNvPr>
          <p:cNvSpPr>
            <a:spLocks noGrp="1"/>
          </p:cNvSpPr>
          <p:nvPr>
            <p:ph idx="1"/>
          </p:nvPr>
        </p:nvSpPr>
        <p:spPr>
          <a:xfrm>
            <a:off x="4381668" y="1126067"/>
            <a:ext cx="6605331" cy="4605866"/>
          </a:xfrm>
        </p:spPr>
        <p:txBody>
          <a:bodyPr anchor="ctr">
            <a:normAutofit/>
          </a:bodyPr>
          <a:lstStyle/>
          <a:p>
            <a:r>
              <a:rPr lang="en-US" sz="2800"/>
              <a:t>In the era of flatness and the filter bubble, platforms exploit that annihilation of boundaries that profoundly alters the ability on the part of individuals to understand context.</a:t>
            </a:r>
            <a:br>
              <a:rPr lang="en-US" sz="2800"/>
            </a:br>
            <a:endParaRPr lang="en-US" sz="2800" dirty="0"/>
          </a:p>
        </p:txBody>
      </p:sp>
      <p:sp>
        <p:nvSpPr>
          <p:cNvPr id="14" name="Rectangle 13">
            <a:extLst>
              <a:ext uri="{FF2B5EF4-FFF2-40B4-BE49-F238E27FC236}">
                <a16:creationId xmlns:a16="http://schemas.microsoft.com/office/drawing/2014/main" id="{519C7155-1644-4C60-B0B5-32B1800D60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75400"/>
            <a:ext cx="12195668" cy="482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4" name="Segnaposto numero diapositiva 5">
            <a:extLst>
              <a:ext uri="{FF2B5EF4-FFF2-40B4-BE49-F238E27FC236}">
                <a16:creationId xmlns:a16="http://schemas.microsoft.com/office/drawing/2014/main" id="{E3995B28-07AB-F396-88F2-15254530A81F}"/>
              </a:ext>
            </a:extLst>
          </p:cNvPr>
          <p:cNvSpPr>
            <a:spLocks noGrp="1"/>
          </p:cNvSpPr>
          <p:nvPr>
            <p:ph type="sldNum" sz="quarter" idx="12"/>
          </p:nvPr>
        </p:nvSpPr>
        <p:spPr>
          <a:xfrm>
            <a:off x="10658927" y="6422854"/>
            <a:ext cx="946264" cy="365125"/>
          </a:xfrm>
        </p:spPr>
        <p:txBody>
          <a:bodyPr>
            <a:normAutofit/>
          </a:bodyPr>
          <a:lstStyle/>
          <a:p>
            <a:pPr rtl="0">
              <a:spcAft>
                <a:spcPts val="600"/>
              </a:spcAft>
            </a:pPr>
            <a:fld id="{73B850FF-6169-4056-8077-06FFA93A5366}" type="slidenum">
              <a:rPr lang="it-IT" noProof="0">
                <a:solidFill>
                  <a:schemeClr val="tx2"/>
                </a:solidFill>
              </a:rPr>
              <a:pPr rtl="0">
                <a:spcAft>
                  <a:spcPts val="600"/>
                </a:spcAft>
              </a:pPr>
              <a:t>5</a:t>
            </a:fld>
            <a:endParaRPr lang="it-IT" noProof="0" dirty="0">
              <a:solidFill>
                <a:schemeClr val="tx2"/>
              </a:solidFill>
            </a:endParaRPr>
          </a:p>
        </p:txBody>
      </p:sp>
    </p:spTree>
    <p:extLst>
      <p:ext uri="{BB962C8B-B14F-4D97-AF65-F5344CB8AC3E}">
        <p14:creationId xmlns:p14="http://schemas.microsoft.com/office/powerpoint/2010/main" val="78880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A6D86F0-98E0-4468-9315-41BF7B0F2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E0CE2D7E-A270-A7C4-F817-7C032EBED1DF}"/>
              </a:ext>
            </a:extLst>
          </p:cNvPr>
          <p:cNvSpPr>
            <a:spLocks noGrp="1"/>
          </p:cNvSpPr>
          <p:nvPr>
            <p:ph type="title"/>
          </p:nvPr>
        </p:nvSpPr>
        <p:spPr>
          <a:xfrm>
            <a:off x="622570" y="838646"/>
            <a:ext cx="3445179" cy="5180709"/>
          </a:xfrm>
        </p:spPr>
        <p:txBody>
          <a:bodyPr>
            <a:normAutofit/>
          </a:bodyPr>
          <a:lstStyle/>
          <a:p>
            <a:r>
              <a:rPr lang="it-IT" sz="3600"/>
              <a:t>Typification of individuals</a:t>
            </a:r>
          </a:p>
        </p:txBody>
      </p:sp>
      <p:sp useBgFill="1">
        <p:nvSpPr>
          <p:cNvPr id="13" name="Rectangle 12">
            <a:extLst>
              <a:ext uri="{FF2B5EF4-FFF2-40B4-BE49-F238E27FC236}">
                <a16:creationId xmlns:a16="http://schemas.microsoft.com/office/drawing/2014/main" id="{CE957058-57AD-46A9-BAE9-7145CB3504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5" y="-2"/>
            <a:ext cx="7537703"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186C9D10-95A5-DA05-0688-BD3A6003DB78}"/>
              </a:ext>
            </a:extLst>
          </p:cNvPr>
          <p:cNvSpPr>
            <a:spLocks noGrp="1"/>
          </p:cNvSpPr>
          <p:nvPr>
            <p:ph idx="1"/>
          </p:nvPr>
        </p:nvSpPr>
        <p:spPr>
          <a:xfrm>
            <a:off x="5163671" y="838647"/>
            <a:ext cx="5823328" cy="5180708"/>
          </a:xfrm>
        </p:spPr>
        <p:txBody>
          <a:bodyPr anchor="ctr">
            <a:normAutofit/>
          </a:bodyPr>
          <a:lstStyle/>
          <a:p>
            <a:r>
              <a:rPr lang="en-US" sz="2000">
                <a:solidFill>
                  <a:schemeClr val="tx2"/>
                </a:solidFill>
              </a:rPr>
              <a:t> The process of dematerializing and typifying individuals as unique and unrepeatable entities can begin to erode our sense of personal identity as well. The risk is to start behaving and representing ourselves as anonymous mass products, exposed online to billions of other similar individuals. And to conceive of every other person as a bundle of types, from gender to religion, from family role to job position, from education to social class. (Floridi)</a:t>
            </a:r>
            <a:endParaRPr lang="it-IT" sz="2000">
              <a:solidFill>
                <a:schemeClr val="tx2"/>
              </a:solidFill>
            </a:endParaRPr>
          </a:p>
        </p:txBody>
      </p:sp>
      <p:sp>
        <p:nvSpPr>
          <p:cNvPr id="15" name="Rectangle 14">
            <a:extLst>
              <a:ext uri="{FF2B5EF4-FFF2-40B4-BE49-F238E27FC236}">
                <a16:creationId xmlns:a16="http://schemas.microsoft.com/office/drawing/2014/main" id="{BA5C75B6-BF54-4952-98B4-60CD5CAFF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34253" y="0"/>
            <a:ext cx="32004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6" name="Segnaposto numero diapositiva 5">
            <a:extLst>
              <a:ext uri="{FF2B5EF4-FFF2-40B4-BE49-F238E27FC236}">
                <a16:creationId xmlns:a16="http://schemas.microsoft.com/office/drawing/2014/main" id="{406BC541-1415-36C0-8CDD-76C5547FF06B}"/>
              </a:ext>
            </a:extLst>
          </p:cNvPr>
          <p:cNvSpPr>
            <a:spLocks noGrp="1"/>
          </p:cNvSpPr>
          <p:nvPr>
            <p:ph type="sldNum" sz="quarter" idx="12"/>
          </p:nvPr>
        </p:nvSpPr>
        <p:spPr>
          <a:xfrm>
            <a:off x="10658927" y="6422854"/>
            <a:ext cx="946264" cy="365125"/>
          </a:xfrm>
        </p:spPr>
        <p:txBody>
          <a:bodyPr>
            <a:normAutofit/>
          </a:bodyPr>
          <a:lstStyle/>
          <a:p>
            <a:pPr rtl="0">
              <a:spcAft>
                <a:spcPts val="600"/>
              </a:spcAft>
            </a:pPr>
            <a:fld id="{73B850FF-6169-4056-8077-06FFA93A5366}" type="slidenum">
              <a:rPr lang="it-IT" noProof="0">
                <a:solidFill>
                  <a:schemeClr val="tx2"/>
                </a:solidFill>
              </a:rPr>
              <a:pPr rtl="0">
                <a:spcAft>
                  <a:spcPts val="600"/>
                </a:spcAft>
              </a:pPr>
              <a:t>6</a:t>
            </a:fld>
            <a:endParaRPr lang="it-IT" noProof="0" dirty="0">
              <a:solidFill>
                <a:schemeClr val="tx2"/>
              </a:solidFill>
            </a:endParaRPr>
          </a:p>
        </p:txBody>
      </p:sp>
    </p:spTree>
    <p:extLst>
      <p:ext uri="{BB962C8B-B14F-4D97-AF65-F5344CB8AC3E}">
        <p14:creationId xmlns:p14="http://schemas.microsoft.com/office/powerpoint/2010/main" val="1838525387"/>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unto interrogativo su sfondo verde pastello">
            <a:extLst>
              <a:ext uri="{FF2B5EF4-FFF2-40B4-BE49-F238E27FC236}">
                <a16:creationId xmlns:a16="http://schemas.microsoft.com/office/drawing/2014/main" id="{64CEA38D-5022-05E1-63E6-B92C60B01B6C}"/>
              </a:ext>
            </a:extLst>
          </p:cNvPr>
          <p:cNvPicPr>
            <a:picLocks noChangeAspect="1"/>
          </p:cNvPicPr>
          <p:nvPr/>
        </p:nvPicPr>
        <p:blipFill rotWithShape="1">
          <a:blip r:embed="rId2"/>
          <a:srcRect l="43458" r="3466"/>
          <a:stretch/>
        </p:blipFill>
        <p:spPr>
          <a:xfrm>
            <a:off x="7338646" y="10"/>
            <a:ext cx="4853354" cy="6857990"/>
          </a:xfrm>
          <a:prstGeom prst="rect">
            <a:avLst/>
          </a:prstGeom>
        </p:spPr>
      </p:pic>
      <p:sp>
        <p:nvSpPr>
          <p:cNvPr id="2" name="Titolo 1">
            <a:extLst>
              <a:ext uri="{FF2B5EF4-FFF2-40B4-BE49-F238E27FC236}">
                <a16:creationId xmlns:a16="http://schemas.microsoft.com/office/drawing/2014/main" id="{44D9FF01-006D-A855-77E7-0D17099FA14C}"/>
              </a:ext>
            </a:extLst>
          </p:cNvPr>
          <p:cNvSpPr>
            <a:spLocks noGrp="1"/>
          </p:cNvSpPr>
          <p:nvPr>
            <p:ph type="title"/>
          </p:nvPr>
        </p:nvSpPr>
        <p:spPr>
          <a:xfrm>
            <a:off x="765051" y="382385"/>
            <a:ext cx="6015897" cy="1492132"/>
          </a:xfrm>
        </p:spPr>
        <p:txBody>
          <a:bodyPr>
            <a:normAutofit/>
          </a:bodyPr>
          <a:lstStyle/>
          <a:p>
            <a:r>
              <a:rPr lang="it-IT" dirty="0"/>
              <a:t>OLD DEFINITIONS NEW DEFINITIONS</a:t>
            </a:r>
          </a:p>
        </p:txBody>
      </p:sp>
      <p:sp>
        <p:nvSpPr>
          <p:cNvPr id="3" name="Segnaposto contenuto 2">
            <a:extLst>
              <a:ext uri="{FF2B5EF4-FFF2-40B4-BE49-F238E27FC236}">
                <a16:creationId xmlns:a16="http://schemas.microsoft.com/office/drawing/2014/main" id="{6071FB71-B145-EC1D-1486-35B2A0805371}"/>
              </a:ext>
            </a:extLst>
          </p:cNvPr>
          <p:cNvSpPr>
            <a:spLocks noGrp="1"/>
          </p:cNvSpPr>
          <p:nvPr>
            <p:ph idx="1"/>
          </p:nvPr>
        </p:nvSpPr>
        <p:spPr>
          <a:xfrm>
            <a:off x="765051" y="2286001"/>
            <a:ext cx="6015897" cy="3593591"/>
          </a:xfrm>
        </p:spPr>
        <p:txBody>
          <a:bodyPr>
            <a:normAutofit/>
          </a:bodyPr>
          <a:lstStyle/>
          <a:p>
            <a:pPr>
              <a:lnSpc>
                <a:spcPct val="100000"/>
              </a:lnSpc>
              <a:spcAft>
                <a:spcPts val="1000"/>
              </a:spcAft>
            </a:pPr>
            <a:r>
              <a:rPr lang="en-US" sz="1700" dirty="0">
                <a:effectLst/>
                <a:ea typeface="Calibri" panose="020F0502020204030204" pitchFamily="34" charset="0"/>
                <a:cs typeface="Times New Roman" panose="02020603050405020304" pitchFamily="18" charset="0"/>
              </a:rPr>
              <a:t> </a:t>
            </a:r>
            <a:r>
              <a:rPr lang="en-US" sz="2400" dirty="0">
                <a:effectLst/>
                <a:ea typeface="Calibri" panose="020F0502020204030204" pitchFamily="34" charset="0"/>
                <a:cs typeface="Times New Roman" panose="02020603050405020304" pitchFamily="18" charset="0"/>
              </a:rPr>
              <a:t>The age of artificial intelligence has undone the definitions that applied until recently, the separation of real and virtual, categories that no longer exist with the increasingly massive digitization of processes. It is no longer just a fusion of word, text and image.</a:t>
            </a:r>
            <a:endParaRPr lang="it-IT" sz="2400" dirty="0">
              <a:effectLst/>
              <a:ea typeface="Calibri" panose="020F0502020204030204" pitchFamily="34" charset="0"/>
              <a:cs typeface="Times New Roman" panose="02020603050405020304" pitchFamily="18" charset="0"/>
            </a:endParaRPr>
          </a:p>
        </p:txBody>
      </p:sp>
      <p:sp>
        <p:nvSpPr>
          <p:cNvPr id="4" name="Segnaposto numero diapositiva 5">
            <a:extLst>
              <a:ext uri="{FF2B5EF4-FFF2-40B4-BE49-F238E27FC236}">
                <a16:creationId xmlns:a16="http://schemas.microsoft.com/office/drawing/2014/main" id="{0D33958E-C949-7364-EAB8-21D2F7497014}"/>
              </a:ext>
            </a:extLst>
          </p:cNvPr>
          <p:cNvSpPr>
            <a:spLocks noGrp="1"/>
          </p:cNvSpPr>
          <p:nvPr>
            <p:ph type="sldNum" sz="quarter" idx="12"/>
          </p:nvPr>
        </p:nvSpPr>
        <p:spPr>
          <a:xfrm>
            <a:off x="10658927" y="6422854"/>
            <a:ext cx="946264" cy="365125"/>
          </a:xfrm>
        </p:spPr>
        <p:txBody>
          <a:bodyPr>
            <a:normAutofit/>
          </a:bodyPr>
          <a:lstStyle/>
          <a:p>
            <a:pPr rtl="0">
              <a:spcAft>
                <a:spcPts val="600"/>
              </a:spcAft>
            </a:pPr>
            <a:fld id="{73B850FF-6169-4056-8077-06FFA93A5366}" type="slidenum">
              <a:rPr lang="it-IT" noProof="0">
                <a:solidFill>
                  <a:schemeClr val="bg1"/>
                </a:solidFill>
              </a:rPr>
              <a:pPr rtl="0">
                <a:spcAft>
                  <a:spcPts val="600"/>
                </a:spcAft>
              </a:pPr>
              <a:t>7</a:t>
            </a:fld>
            <a:endParaRPr lang="it-IT" noProof="0" dirty="0">
              <a:solidFill>
                <a:schemeClr val="bg1"/>
              </a:solidFill>
            </a:endParaRPr>
          </a:p>
        </p:txBody>
      </p:sp>
    </p:spTree>
    <p:extLst>
      <p:ext uri="{BB962C8B-B14F-4D97-AF65-F5344CB8AC3E}">
        <p14:creationId xmlns:p14="http://schemas.microsoft.com/office/powerpoint/2010/main" val="2708080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B972422-B794-4FA8-BCC6-BAF6938A1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4DB74DD2-7E13-1A41-51EC-34A17E357019}"/>
              </a:ext>
            </a:extLst>
          </p:cNvPr>
          <p:cNvSpPr>
            <a:spLocks noGrp="1"/>
          </p:cNvSpPr>
          <p:nvPr>
            <p:ph type="title"/>
          </p:nvPr>
        </p:nvSpPr>
        <p:spPr>
          <a:xfrm>
            <a:off x="643467" y="1325880"/>
            <a:ext cx="3089437" cy="4206240"/>
          </a:xfrm>
        </p:spPr>
        <p:txBody>
          <a:bodyPr>
            <a:normAutofit/>
          </a:bodyPr>
          <a:lstStyle/>
          <a:p>
            <a:pPr algn="r"/>
            <a:r>
              <a:rPr lang="en-US" sz="2500" dirty="0">
                <a:solidFill>
                  <a:schemeClr val="tx2"/>
                </a:solidFill>
              </a:rPr>
              <a:t>GLOBALIZATION OF THE ECONOMY AND THE SHATTERING OF SOCIETY</a:t>
            </a:r>
            <a:endParaRPr lang="it-IT" sz="2500" dirty="0">
              <a:solidFill>
                <a:schemeClr val="tx2"/>
              </a:solidFill>
            </a:endParaRPr>
          </a:p>
        </p:txBody>
      </p:sp>
      <p:sp>
        <p:nvSpPr>
          <p:cNvPr id="20" name="Rectangle 19">
            <a:extLst>
              <a:ext uri="{FF2B5EF4-FFF2-40B4-BE49-F238E27FC236}">
                <a16:creationId xmlns:a16="http://schemas.microsoft.com/office/drawing/2014/main" id="{89DE9E2B-5611-49C8-862E-AD4D43A8AA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5668" cy="48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cxnSp>
        <p:nvCxnSpPr>
          <p:cNvPr id="22" name="Straight Connector 21">
            <a:extLst>
              <a:ext uri="{FF2B5EF4-FFF2-40B4-BE49-F238E27FC236}">
                <a16:creationId xmlns:a16="http://schemas.microsoft.com/office/drawing/2014/main" id="{5296EC4F-8732-481B-94CB-C98E4EF297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9935" y="1836869"/>
            <a:ext cx="0" cy="3184263"/>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Segnaposto contenuto 2">
            <a:extLst>
              <a:ext uri="{FF2B5EF4-FFF2-40B4-BE49-F238E27FC236}">
                <a16:creationId xmlns:a16="http://schemas.microsoft.com/office/drawing/2014/main" id="{8C788417-FC8A-324E-1178-4A3159F1391B}"/>
              </a:ext>
            </a:extLst>
          </p:cNvPr>
          <p:cNvSpPr>
            <a:spLocks noGrp="1"/>
          </p:cNvSpPr>
          <p:nvPr>
            <p:ph idx="1"/>
          </p:nvPr>
        </p:nvSpPr>
        <p:spPr>
          <a:xfrm>
            <a:off x="4381668" y="1126067"/>
            <a:ext cx="6605331" cy="4605866"/>
          </a:xfrm>
        </p:spPr>
        <p:txBody>
          <a:bodyPr anchor="ctr">
            <a:normAutofit/>
          </a:bodyPr>
          <a:lstStyle/>
          <a:p>
            <a:r>
              <a:rPr lang="en-US" sz="2800" dirty="0">
                <a:solidFill>
                  <a:schemeClr val="tx2"/>
                </a:solidFill>
                <a:ea typeface="Times New Roman" panose="02020603050405020304" pitchFamily="18" charset="0"/>
                <a:cs typeface="Arial" panose="020B0604020202020204" pitchFamily="34" charset="0"/>
              </a:rPr>
              <a:t>We have moved from the dimension of consumption to that of consumerism, which has turned individuals into commodities themselves.</a:t>
            </a:r>
            <a:endParaRPr lang="es-ES" sz="2800" dirty="0">
              <a:solidFill>
                <a:schemeClr val="tx2"/>
              </a:solidFill>
              <a:effectLst/>
              <a:ea typeface="Times New Roman" panose="02020603050405020304" pitchFamily="18" charset="0"/>
              <a:cs typeface="Arial" panose="020B0604020202020204" pitchFamily="34" charset="0"/>
            </a:endParaRPr>
          </a:p>
        </p:txBody>
      </p:sp>
      <p:sp>
        <p:nvSpPr>
          <p:cNvPr id="24" name="Rectangle 23">
            <a:extLst>
              <a:ext uri="{FF2B5EF4-FFF2-40B4-BE49-F238E27FC236}">
                <a16:creationId xmlns:a16="http://schemas.microsoft.com/office/drawing/2014/main" id="{519C7155-1644-4C60-B0B5-32B1800D60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75400"/>
            <a:ext cx="12195668" cy="48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5" name="Segnaposto numero diapositiva 4">
            <a:extLst>
              <a:ext uri="{FF2B5EF4-FFF2-40B4-BE49-F238E27FC236}">
                <a16:creationId xmlns:a16="http://schemas.microsoft.com/office/drawing/2014/main" id="{9EE075A7-063D-8A85-DA84-44B56025C4E1}"/>
              </a:ext>
            </a:extLst>
          </p:cNvPr>
          <p:cNvSpPr>
            <a:spLocks noGrp="1"/>
          </p:cNvSpPr>
          <p:nvPr>
            <p:ph type="sldNum" sz="quarter" idx="12"/>
          </p:nvPr>
        </p:nvSpPr>
        <p:spPr>
          <a:xfrm>
            <a:off x="10658927" y="6422854"/>
            <a:ext cx="946264" cy="365125"/>
          </a:xfrm>
        </p:spPr>
        <p:txBody>
          <a:bodyPr>
            <a:normAutofit/>
          </a:bodyPr>
          <a:lstStyle/>
          <a:p>
            <a:pPr>
              <a:spcAft>
                <a:spcPts val="600"/>
              </a:spcAft>
            </a:pPr>
            <a:fld id="{C9817582-358C-44E7-AD44-6BCCA593195F}" type="slidenum">
              <a:rPr lang="it-IT">
                <a:solidFill>
                  <a:schemeClr val="bg1"/>
                </a:solidFill>
              </a:rPr>
              <a:pPr>
                <a:spcAft>
                  <a:spcPts val="600"/>
                </a:spcAft>
              </a:pPr>
              <a:t>8</a:t>
            </a:fld>
            <a:endParaRPr lang="it-IT">
              <a:solidFill>
                <a:schemeClr val="bg1"/>
              </a:solidFill>
            </a:endParaRPr>
          </a:p>
        </p:txBody>
      </p:sp>
    </p:spTree>
    <p:extLst>
      <p:ext uri="{BB962C8B-B14F-4D97-AF65-F5344CB8AC3E}">
        <p14:creationId xmlns:p14="http://schemas.microsoft.com/office/powerpoint/2010/main" val="1729172141"/>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3838F23-9DA4-EB43-B65B-A99D781D1854}"/>
              </a:ext>
            </a:extLst>
          </p:cNvPr>
          <p:cNvSpPr>
            <a:spLocks noGrp="1"/>
          </p:cNvSpPr>
          <p:nvPr>
            <p:ph type="title"/>
          </p:nvPr>
        </p:nvSpPr>
        <p:spPr>
          <a:xfrm>
            <a:off x="765051" y="382385"/>
            <a:ext cx="6015897" cy="1492132"/>
          </a:xfrm>
        </p:spPr>
        <p:txBody>
          <a:bodyPr>
            <a:normAutofit/>
          </a:bodyPr>
          <a:lstStyle/>
          <a:p>
            <a:r>
              <a:rPr lang="it-IT" sz="3600" dirty="0"/>
              <a:t>SHATTERING OF REALITY</a:t>
            </a:r>
          </a:p>
        </p:txBody>
      </p:sp>
      <p:sp>
        <p:nvSpPr>
          <p:cNvPr id="3" name="Segnaposto contenuto 2">
            <a:extLst>
              <a:ext uri="{FF2B5EF4-FFF2-40B4-BE49-F238E27FC236}">
                <a16:creationId xmlns:a16="http://schemas.microsoft.com/office/drawing/2014/main" id="{662133A9-542C-43F2-E470-A3A2C57EB6D8}"/>
              </a:ext>
            </a:extLst>
          </p:cNvPr>
          <p:cNvSpPr>
            <a:spLocks noGrp="1"/>
          </p:cNvSpPr>
          <p:nvPr>
            <p:ph idx="1"/>
          </p:nvPr>
        </p:nvSpPr>
        <p:spPr>
          <a:xfrm>
            <a:off x="765051" y="2286001"/>
            <a:ext cx="6015897" cy="3593591"/>
          </a:xfrm>
        </p:spPr>
        <p:txBody>
          <a:bodyPr>
            <a:normAutofit/>
          </a:bodyPr>
          <a:lstStyle/>
          <a:p>
            <a:pPr>
              <a:spcAft>
                <a:spcPts val="1000"/>
              </a:spcAf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One of the most critical aspects emerging in the digital society concerns the juxtaposition between globalization of the economy and the shattering of society as a result, as Bauman argues in the volume Consumption therefore I am, we have moved from the dimension of consumption to that of consumerism that has turned individuals into commodities themselves</a:t>
            </a:r>
            <a:r>
              <a:rPr lang="it-IT"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it-IT" dirty="0">
              <a:latin typeface="Arial" panose="020B0604020202020204" pitchFamily="34" charset="0"/>
              <a:cs typeface="Arial" panose="020B0604020202020204" pitchFamily="34" charset="0"/>
            </a:endParaRPr>
          </a:p>
        </p:txBody>
      </p:sp>
      <p:pic>
        <p:nvPicPr>
          <p:cNvPr id="14" name="Picture 13" descr="Articoli d’ufficio su un tavolo">
            <a:extLst>
              <a:ext uri="{FF2B5EF4-FFF2-40B4-BE49-F238E27FC236}">
                <a16:creationId xmlns:a16="http://schemas.microsoft.com/office/drawing/2014/main" id="{9F88E347-4BD1-0B73-59F3-E93C31219CD8}"/>
              </a:ext>
            </a:extLst>
          </p:cNvPr>
          <p:cNvPicPr>
            <a:picLocks noChangeAspect="1"/>
          </p:cNvPicPr>
          <p:nvPr/>
        </p:nvPicPr>
        <p:blipFill rotWithShape="1">
          <a:blip r:embed="rId3"/>
          <a:srcRect l="28196" r="18938" b="2"/>
          <a:stretch/>
        </p:blipFill>
        <p:spPr>
          <a:xfrm>
            <a:off x="7389812" y="10"/>
            <a:ext cx="4802188" cy="6857990"/>
          </a:xfrm>
          <a:custGeom>
            <a:avLst/>
            <a:gdLst/>
            <a:ahLst/>
            <a:cxnLst/>
            <a:rect l="l" t="t" r="r" b="b"/>
            <a:pathLst>
              <a:path w="4802188" h="6858000">
                <a:moveTo>
                  <a:pt x="0" y="0"/>
                </a:moveTo>
                <a:lnTo>
                  <a:pt x="4802188" y="0"/>
                </a:lnTo>
                <a:lnTo>
                  <a:pt x="4802188" y="6858000"/>
                </a:lnTo>
                <a:lnTo>
                  <a:pt x="0" y="6858000"/>
                </a:lnTo>
                <a:lnTo>
                  <a:pt x="4763" y="6791325"/>
                </a:lnTo>
                <a:lnTo>
                  <a:pt x="12700" y="6735762"/>
                </a:lnTo>
                <a:lnTo>
                  <a:pt x="22225" y="6683375"/>
                </a:lnTo>
                <a:lnTo>
                  <a:pt x="38100" y="6640512"/>
                </a:lnTo>
                <a:lnTo>
                  <a:pt x="53975" y="6597650"/>
                </a:lnTo>
                <a:lnTo>
                  <a:pt x="73025" y="6561137"/>
                </a:lnTo>
                <a:lnTo>
                  <a:pt x="92075" y="6523037"/>
                </a:lnTo>
                <a:lnTo>
                  <a:pt x="109538" y="6488112"/>
                </a:lnTo>
                <a:lnTo>
                  <a:pt x="127000" y="6448425"/>
                </a:lnTo>
                <a:lnTo>
                  <a:pt x="142875" y="6407150"/>
                </a:lnTo>
                <a:lnTo>
                  <a:pt x="157163" y="6361112"/>
                </a:lnTo>
                <a:lnTo>
                  <a:pt x="168275" y="6311900"/>
                </a:lnTo>
                <a:lnTo>
                  <a:pt x="176213" y="6251575"/>
                </a:lnTo>
                <a:lnTo>
                  <a:pt x="179388" y="6183312"/>
                </a:lnTo>
                <a:lnTo>
                  <a:pt x="176213" y="6113462"/>
                </a:lnTo>
                <a:lnTo>
                  <a:pt x="168275" y="6056312"/>
                </a:lnTo>
                <a:lnTo>
                  <a:pt x="157163" y="6003925"/>
                </a:lnTo>
                <a:lnTo>
                  <a:pt x="142875" y="5956300"/>
                </a:lnTo>
                <a:lnTo>
                  <a:pt x="127000" y="5915025"/>
                </a:lnTo>
                <a:lnTo>
                  <a:pt x="107950" y="5876925"/>
                </a:lnTo>
                <a:lnTo>
                  <a:pt x="88900" y="5840412"/>
                </a:lnTo>
                <a:lnTo>
                  <a:pt x="69850" y="5802312"/>
                </a:lnTo>
                <a:lnTo>
                  <a:pt x="52388" y="5762625"/>
                </a:lnTo>
                <a:lnTo>
                  <a:pt x="34925" y="5721350"/>
                </a:lnTo>
                <a:lnTo>
                  <a:pt x="20638" y="5675312"/>
                </a:lnTo>
                <a:lnTo>
                  <a:pt x="11113" y="5622925"/>
                </a:lnTo>
                <a:lnTo>
                  <a:pt x="1588" y="5562600"/>
                </a:lnTo>
                <a:lnTo>
                  <a:pt x="0" y="5494337"/>
                </a:lnTo>
                <a:lnTo>
                  <a:pt x="1588" y="5426075"/>
                </a:lnTo>
                <a:lnTo>
                  <a:pt x="11113" y="5365750"/>
                </a:lnTo>
                <a:lnTo>
                  <a:pt x="20638" y="5313362"/>
                </a:lnTo>
                <a:lnTo>
                  <a:pt x="34925" y="5268912"/>
                </a:lnTo>
                <a:lnTo>
                  <a:pt x="52388" y="5226050"/>
                </a:lnTo>
                <a:lnTo>
                  <a:pt x="69850" y="5186362"/>
                </a:lnTo>
                <a:lnTo>
                  <a:pt x="88900" y="5149850"/>
                </a:lnTo>
                <a:lnTo>
                  <a:pt x="107950" y="5114925"/>
                </a:lnTo>
                <a:lnTo>
                  <a:pt x="127000" y="5075237"/>
                </a:lnTo>
                <a:lnTo>
                  <a:pt x="142875" y="5033962"/>
                </a:lnTo>
                <a:lnTo>
                  <a:pt x="157163" y="4987925"/>
                </a:lnTo>
                <a:lnTo>
                  <a:pt x="168275" y="4935537"/>
                </a:lnTo>
                <a:lnTo>
                  <a:pt x="176213" y="4875212"/>
                </a:lnTo>
                <a:lnTo>
                  <a:pt x="179388" y="4806950"/>
                </a:lnTo>
                <a:lnTo>
                  <a:pt x="176213" y="4738687"/>
                </a:lnTo>
                <a:lnTo>
                  <a:pt x="168275" y="4678362"/>
                </a:lnTo>
                <a:lnTo>
                  <a:pt x="157163" y="4625975"/>
                </a:lnTo>
                <a:lnTo>
                  <a:pt x="142875" y="4579937"/>
                </a:lnTo>
                <a:lnTo>
                  <a:pt x="127000" y="4537075"/>
                </a:lnTo>
                <a:lnTo>
                  <a:pt x="107950" y="4498975"/>
                </a:lnTo>
                <a:lnTo>
                  <a:pt x="69850" y="4424362"/>
                </a:lnTo>
                <a:lnTo>
                  <a:pt x="52388" y="4386262"/>
                </a:lnTo>
                <a:lnTo>
                  <a:pt x="34925" y="4343400"/>
                </a:lnTo>
                <a:lnTo>
                  <a:pt x="20638" y="4297362"/>
                </a:lnTo>
                <a:lnTo>
                  <a:pt x="11113" y="4244975"/>
                </a:lnTo>
                <a:lnTo>
                  <a:pt x="1588" y="4186237"/>
                </a:lnTo>
                <a:lnTo>
                  <a:pt x="0" y="4116387"/>
                </a:lnTo>
                <a:lnTo>
                  <a:pt x="1588" y="4048125"/>
                </a:lnTo>
                <a:lnTo>
                  <a:pt x="11113" y="3987800"/>
                </a:lnTo>
                <a:lnTo>
                  <a:pt x="20638" y="3935412"/>
                </a:lnTo>
                <a:lnTo>
                  <a:pt x="34925" y="3890962"/>
                </a:lnTo>
                <a:lnTo>
                  <a:pt x="52388" y="3848100"/>
                </a:lnTo>
                <a:lnTo>
                  <a:pt x="69850" y="3811587"/>
                </a:lnTo>
                <a:lnTo>
                  <a:pt x="107950" y="3736975"/>
                </a:lnTo>
                <a:lnTo>
                  <a:pt x="127000" y="3697287"/>
                </a:lnTo>
                <a:lnTo>
                  <a:pt x="142875" y="3656012"/>
                </a:lnTo>
                <a:lnTo>
                  <a:pt x="157163" y="3609975"/>
                </a:lnTo>
                <a:lnTo>
                  <a:pt x="168275" y="3557587"/>
                </a:lnTo>
                <a:lnTo>
                  <a:pt x="176213" y="3497262"/>
                </a:lnTo>
                <a:lnTo>
                  <a:pt x="179388" y="3427412"/>
                </a:lnTo>
                <a:lnTo>
                  <a:pt x="176213" y="3360737"/>
                </a:lnTo>
                <a:lnTo>
                  <a:pt x="168275" y="3300412"/>
                </a:lnTo>
                <a:lnTo>
                  <a:pt x="157163" y="3248025"/>
                </a:lnTo>
                <a:lnTo>
                  <a:pt x="142875" y="3201987"/>
                </a:lnTo>
                <a:lnTo>
                  <a:pt x="127000" y="3160712"/>
                </a:lnTo>
                <a:lnTo>
                  <a:pt x="107950" y="3121025"/>
                </a:lnTo>
                <a:lnTo>
                  <a:pt x="88900" y="3084512"/>
                </a:lnTo>
                <a:lnTo>
                  <a:pt x="69850" y="3046412"/>
                </a:lnTo>
                <a:lnTo>
                  <a:pt x="52388" y="3009900"/>
                </a:lnTo>
                <a:lnTo>
                  <a:pt x="34925" y="2967037"/>
                </a:lnTo>
                <a:lnTo>
                  <a:pt x="20638" y="2922587"/>
                </a:lnTo>
                <a:lnTo>
                  <a:pt x="11113" y="2868612"/>
                </a:lnTo>
                <a:lnTo>
                  <a:pt x="1588" y="2809875"/>
                </a:lnTo>
                <a:lnTo>
                  <a:pt x="0" y="2741612"/>
                </a:lnTo>
                <a:lnTo>
                  <a:pt x="1588" y="2671762"/>
                </a:lnTo>
                <a:lnTo>
                  <a:pt x="11113" y="2613025"/>
                </a:lnTo>
                <a:lnTo>
                  <a:pt x="20638" y="2560637"/>
                </a:lnTo>
                <a:lnTo>
                  <a:pt x="34925" y="2513012"/>
                </a:lnTo>
                <a:lnTo>
                  <a:pt x="52388" y="2471737"/>
                </a:lnTo>
                <a:lnTo>
                  <a:pt x="69850" y="2433637"/>
                </a:lnTo>
                <a:lnTo>
                  <a:pt x="88900" y="2395537"/>
                </a:lnTo>
                <a:lnTo>
                  <a:pt x="107950" y="2359025"/>
                </a:lnTo>
                <a:lnTo>
                  <a:pt x="127000" y="2319337"/>
                </a:lnTo>
                <a:lnTo>
                  <a:pt x="142875" y="2278062"/>
                </a:lnTo>
                <a:lnTo>
                  <a:pt x="157163" y="2232025"/>
                </a:lnTo>
                <a:lnTo>
                  <a:pt x="168275" y="2179637"/>
                </a:lnTo>
                <a:lnTo>
                  <a:pt x="176213" y="2119312"/>
                </a:lnTo>
                <a:lnTo>
                  <a:pt x="179388" y="2051050"/>
                </a:lnTo>
                <a:lnTo>
                  <a:pt x="176213" y="1982787"/>
                </a:lnTo>
                <a:lnTo>
                  <a:pt x="168275" y="1922462"/>
                </a:lnTo>
                <a:lnTo>
                  <a:pt x="157163" y="1870075"/>
                </a:lnTo>
                <a:lnTo>
                  <a:pt x="142875" y="1824037"/>
                </a:lnTo>
                <a:lnTo>
                  <a:pt x="127000" y="1782762"/>
                </a:lnTo>
                <a:lnTo>
                  <a:pt x="107950" y="1743075"/>
                </a:lnTo>
                <a:lnTo>
                  <a:pt x="88900" y="1708150"/>
                </a:lnTo>
                <a:lnTo>
                  <a:pt x="69850" y="1671637"/>
                </a:lnTo>
                <a:lnTo>
                  <a:pt x="52388" y="1631950"/>
                </a:lnTo>
                <a:lnTo>
                  <a:pt x="34925" y="1589087"/>
                </a:lnTo>
                <a:lnTo>
                  <a:pt x="20638" y="1544637"/>
                </a:lnTo>
                <a:lnTo>
                  <a:pt x="11113" y="1492250"/>
                </a:lnTo>
                <a:lnTo>
                  <a:pt x="1588" y="1431925"/>
                </a:lnTo>
                <a:lnTo>
                  <a:pt x="0" y="1363662"/>
                </a:lnTo>
                <a:lnTo>
                  <a:pt x="1588" y="1295400"/>
                </a:lnTo>
                <a:lnTo>
                  <a:pt x="11113" y="1235075"/>
                </a:lnTo>
                <a:lnTo>
                  <a:pt x="20638" y="1182687"/>
                </a:lnTo>
                <a:lnTo>
                  <a:pt x="34925" y="1136650"/>
                </a:lnTo>
                <a:lnTo>
                  <a:pt x="52388" y="1095375"/>
                </a:lnTo>
                <a:lnTo>
                  <a:pt x="69850" y="1055687"/>
                </a:lnTo>
                <a:lnTo>
                  <a:pt x="88900" y="1017587"/>
                </a:lnTo>
                <a:lnTo>
                  <a:pt x="107950" y="981075"/>
                </a:lnTo>
                <a:lnTo>
                  <a:pt x="127000" y="942975"/>
                </a:lnTo>
                <a:lnTo>
                  <a:pt x="142875" y="901700"/>
                </a:lnTo>
                <a:lnTo>
                  <a:pt x="157163" y="854075"/>
                </a:lnTo>
                <a:lnTo>
                  <a:pt x="168275" y="801687"/>
                </a:lnTo>
                <a:lnTo>
                  <a:pt x="176213" y="744537"/>
                </a:lnTo>
                <a:lnTo>
                  <a:pt x="179388" y="673100"/>
                </a:lnTo>
                <a:lnTo>
                  <a:pt x="176213" y="606425"/>
                </a:lnTo>
                <a:lnTo>
                  <a:pt x="168275" y="546100"/>
                </a:lnTo>
                <a:lnTo>
                  <a:pt x="157163" y="496887"/>
                </a:lnTo>
                <a:lnTo>
                  <a:pt x="142875" y="450850"/>
                </a:lnTo>
                <a:lnTo>
                  <a:pt x="127000" y="409575"/>
                </a:lnTo>
                <a:lnTo>
                  <a:pt x="109538" y="369887"/>
                </a:lnTo>
                <a:lnTo>
                  <a:pt x="92075" y="334962"/>
                </a:lnTo>
                <a:lnTo>
                  <a:pt x="73025" y="296862"/>
                </a:lnTo>
                <a:lnTo>
                  <a:pt x="53975" y="260350"/>
                </a:lnTo>
                <a:lnTo>
                  <a:pt x="38100" y="217487"/>
                </a:lnTo>
                <a:lnTo>
                  <a:pt x="22225" y="174625"/>
                </a:lnTo>
                <a:lnTo>
                  <a:pt x="12700" y="122237"/>
                </a:lnTo>
                <a:lnTo>
                  <a:pt x="4763" y="66675"/>
                </a:lnTo>
                <a:close/>
              </a:path>
            </a:pathLst>
          </a:custGeom>
        </p:spPr>
      </p:pic>
      <p:sp>
        <p:nvSpPr>
          <p:cNvPr id="4" name="Segnaposto numero diapositiva 5">
            <a:extLst>
              <a:ext uri="{FF2B5EF4-FFF2-40B4-BE49-F238E27FC236}">
                <a16:creationId xmlns:a16="http://schemas.microsoft.com/office/drawing/2014/main" id="{D481AC2D-D526-2750-5C3B-DDABCA1DE017}"/>
              </a:ext>
            </a:extLst>
          </p:cNvPr>
          <p:cNvSpPr>
            <a:spLocks noGrp="1"/>
          </p:cNvSpPr>
          <p:nvPr>
            <p:ph type="sldNum" sz="quarter" idx="12"/>
          </p:nvPr>
        </p:nvSpPr>
        <p:spPr>
          <a:xfrm>
            <a:off x="10658927" y="6422854"/>
            <a:ext cx="946264" cy="365125"/>
          </a:xfrm>
        </p:spPr>
        <p:txBody>
          <a:bodyPr>
            <a:normAutofit/>
          </a:bodyPr>
          <a:lstStyle/>
          <a:p>
            <a:pPr rtl="0">
              <a:spcAft>
                <a:spcPts val="600"/>
              </a:spcAft>
            </a:pPr>
            <a:fld id="{73B850FF-6169-4056-8077-06FFA93A5366}" type="slidenum">
              <a:rPr lang="it-IT" noProof="0">
                <a:solidFill>
                  <a:schemeClr val="tx2"/>
                </a:solidFill>
              </a:rPr>
              <a:pPr rtl="0">
                <a:spcAft>
                  <a:spcPts val="600"/>
                </a:spcAft>
              </a:pPr>
              <a:t>9</a:t>
            </a:fld>
            <a:endParaRPr lang="it-IT" noProof="0" dirty="0">
              <a:solidFill>
                <a:schemeClr val="tx2"/>
              </a:solidFill>
            </a:endParaRPr>
          </a:p>
        </p:txBody>
      </p:sp>
    </p:spTree>
    <p:extLst>
      <p:ext uri="{BB962C8B-B14F-4D97-AF65-F5344CB8AC3E}">
        <p14:creationId xmlns:p14="http://schemas.microsoft.com/office/powerpoint/2010/main" val="32028185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asce">
  <a:themeElements>
    <a:clrScheme name="Fasce">
      <a:dk1>
        <a:srgbClr val="2C2C2C"/>
      </a:dk1>
      <a:lt1>
        <a:srgbClr val="FFFFFF"/>
      </a:lt1>
      <a:dk2>
        <a:srgbClr val="606060"/>
      </a:dk2>
      <a:lt2>
        <a:srgbClr val="EDEDED"/>
      </a:lt2>
      <a:accent1>
        <a:srgbClr val="FFC000"/>
      </a:accent1>
      <a:accent2>
        <a:srgbClr val="A5D028"/>
      </a:accent2>
      <a:accent3>
        <a:srgbClr val="0CC978"/>
      </a:accent3>
      <a:accent4>
        <a:srgbClr val="099BDD"/>
      </a:accent4>
      <a:accent5>
        <a:srgbClr val="47BFCD"/>
      </a:accent5>
      <a:accent6>
        <a:srgbClr val="DD7C15"/>
      </a:accent6>
      <a:hlink>
        <a:srgbClr val="FF9933"/>
      </a:hlink>
      <a:folHlink>
        <a:srgbClr val="B2B2B2"/>
      </a:folHlink>
    </a:clrScheme>
    <a:fontScheme name="Fasce">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asce">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B1D2DA32-AC8B-4194-BF85-FF4A5B40EB50}"/>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TM03090430[[fn=Fasce]]</Template>
  <TotalTime>383</TotalTime>
  <Words>1353</Words>
  <Application>Microsoft Office PowerPoint</Application>
  <PresentationFormat>Widescreen</PresentationFormat>
  <Paragraphs>95</Paragraphs>
  <Slides>24</Slides>
  <Notes>2</Notes>
  <HiddenSlides>0</HiddenSlides>
  <MMClips>0</MMClips>
  <ScaleCrop>false</ScaleCrop>
  <HeadingPairs>
    <vt:vector size="6" baseType="variant">
      <vt:variant>
        <vt:lpstr>Caratteri utilizzati</vt:lpstr>
      </vt:variant>
      <vt:variant>
        <vt:i4>10</vt:i4>
      </vt:variant>
      <vt:variant>
        <vt:lpstr>Tema</vt:lpstr>
      </vt:variant>
      <vt:variant>
        <vt:i4>1</vt:i4>
      </vt:variant>
      <vt:variant>
        <vt:lpstr>Titoli diapositive</vt:lpstr>
      </vt:variant>
      <vt:variant>
        <vt:i4>24</vt:i4>
      </vt:variant>
    </vt:vector>
  </HeadingPairs>
  <TitlesOfParts>
    <vt:vector size="35" baseType="lpstr">
      <vt:lpstr>Aptos</vt:lpstr>
      <vt:lpstr>Arial</vt:lpstr>
      <vt:lpstr>Arial Unicode MS</vt:lpstr>
      <vt:lpstr>Avenir Next LT Pro</vt:lpstr>
      <vt:lpstr>AvenirNext LT Pro Medium</vt:lpstr>
      <vt:lpstr>Calibri</vt:lpstr>
      <vt:lpstr>Corbel</vt:lpstr>
      <vt:lpstr>Posterama</vt:lpstr>
      <vt:lpstr>Times New Roman</vt:lpstr>
      <vt:lpstr>Wingdings</vt:lpstr>
      <vt:lpstr>Fasce</vt:lpstr>
      <vt:lpstr> FRAGILIZATION, VETRINIZATION, MISINFORMation and platforming: new scenarios for educational processes</vt:lpstr>
      <vt:lpstr>TECHNOLOGY AS RELATIONAL ENVIRONMENT</vt:lpstr>
      <vt:lpstr>Media as a space for symbolic negotiation</vt:lpstr>
      <vt:lpstr>The paradox of the algorithm society</vt:lpstr>
      <vt:lpstr>Values vs. opaque dynamics</vt:lpstr>
      <vt:lpstr>Typification of individuals</vt:lpstr>
      <vt:lpstr>OLD DEFINITIONS NEW DEFINITIONS</vt:lpstr>
      <vt:lpstr>GLOBALIZATION OF THE ECONOMY AND THE SHATTERING OF SOCIETY</vt:lpstr>
      <vt:lpstr>SHATTERING OF REALITY</vt:lpstr>
      <vt:lpstr>THE CONNECTED PUBLICS </vt:lpstr>
      <vt:lpstr>controllocracy</vt:lpstr>
      <vt:lpstr>CRITICAL DIMENSIONS OF THE DIGITAL SOCIETY</vt:lpstr>
      <vt:lpstr>THE POWER OF DATA CREATES NETWORKS OF INFLUENCE</vt:lpstr>
      <vt:lpstr>AI…A DEFINITION</vt:lpstr>
      <vt:lpstr>IA THREATS AND BEST PRACTICES</vt:lpstr>
      <vt:lpstr>Technology and education</vt:lpstr>
      <vt:lpstr>The division of learning</vt:lpstr>
      <vt:lpstr>Identikit of a generation</vt:lpstr>
      <vt:lpstr>EDUCATING ON EMOTIONS</vt:lpstr>
      <vt:lpstr>ETICS AND AI</vt:lpstr>
      <vt:lpstr>Fragility of educational processes</vt:lpstr>
      <vt:lpstr>FOOD FOR THOUGHT</vt:lpstr>
      <vt:lpstr>Presentazione standard di PowerPoint</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tecnologie digitali e la costruzione dell’identità nei pre-adolescenti e adolescenti. Spunti per una nuova prassi educativa</dc:title>
  <dc:creator>Saverio Lo Leggio</dc:creator>
  <cp:lastModifiedBy>Francesco Pira</cp:lastModifiedBy>
  <cp:revision>19</cp:revision>
  <cp:lastPrinted>2024-04-19T09:10:17Z</cp:lastPrinted>
  <dcterms:created xsi:type="dcterms:W3CDTF">2023-01-16T06:17:49Z</dcterms:created>
  <dcterms:modified xsi:type="dcterms:W3CDTF">2024-04-21T07:57:45Z</dcterms:modified>
</cp:coreProperties>
</file>